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emf" ContentType="image/x-emf"/>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14"/>
  </p:notesMasterIdLst>
  <p:handoutMasterIdLst>
    <p:handoutMasterId r:id="rId15"/>
  </p:handoutMasterIdLst>
  <p:sldIdLst>
    <p:sldId id="296" r:id="rId4"/>
    <p:sldId id="377" r:id="rId5"/>
    <p:sldId id="379" r:id="rId6"/>
    <p:sldId id="378" r:id="rId7"/>
    <p:sldId id="380" r:id="rId8"/>
    <p:sldId id="382" r:id="rId9"/>
    <p:sldId id="363" r:id="rId10"/>
    <p:sldId id="383" r:id="rId11"/>
    <p:sldId id="367" r:id="rId12"/>
    <p:sldId id="290" r:id="rId13"/>
  </p:sldIdLst>
  <p:sldSz cx="11518900" cy="6483350"/>
  <p:notesSz cx="11518900" cy="6483350"/>
  <p:custDataLst>
    <p:tags r:id="rId1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3CF47F6-AC7B-4134-B49F-E3002381B087}">
          <p14:sldIdLst>
            <p14:sldId id="296"/>
            <p14:sldId id="377"/>
            <p14:sldId id="379"/>
            <p14:sldId id="378"/>
            <p14:sldId id="380"/>
            <p14:sldId id="382"/>
            <p14:sldId id="363"/>
            <p14:sldId id="383"/>
            <p14:sldId id="367"/>
            <p14:sldId id="290"/>
          </p14:sldIdLst>
        </p14:section>
      </p14:sectionLst>
    </p:ext>
    <p:ext uri="{EFAFB233-063F-42B5-8137-9DF3F51BA10A}">
      <p15:sldGuideLst xmlns:p15="http://schemas.microsoft.com/office/powerpoint/2012/main">
        <p15:guide id="1" orient="horz" pos="2892" userDrawn="1">
          <p15:clr>
            <a:srgbClr val="A4A3A4"/>
          </p15:clr>
        </p15:guide>
        <p15:guide id="2" pos="20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208B3E"/>
    <a:srgbClr val="EBCD4E"/>
    <a:srgbClr val="F0831E"/>
    <a:srgbClr val="D71418"/>
    <a:srgbClr val="0966A7"/>
    <a:srgbClr val="FFFFFF"/>
    <a:srgbClr val="008239"/>
    <a:srgbClr val="3DA876"/>
    <a:srgbClr val="D5B2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howGuides="1">
      <p:cViewPr varScale="1">
        <p:scale>
          <a:sx n="170" d="100"/>
          <a:sy n="170" d="100"/>
        </p:scale>
        <p:origin x="306" y="144"/>
      </p:cViewPr>
      <p:guideLst>
        <p:guide orient="horz" pos="2892"/>
        <p:guide pos="2044"/>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19.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991523" cy="325293"/>
          </a:xfrm>
          <a:prstGeom prst="rect">
            <a:avLst/>
          </a:prstGeom>
        </p:spPr>
        <p:txBody>
          <a:bodyPr vert="horz" lIns="91440" tIns="45720" rIns="91440" bIns="45720" rtlCol="0"/>
          <a:lstStyle>
            <a:lvl1pPr algn="l">
              <a:defRPr sz="850"/>
            </a:lvl1pPr>
          </a:lstStyle>
          <a:p>
            <a:endParaRPr lang="zh-CN" altLang="en-US"/>
          </a:p>
        </p:txBody>
      </p:sp>
      <p:sp>
        <p:nvSpPr>
          <p:cNvPr id="3" name="日期占位符 2"/>
          <p:cNvSpPr>
            <a:spLocks noGrp="1"/>
          </p:cNvSpPr>
          <p:nvPr>
            <p:ph type="dt" sz="quarter" idx="1"/>
          </p:nvPr>
        </p:nvSpPr>
        <p:spPr>
          <a:xfrm>
            <a:off x="6524711" y="0"/>
            <a:ext cx="4991523" cy="325293"/>
          </a:xfrm>
          <a:prstGeom prst="rect">
            <a:avLst/>
          </a:prstGeom>
        </p:spPr>
        <p:txBody>
          <a:bodyPr vert="horz" lIns="91440" tIns="45720" rIns="91440" bIns="45720" rtlCol="0"/>
          <a:lstStyle>
            <a:lvl1pPr algn="r">
              <a:defRPr sz="85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6158057"/>
            <a:ext cx="4991523" cy="325293"/>
          </a:xfrm>
          <a:prstGeom prst="rect">
            <a:avLst/>
          </a:prstGeom>
        </p:spPr>
        <p:txBody>
          <a:bodyPr vert="horz" lIns="91440" tIns="45720" rIns="91440" bIns="45720" rtlCol="0" anchor="b"/>
          <a:lstStyle>
            <a:lvl1pPr algn="l">
              <a:defRPr sz="850"/>
            </a:lvl1pPr>
          </a:lstStyle>
          <a:p>
            <a:endParaRPr lang="zh-CN" altLang="en-US"/>
          </a:p>
        </p:txBody>
      </p:sp>
      <p:sp>
        <p:nvSpPr>
          <p:cNvPr id="5" name="灯片编号占位符 4"/>
          <p:cNvSpPr>
            <a:spLocks noGrp="1"/>
          </p:cNvSpPr>
          <p:nvPr>
            <p:ph type="sldNum" sz="quarter" idx="3"/>
          </p:nvPr>
        </p:nvSpPr>
        <p:spPr>
          <a:xfrm>
            <a:off x="6524711" y="6158057"/>
            <a:ext cx="4991523" cy="325293"/>
          </a:xfrm>
          <a:prstGeom prst="rect">
            <a:avLst/>
          </a:prstGeom>
        </p:spPr>
        <p:txBody>
          <a:bodyPr vert="horz" lIns="91440" tIns="45720" rIns="91440" bIns="45720" rtlCol="0" anchor="b"/>
          <a:lstStyle>
            <a:lvl1pPr algn="r">
              <a:defRPr sz="85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991523" cy="3252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6524711" y="0"/>
            <a:ext cx="4991523" cy="325293"/>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4445" y="810419"/>
            <a:ext cx="3890010" cy="2188131"/>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1151890" y="3120112"/>
            <a:ext cx="9215120" cy="2552819"/>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6158057"/>
            <a:ext cx="4991523" cy="32529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6524711" y="6158057"/>
            <a:ext cx="4991523" cy="325293"/>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39863" y="1061049"/>
            <a:ext cx="8639175" cy="2257166"/>
          </a:xfrm>
        </p:spPr>
        <p:txBody>
          <a:bodyPr anchor="b"/>
          <a:lstStyle>
            <a:lvl1pPr algn="ctr">
              <a:defRPr sz="5670"/>
            </a:lvl1pPr>
          </a:lstStyle>
          <a:p>
            <a:r>
              <a:rPr lang="en-US"/>
              <a:t>Click to edit Master title style</a:t>
            </a:r>
            <a:endParaRPr lang="en-US" dirty="0"/>
          </a:p>
        </p:txBody>
      </p:sp>
      <p:sp>
        <p:nvSpPr>
          <p:cNvPr id="3" name="Subtitle 2"/>
          <p:cNvSpPr>
            <a:spLocks noGrp="1"/>
          </p:cNvSpPr>
          <p:nvPr>
            <p:ph type="subTitle" idx="1"/>
          </p:nvPr>
        </p:nvSpPr>
        <p:spPr>
          <a:xfrm>
            <a:off x="1439863" y="3405260"/>
            <a:ext cx="8639175" cy="1565308"/>
          </a:xfrm>
        </p:spPr>
        <p:txBody>
          <a:bodyPr/>
          <a:lstStyle>
            <a:lvl1pPr marL="0" indent="0" algn="ctr">
              <a:buFont typeface="Arial" panose="020B0604020202020204" pitchFamily="34" charset="0"/>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59635" indent="0" algn="ctr">
              <a:buNone/>
              <a:defRPr sz="1510"/>
            </a:lvl6pPr>
            <a:lvl7pPr marL="2592070" indent="0" algn="ctr">
              <a:buNone/>
              <a:defRPr sz="1510"/>
            </a:lvl7pPr>
            <a:lvl8pPr marL="3023870" indent="0" algn="ctr">
              <a:buNone/>
              <a:defRPr sz="1510"/>
            </a:lvl8pPr>
            <a:lvl9pPr marL="3455670" indent="0" algn="ctr">
              <a:buNone/>
              <a:defRPr sz="151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5925" y="1616336"/>
            <a:ext cx="9935051" cy="2696893"/>
          </a:xfrm>
        </p:spPr>
        <p:txBody>
          <a:bodyPr anchor="b"/>
          <a:lstStyle>
            <a:lvl1pPr>
              <a:defRPr sz="5670"/>
            </a:lvl1pPr>
          </a:lstStyle>
          <a:p>
            <a:r>
              <a:rPr lang="en-US"/>
              <a:t>Click to edit Master title style</a:t>
            </a:r>
            <a:endParaRPr lang="en-US" dirty="0"/>
          </a:p>
        </p:txBody>
      </p:sp>
      <p:sp>
        <p:nvSpPr>
          <p:cNvPr id="3" name="文本框 2"/>
          <p:cNvSpPr txBox="1"/>
          <p:nvPr userDrawn="1"/>
        </p:nvSpPr>
        <p:spPr>
          <a:xfrm>
            <a:off x="9264650" y="0"/>
            <a:ext cx="2488565" cy="450215"/>
          </a:xfrm>
          <a:prstGeom prst="rect">
            <a:avLst/>
          </a:prstGeom>
          <a:noFill/>
        </p:spPr>
        <p:txBody>
          <a:bodyPr wrap="square" rtlCol="0" anchor="ctr" anchorCtr="0">
            <a:noAutofit/>
          </a:bodyPr>
          <a:p>
            <a:r>
              <a:rPr lang="zh-CN" altLang="en-US" b="1"/>
              <a:t>S6-233502</a:t>
            </a:r>
            <a:endParaRPr lang="zh-CN" altLang="en-US" b="1"/>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39863" y="3405260"/>
            <a:ext cx="8639175" cy="1565308"/>
          </a:xfrm>
        </p:spPr>
        <p:txBody>
          <a:bodyPr/>
          <a:lstStyle>
            <a:lvl1pPr marL="0" indent="0" algn="ctr">
              <a:buFont typeface="Arial" panose="020B0604020202020204" pitchFamily="34" charset="0"/>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59635" indent="0" algn="ctr">
              <a:buNone/>
              <a:defRPr sz="1510"/>
            </a:lvl6pPr>
            <a:lvl7pPr marL="2592070" indent="0" algn="ctr">
              <a:buNone/>
              <a:defRPr sz="1510"/>
            </a:lvl7pPr>
            <a:lvl8pPr marL="3023870" indent="0" algn="ctr">
              <a:buNone/>
              <a:defRPr sz="1510"/>
            </a:lvl8pPr>
            <a:lvl9pPr marL="3455670" indent="0" algn="ctr">
              <a:buNone/>
              <a:defRPr sz="1510"/>
            </a:lvl9pPr>
          </a:lstStyle>
          <a:p>
            <a:r>
              <a:rPr lang="en-US" dirty="0"/>
              <a:t>Click to edit Master subtitle style</a:t>
            </a:r>
            <a:endParaRPr lang="en-US"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endParaRPr lang="zh-CN" alt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88649" y="431216"/>
            <a:ext cx="10143705" cy="939131"/>
          </a:xfrm>
          <a:prstGeom prst="rect">
            <a:avLst/>
          </a:prstGeom>
        </p:spPr>
        <p:txBody>
          <a:bodyPr lIns="0" tIns="0" rIns="0" bIns="0" anchor="t">
            <a:normAutofit/>
          </a:bodyPr>
          <a:lstStyle>
            <a:lvl1pPr marL="0" indent="0" algn="l">
              <a:lnSpc>
                <a:spcPts val="3240"/>
              </a:lnSpc>
              <a:spcBef>
                <a:spcPts val="0"/>
              </a:spcBef>
              <a:buNone/>
              <a:defRPr sz="3020" baseline="0">
                <a:solidFill>
                  <a:schemeClr val="tx1"/>
                </a:solidFill>
                <a:latin typeface="微软雅黑" panose="020B0503020204020204" pitchFamily="34" charset="-122"/>
                <a:ea typeface="微软雅黑" panose="020B0503020204020204" pitchFamily="34" charset="-122"/>
              </a:defRPr>
            </a:lvl1pPr>
            <a:lvl2pPr marL="560705" indent="0" algn="ctr">
              <a:buNone/>
              <a:defRPr sz="2455"/>
            </a:lvl2pPr>
            <a:lvl3pPr marL="1122045" indent="0" algn="ctr">
              <a:buNone/>
              <a:defRPr sz="2210"/>
            </a:lvl3pPr>
            <a:lvl4pPr marL="1682750" indent="0" algn="ctr">
              <a:buNone/>
              <a:defRPr sz="1965"/>
            </a:lvl4pPr>
            <a:lvl5pPr marL="2243455" indent="0" algn="ctr">
              <a:buNone/>
              <a:defRPr sz="1965"/>
            </a:lvl5pPr>
            <a:lvl6pPr marL="2804160" indent="0" algn="ctr">
              <a:buNone/>
              <a:defRPr sz="1965"/>
            </a:lvl6pPr>
            <a:lvl7pPr marL="3365500" indent="0" algn="ctr">
              <a:buNone/>
              <a:defRPr sz="1965"/>
            </a:lvl7pPr>
            <a:lvl8pPr marL="3926205" indent="0" algn="ctr">
              <a:buNone/>
              <a:defRPr sz="1965"/>
            </a:lvl8pPr>
            <a:lvl9pPr marL="4486910" indent="0" algn="ctr">
              <a:buNone/>
              <a:defRPr sz="1965"/>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685672" y="1430229"/>
            <a:ext cx="10137015" cy="4434221"/>
          </a:xfrm>
          <a:prstGeom prst="rect">
            <a:avLst/>
          </a:prstGeom>
        </p:spPr>
        <p:txBody>
          <a:bodyPr lIns="0" tIns="0" rIns="0" bIns="0"/>
          <a:lstStyle>
            <a:lvl1pPr marL="169545" marR="0" indent="-158750" algn="l" defTabSz="1122045" rtl="0" eaLnBrk="1" fontAlgn="auto" latinLnBrk="0" hangingPunct="1">
              <a:lnSpc>
                <a:spcPct val="100000"/>
              </a:lnSpc>
              <a:spcBef>
                <a:spcPts val="0"/>
              </a:spcBef>
              <a:spcAft>
                <a:spcPts val="565"/>
              </a:spcAft>
              <a:buClr>
                <a:srgbClr val="000000"/>
              </a:buClr>
              <a:buSzTx/>
              <a:buFont typeface="Arial" panose="020B0604020202020204" pitchFamily="34" charset="0"/>
              <a:buChar char="•"/>
              <a:tabLst>
                <a:tab pos="1140460" algn="ctr"/>
              </a:tabLst>
              <a:defRPr sz="17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10515" marR="0" indent="-158750" algn="l" defTabSz="1122045" rtl="0" eaLnBrk="1" fontAlgn="auto" latinLnBrk="0" hangingPunct="1">
              <a:lnSpc>
                <a:spcPct val="100000"/>
              </a:lnSpc>
              <a:spcBef>
                <a:spcPts val="0"/>
              </a:spcBef>
              <a:spcAft>
                <a:spcPts val="565"/>
              </a:spcAft>
              <a:buClr>
                <a:schemeClr val="tx1"/>
              </a:buClr>
              <a:buSzTx/>
              <a:buFont typeface=".AppleSystemUIFont"/>
              <a:buChar char="&gt;"/>
              <a:tabLst>
                <a:tab pos="1140460" algn="ctr"/>
              </a:tabLst>
              <a:defRPr sz="1510" baseline="0">
                <a:latin typeface="微软雅黑" panose="020B0503020204020204" pitchFamily="34" charset="-122"/>
                <a:ea typeface="微软雅黑" panose="020B0503020204020204" pitchFamily="34" charset="-122"/>
              </a:defRPr>
            </a:lvl2pPr>
            <a:lvl3pPr marL="1037590" marR="0" indent="-158750" algn="l" defTabSz="1122045" rtl="0" eaLnBrk="1" fontAlgn="auto" latinLnBrk="0" hangingPunct="1">
              <a:lnSpc>
                <a:spcPct val="100000"/>
              </a:lnSpc>
              <a:spcBef>
                <a:spcPts val="0"/>
              </a:spcBef>
              <a:spcAft>
                <a:spcPts val="565"/>
              </a:spcAft>
              <a:buClr>
                <a:schemeClr val="tx1"/>
              </a:buClr>
              <a:buSzTx/>
              <a:buFont typeface=".AppleSystemUIFont"/>
              <a:buChar char="-"/>
              <a:tabLst>
                <a:tab pos="1140460" algn="ctr"/>
              </a:tabLst>
              <a:defRPr sz="1225" baseline="0">
                <a:latin typeface="微软雅黑" panose="020B0503020204020204" pitchFamily="34" charset="-122"/>
                <a:ea typeface="微软雅黑" panose="020B0503020204020204" pitchFamily="34" charset="-122"/>
              </a:defRPr>
            </a:lvl3pPr>
            <a:lvl4pPr marL="496570" indent="-161925">
              <a:buFont typeface="Arial" panose="020B0604020202020204" pitchFamily="34" charset="0"/>
              <a:buChar char="•"/>
              <a:tabLst>
                <a:tab pos="1141095" algn="ctr"/>
              </a:tabLst>
              <a:defRPr sz="1225" baseline="0"/>
            </a:lvl4pPr>
            <a:lvl5pPr marL="496570" indent="-161925">
              <a:buFont typeface="Arial" panose="020B0604020202020204" pitchFamily="34" charset="0"/>
              <a:buChar char="•"/>
              <a:tabLst>
                <a:tab pos="1141095" algn="ctr"/>
              </a:tabLst>
              <a:defRPr sz="1225" baseline="0"/>
            </a:lvl5pPr>
          </a:lstStyle>
          <a:p>
            <a:pPr lvl="0"/>
            <a:r>
              <a:rPr lang="zh-CN" altLang="en-US" dirty="0"/>
              <a:t>单击此处添加文本</a:t>
            </a:r>
            <a:endParaRPr lang="en-US" dirty="0"/>
          </a:p>
          <a:p>
            <a:pPr marL="310515" marR="0" lvl="1" indent="-158750" algn="l" defTabSz="1122045" rtl="0" eaLnBrk="1" fontAlgn="auto" latinLnBrk="0" hangingPunct="1">
              <a:lnSpc>
                <a:spcPct val="100000"/>
              </a:lnSpc>
              <a:spcBef>
                <a:spcPts val="0"/>
              </a:spcBef>
              <a:spcAft>
                <a:spcPts val="565"/>
              </a:spcAft>
              <a:buClr>
                <a:schemeClr val="tx1"/>
              </a:buClr>
              <a:buSzTx/>
              <a:buFont typeface="Arial" panose="020B0604020202020204" pitchFamily="34" charset="0"/>
              <a:buChar char="•"/>
              <a:tabLst>
                <a:tab pos="1140460" algn="ctr"/>
              </a:tabLst>
              <a:defRPr/>
            </a:pPr>
            <a:r>
              <a:rPr lang="zh-CN" altLang="en-US" dirty="0"/>
              <a:t>单击此处添加文本</a:t>
            </a:r>
            <a:endParaRPr lang="en-US" dirty="0"/>
          </a:p>
          <a:p>
            <a:pPr marL="1037590" marR="0" lvl="2" indent="-158750" algn="l" defTabSz="1122045" rtl="0" eaLnBrk="1" fontAlgn="auto" latinLnBrk="0" hangingPunct="1">
              <a:lnSpc>
                <a:spcPct val="100000"/>
              </a:lnSpc>
              <a:spcBef>
                <a:spcPts val="0"/>
              </a:spcBef>
              <a:spcAft>
                <a:spcPts val="565"/>
              </a:spcAft>
              <a:buClr>
                <a:schemeClr val="tx1"/>
              </a:buClr>
              <a:buSzTx/>
              <a:buFont typeface="Arial" panose="020B0604020202020204" pitchFamily="34" charset="0"/>
              <a:buChar char="•"/>
              <a:tabLst>
                <a:tab pos="1140460" algn="ctr"/>
              </a:tabLst>
              <a:defRPr/>
            </a:pPr>
            <a:r>
              <a:rPr lang="zh-CN" altLang="en-US" dirty="0"/>
              <a:t>单击此处添加文本</a:t>
            </a:r>
            <a:endParaRPr lang="en-US" dirty="0"/>
          </a:p>
          <a:p>
            <a:pPr marL="1037590" marR="0" lvl="2" indent="-158750" algn="l" defTabSz="1122045" rtl="0" eaLnBrk="1" fontAlgn="auto" latinLnBrk="0" hangingPunct="1">
              <a:lnSpc>
                <a:spcPct val="100000"/>
              </a:lnSpc>
              <a:spcBef>
                <a:spcPts val="0"/>
              </a:spcBef>
              <a:spcAft>
                <a:spcPts val="565"/>
              </a:spcAft>
              <a:buClr>
                <a:schemeClr val="tx1"/>
              </a:buClr>
              <a:buSzTx/>
              <a:buFont typeface="Arial" panose="020B0604020202020204" pitchFamily="34" charset="0"/>
              <a:buChar char="•"/>
              <a:tabLst>
                <a:tab pos="1140460" algn="ctr"/>
              </a:tabLst>
              <a:defRPr/>
            </a:pPr>
            <a:endParaRPr lang="en-US" altLang="zh-CN"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tags" Target="../tags/tag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2.jpeg"/><Relationship Id="rId6" Type="http://schemas.openxmlformats.org/officeDocument/2006/relationships/tags" Target="../tags/tag2.xml"/><Relationship Id="rId5" Type="http://schemas.openxmlformats.org/officeDocument/2006/relationships/image" Target="../media/image3.jpeg"/><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063133"/>
            <a:ext cx="11526400" cy="172590"/>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sz="1700">
              <a:solidFill>
                <a:schemeClr val="bg1"/>
              </a:solidFill>
            </a:endParaRPr>
          </a:p>
        </p:txBody>
      </p:sp>
      <p:sp>
        <p:nvSpPr>
          <p:cNvPr id="1027" name="Title Placeholder 1"/>
          <p:cNvSpPr>
            <a:spLocks noGrp="1"/>
          </p:cNvSpPr>
          <p:nvPr>
            <p:ph type="title"/>
          </p:nvPr>
        </p:nvSpPr>
        <p:spPr bwMode="auto">
          <a:xfrm>
            <a:off x="791924" y="553771"/>
            <a:ext cx="9935051" cy="104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791924" y="1725892"/>
            <a:ext cx="9935051" cy="4113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500" y="1376212"/>
            <a:ext cx="10849965" cy="255132"/>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sz="1700">
              <a:solidFill>
                <a:schemeClr val="bg1"/>
              </a:solidFill>
            </a:endParaRPr>
          </a:p>
        </p:txBody>
      </p:sp>
      <p:sp>
        <p:nvSpPr>
          <p:cNvPr id="9" name="TextBox 7"/>
          <p:cNvSpPr txBox="1">
            <a:spLocks noChangeArrowheads="1"/>
          </p:cNvSpPr>
          <p:nvPr userDrawn="1"/>
        </p:nvSpPr>
        <p:spPr bwMode="auto">
          <a:xfrm>
            <a:off x="10573990" y="6232721"/>
            <a:ext cx="932911" cy="20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5" dirty="0">
                <a:ln w="0"/>
                <a:latin typeface="Calibri" panose="020F0502020204030204" charset="0"/>
              </a:rPr>
              <a:t>© 3GPP 2023</a:t>
            </a:r>
            <a:endParaRPr lang="en-GB" altLang="en-US" sz="755" dirty="0">
              <a:ln w="0"/>
              <a:latin typeface="Calibri" panose="020F0502020204030204" charset="0"/>
            </a:endParaRPr>
          </a:p>
        </p:txBody>
      </p:sp>
      <p:pic>
        <p:nvPicPr>
          <p:cNvPr id="1031" name="Picture 1"/>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323110" y="450233"/>
            <a:ext cx="1330373" cy="77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0860463" y="6004603"/>
            <a:ext cx="268605" cy="29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325" smtClean="0">
                <a:latin typeface="Calibri" panose="020F0502020204030204" charset="0"/>
              </a:rPr>
            </a:fld>
            <a:endParaRPr lang="en-GB" altLang="en-US" sz="1325">
              <a:latin typeface="Calibri" panose="020F0502020204030204" charset="0"/>
            </a:endParaRPr>
          </a:p>
        </p:txBody>
      </p:sp>
      <p:sp>
        <p:nvSpPr>
          <p:cNvPr id="14" name="Text Box 14"/>
          <p:cNvSpPr txBox="1">
            <a:spLocks noChangeArrowheads="1"/>
          </p:cNvSpPr>
          <p:nvPr userDrawn="1"/>
        </p:nvSpPr>
        <p:spPr bwMode="auto">
          <a:xfrm>
            <a:off x="305970" y="69036"/>
            <a:ext cx="3498589" cy="400110"/>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#58	</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a:p>
            <a:r>
              <a:rPr lang="en-GB" altLang="zh-CN" sz="1000" b="1" kern="1200" dirty="0">
                <a:solidFill>
                  <a:schemeClr val="tx1"/>
                </a:solidFill>
                <a:effectLst/>
                <a:latin typeface="Arial" panose="020B0604020202020204" pitchFamily="34" charset="0"/>
                <a:ea typeface="+mn-ea"/>
                <a:cs typeface="Arial" panose="020B0604020202020204" pitchFamily="34" charset="0"/>
              </a:rPr>
              <a:t>Chicago, USA, 13</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 17</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November 2023</a:t>
            </a:r>
            <a:endParaRPr lang="en-US" altLang="en-US" sz="1135" b="1" dirty="0">
              <a:latin typeface="Arial" panose="020B0604020202020204"/>
            </a:endParaRPr>
          </a:p>
        </p:txBody>
      </p:sp>
      <p:sp>
        <p:nvSpPr>
          <p:cNvPr id="3" name="文本框 2"/>
          <p:cNvSpPr txBox="1"/>
          <p:nvPr userDrawn="1">
            <p:custDataLst>
              <p:tags r:id="rId5"/>
            </p:custDataLst>
          </p:nvPr>
        </p:nvSpPr>
        <p:spPr>
          <a:xfrm>
            <a:off x="9264650" y="0"/>
            <a:ext cx="2488565" cy="450215"/>
          </a:xfrm>
          <a:prstGeom prst="rect">
            <a:avLst/>
          </a:prstGeom>
          <a:noFill/>
        </p:spPr>
        <p:txBody>
          <a:bodyPr wrap="square" rtlCol="0" anchor="ctr" anchorCtr="0">
            <a:noAutofit/>
          </a:bodyPr>
          <a:p>
            <a:r>
              <a:rPr lang="zh-CN" altLang="en-US" b="1"/>
              <a:t>S6-233502</a:t>
            </a:r>
            <a:endParaRPr lang="zh-CN" altLang="en-US" b="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15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15900" indent="-215900" algn="l" rtl="0" eaLnBrk="0" fontAlgn="base" hangingPunct="0">
        <a:lnSpc>
          <a:spcPct val="90000"/>
        </a:lnSpc>
        <a:spcBef>
          <a:spcPts val="945"/>
        </a:spcBef>
        <a:spcAft>
          <a:spcPct val="0"/>
        </a:spcAft>
        <a:buBlip>
          <a:blip r:embed="rId6"/>
        </a:buBlip>
        <a:defRPr sz="2645" kern="1200">
          <a:solidFill>
            <a:schemeClr val="tx1"/>
          </a:solidFill>
          <a:latin typeface="+mn-lt"/>
          <a:ea typeface="+mn-ea"/>
          <a:cs typeface="+mn-cs"/>
        </a:defRPr>
      </a:lvl1pPr>
      <a:lvl2pPr marL="647700" indent="-215900" algn="l" rtl="0" eaLnBrk="0" fontAlgn="base" hangingPunct="0">
        <a:lnSpc>
          <a:spcPct val="90000"/>
        </a:lnSpc>
        <a:spcBef>
          <a:spcPct val="95000"/>
        </a:spcBef>
        <a:spcAft>
          <a:spcPct val="0"/>
        </a:spcAft>
        <a:buClr>
          <a:srgbClr val="C00000"/>
        </a:buClr>
        <a:buFont typeface="Arial" panose="020B0604020202020204" pitchFamily="34" charset="0"/>
        <a:buChar char="•"/>
        <a:defRPr sz="2270" kern="1200">
          <a:solidFill>
            <a:schemeClr val="tx1"/>
          </a:solidFill>
          <a:latin typeface="+mn-lt"/>
          <a:ea typeface="+mn-ea"/>
          <a:cs typeface="+mn-cs"/>
        </a:defRPr>
      </a:lvl2pPr>
      <a:lvl3pPr marL="1080135" indent="-215900" algn="l" rtl="0" eaLnBrk="0" fontAlgn="base" hangingPunct="0">
        <a:lnSpc>
          <a:spcPct val="90000"/>
        </a:lnSpc>
        <a:spcBef>
          <a:spcPct val="95000"/>
        </a:spcBef>
        <a:spcAft>
          <a:spcPct val="0"/>
        </a:spcAft>
        <a:buFont typeface="Arial" panose="020B0604020202020204" pitchFamily="34" charset="0"/>
        <a:buChar char="•"/>
        <a:defRPr sz="1890" kern="1200">
          <a:solidFill>
            <a:schemeClr val="tx1"/>
          </a:solidFill>
          <a:latin typeface="+mn-lt"/>
          <a:ea typeface="+mn-ea"/>
          <a:cs typeface="+mn-cs"/>
        </a:defRPr>
      </a:lvl3pPr>
      <a:lvl4pPr marL="1511935" indent="-215900" algn="l" rtl="0" eaLnBrk="0" fontAlgn="base" hangingPunct="0">
        <a:lnSpc>
          <a:spcPct val="90000"/>
        </a:lnSpc>
        <a:spcBef>
          <a:spcPct val="95000"/>
        </a:spcBef>
        <a:spcAft>
          <a:spcPct val="0"/>
        </a:spcAft>
        <a:buFont typeface="Arial" panose="020B0604020202020204" pitchFamily="34" charset="0"/>
        <a:buChar char="•"/>
        <a:defRPr kern="1200">
          <a:solidFill>
            <a:schemeClr val="tx1"/>
          </a:solidFill>
          <a:latin typeface="+mn-lt"/>
          <a:ea typeface="+mn-ea"/>
          <a:cs typeface="+mn-cs"/>
        </a:defRPr>
      </a:lvl4pPr>
      <a:lvl5pPr marL="1943735" indent="-215900" algn="l" rtl="0" eaLnBrk="0" fontAlgn="base" hangingPunct="0">
        <a:lnSpc>
          <a:spcPct val="90000"/>
        </a:lnSpc>
        <a:spcBef>
          <a:spcPct val="95000"/>
        </a:spcBef>
        <a:spcAft>
          <a:spcPct val="0"/>
        </a:spcAft>
        <a:buFont typeface="Arial" panose="020B0604020202020204" pitchFamily="34" charset="0"/>
        <a:buChar char="•"/>
        <a:defRPr kern="1200">
          <a:solidFill>
            <a:schemeClr val="tx1"/>
          </a:solidFill>
          <a:latin typeface="+mn-lt"/>
          <a:ea typeface="+mn-ea"/>
          <a:cs typeface="+mn-cs"/>
        </a:defRPr>
      </a:lvl5pPr>
      <a:lvl6pPr marL="23755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15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59635"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5670"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063133"/>
            <a:ext cx="11526400" cy="172590"/>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sz="1700">
              <a:solidFill>
                <a:prstClr val="white"/>
              </a:solidFill>
            </a:endParaRPr>
          </a:p>
        </p:txBody>
      </p:sp>
      <p:sp>
        <p:nvSpPr>
          <p:cNvPr id="1027" name="Title Placeholder 1"/>
          <p:cNvSpPr>
            <a:spLocks noGrp="1"/>
          </p:cNvSpPr>
          <p:nvPr>
            <p:ph type="title"/>
          </p:nvPr>
        </p:nvSpPr>
        <p:spPr bwMode="auto">
          <a:xfrm>
            <a:off x="791925" y="553771"/>
            <a:ext cx="9935051" cy="104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791925" y="1725892"/>
            <a:ext cx="9935051" cy="4113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00490" y="921463"/>
            <a:ext cx="10849965" cy="255132"/>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sz="1700">
              <a:solidFill>
                <a:prstClr val="white"/>
              </a:solidFill>
            </a:endParaRPr>
          </a:p>
        </p:txBody>
      </p:sp>
      <p:sp>
        <p:nvSpPr>
          <p:cNvPr id="9" name="TextBox 7"/>
          <p:cNvSpPr txBox="1">
            <a:spLocks noChangeArrowheads="1"/>
          </p:cNvSpPr>
          <p:nvPr userDrawn="1"/>
        </p:nvSpPr>
        <p:spPr bwMode="auto">
          <a:xfrm>
            <a:off x="10573991" y="6232721"/>
            <a:ext cx="932911" cy="20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755" dirty="0">
                <a:ln w="0"/>
                <a:solidFill>
                  <a:prstClr val="black"/>
                </a:solidFill>
                <a:latin typeface="Calibri" panose="020F0502020204030204" charset="0"/>
              </a:rPr>
              <a:t>© 3GPP 202</a:t>
            </a:r>
            <a:r>
              <a:rPr lang="en-US" altLang="en-GB" sz="755" dirty="0">
                <a:ln w="0"/>
                <a:solidFill>
                  <a:prstClr val="black"/>
                </a:solidFill>
                <a:latin typeface="Calibri" panose="020F0502020204030204" charset="0"/>
              </a:rPr>
              <a:t>3</a:t>
            </a:r>
            <a:endParaRPr lang="en-US" altLang="en-GB" sz="755" dirty="0">
              <a:ln w="0"/>
              <a:solidFill>
                <a:prstClr val="black"/>
              </a:solidFill>
              <a:latin typeface="Calibri" panose="020F0502020204030204" charset="0"/>
            </a:endParaRPr>
          </a:p>
        </p:txBody>
      </p:sp>
      <p:pic>
        <p:nvPicPr>
          <p:cNvPr id="1031" name="Picture 1"/>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985296" y="47773"/>
            <a:ext cx="1177388" cy="6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0860464" y="6004604"/>
            <a:ext cx="385042" cy="29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325" smtClean="0">
                <a:solidFill>
                  <a:prstClr val="black"/>
                </a:solidFill>
                <a:latin typeface="Calibri" panose="020F0502020204030204" charset="0"/>
              </a:rPr>
            </a:fld>
            <a:endParaRPr lang="en-GB" altLang="en-US" sz="1325">
              <a:solidFill>
                <a:prstClr val="black"/>
              </a:solidFill>
              <a:latin typeface="Calibri" panose="020F0502020204030204" charset="0"/>
            </a:endParaRPr>
          </a:p>
        </p:txBody>
      </p:sp>
      <p:sp>
        <p:nvSpPr>
          <p:cNvPr id="14" name="Text Box 14"/>
          <p:cNvSpPr txBox="1">
            <a:spLocks noChangeArrowheads="1"/>
          </p:cNvSpPr>
          <p:nvPr userDrawn="1"/>
        </p:nvSpPr>
        <p:spPr bwMode="auto">
          <a:xfrm>
            <a:off x="305971" y="69036"/>
            <a:ext cx="3293685" cy="369332"/>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zh-CN" sz="900" b="1" kern="1200" dirty="0">
                <a:solidFill>
                  <a:schemeClr val="tx1"/>
                </a:solidFill>
                <a:effectLst/>
                <a:latin typeface="Arial" panose="020B0604020202020204" pitchFamily="34" charset="0"/>
                <a:ea typeface="+mn-ea"/>
                <a:cs typeface="Arial" panose="020B0604020202020204" pitchFamily="34" charset="0"/>
              </a:rPr>
              <a:t>3GPP TSG-SA WG6 Meeting #58	</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r>
              <a:rPr lang="en-GB" altLang="zh-CN" sz="900" b="1" kern="1200" dirty="0">
                <a:solidFill>
                  <a:schemeClr val="tx1"/>
                </a:solidFill>
                <a:effectLst/>
                <a:latin typeface="Arial" panose="020B0604020202020204" pitchFamily="34" charset="0"/>
                <a:ea typeface="+mn-ea"/>
                <a:cs typeface="Arial" panose="020B0604020202020204" pitchFamily="34" charset="0"/>
              </a:rPr>
              <a:t>Chicago, USA, 13</a:t>
            </a:r>
            <a:r>
              <a:rPr lang="en-GB" altLang="zh-CN" sz="9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900" b="1" kern="1200" dirty="0">
                <a:solidFill>
                  <a:schemeClr val="tx1"/>
                </a:solidFill>
                <a:effectLst/>
                <a:latin typeface="Arial" panose="020B0604020202020204" pitchFamily="34" charset="0"/>
                <a:ea typeface="+mn-ea"/>
                <a:cs typeface="Arial" panose="020B0604020202020204" pitchFamily="34" charset="0"/>
              </a:rPr>
              <a:t> – 17</a:t>
            </a:r>
            <a:r>
              <a:rPr lang="en-GB" altLang="zh-CN" sz="9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900" b="1" kern="1200" dirty="0">
                <a:solidFill>
                  <a:schemeClr val="tx1"/>
                </a:solidFill>
                <a:effectLst/>
                <a:latin typeface="Arial" panose="020B0604020202020204" pitchFamily="34" charset="0"/>
                <a:ea typeface="+mn-ea"/>
                <a:cs typeface="Arial" panose="020B0604020202020204" pitchFamily="34" charset="0"/>
              </a:rPr>
              <a:t> November 2023</a:t>
            </a:r>
            <a:endParaRPr lang="en-US" altLang="en-US" sz="1100" b="1" dirty="0">
              <a:latin typeface="Arial" panose="020B0604020202020204"/>
            </a:endParaRPr>
          </a:p>
        </p:txBody>
      </p:sp>
      <p:sp>
        <p:nvSpPr>
          <p:cNvPr id="3" name="文本框 2"/>
          <p:cNvSpPr txBox="1"/>
          <p:nvPr userDrawn="1">
            <p:custDataLst>
              <p:tags r:id="rId6"/>
            </p:custDataLst>
          </p:nvPr>
        </p:nvSpPr>
        <p:spPr>
          <a:xfrm>
            <a:off x="8883650" y="103505"/>
            <a:ext cx="2488565" cy="450215"/>
          </a:xfrm>
          <a:prstGeom prst="rect">
            <a:avLst/>
          </a:prstGeom>
          <a:noFill/>
        </p:spPr>
        <p:txBody>
          <a:bodyPr wrap="square" rtlCol="0" anchor="ctr" anchorCtr="0">
            <a:noAutofit/>
          </a:bodyPr>
          <a:p>
            <a:r>
              <a:rPr lang="zh-CN" altLang="en-US" b="1"/>
              <a:t>S6-233502</a:t>
            </a:r>
            <a:endParaRPr lang="zh-CN" altLang="en-US" b="1"/>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Lst>
  <p:transition>
    <p:wipe dir="r"/>
  </p:transition>
  <p:hf hdr="0" ftr="0"/>
  <p:txStyles>
    <p:titleStyle>
      <a:lvl1pPr algn="l" rtl="0" eaLnBrk="0" fontAlgn="base" hangingPunct="0">
        <a:lnSpc>
          <a:spcPct val="90000"/>
        </a:lnSpc>
        <a:spcBef>
          <a:spcPct val="0"/>
        </a:spcBef>
        <a:spcAft>
          <a:spcPct val="0"/>
        </a:spcAft>
        <a:defRPr sz="4155" kern="1200">
          <a:solidFill>
            <a:schemeClr val="tx1"/>
          </a:solidFill>
          <a:latin typeface="+mj-lt"/>
          <a:ea typeface="+mj-ea"/>
          <a:cs typeface="+mj-cs"/>
        </a:defRPr>
      </a:lvl1pPr>
      <a:lvl2pPr algn="l" rtl="0" eaLnBrk="0" fontAlgn="base" hangingPunct="0">
        <a:lnSpc>
          <a:spcPct val="90000"/>
        </a:lnSpc>
        <a:spcBef>
          <a:spcPct val="0"/>
        </a:spcBef>
        <a:spcAft>
          <a:spcPct val="0"/>
        </a:spcAft>
        <a:defRPr sz="4155">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155">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155">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155">
          <a:solidFill>
            <a:schemeClr val="tx1"/>
          </a:solidFill>
          <a:latin typeface="Calibri Light" panose="020F0302020204030204" pitchFamily="34" charset="0"/>
        </a:defRPr>
      </a:lvl5pPr>
      <a:lvl6pPr marL="431800" algn="l" rtl="0" fontAlgn="base">
        <a:lnSpc>
          <a:spcPct val="90000"/>
        </a:lnSpc>
        <a:spcBef>
          <a:spcPct val="0"/>
        </a:spcBef>
        <a:spcAft>
          <a:spcPct val="0"/>
        </a:spcAft>
        <a:defRPr sz="4155">
          <a:solidFill>
            <a:schemeClr val="tx1"/>
          </a:solidFill>
          <a:latin typeface="Calibri Light" panose="020F0302020204030204" pitchFamily="34" charset="0"/>
        </a:defRPr>
      </a:lvl6pPr>
      <a:lvl7pPr marL="864235" algn="l" rtl="0" fontAlgn="base">
        <a:lnSpc>
          <a:spcPct val="90000"/>
        </a:lnSpc>
        <a:spcBef>
          <a:spcPct val="0"/>
        </a:spcBef>
        <a:spcAft>
          <a:spcPct val="0"/>
        </a:spcAft>
        <a:defRPr sz="4155">
          <a:solidFill>
            <a:schemeClr val="tx1"/>
          </a:solidFill>
          <a:latin typeface="Calibri Light" panose="020F0302020204030204" pitchFamily="34" charset="0"/>
        </a:defRPr>
      </a:lvl7pPr>
      <a:lvl8pPr marL="1296035" algn="l" rtl="0" fontAlgn="base">
        <a:lnSpc>
          <a:spcPct val="90000"/>
        </a:lnSpc>
        <a:spcBef>
          <a:spcPct val="0"/>
        </a:spcBef>
        <a:spcAft>
          <a:spcPct val="0"/>
        </a:spcAft>
        <a:defRPr sz="4155">
          <a:solidFill>
            <a:schemeClr val="tx1"/>
          </a:solidFill>
          <a:latin typeface="Calibri Light" panose="020F0302020204030204" pitchFamily="34" charset="0"/>
        </a:defRPr>
      </a:lvl8pPr>
      <a:lvl9pPr marL="1727835" algn="l" rtl="0" fontAlgn="base">
        <a:lnSpc>
          <a:spcPct val="90000"/>
        </a:lnSpc>
        <a:spcBef>
          <a:spcPct val="0"/>
        </a:spcBef>
        <a:spcAft>
          <a:spcPct val="0"/>
        </a:spcAft>
        <a:defRPr sz="4155">
          <a:solidFill>
            <a:schemeClr val="tx1"/>
          </a:solidFill>
          <a:latin typeface="Calibri Light" panose="020F0302020204030204" pitchFamily="34" charset="0"/>
        </a:defRPr>
      </a:lvl9pPr>
    </p:titleStyle>
    <p:bodyStyle>
      <a:lvl1pPr marL="215900" indent="-215900" algn="l" rtl="0" eaLnBrk="0" fontAlgn="base" hangingPunct="0">
        <a:lnSpc>
          <a:spcPct val="90000"/>
        </a:lnSpc>
        <a:spcBef>
          <a:spcPts val="945"/>
        </a:spcBef>
        <a:spcAft>
          <a:spcPct val="0"/>
        </a:spcAft>
        <a:buBlip>
          <a:blip r:embed="rId7"/>
        </a:buBlip>
        <a:defRPr sz="2645" kern="1200">
          <a:solidFill>
            <a:schemeClr val="tx1"/>
          </a:solidFill>
          <a:latin typeface="+mn-lt"/>
          <a:ea typeface="+mn-ea"/>
          <a:cs typeface="+mn-cs"/>
        </a:defRPr>
      </a:lvl1pPr>
      <a:lvl2pPr marL="647700" indent="-215900" algn="l" rtl="0" eaLnBrk="0" fontAlgn="base" hangingPunct="0">
        <a:lnSpc>
          <a:spcPct val="90000"/>
        </a:lnSpc>
        <a:spcBef>
          <a:spcPts val="470"/>
        </a:spcBef>
        <a:spcAft>
          <a:spcPct val="0"/>
        </a:spcAft>
        <a:buClr>
          <a:srgbClr val="C00000"/>
        </a:buClr>
        <a:buFont typeface="Arial" panose="020B0604020202020204" pitchFamily="34" charset="0"/>
        <a:buChar char="•"/>
        <a:defRPr sz="2270" kern="1200">
          <a:solidFill>
            <a:schemeClr val="tx1"/>
          </a:solidFill>
          <a:latin typeface="+mn-lt"/>
          <a:ea typeface="+mn-ea"/>
          <a:cs typeface="+mn-cs"/>
        </a:defRPr>
      </a:lvl2pPr>
      <a:lvl3pPr marL="1080135" indent="-215900" algn="l" rtl="0" eaLnBrk="0" fontAlgn="base" hangingPunct="0">
        <a:lnSpc>
          <a:spcPct val="90000"/>
        </a:lnSpc>
        <a:spcBef>
          <a:spcPts val="470"/>
        </a:spcBef>
        <a:spcAft>
          <a:spcPct val="0"/>
        </a:spcAft>
        <a:buFont typeface="Arial" panose="020B0604020202020204" pitchFamily="34" charset="0"/>
        <a:buChar char="•"/>
        <a:defRPr sz="1890" kern="1200">
          <a:solidFill>
            <a:schemeClr val="tx1"/>
          </a:solidFill>
          <a:latin typeface="+mn-lt"/>
          <a:ea typeface="+mn-ea"/>
          <a:cs typeface="+mn-cs"/>
        </a:defRPr>
      </a:lvl3pPr>
      <a:lvl4pPr marL="1511935" indent="-215900" algn="l" rtl="0" eaLnBrk="0" fontAlgn="base" hangingPunct="0">
        <a:lnSpc>
          <a:spcPct val="90000"/>
        </a:lnSpc>
        <a:spcBef>
          <a:spcPts val="470"/>
        </a:spcBef>
        <a:spcAft>
          <a:spcPct val="0"/>
        </a:spcAft>
        <a:buFont typeface="Arial" panose="020B0604020202020204" pitchFamily="34" charset="0"/>
        <a:buChar char="•"/>
        <a:defRPr kern="1200">
          <a:solidFill>
            <a:schemeClr val="tx1"/>
          </a:solidFill>
          <a:latin typeface="+mn-lt"/>
          <a:ea typeface="+mn-ea"/>
          <a:cs typeface="+mn-cs"/>
        </a:defRPr>
      </a:lvl4pPr>
      <a:lvl5pPr marL="1943735" indent="-215900" algn="l" rtl="0" eaLnBrk="0" fontAlgn="base" hangingPunct="0">
        <a:lnSpc>
          <a:spcPct val="90000"/>
        </a:lnSpc>
        <a:spcBef>
          <a:spcPts val="470"/>
        </a:spcBef>
        <a:spcAft>
          <a:spcPct val="0"/>
        </a:spcAft>
        <a:buFont typeface="Arial" panose="020B0604020202020204" pitchFamily="34" charset="0"/>
        <a:buChar char="•"/>
        <a:defRPr kern="1200">
          <a:solidFill>
            <a:schemeClr val="tx1"/>
          </a:solidFill>
          <a:latin typeface="+mn-lt"/>
          <a:ea typeface="+mn-ea"/>
          <a:cs typeface="+mn-cs"/>
        </a:defRPr>
      </a:lvl5pPr>
      <a:lvl6pPr marL="237553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15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59635"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5670"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oleObject" Target="../embeddings/oleObject2.bin"/><Relationship Id="rId7" Type="http://schemas.openxmlformats.org/officeDocument/2006/relationships/image" Target="../media/image7.emf"/><Relationship Id="rId6" Type="http://schemas.openxmlformats.org/officeDocument/2006/relationships/oleObject" Target="../embeddings/oleObject1.bin"/><Relationship Id="rId5" Type="http://schemas.openxmlformats.org/officeDocument/2006/relationships/tags" Target="../tags/tag6.xml"/><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tags" Target="../tags/tag5.xml"/><Relationship Id="rId12" Type="http://schemas.openxmlformats.org/officeDocument/2006/relationships/vmlDrawing" Target="../drawings/vmlDrawing1.vml"/><Relationship Id="rId11" Type="http://schemas.openxmlformats.org/officeDocument/2006/relationships/slideLayout" Target="../slideLayouts/slideLayout5.xml"/><Relationship Id="rId10" Type="http://schemas.openxmlformats.org/officeDocument/2006/relationships/tags" Target="../tags/tag7.xml"/><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9" Type="http://schemas.microsoft.com/office/2007/relationships/media" Target="file:///D:\&#24037;&#20316;\&#39033;&#30446;\5G&#24191;&#25773;\3GPP\MyVideo_3.mp4" TargetMode="External"/><Relationship Id="rId8" Type="http://schemas.openxmlformats.org/officeDocument/2006/relationships/video" Target="file:///D:\&#24037;&#20316;\&#39033;&#30446;\5G&#24191;&#25773;\3GPP\MyVideo_3.mp4" TargetMode="External"/><Relationship Id="rId7" Type="http://schemas.openxmlformats.org/officeDocument/2006/relationships/image" Target="../media/image10.emf"/><Relationship Id="rId6" Type="http://schemas.openxmlformats.org/officeDocument/2006/relationships/oleObject" Target="../embeddings/oleObject3.bin"/><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9.jpeg"/><Relationship Id="rId2" Type="http://schemas.openxmlformats.org/officeDocument/2006/relationships/tags" Target="../tags/tag9.xml"/><Relationship Id="rId19" Type="http://schemas.openxmlformats.org/officeDocument/2006/relationships/vmlDrawing" Target="../drawings/vmlDrawing2.vml"/><Relationship Id="rId18" Type="http://schemas.openxmlformats.org/officeDocument/2006/relationships/slideLayout" Target="../slideLayouts/slideLayout5.xml"/><Relationship Id="rId17" Type="http://schemas.openxmlformats.org/officeDocument/2006/relationships/image" Target="../media/image13.png"/><Relationship Id="rId16" Type="http://schemas.microsoft.com/office/2007/relationships/media" Target="../media/media1.mp4"/><Relationship Id="rId15" Type="http://schemas.openxmlformats.org/officeDocument/2006/relationships/video" Target="../media/media1.mp4"/><Relationship Id="rId14" Type="http://schemas.openxmlformats.org/officeDocument/2006/relationships/tags" Target="../tags/tag14.xml"/><Relationship Id="rId13" Type="http://schemas.openxmlformats.org/officeDocument/2006/relationships/image" Target="../media/image12.png"/><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image" Target="../media/image11.png"/><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tags" Target="../tags/tag16.xml"/><Relationship Id="rId3" Type="http://schemas.openxmlformats.org/officeDocument/2006/relationships/image" Target="../media/image14.emf"/><Relationship Id="rId2" Type="http://schemas.openxmlformats.org/officeDocument/2006/relationships/oleObject" Target="../embeddings/oleObject4.bin"/><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custDataLst>
              <p:tags r:id="rId1"/>
            </p:custDataLst>
          </p:nvPr>
        </p:nvSpPr>
        <p:spPr>
          <a:xfrm>
            <a:off x="517525" y="2022475"/>
            <a:ext cx="10843260" cy="1972310"/>
          </a:xfrm>
        </p:spPr>
        <p:txBody>
          <a:bodyPr/>
          <a:lstStyle/>
          <a:p>
            <a:pPr algn="ctr" eaLnBrk="1" hangingPunct="1"/>
            <a:r>
              <a:rPr lang="en-GB" altLang="en-US" sz="3600" b="1" dirty="0"/>
              <a:t>discussion on public warning application over 5G system</a:t>
            </a:r>
            <a:endParaRPr lang="en-GB" altLang="en-US" sz="3600" b="1" dirty="0"/>
          </a:p>
        </p:txBody>
      </p:sp>
      <p:sp>
        <p:nvSpPr>
          <p:cNvPr id="5" name="Text Placeholder 2"/>
          <p:cNvSpPr>
            <a:spLocks noGrp="1"/>
          </p:cNvSpPr>
          <p:nvPr>
            <p:ph type="body" idx="4294967295"/>
            <p:custDataLst>
              <p:tags r:id="rId2"/>
            </p:custDataLst>
          </p:nvPr>
        </p:nvSpPr>
        <p:spPr>
          <a:xfrm>
            <a:off x="2147888" y="4589463"/>
            <a:ext cx="7886700" cy="1500187"/>
          </a:xfrm>
        </p:spPr>
        <p:txBody>
          <a:bodyPr/>
          <a:lstStyle/>
          <a:p>
            <a:pPr marL="0" indent="0" eaLnBrk="1" hangingPunct="1">
              <a:buFontTx/>
              <a:buNone/>
            </a:pPr>
            <a:r>
              <a:rPr lang="en-GB" altLang="en-US" dirty="0"/>
              <a:t>&lt;</a:t>
            </a:r>
            <a:r>
              <a:rPr lang="en-US" altLang="en-GB" dirty="0"/>
              <a:t> Shuang Li ,Yingying Zhang</a:t>
            </a:r>
            <a:r>
              <a:rPr lang="en-GB" altLang="en-US" dirty="0"/>
              <a:t>&gt;</a:t>
            </a:r>
            <a:endParaRPr lang="en-GB" altLang="en-US" dirty="0"/>
          </a:p>
          <a:p>
            <a:pPr marL="0" indent="0" eaLnBrk="1" hangingPunct="1">
              <a:buFontTx/>
              <a:buNone/>
            </a:pPr>
            <a:r>
              <a:rPr lang="en-GB" altLang="en-US" dirty="0"/>
              <a:t>&lt;</a:t>
            </a:r>
            <a:r>
              <a:rPr lang="en-US" altLang="en-GB" dirty="0"/>
              <a:t>3GPP</a:t>
            </a:r>
            <a:r>
              <a:rPr lang="en-GB" altLang="en-US" dirty="0"/>
              <a:t>, </a:t>
            </a:r>
            <a:r>
              <a:rPr lang="en-US" altLang="en-GB" dirty="0">
                <a:sym typeface="+mn-ea"/>
              </a:rPr>
              <a:t>China Broadnet</a:t>
            </a:r>
            <a:r>
              <a:rPr lang="en-GB" altLang="en-US" dirty="0"/>
              <a:t>&gt;</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68650" y="2479675"/>
            <a:ext cx="2546985" cy="645160"/>
          </a:xfrm>
          <a:prstGeom prst="rect">
            <a:avLst/>
          </a:prstGeom>
          <a:noFill/>
        </p:spPr>
        <p:txBody>
          <a:bodyPr wrap="square" rtlCol="0">
            <a:spAutoFit/>
          </a:bodyPr>
          <a:lstStyle/>
          <a:p>
            <a:r>
              <a:rPr lang="zh-CN" altLang="en-US" sz="3600" dirty="0">
                <a:solidFill>
                  <a:schemeClr val="tx1"/>
                </a:solidFill>
                <a:latin typeface="HarmonyOS Sans SC" panose="00000500000000000000" charset="-122"/>
                <a:ea typeface="HarmonyOS Sans SC" panose="00000500000000000000" charset="-122"/>
              </a:rPr>
              <a:t>THANKS!</a:t>
            </a:r>
            <a:endParaRPr lang="zh-CN" altLang="en-US" sz="3600" dirty="0">
              <a:solidFill>
                <a:schemeClr val="tx1"/>
              </a:solidFill>
              <a:latin typeface="HarmonyOS Sans SC" panose="00000500000000000000" charset="-122"/>
              <a:ea typeface="HarmonyOS Sans SC" panose="00000500000000000000" charset="-122"/>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668507" y="218077"/>
            <a:ext cx="9935051" cy="1043916"/>
          </a:xfrm>
        </p:spPr>
        <p:txBody>
          <a:bodyPr/>
          <a:lstStyle/>
          <a:p>
            <a:r>
              <a:rPr lang="en-GB" altLang="en-US" dirty="0"/>
              <a:t>Background</a:t>
            </a:r>
            <a:endParaRPr lang="en-GB" altLang="en-US" dirty="0"/>
          </a:p>
        </p:txBody>
      </p:sp>
      <p:pic>
        <p:nvPicPr>
          <p:cNvPr id="15" name="图片 13"/>
          <p:cNvPicPr>
            <a:picLocks noChangeAspect="1"/>
          </p:cNvPicPr>
          <p:nvPr/>
        </p:nvPicPr>
        <p:blipFill>
          <a:blip r:embed="rId1"/>
          <a:stretch>
            <a:fillRect/>
          </a:stretch>
        </p:blipFill>
        <p:spPr>
          <a:xfrm>
            <a:off x="7512050" y="1698024"/>
            <a:ext cx="679115" cy="980944"/>
          </a:xfrm>
          <a:prstGeom prst="rect">
            <a:avLst/>
          </a:prstGeom>
        </p:spPr>
      </p:pic>
      <p:sp>
        <p:nvSpPr>
          <p:cNvPr id="22" name="TextBox 11"/>
          <p:cNvSpPr txBox="1"/>
          <p:nvPr>
            <p:custDataLst>
              <p:tags r:id="rId2"/>
            </p:custDataLst>
          </p:nvPr>
        </p:nvSpPr>
        <p:spPr>
          <a:xfrm>
            <a:off x="306789" y="1148527"/>
            <a:ext cx="5250952" cy="2403475"/>
          </a:xfrm>
          <a:prstGeom prst="rect">
            <a:avLst/>
          </a:prstGeom>
          <a:noFill/>
        </p:spPr>
        <p:txBody>
          <a:bodyPr wrap="square" rtlCol="0" anchor="t">
            <a:spAutoFit/>
          </a:bodyPr>
          <a:lstStyle/>
          <a:p>
            <a:pPr>
              <a:lnSpc>
                <a:spcPct val="114000"/>
              </a:lnSpc>
            </a:pPr>
            <a:r>
              <a:rPr lang="en-US" altLang="en-GB" b="1" dirty="0">
                <a:solidFill>
                  <a:prstClr val="black"/>
                </a:solidFill>
                <a:latin typeface="Arial" panose="020B0604020202020204" pitchFamily="34" charset="0"/>
                <a:cs typeface="Arial" panose="020B0604020202020204" pitchFamily="34" charset="0"/>
                <a:sym typeface="+mn-ea"/>
              </a:rPr>
              <a:t>Public warning</a:t>
            </a:r>
            <a:endParaRPr lang="en-US" altLang="en-GB" b="1"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Arial" panose="020B0604020202020204" pitchFamily="34" charset="0"/>
              <a:buChar char="•"/>
            </a:pPr>
            <a:r>
              <a:rPr lang="en-US" altLang="en-GB" sz="1600" dirty="0">
                <a:solidFill>
                  <a:prstClr val="black"/>
                </a:solidFill>
                <a:latin typeface="Arial" panose="020B0604020202020204" pitchFamily="34" charset="0"/>
                <a:cs typeface="Arial" panose="020B0604020202020204" pitchFamily="34" charset="0"/>
                <a:sym typeface="+mn-ea"/>
              </a:rPr>
              <a:t>S</a:t>
            </a:r>
            <a:r>
              <a:rPr lang="en-GB" sz="1600" dirty="0">
                <a:solidFill>
                  <a:prstClr val="black"/>
                </a:solidFill>
                <a:latin typeface="Arial" panose="020B0604020202020204" pitchFamily="34" charset="0"/>
                <a:cs typeface="Arial" panose="020B0604020202020204" pitchFamily="34" charset="0"/>
                <a:sym typeface="+mn-ea"/>
              </a:rPr>
              <a:t>et-top box ,</a:t>
            </a:r>
            <a:r>
              <a:rPr lang="en-US" altLang="en-GB" sz="1600" dirty="0">
                <a:solidFill>
                  <a:prstClr val="black"/>
                </a:solidFill>
                <a:latin typeface="Arial" panose="020B0604020202020204" pitchFamily="34" charset="0"/>
                <a:cs typeface="Arial" panose="020B0604020202020204" pitchFamily="34" charset="0"/>
                <a:sym typeface="+mn-ea"/>
              </a:rPr>
              <a:t> </a:t>
            </a:r>
            <a:r>
              <a:rPr lang="en-GB" sz="1600" dirty="0">
                <a:solidFill>
                  <a:prstClr val="black"/>
                </a:solidFill>
                <a:latin typeface="Arial" panose="020B0604020202020204" pitchFamily="34" charset="0"/>
                <a:cs typeface="Arial" panose="020B0604020202020204" pitchFamily="34" charset="0"/>
                <a:sym typeface="+mn-ea"/>
              </a:rPr>
              <a:t>TV,</a:t>
            </a:r>
            <a:r>
              <a:rPr lang="en-US" altLang="en-GB" sz="1600" dirty="0">
                <a:solidFill>
                  <a:prstClr val="black"/>
                </a:solidFill>
                <a:latin typeface="Arial" panose="020B0604020202020204" pitchFamily="34" charset="0"/>
                <a:cs typeface="Arial" panose="020B0604020202020204" pitchFamily="34" charset="0"/>
                <a:sym typeface="+mn-ea"/>
              </a:rPr>
              <a:t> </a:t>
            </a:r>
            <a:r>
              <a:rPr lang="en-GB" sz="1600" dirty="0">
                <a:solidFill>
                  <a:prstClr val="black"/>
                </a:solidFill>
                <a:latin typeface="Arial" panose="020B0604020202020204" pitchFamily="34" charset="0"/>
                <a:cs typeface="Arial" panose="020B0604020202020204" pitchFamily="34" charset="0"/>
                <a:sym typeface="+mn-ea"/>
              </a:rPr>
              <a:t>and emergency loudspeaker could receive emergency warning</a:t>
            </a:r>
            <a:r>
              <a:rPr lang="en-US" altLang="en-GB" sz="1600" dirty="0">
                <a:solidFill>
                  <a:prstClr val="black"/>
                </a:solidFill>
                <a:latin typeface="Arial" panose="020B0604020202020204" pitchFamily="34" charset="0"/>
                <a:cs typeface="Arial" panose="020B0604020202020204" pitchFamily="34" charset="0"/>
                <a:sym typeface="+mn-ea"/>
              </a:rPr>
              <a:t> </a:t>
            </a:r>
            <a:r>
              <a:rPr lang="en-GB" sz="1600" dirty="0">
                <a:solidFill>
                  <a:prstClr val="black"/>
                </a:solidFill>
                <a:latin typeface="Arial" panose="020B0604020202020204" pitchFamily="34" charset="0"/>
                <a:cs typeface="Arial" panose="020B0604020202020204" pitchFamily="34" charset="0"/>
                <a:sym typeface="+mn-ea"/>
              </a:rPr>
              <a:t>information</a:t>
            </a:r>
            <a:r>
              <a:rPr lang="en-US" altLang="en-GB" sz="1600" dirty="0">
                <a:solidFill>
                  <a:prstClr val="black"/>
                </a:solidFill>
                <a:latin typeface="Arial" panose="020B0604020202020204" pitchFamily="34" charset="0"/>
                <a:cs typeface="Arial" panose="020B0604020202020204" pitchFamily="34" charset="0"/>
                <a:sym typeface="+mn-ea"/>
              </a:rPr>
              <a:t> </a:t>
            </a:r>
            <a:r>
              <a:rPr lang="en-GB" sz="1600" dirty="0">
                <a:solidFill>
                  <a:prstClr val="black"/>
                </a:solidFill>
                <a:latin typeface="Arial" panose="020B0604020202020204" pitchFamily="34" charset="0"/>
                <a:cs typeface="Arial" panose="020B0604020202020204" pitchFamily="34" charset="0"/>
                <a:sym typeface="+mn-ea"/>
              </a:rPr>
              <a:t>immediately, in the form of</a:t>
            </a:r>
            <a:r>
              <a:rPr lang="en-US" altLang="en-GB" sz="1600" dirty="0">
                <a:solidFill>
                  <a:prstClr val="black"/>
                </a:solidFill>
                <a:latin typeface="Arial" panose="020B0604020202020204" pitchFamily="34" charset="0"/>
                <a:cs typeface="Arial" panose="020B0604020202020204" pitchFamily="34" charset="0"/>
                <a:sym typeface="+mn-ea"/>
              </a:rPr>
              <a:t> </a:t>
            </a:r>
            <a:r>
              <a:rPr lang="en-GB" sz="1600" dirty="0">
                <a:solidFill>
                  <a:prstClr val="black"/>
                </a:solidFill>
                <a:latin typeface="Arial" panose="020B0604020202020204" pitchFamily="34" charset="0"/>
                <a:cs typeface="Arial" panose="020B0604020202020204" pitchFamily="34" charset="0"/>
                <a:sym typeface="+mn-ea"/>
              </a:rPr>
              <a:t>text message or voice</a:t>
            </a:r>
            <a:r>
              <a:rPr lang="en-US" altLang="en-GB" sz="1600" dirty="0">
                <a:solidFill>
                  <a:prstClr val="black"/>
                </a:solidFill>
                <a:latin typeface="Arial" panose="020B0604020202020204" pitchFamily="34" charset="0"/>
                <a:cs typeface="Arial" panose="020B0604020202020204" pitchFamily="34" charset="0"/>
                <a:sym typeface="+mn-ea"/>
              </a:rPr>
              <a:t>. For instance:</a:t>
            </a:r>
            <a:r>
              <a:rPr lang="en-GB" sz="1600" dirty="0">
                <a:solidFill>
                  <a:prstClr val="black"/>
                </a:solidFill>
                <a:latin typeface="Arial" panose="020B0604020202020204" pitchFamily="34" charset="0"/>
                <a:cs typeface="Arial" panose="020B0604020202020204" pitchFamily="34" charset="0"/>
                <a:sym typeface="+mn-ea"/>
              </a:rPr>
              <a:t> prominent warning message on TV screen, or blaring alarm from loudspeaker</a:t>
            </a:r>
            <a:r>
              <a:rPr lang="en-US" altLang="en-GB" sz="1600" dirty="0">
                <a:solidFill>
                  <a:prstClr val="black"/>
                </a:solidFill>
                <a:latin typeface="Arial" panose="020B0604020202020204" pitchFamily="34" charset="0"/>
                <a:cs typeface="Arial" panose="020B0604020202020204" pitchFamily="34" charset="0"/>
                <a:sym typeface="+mn-ea"/>
              </a:rPr>
              <a:t>.</a:t>
            </a:r>
            <a:endParaRPr lang="en-US" altLang="en-GB" sz="1600"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sym typeface="+mn-ea"/>
              </a:rPr>
              <a:t>The requirements is in TS 22.286.</a:t>
            </a:r>
            <a:endParaRPr lang="en-GB" sz="1600"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endParaRPr lang="en-GB" dirty="0">
              <a:solidFill>
                <a:prstClr val="black"/>
              </a:solidFill>
              <a:latin typeface="Arial" panose="020B0604020202020204" pitchFamily="34" charset="0"/>
              <a:cs typeface="Arial" panose="020B0604020202020204" pitchFamily="34" charset="0"/>
              <a:sym typeface="+mn-ea"/>
            </a:endParaRPr>
          </a:p>
        </p:txBody>
      </p:sp>
      <p:pic>
        <p:nvPicPr>
          <p:cNvPr id="23" name="图片 22"/>
          <p:cNvPicPr>
            <a:picLocks noChangeAspect="1"/>
          </p:cNvPicPr>
          <p:nvPr/>
        </p:nvPicPr>
        <p:blipFill>
          <a:blip r:embed="rId3"/>
          <a:stretch>
            <a:fillRect/>
          </a:stretch>
        </p:blipFill>
        <p:spPr>
          <a:xfrm>
            <a:off x="6172368" y="2164297"/>
            <a:ext cx="622584" cy="504508"/>
          </a:xfrm>
          <a:prstGeom prst="rect">
            <a:avLst/>
          </a:prstGeom>
        </p:spPr>
      </p:pic>
      <p:pic>
        <p:nvPicPr>
          <p:cNvPr id="24" name="图片 23"/>
          <p:cNvPicPr>
            <a:picLocks noChangeAspect="1"/>
          </p:cNvPicPr>
          <p:nvPr/>
        </p:nvPicPr>
        <p:blipFill>
          <a:blip r:embed="rId4"/>
          <a:stretch>
            <a:fillRect/>
          </a:stretch>
        </p:blipFill>
        <p:spPr>
          <a:xfrm rot="20953020">
            <a:off x="6176752" y="1831929"/>
            <a:ext cx="848002" cy="397165"/>
          </a:xfrm>
          <a:prstGeom prst="rect">
            <a:avLst/>
          </a:prstGeom>
        </p:spPr>
      </p:pic>
      <p:grpSp>
        <p:nvGrpSpPr>
          <p:cNvPr id="25" name="组合 66"/>
          <p:cNvGrpSpPr/>
          <p:nvPr/>
        </p:nvGrpSpPr>
        <p:grpSpPr bwMode="auto">
          <a:xfrm>
            <a:off x="7671404" y="2161020"/>
            <a:ext cx="260345" cy="230096"/>
            <a:chOff x="2674911" y="1063626"/>
            <a:chExt cx="344478" cy="346076"/>
          </a:xfrm>
          <a:solidFill>
            <a:srgbClr val="FF0000"/>
          </a:solidFill>
        </p:grpSpPr>
        <p:sp>
          <p:nvSpPr>
            <p:cNvPr id="26" name="Freeform 70"/>
            <p:cNvSpPr>
              <a:spLocks noEditPoints="1"/>
            </p:cNvSpPr>
            <p:nvPr/>
          </p:nvSpPr>
          <p:spPr bwMode="auto">
            <a:xfrm>
              <a:off x="2674911" y="1063626"/>
              <a:ext cx="284160" cy="300037"/>
            </a:xfrm>
            <a:custGeom>
              <a:avLst/>
              <a:gdLst>
                <a:gd name="T0" fmla="*/ 0 w 179"/>
                <a:gd name="T1" fmla="*/ 2147483646 h 189"/>
                <a:gd name="T2" fmla="*/ 0 w 179"/>
                <a:gd name="T3" fmla="*/ 0 h 189"/>
                <a:gd name="T4" fmla="*/ 2147483646 w 179"/>
                <a:gd name="T5" fmla="*/ 0 h 189"/>
                <a:gd name="T6" fmla="*/ 2147483646 w 179"/>
                <a:gd name="T7" fmla="*/ 2147483646 h 189"/>
                <a:gd name="T8" fmla="*/ 2147483646 w 179"/>
                <a:gd name="T9" fmla="*/ 2147483646 h 189"/>
                <a:gd name="T10" fmla="*/ 0 w 179"/>
                <a:gd name="T11" fmla="*/ 2147483646 h 189"/>
                <a:gd name="T12" fmla="*/ 2147483646 w 179"/>
                <a:gd name="T13" fmla="*/ 2147483646 h 189"/>
                <a:gd name="T14" fmla="*/ 2147483646 w 179"/>
                <a:gd name="T15" fmla="*/ 2147483646 h 189"/>
                <a:gd name="T16" fmla="*/ 2147483646 w 179"/>
                <a:gd name="T17" fmla="*/ 2147483646 h 189"/>
                <a:gd name="T18" fmla="*/ 2147483646 w 179"/>
                <a:gd name="T19" fmla="*/ 2147483646 h 189"/>
                <a:gd name="T20" fmla="*/ 2147483646 w 179"/>
                <a:gd name="T21" fmla="*/ 2147483646 h 189"/>
                <a:gd name="T22" fmla="*/ 2147483646 w 179"/>
                <a:gd name="T23" fmla="*/ 2147483646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9" h="189">
                  <a:moveTo>
                    <a:pt x="0" y="189"/>
                  </a:moveTo>
                  <a:lnTo>
                    <a:pt x="0" y="0"/>
                  </a:lnTo>
                  <a:lnTo>
                    <a:pt x="179" y="0"/>
                  </a:lnTo>
                  <a:lnTo>
                    <a:pt x="179" y="160"/>
                  </a:lnTo>
                  <a:lnTo>
                    <a:pt x="42" y="160"/>
                  </a:lnTo>
                  <a:lnTo>
                    <a:pt x="0" y="189"/>
                  </a:lnTo>
                  <a:close/>
                  <a:moveTo>
                    <a:pt x="20" y="20"/>
                  </a:moveTo>
                  <a:lnTo>
                    <a:pt x="20" y="151"/>
                  </a:lnTo>
                  <a:lnTo>
                    <a:pt x="36" y="140"/>
                  </a:lnTo>
                  <a:lnTo>
                    <a:pt x="159" y="140"/>
                  </a:lnTo>
                  <a:lnTo>
                    <a:pt x="159" y="20"/>
                  </a:lnTo>
                  <a:lnTo>
                    <a:pt x="20" y="20"/>
                  </a:lnTo>
                  <a:close/>
                </a:path>
              </a:pathLst>
            </a:custGeom>
            <a:grpFill/>
            <a:ln w="9525">
              <a:solidFill>
                <a:srgbClr val="00000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27" name="Freeform 71"/>
            <p:cNvSpPr/>
            <p:nvPr/>
          </p:nvSpPr>
          <p:spPr bwMode="auto">
            <a:xfrm>
              <a:off x="2781267" y="1157289"/>
              <a:ext cx="238122" cy="252413"/>
            </a:xfrm>
            <a:custGeom>
              <a:avLst/>
              <a:gdLst>
                <a:gd name="T0" fmla="*/ 2147483646 w 150"/>
                <a:gd name="T1" fmla="*/ 2147483646 h 159"/>
                <a:gd name="T2" fmla="*/ 2147483646 w 150"/>
                <a:gd name="T3" fmla="*/ 2147483646 h 159"/>
                <a:gd name="T4" fmla="*/ 0 w 150"/>
                <a:gd name="T5" fmla="*/ 2147483646 h 159"/>
                <a:gd name="T6" fmla="*/ 0 w 150"/>
                <a:gd name="T7" fmla="*/ 2147483646 h 159"/>
                <a:gd name="T8" fmla="*/ 2147483646 w 150"/>
                <a:gd name="T9" fmla="*/ 2147483646 h 159"/>
                <a:gd name="T10" fmla="*/ 2147483646 w 150"/>
                <a:gd name="T11" fmla="*/ 2147483646 h 159"/>
                <a:gd name="T12" fmla="*/ 2147483646 w 150"/>
                <a:gd name="T13" fmla="*/ 2147483646 h 159"/>
                <a:gd name="T14" fmla="*/ 2147483646 w 150"/>
                <a:gd name="T15" fmla="*/ 2147483646 h 159"/>
                <a:gd name="T16" fmla="*/ 2147483646 w 150"/>
                <a:gd name="T17" fmla="*/ 2147483646 h 159"/>
                <a:gd name="T18" fmla="*/ 2147483646 w 150"/>
                <a:gd name="T19" fmla="*/ 2147483646 h 159"/>
                <a:gd name="T20" fmla="*/ 2147483646 w 150"/>
                <a:gd name="T21" fmla="*/ 0 h 159"/>
                <a:gd name="T22" fmla="*/ 2147483646 w 150"/>
                <a:gd name="T23" fmla="*/ 0 h 159"/>
                <a:gd name="T24" fmla="*/ 2147483646 w 150"/>
                <a:gd name="T25" fmla="*/ 2147483646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159">
                  <a:moveTo>
                    <a:pt x="150" y="159"/>
                  </a:moveTo>
                  <a:lnTo>
                    <a:pt x="114" y="134"/>
                  </a:lnTo>
                  <a:lnTo>
                    <a:pt x="0" y="134"/>
                  </a:lnTo>
                  <a:lnTo>
                    <a:pt x="0" y="111"/>
                  </a:lnTo>
                  <a:lnTo>
                    <a:pt x="20" y="111"/>
                  </a:lnTo>
                  <a:lnTo>
                    <a:pt x="20" y="115"/>
                  </a:lnTo>
                  <a:lnTo>
                    <a:pt x="120" y="115"/>
                  </a:lnTo>
                  <a:lnTo>
                    <a:pt x="131" y="122"/>
                  </a:lnTo>
                  <a:lnTo>
                    <a:pt x="131" y="20"/>
                  </a:lnTo>
                  <a:lnTo>
                    <a:pt x="123" y="20"/>
                  </a:lnTo>
                  <a:lnTo>
                    <a:pt x="123" y="0"/>
                  </a:lnTo>
                  <a:lnTo>
                    <a:pt x="150" y="0"/>
                  </a:lnTo>
                  <a:lnTo>
                    <a:pt x="15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28" name="Oval 72"/>
            <p:cNvSpPr>
              <a:spLocks noChangeArrowheads="1"/>
            </p:cNvSpPr>
            <p:nvPr/>
          </p:nvSpPr>
          <p:spPr bwMode="auto">
            <a:xfrm>
              <a:off x="2738403" y="1176324"/>
              <a:ext cx="36512" cy="36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29" name="Oval 73"/>
            <p:cNvSpPr>
              <a:spLocks noChangeArrowheads="1"/>
            </p:cNvSpPr>
            <p:nvPr/>
          </p:nvSpPr>
          <p:spPr bwMode="auto">
            <a:xfrm>
              <a:off x="2798731" y="1179501"/>
              <a:ext cx="36513" cy="36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0" name="Oval 74"/>
            <p:cNvSpPr>
              <a:spLocks noChangeArrowheads="1"/>
            </p:cNvSpPr>
            <p:nvPr/>
          </p:nvSpPr>
          <p:spPr bwMode="auto">
            <a:xfrm>
              <a:off x="2859088" y="1179513"/>
              <a:ext cx="38099" cy="36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grpSp>
        <p:nvGrpSpPr>
          <p:cNvPr id="31" name="组合 21652"/>
          <p:cNvGrpSpPr/>
          <p:nvPr/>
        </p:nvGrpSpPr>
        <p:grpSpPr bwMode="auto">
          <a:xfrm>
            <a:off x="8836113" y="1820351"/>
            <a:ext cx="883194" cy="620879"/>
            <a:chOff x="3976688" y="885825"/>
            <a:chExt cx="742950" cy="522288"/>
          </a:xfrm>
        </p:grpSpPr>
        <p:sp>
          <p:nvSpPr>
            <p:cNvPr id="32" name="Freeform 102"/>
            <p:cNvSpPr/>
            <p:nvPr/>
          </p:nvSpPr>
          <p:spPr bwMode="auto">
            <a:xfrm>
              <a:off x="3994151" y="1112838"/>
              <a:ext cx="158750" cy="295275"/>
            </a:xfrm>
            <a:custGeom>
              <a:avLst/>
              <a:gdLst>
                <a:gd name="T0" fmla="*/ 2147483646 w 102"/>
                <a:gd name="T1" fmla="*/ 2147483646 h 189"/>
                <a:gd name="T2" fmla="*/ 2147483646 w 102"/>
                <a:gd name="T3" fmla="*/ 2147483646 h 189"/>
                <a:gd name="T4" fmla="*/ 0 w 102"/>
                <a:gd name="T5" fmla="*/ 2147483646 h 189"/>
                <a:gd name="T6" fmla="*/ 0 w 102"/>
                <a:gd name="T7" fmla="*/ 2147483646 h 189"/>
                <a:gd name="T8" fmla="*/ 2147483646 w 102"/>
                <a:gd name="T9" fmla="*/ 2147483646 h 189"/>
                <a:gd name="T10" fmla="*/ 2147483646 w 102"/>
                <a:gd name="T11" fmla="*/ 2147483646 h 189"/>
                <a:gd name="T12" fmla="*/ 2147483646 w 102"/>
                <a:gd name="T13" fmla="*/ 2147483646 h 189"/>
                <a:gd name="T14" fmla="*/ 2147483646 w 102"/>
                <a:gd name="T15" fmla="*/ 2147483646 h 189"/>
                <a:gd name="T16" fmla="*/ 2147483646 w 102"/>
                <a:gd name="T17" fmla="*/ 2147483646 h 189"/>
                <a:gd name="T18" fmla="*/ 2147483646 w 102"/>
                <a:gd name="T19" fmla="*/ 0 h 189"/>
                <a:gd name="T20" fmla="*/ 2147483646 w 102"/>
                <a:gd name="T21" fmla="*/ 2147483646 h 189"/>
                <a:gd name="T22" fmla="*/ 2147483646 w 102"/>
                <a:gd name="T23" fmla="*/ 2147483646 h 189"/>
                <a:gd name="T24" fmla="*/ 2147483646 w 102"/>
                <a:gd name="T25" fmla="*/ 2147483646 h 189"/>
                <a:gd name="T26" fmla="*/ 2147483646 w 102"/>
                <a:gd name="T27" fmla="*/ 2147483646 h 189"/>
                <a:gd name="T28" fmla="*/ 2147483646 w 102"/>
                <a:gd name="T29" fmla="*/ 2147483646 h 189"/>
                <a:gd name="T30" fmla="*/ 2147483646 w 102"/>
                <a:gd name="T31" fmla="*/ 2147483646 h 189"/>
                <a:gd name="T32" fmla="*/ 2147483646 w 102"/>
                <a:gd name="T33" fmla="*/ 2147483646 h 189"/>
                <a:gd name="T34" fmla="*/ 2147483646 w 102"/>
                <a:gd name="T35" fmla="*/ 2147483646 h 189"/>
                <a:gd name="T36" fmla="*/ 2147483646 w 102"/>
                <a:gd name="T37" fmla="*/ 2147483646 h 189"/>
                <a:gd name="T38" fmla="*/ 2147483646 w 102"/>
                <a:gd name="T39" fmla="*/ 2147483646 h 189"/>
                <a:gd name="T40" fmla="*/ 2147483646 w 102"/>
                <a:gd name="T41" fmla="*/ 2147483646 h 189"/>
                <a:gd name="T42" fmla="*/ 2147483646 w 102"/>
                <a:gd name="T43" fmla="*/ 2147483646 h 189"/>
                <a:gd name="T44" fmla="*/ 2147483646 w 102"/>
                <a:gd name="T45" fmla="*/ 2147483646 h 18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2" h="189">
                  <a:moveTo>
                    <a:pt x="71" y="189"/>
                  </a:moveTo>
                  <a:cubicBezTo>
                    <a:pt x="28" y="189"/>
                    <a:pt x="28" y="189"/>
                    <a:pt x="28" y="189"/>
                  </a:cubicBezTo>
                  <a:cubicBezTo>
                    <a:pt x="12" y="189"/>
                    <a:pt x="0" y="178"/>
                    <a:pt x="0" y="164"/>
                  </a:cubicBezTo>
                  <a:cubicBezTo>
                    <a:pt x="0" y="32"/>
                    <a:pt x="0" y="32"/>
                    <a:pt x="0" y="32"/>
                  </a:cubicBezTo>
                  <a:cubicBezTo>
                    <a:pt x="0" y="29"/>
                    <a:pt x="1" y="26"/>
                    <a:pt x="4" y="24"/>
                  </a:cubicBezTo>
                  <a:cubicBezTo>
                    <a:pt x="6" y="23"/>
                    <a:pt x="9" y="22"/>
                    <a:pt x="12" y="23"/>
                  </a:cubicBezTo>
                  <a:cubicBezTo>
                    <a:pt x="77" y="41"/>
                    <a:pt x="77" y="41"/>
                    <a:pt x="77" y="41"/>
                  </a:cubicBezTo>
                  <a:cubicBezTo>
                    <a:pt x="72" y="34"/>
                    <a:pt x="64" y="28"/>
                    <a:pt x="56" y="24"/>
                  </a:cubicBezTo>
                  <a:cubicBezTo>
                    <a:pt x="44" y="18"/>
                    <a:pt x="44" y="18"/>
                    <a:pt x="44" y="18"/>
                  </a:cubicBezTo>
                  <a:cubicBezTo>
                    <a:pt x="53" y="0"/>
                    <a:pt x="53" y="0"/>
                    <a:pt x="53" y="0"/>
                  </a:cubicBezTo>
                  <a:cubicBezTo>
                    <a:pt x="65" y="6"/>
                    <a:pt x="65" y="6"/>
                    <a:pt x="65" y="6"/>
                  </a:cubicBezTo>
                  <a:cubicBezTo>
                    <a:pt x="81" y="14"/>
                    <a:pt x="94" y="27"/>
                    <a:pt x="100" y="43"/>
                  </a:cubicBezTo>
                  <a:cubicBezTo>
                    <a:pt x="102" y="48"/>
                    <a:pt x="101" y="54"/>
                    <a:pt x="98" y="58"/>
                  </a:cubicBezTo>
                  <a:cubicBezTo>
                    <a:pt x="93" y="63"/>
                    <a:pt x="87" y="65"/>
                    <a:pt x="80" y="63"/>
                  </a:cubicBezTo>
                  <a:cubicBezTo>
                    <a:pt x="20" y="46"/>
                    <a:pt x="20" y="46"/>
                    <a:pt x="20" y="46"/>
                  </a:cubicBezTo>
                  <a:cubicBezTo>
                    <a:pt x="20" y="164"/>
                    <a:pt x="20" y="164"/>
                    <a:pt x="20" y="164"/>
                  </a:cubicBezTo>
                  <a:cubicBezTo>
                    <a:pt x="20" y="166"/>
                    <a:pt x="23" y="169"/>
                    <a:pt x="28" y="169"/>
                  </a:cubicBezTo>
                  <a:cubicBezTo>
                    <a:pt x="71" y="169"/>
                    <a:pt x="71" y="169"/>
                    <a:pt x="71" y="169"/>
                  </a:cubicBezTo>
                  <a:cubicBezTo>
                    <a:pt x="76" y="169"/>
                    <a:pt x="79" y="166"/>
                    <a:pt x="79" y="164"/>
                  </a:cubicBezTo>
                  <a:cubicBezTo>
                    <a:pt x="79" y="143"/>
                    <a:pt x="79" y="143"/>
                    <a:pt x="79" y="143"/>
                  </a:cubicBezTo>
                  <a:cubicBezTo>
                    <a:pt x="99" y="143"/>
                    <a:pt x="99" y="143"/>
                    <a:pt x="99" y="143"/>
                  </a:cubicBezTo>
                  <a:cubicBezTo>
                    <a:pt x="99" y="164"/>
                    <a:pt x="99" y="164"/>
                    <a:pt x="99" y="164"/>
                  </a:cubicBezTo>
                  <a:cubicBezTo>
                    <a:pt x="99" y="178"/>
                    <a:pt x="86" y="189"/>
                    <a:pt x="71" y="189"/>
                  </a:cubicBez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3" name="Line 103"/>
            <p:cNvSpPr>
              <a:spLocks noChangeShapeType="1"/>
            </p:cNvSpPr>
            <p:nvPr/>
          </p:nvSpPr>
          <p:spPr bwMode="auto">
            <a:xfrm>
              <a:off x="4038601" y="1035050"/>
              <a:ext cx="0" cy="0"/>
            </a:xfrm>
            <a:prstGeom prst="line">
              <a:avLst/>
            </a:prstGeom>
            <a:noFill/>
            <a:ln w="17463">
              <a:solidFill>
                <a:srgbClr val="5A5858"/>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4" name="Freeform 104"/>
            <p:cNvSpPr/>
            <p:nvPr/>
          </p:nvSpPr>
          <p:spPr bwMode="auto">
            <a:xfrm>
              <a:off x="3976688" y="885825"/>
              <a:ext cx="742950" cy="228600"/>
            </a:xfrm>
            <a:custGeom>
              <a:avLst/>
              <a:gdLst>
                <a:gd name="T0" fmla="*/ 2147483646 w 476"/>
                <a:gd name="T1" fmla="*/ 2147483646 h 146"/>
                <a:gd name="T2" fmla="*/ 2147483646 w 476"/>
                <a:gd name="T3" fmla="*/ 2147483646 h 146"/>
                <a:gd name="T4" fmla="*/ 0 w 476"/>
                <a:gd name="T5" fmla="*/ 2147483646 h 146"/>
                <a:gd name="T6" fmla="*/ 2147483646 w 476"/>
                <a:gd name="T7" fmla="*/ 2147483646 h 146"/>
                <a:gd name="T8" fmla="*/ 2147483646 w 476"/>
                <a:gd name="T9" fmla="*/ 2147483646 h 146"/>
                <a:gd name="T10" fmla="*/ 2147483646 w 476"/>
                <a:gd name="T11" fmla="*/ 2147483646 h 146"/>
                <a:gd name="T12" fmla="*/ 2147483646 w 476"/>
                <a:gd name="T13" fmla="*/ 0 h 146"/>
                <a:gd name="T14" fmla="*/ 2147483646 w 476"/>
                <a:gd name="T15" fmla="*/ 2147483646 h 146"/>
                <a:gd name="T16" fmla="*/ 2147483646 w 476"/>
                <a:gd name="T17" fmla="*/ 2147483646 h 146"/>
                <a:gd name="T18" fmla="*/ 2147483646 w 476"/>
                <a:gd name="T19" fmla="*/ 2147483646 h 146"/>
                <a:gd name="T20" fmla="*/ 2147483646 w 476"/>
                <a:gd name="T21" fmla="*/ 2147483646 h 146"/>
                <a:gd name="T22" fmla="*/ 2147483646 w 476"/>
                <a:gd name="T23" fmla="*/ 2147483646 h 146"/>
                <a:gd name="T24" fmla="*/ 2147483646 w 476"/>
                <a:gd name="T25" fmla="*/ 2147483646 h 146"/>
                <a:gd name="T26" fmla="*/ 2147483646 w 476"/>
                <a:gd name="T27" fmla="*/ 2147483646 h 146"/>
                <a:gd name="T28" fmla="*/ 2147483646 w 476"/>
                <a:gd name="T29" fmla="*/ 2147483646 h 146"/>
                <a:gd name="T30" fmla="*/ 2147483646 w 476"/>
                <a:gd name="T31" fmla="*/ 2147483646 h 146"/>
                <a:gd name="T32" fmla="*/ 2147483646 w 476"/>
                <a:gd name="T33" fmla="*/ 2147483646 h 146"/>
                <a:gd name="T34" fmla="*/ 2147483646 w 476"/>
                <a:gd name="T35" fmla="*/ 2147483646 h 146"/>
                <a:gd name="T36" fmla="*/ 2147483646 w 476"/>
                <a:gd name="T37" fmla="*/ 2147483646 h 146"/>
                <a:gd name="T38" fmla="*/ 2147483646 w 476"/>
                <a:gd name="T39" fmla="*/ 2147483646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6" h="146">
                  <a:moveTo>
                    <a:pt x="45" y="146"/>
                  </a:moveTo>
                  <a:cubicBezTo>
                    <a:pt x="43" y="146"/>
                    <a:pt x="42" y="145"/>
                    <a:pt x="40" y="145"/>
                  </a:cubicBezTo>
                  <a:cubicBezTo>
                    <a:pt x="0" y="123"/>
                    <a:pt x="0" y="123"/>
                    <a:pt x="0" y="123"/>
                  </a:cubicBezTo>
                  <a:cubicBezTo>
                    <a:pt x="10" y="106"/>
                    <a:pt x="10" y="106"/>
                    <a:pt x="10" y="106"/>
                  </a:cubicBezTo>
                  <a:cubicBezTo>
                    <a:pt x="39" y="121"/>
                    <a:pt x="39" y="121"/>
                    <a:pt x="39" y="121"/>
                  </a:cubicBezTo>
                  <a:cubicBezTo>
                    <a:pt x="58" y="64"/>
                    <a:pt x="92" y="31"/>
                    <a:pt x="109" y="21"/>
                  </a:cubicBezTo>
                  <a:cubicBezTo>
                    <a:pt x="126" y="11"/>
                    <a:pt x="179" y="0"/>
                    <a:pt x="238" y="0"/>
                  </a:cubicBezTo>
                  <a:cubicBezTo>
                    <a:pt x="298" y="0"/>
                    <a:pt x="351" y="11"/>
                    <a:pt x="368" y="21"/>
                  </a:cubicBezTo>
                  <a:cubicBezTo>
                    <a:pt x="385" y="31"/>
                    <a:pt x="419" y="64"/>
                    <a:pt x="438" y="121"/>
                  </a:cubicBezTo>
                  <a:cubicBezTo>
                    <a:pt x="467" y="106"/>
                    <a:pt x="467" y="106"/>
                    <a:pt x="467" y="106"/>
                  </a:cubicBezTo>
                  <a:cubicBezTo>
                    <a:pt x="476" y="123"/>
                    <a:pt x="476" y="123"/>
                    <a:pt x="476" y="123"/>
                  </a:cubicBezTo>
                  <a:cubicBezTo>
                    <a:pt x="436" y="145"/>
                    <a:pt x="436" y="145"/>
                    <a:pt x="436" y="145"/>
                  </a:cubicBezTo>
                  <a:cubicBezTo>
                    <a:pt x="434" y="146"/>
                    <a:pt x="431" y="146"/>
                    <a:pt x="428" y="145"/>
                  </a:cubicBezTo>
                  <a:cubicBezTo>
                    <a:pt x="425" y="144"/>
                    <a:pt x="423" y="141"/>
                    <a:pt x="422" y="138"/>
                  </a:cubicBezTo>
                  <a:cubicBezTo>
                    <a:pt x="402" y="65"/>
                    <a:pt x="358" y="38"/>
                    <a:pt x="358" y="38"/>
                  </a:cubicBezTo>
                  <a:cubicBezTo>
                    <a:pt x="347" y="32"/>
                    <a:pt x="302" y="20"/>
                    <a:pt x="238" y="20"/>
                  </a:cubicBezTo>
                  <a:cubicBezTo>
                    <a:pt x="175" y="20"/>
                    <a:pt x="129" y="32"/>
                    <a:pt x="119" y="38"/>
                  </a:cubicBezTo>
                  <a:cubicBezTo>
                    <a:pt x="118" y="38"/>
                    <a:pt x="74" y="65"/>
                    <a:pt x="55" y="138"/>
                  </a:cubicBezTo>
                  <a:cubicBezTo>
                    <a:pt x="54" y="141"/>
                    <a:pt x="52" y="144"/>
                    <a:pt x="49" y="145"/>
                  </a:cubicBezTo>
                  <a:cubicBezTo>
                    <a:pt x="48" y="145"/>
                    <a:pt x="46" y="146"/>
                    <a:pt x="45" y="146"/>
                  </a:cubicBez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5" name="Freeform 105"/>
            <p:cNvSpPr/>
            <p:nvPr/>
          </p:nvSpPr>
          <p:spPr bwMode="auto">
            <a:xfrm>
              <a:off x="4100513" y="1052513"/>
              <a:ext cx="496888" cy="33338"/>
            </a:xfrm>
            <a:custGeom>
              <a:avLst/>
              <a:gdLst>
                <a:gd name="T0" fmla="*/ 2147483646 w 319"/>
                <a:gd name="T1" fmla="*/ 2147483646 h 21"/>
                <a:gd name="T2" fmla="*/ 2147483646 w 319"/>
                <a:gd name="T3" fmla="*/ 2147483646 h 21"/>
                <a:gd name="T4" fmla="*/ 2147483646 w 319"/>
                <a:gd name="T5" fmla="*/ 2147483646 h 21"/>
                <a:gd name="T6" fmla="*/ 0 w 319"/>
                <a:gd name="T7" fmla="*/ 2147483646 h 21"/>
                <a:gd name="T8" fmla="*/ 2147483646 w 319"/>
                <a:gd name="T9" fmla="*/ 0 h 21"/>
                <a:gd name="T10" fmla="*/ 2147483646 w 319"/>
                <a:gd name="T11" fmla="*/ 2147483646 h 21"/>
                <a:gd name="T12" fmla="*/ 2147483646 w 319"/>
                <a:gd name="T13" fmla="*/ 2147483646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9" h="21">
                  <a:moveTo>
                    <a:pt x="317" y="21"/>
                  </a:moveTo>
                  <a:cubicBezTo>
                    <a:pt x="279" y="15"/>
                    <a:pt x="221" y="12"/>
                    <a:pt x="159" y="12"/>
                  </a:cubicBezTo>
                  <a:cubicBezTo>
                    <a:pt x="97" y="12"/>
                    <a:pt x="40" y="15"/>
                    <a:pt x="2" y="21"/>
                  </a:cubicBezTo>
                  <a:cubicBezTo>
                    <a:pt x="0" y="9"/>
                    <a:pt x="0" y="9"/>
                    <a:pt x="0" y="9"/>
                  </a:cubicBezTo>
                  <a:cubicBezTo>
                    <a:pt x="39" y="4"/>
                    <a:pt x="97" y="0"/>
                    <a:pt x="159" y="0"/>
                  </a:cubicBezTo>
                  <a:cubicBezTo>
                    <a:pt x="222" y="0"/>
                    <a:pt x="280" y="4"/>
                    <a:pt x="319" y="9"/>
                  </a:cubicBezTo>
                  <a:lnTo>
                    <a:pt x="317" y="21"/>
                  </a:ln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6" name="Line 106"/>
            <p:cNvSpPr>
              <a:spLocks noChangeShapeType="1"/>
            </p:cNvSpPr>
            <p:nvPr/>
          </p:nvSpPr>
          <p:spPr bwMode="auto">
            <a:xfrm>
              <a:off x="4500563" y="1333500"/>
              <a:ext cx="0" cy="0"/>
            </a:xfrm>
            <a:prstGeom prst="line">
              <a:avLst/>
            </a:prstGeom>
            <a:noFill/>
            <a:ln w="12700">
              <a:solidFill>
                <a:srgbClr val="5A5858"/>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7" name="Freeform 107"/>
            <p:cNvSpPr/>
            <p:nvPr/>
          </p:nvSpPr>
          <p:spPr bwMode="auto">
            <a:xfrm>
              <a:off x="4187826" y="1166813"/>
              <a:ext cx="322263" cy="60325"/>
            </a:xfrm>
            <a:custGeom>
              <a:avLst/>
              <a:gdLst>
                <a:gd name="T0" fmla="*/ 2147483646 w 207"/>
                <a:gd name="T1" fmla="*/ 2147483646 h 38"/>
                <a:gd name="T2" fmla="*/ 2147483646 w 207"/>
                <a:gd name="T3" fmla="*/ 2147483646 h 38"/>
                <a:gd name="T4" fmla="*/ 2147483646 w 207"/>
                <a:gd name="T5" fmla="*/ 2147483646 h 38"/>
                <a:gd name="T6" fmla="*/ 2147483646 w 207"/>
                <a:gd name="T7" fmla="*/ 2147483646 h 38"/>
                <a:gd name="T8" fmla="*/ 2147483646 w 207"/>
                <a:gd name="T9" fmla="*/ 2147483646 h 38"/>
                <a:gd name="T10" fmla="*/ 2147483646 w 207"/>
                <a:gd name="T11" fmla="*/ 2147483646 h 38"/>
                <a:gd name="T12" fmla="*/ 0 w 207"/>
                <a:gd name="T13" fmla="*/ 2147483646 h 38"/>
                <a:gd name="T14" fmla="*/ 2147483646 w 207"/>
                <a:gd name="T15" fmla="*/ 2147483646 h 38"/>
                <a:gd name="T16" fmla="*/ 2147483646 w 207"/>
                <a:gd name="T17" fmla="*/ 0 h 38"/>
                <a:gd name="T18" fmla="*/ 2147483646 w 207"/>
                <a:gd name="T19" fmla="*/ 0 h 38"/>
                <a:gd name="T20" fmla="*/ 2147483646 w 207"/>
                <a:gd name="T21" fmla="*/ 2147483646 h 38"/>
                <a:gd name="T22" fmla="*/ 2147483646 w 207"/>
                <a:gd name="T23" fmla="*/ 2147483646 h 38"/>
                <a:gd name="T24" fmla="*/ 2147483646 w 207"/>
                <a:gd name="T25" fmla="*/ 2147483646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 h="38">
                  <a:moveTo>
                    <a:pt x="196" y="38"/>
                  </a:moveTo>
                  <a:cubicBezTo>
                    <a:pt x="180" y="24"/>
                    <a:pt x="180" y="24"/>
                    <a:pt x="180" y="24"/>
                  </a:cubicBezTo>
                  <a:cubicBezTo>
                    <a:pt x="174" y="19"/>
                    <a:pt x="167" y="16"/>
                    <a:pt x="160" y="16"/>
                  </a:cubicBezTo>
                  <a:cubicBezTo>
                    <a:pt x="47" y="16"/>
                    <a:pt x="47" y="16"/>
                    <a:pt x="47" y="16"/>
                  </a:cubicBezTo>
                  <a:cubicBezTo>
                    <a:pt x="39" y="16"/>
                    <a:pt x="32" y="19"/>
                    <a:pt x="27" y="24"/>
                  </a:cubicBezTo>
                  <a:cubicBezTo>
                    <a:pt x="11" y="38"/>
                    <a:pt x="11" y="38"/>
                    <a:pt x="11" y="38"/>
                  </a:cubicBezTo>
                  <a:cubicBezTo>
                    <a:pt x="0" y="26"/>
                    <a:pt x="0" y="26"/>
                    <a:pt x="0" y="26"/>
                  </a:cubicBezTo>
                  <a:cubicBezTo>
                    <a:pt x="16" y="12"/>
                    <a:pt x="16" y="12"/>
                    <a:pt x="16" y="12"/>
                  </a:cubicBezTo>
                  <a:cubicBezTo>
                    <a:pt x="24" y="4"/>
                    <a:pt x="35" y="0"/>
                    <a:pt x="47" y="0"/>
                  </a:cubicBezTo>
                  <a:cubicBezTo>
                    <a:pt x="160" y="0"/>
                    <a:pt x="160" y="0"/>
                    <a:pt x="160" y="0"/>
                  </a:cubicBezTo>
                  <a:cubicBezTo>
                    <a:pt x="171" y="0"/>
                    <a:pt x="182" y="4"/>
                    <a:pt x="190" y="12"/>
                  </a:cubicBezTo>
                  <a:cubicBezTo>
                    <a:pt x="207" y="26"/>
                    <a:pt x="207" y="26"/>
                    <a:pt x="207" y="26"/>
                  </a:cubicBezTo>
                  <a:lnTo>
                    <a:pt x="196" y="38"/>
                  </a:ln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8" name="Line 108"/>
            <p:cNvSpPr>
              <a:spLocks noChangeShapeType="1"/>
            </p:cNvSpPr>
            <p:nvPr/>
          </p:nvSpPr>
          <p:spPr bwMode="auto">
            <a:xfrm>
              <a:off x="4195763" y="1333500"/>
              <a:ext cx="0" cy="0"/>
            </a:xfrm>
            <a:prstGeom prst="line">
              <a:avLst/>
            </a:prstGeom>
            <a:noFill/>
            <a:ln w="12700">
              <a:solidFill>
                <a:srgbClr val="5A5858"/>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39" name="Freeform 109"/>
            <p:cNvSpPr/>
            <p:nvPr/>
          </p:nvSpPr>
          <p:spPr bwMode="auto">
            <a:xfrm>
              <a:off x="4543426" y="1112838"/>
              <a:ext cx="160338" cy="295275"/>
            </a:xfrm>
            <a:custGeom>
              <a:avLst/>
              <a:gdLst>
                <a:gd name="T0" fmla="*/ 2147483646 w 103"/>
                <a:gd name="T1" fmla="*/ 2147483646 h 189"/>
                <a:gd name="T2" fmla="*/ 2147483646 w 103"/>
                <a:gd name="T3" fmla="*/ 2147483646 h 189"/>
                <a:gd name="T4" fmla="*/ 2147483646 w 103"/>
                <a:gd name="T5" fmla="*/ 2147483646 h 189"/>
                <a:gd name="T6" fmla="*/ 2147483646 w 103"/>
                <a:gd name="T7" fmla="*/ 2147483646 h 189"/>
                <a:gd name="T8" fmla="*/ 2147483646 w 103"/>
                <a:gd name="T9" fmla="*/ 2147483646 h 189"/>
                <a:gd name="T10" fmla="*/ 2147483646 w 103"/>
                <a:gd name="T11" fmla="*/ 2147483646 h 189"/>
                <a:gd name="T12" fmla="*/ 2147483646 w 103"/>
                <a:gd name="T13" fmla="*/ 2147483646 h 189"/>
                <a:gd name="T14" fmla="*/ 2147483646 w 103"/>
                <a:gd name="T15" fmla="*/ 2147483646 h 189"/>
                <a:gd name="T16" fmla="*/ 2147483646 w 103"/>
                <a:gd name="T17" fmla="*/ 2147483646 h 189"/>
                <a:gd name="T18" fmla="*/ 2147483646 w 103"/>
                <a:gd name="T19" fmla="*/ 2147483646 h 189"/>
                <a:gd name="T20" fmla="*/ 2147483646 w 103"/>
                <a:gd name="T21" fmla="*/ 2147483646 h 189"/>
                <a:gd name="T22" fmla="*/ 2147483646 w 103"/>
                <a:gd name="T23" fmla="*/ 2147483646 h 189"/>
                <a:gd name="T24" fmla="*/ 2147483646 w 103"/>
                <a:gd name="T25" fmla="*/ 2147483646 h 189"/>
                <a:gd name="T26" fmla="*/ 2147483646 w 103"/>
                <a:gd name="T27" fmla="*/ 2147483646 h 189"/>
                <a:gd name="T28" fmla="*/ 2147483646 w 103"/>
                <a:gd name="T29" fmla="*/ 0 h 189"/>
                <a:gd name="T30" fmla="*/ 2147483646 w 103"/>
                <a:gd name="T31" fmla="*/ 2147483646 h 189"/>
                <a:gd name="T32" fmla="*/ 2147483646 w 103"/>
                <a:gd name="T33" fmla="*/ 2147483646 h 189"/>
                <a:gd name="T34" fmla="*/ 2147483646 w 103"/>
                <a:gd name="T35" fmla="*/ 2147483646 h 189"/>
                <a:gd name="T36" fmla="*/ 2147483646 w 103"/>
                <a:gd name="T37" fmla="*/ 2147483646 h 189"/>
                <a:gd name="T38" fmla="*/ 2147483646 w 103"/>
                <a:gd name="T39" fmla="*/ 2147483646 h 189"/>
                <a:gd name="T40" fmla="*/ 2147483646 w 103"/>
                <a:gd name="T41" fmla="*/ 2147483646 h 189"/>
                <a:gd name="T42" fmla="*/ 2147483646 w 103"/>
                <a:gd name="T43" fmla="*/ 2147483646 h 189"/>
                <a:gd name="T44" fmla="*/ 2147483646 w 103"/>
                <a:gd name="T45" fmla="*/ 2147483646 h 18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3" h="189">
                  <a:moveTo>
                    <a:pt x="75" y="189"/>
                  </a:moveTo>
                  <a:cubicBezTo>
                    <a:pt x="32" y="189"/>
                    <a:pt x="32" y="189"/>
                    <a:pt x="32" y="189"/>
                  </a:cubicBezTo>
                  <a:cubicBezTo>
                    <a:pt x="16" y="189"/>
                    <a:pt x="4" y="178"/>
                    <a:pt x="4" y="164"/>
                  </a:cubicBezTo>
                  <a:cubicBezTo>
                    <a:pt x="4" y="143"/>
                    <a:pt x="4" y="143"/>
                    <a:pt x="4" y="143"/>
                  </a:cubicBezTo>
                  <a:cubicBezTo>
                    <a:pt x="24" y="143"/>
                    <a:pt x="24" y="143"/>
                    <a:pt x="24" y="143"/>
                  </a:cubicBezTo>
                  <a:cubicBezTo>
                    <a:pt x="24" y="164"/>
                    <a:pt x="24" y="164"/>
                    <a:pt x="24" y="164"/>
                  </a:cubicBezTo>
                  <a:cubicBezTo>
                    <a:pt x="24" y="166"/>
                    <a:pt x="27" y="169"/>
                    <a:pt x="32" y="169"/>
                  </a:cubicBezTo>
                  <a:cubicBezTo>
                    <a:pt x="75" y="169"/>
                    <a:pt x="75" y="169"/>
                    <a:pt x="75" y="169"/>
                  </a:cubicBezTo>
                  <a:cubicBezTo>
                    <a:pt x="80" y="169"/>
                    <a:pt x="83" y="166"/>
                    <a:pt x="83" y="164"/>
                  </a:cubicBezTo>
                  <a:cubicBezTo>
                    <a:pt x="83" y="46"/>
                    <a:pt x="83" y="46"/>
                    <a:pt x="83" y="46"/>
                  </a:cubicBezTo>
                  <a:cubicBezTo>
                    <a:pt x="22" y="63"/>
                    <a:pt x="22" y="63"/>
                    <a:pt x="22" y="63"/>
                  </a:cubicBezTo>
                  <a:cubicBezTo>
                    <a:pt x="16" y="65"/>
                    <a:pt x="9" y="63"/>
                    <a:pt x="5" y="58"/>
                  </a:cubicBezTo>
                  <a:cubicBezTo>
                    <a:pt x="1" y="54"/>
                    <a:pt x="0" y="48"/>
                    <a:pt x="2" y="43"/>
                  </a:cubicBezTo>
                  <a:cubicBezTo>
                    <a:pt x="9" y="27"/>
                    <a:pt x="21" y="14"/>
                    <a:pt x="38" y="6"/>
                  </a:cubicBezTo>
                  <a:cubicBezTo>
                    <a:pt x="49" y="0"/>
                    <a:pt x="49" y="0"/>
                    <a:pt x="49" y="0"/>
                  </a:cubicBezTo>
                  <a:cubicBezTo>
                    <a:pt x="58" y="18"/>
                    <a:pt x="58" y="18"/>
                    <a:pt x="58" y="18"/>
                  </a:cubicBezTo>
                  <a:cubicBezTo>
                    <a:pt x="47" y="24"/>
                    <a:pt x="47" y="24"/>
                    <a:pt x="47" y="24"/>
                  </a:cubicBezTo>
                  <a:cubicBezTo>
                    <a:pt x="38" y="28"/>
                    <a:pt x="31" y="34"/>
                    <a:pt x="26" y="41"/>
                  </a:cubicBezTo>
                  <a:cubicBezTo>
                    <a:pt x="90" y="23"/>
                    <a:pt x="90" y="23"/>
                    <a:pt x="90" y="23"/>
                  </a:cubicBezTo>
                  <a:cubicBezTo>
                    <a:pt x="93" y="22"/>
                    <a:pt x="96" y="23"/>
                    <a:pt x="99" y="24"/>
                  </a:cubicBezTo>
                  <a:cubicBezTo>
                    <a:pt x="102" y="26"/>
                    <a:pt x="103" y="29"/>
                    <a:pt x="103" y="32"/>
                  </a:cubicBezTo>
                  <a:cubicBezTo>
                    <a:pt x="103" y="164"/>
                    <a:pt x="103" y="164"/>
                    <a:pt x="103" y="164"/>
                  </a:cubicBezTo>
                  <a:cubicBezTo>
                    <a:pt x="103" y="178"/>
                    <a:pt x="90" y="189"/>
                    <a:pt x="75" y="189"/>
                  </a:cubicBez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0" name="Freeform 110"/>
            <p:cNvSpPr/>
            <p:nvPr/>
          </p:nvSpPr>
          <p:spPr bwMode="auto">
            <a:xfrm>
              <a:off x="4048126" y="1289050"/>
              <a:ext cx="344488" cy="58738"/>
            </a:xfrm>
            <a:custGeom>
              <a:avLst/>
              <a:gdLst>
                <a:gd name="T0" fmla="*/ 2147483646 w 221"/>
                <a:gd name="T1" fmla="*/ 2147483646 h 38"/>
                <a:gd name="T2" fmla="*/ 2147483646 w 221"/>
                <a:gd name="T3" fmla="*/ 2147483646 h 38"/>
                <a:gd name="T4" fmla="*/ 2147483646 w 221"/>
                <a:gd name="T5" fmla="*/ 2147483646 h 38"/>
                <a:gd name="T6" fmla="*/ 0 w 221"/>
                <a:gd name="T7" fmla="*/ 2147483646 h 38"/>
                <a:gd name="T8" fmla="*/ 2147483646 w 221"/>
                <a:gd name="T9" fmla="*/ 0 h 38"/>
                <a:gd name="T10" fmla="*/ 2147483646 w 221"/>
                <a:gd name="T11" fmla="*/ 2147483646 h 38"/>
                <a:gd name="T12" fmla="*/ 2147483646 w 221"/>
                <a:gd name="T13" fmla="*/ 2147483646 h 38"/>
                <a:gd name="T14" fmla="*/ 2147483646 w 221"/>
                <a:gd name="T15" fmla="*/ 2147483646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1" h="38">
                  <a:moveTo>
                    <a:pt x="221" y="38"/>
                  </a:moveTo>
                  <a:cubicBezTo>
                    <a:pt x="44" y="38"/>
                    <a:pt x="44" y="38"/>
                    <a:pt x="44" y="38"/>
                  </a:cubicBezTo>
                  <a:cubicBezTo>
                    <a:pt x="42" y="38"/>
                    <a:pt x="41" y="38"/>
                    <a:pt x="39" y="37"/>
                  </a:cubicBezTo>
                  <a:cubicBezTo>
                    <a:pt x="0" y="18"/>
                    <a:pt x="0" y="18"/>
                    <a:pt x="0" y="18"/>
                  </a:cubicBezTo>
                  <a:cubicBezTo>
                    <a:pt x="9" y="0"/>
                    <a:pt x="9" y="0"/>
                    <a:pt x="9" y="0"/>
                  </a:cubicBezTo>
                  <a:cubicBezTo>
                    <a:pt x="46" y="18"/>
                    <a:pt x="46" y="18"/>
                    <a:pt x="46" y="18"/>
                  </a:cubicBezTo>
                  <a:cubicBezTo>
                    <a:pt x="221" y="18"/>
                    <a:pt x="221" y="18"/>
                    <a:pt x="221" y="18"/>
                  </a:cubicBezTo>
                  <a:lnTo>
                    <a:pt x="221" y="38"/>
                  </a:ln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1" name="Freeform 111"/>
            <p:cNvSpPr/>
            <p:nvPr/>
          </p:nvSpPr>
          <p:spPr bwMode="auto">
            <a:xfrm>
              <a:off x="4495801" y="1289050"/>
              <a:ext cx="155575" cy="58738"/>
            </a:xfrm>
            <a:custGeom>
              <a:avLst/>
              <a:gdLst>
                <a:gd name="T0" fmla="*/ 2147483646 w 100"/>
                <a:gd name="T1" fmla="*/ 2147483646 h 38"/>
                <a:gd name="T2" fmla="*/ 0 w 100"/>
                <a:gd name="T3" fmla="*/ 2147483646 h 38"/>
                <a:gd name="T4" fmla="*/ 0 w 100"/>
                <a:gd name="T5" fmla="*/ 2147483646 h 38"/>
                <a:gd name="T6" fmla="*/ 2147483646 w 100"/>
                <a:gd name="T7" fmla="*/ 2147483646 h 38"/>
                <a:gd name="T8" fmla="*/ 2147483646 w 100"/>
                <a:gd name="T9" fmla="*/ 0 h 38"/>
                <a:gd name="T10" fmla="*/ 2147483646 w 100"/>
                <a:gd name="T11" fmla="*/ 2147483646 h 38"/>
                <a:gd name="T12" fmla="*/ 2147483646 w 100"/>
                <a:gd name="T13" fmla="*/ 2147483646 h 38"/>
                <a:gd name="T14" fmla="*/ 2147483646 w 100"/>
                <a:gd name="T15" fmla="*/ 2147483646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 h="38">
                  <a:moveTo>
                    <a:pt x="56" y="38"/>
                  </a:moveTo>
                  <a:cubicBezTo>
                    <a:pt x="0" y="38"/>
                    <a:pt x="0" y="38"/>
                    <a:pt x="0" y="38"/>
                  </a:cubicBezTo>
                  <a:cubicBezTo>
                    <a:pt x="0" y="18"/>
                    <a:pt x="0" y="18"/>
                    <a:pt x="0" y="18"/>
                  </a:cubicBezTo>
                  <a:cubicBezTo>
                    <a:pt x="54" y="18"/>
                    <a:pt x="54" y="18"/>
                    <a:pt x="54" y="18"/>
                  </a:cubicBezTo>
                  <a:cubicBezTo>
                    <a:pt x="91" y="0"/>
                    <a:pt x="91" y="0"/>
                    <a:pt x="91" y="0"/>
                  </a:cubicBezTo>
                  <a:cubicBezTo>
                    <a:pt x="100" y="18"/>
                    <a:pt x="100" y="18"/>
                    <a:pt x="100" y="18"/>
                  </a:cubicBezTo>
                  <a:cubicBezTo>
                    <a:pt x="60" y="37"/>
                    <a:pt x="60" y="37"/>
                    <a:pt x="60" y="37"/>
                  </a:cubicBezTo>
                  <a:cubicBezTo>
                    <a:pt x="59" y="38"/>
                    <a:pt x="57" y="38"/>
                    <a:pt x="56" y="38"/>
                  </a:cubicBez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2" name="Line 112"/>
            <p:cNvSpPr>
              <a:spLocks noChangeShapeType="1"/>
            </p:cNvSpPr>
            <p:nvPr/>
          </p:nvSpPr>
          <p:spPr bwMode="auto">
            <a:xfrm>
              <a:off x="4457701" y="1216025"/>
              <a:ext cx="0" cy="0"/>
            </a:xfrm>
            <a:prstGeom prst="line">
              <a:avLst/>
            </a:prstGeom>
            <a:noFill/>
            <a:ln w="6350">
              <a:solidFill>
                <a:srgbClr val="5A5858"/>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3" name="Line 113"/>
            <p:cNvSpPr>
              <a:spLocks noChangeShapeType="1"/>
            </p:cNvSpPr>
            <p:nvPr/>
          </p:nvSpPr>
          <p:spPr bwMode="auto">
            <a:xfrm>
              <a:off x="4240213" y="1216025"/>
              <a:ext cx="0" cy="0"/>
            </a:xfrm>
            <a:prstGeom prst="line">
              <a:avLst/>
            </a:prstGeom>
            <a:noFill/>
            <a:ln w="6350">
              <a:solidFill>
                <a:srgbClr val="5A5858"/>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4" name="Oval 114"/>
            <p:cNvSpPr>
              <a:spLocks noChangeArrowheads="1"/>
            </p:cNvSpPr>
            <p:nvPr/>
          </p:nvSpPr>
          <p:spPr bwMode="auto">
            <a:xfrm>
              <a:off x="4359276" y="130016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5" name="Oval 115"/>
            <p:cNvSpPr>
              <a:spLocks noChangeArrowheads="1"/>
            </p:cNvSpPr>
            <p:nvPr/>
          </p:nvSpPr>
          <p:spPr bwMode="auto">
            <a:xfrm>
              <a:off x="4460876" y="1300163"/>
              <a:ext cx="63500"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6" name="Freeform 116"/>
            <p:cNvSpPr/>
            <p:nvPr/>
          </p:nvSpPr>
          <p:spPr bwMode="auto">
            <a:xfrm>
              <a:off x="3995738" y="1090613"/>
              <a:ext cx="65088" cy="79375"/>
            </a:xfrm>
            <a:custGeom>
              <a:avLst/>
              <a:gdLst>
                <a:gd name="T0" fmla="*/ 2147483646 w 41"/>
                <a:gd name="T1" fmla="*/ 2147483646 h 50"/>
                <a:gd name="T2" fmla="*/ 0 w 41"/>
                <a:gd name="T3" fmla="*/ 2147483646 h 50"/>
                <a:gd name="T4" fmla="*/ 2147483646 w 41"/>
                <a:gd name="T5" fmla="*/ 0 h 50"/>
                <a:gd name="T6" fmla="*/ 2147483646 w 41"/>
                <a:gd name="T7" fmla="*/ 2147483646 h 50"/>
                <a:gd name="T8" fmla="*/ 2147483646 w 41"/>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0">
                  <a:moveTo>
                    <a:pt x="17" y="50"/>
                  </a:moveTo>
                  <a:lnTo>
                    <a:pt x="0" y="40"/>
                  </a:lnTo>
                  <a:lnTo>
                    <a:pt x="24" y="0"/>
                  </a:lnTo>
                  <a:lnTo>
                    <a:pt x="41" y="10"/>
                  </a:lnTo>
                  <a:lnTo>
                    <a:pt x="17" y="50"/>
                  </a:ln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47" name="Freeform 117"/>
            <p:cNvSpPr/>
            <p:nvPr/>
          </p:nvSpPr>
          <p:spPr bwMode="auto">
            <a:xfrm>
              <a:off x="4637088" y="1090613"/>
              <a:ext cx="65088" cy="79375"/>
            </a:xfrm>
            <a:custGeom>
              <a:avLst/>
              <a:gdLst>
                <a:gd name="T0" fmla="*/ 2147483646 w 41"/>
                <a:gd name="T1" fmla="*/ 2147483646 h 50"/>
                <a:gd name="T2" fmla="*/ 0 w 41"/>
                <a:gd name="T3" fmla="*/ 2147483646 h 50"/>
                <a:gd name="T4" fmla="*/ 2147483646 w 41"/>
                <a:gd name="T5" fmla="*/ 0 h 50"/>
                <a:gd name="T6" fmla="*/ 2147483646 w 41"/>
                <a:gd name="T7" fmla="*/ 2147483646 h 50"/>
                <a:gd name="T8" fmla="*/ 2147483646 w 41"/>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0">
                  <a:moveTo>
                    <a:pt x="24" y="50"/>
                  </a:moveTo>
                  <a:lnTo>
                    <a:pt x="0" y="10"/>
                  </a:lnTo>
                  <a:lnTo>
                    <a:pt x="17" y="0"/>
                  </a:lnTo>
                  <a:lnTo>
                    <a:pt x="41" y="40"/>
                  </a:lnTo>
                  <a:lnTo>
                    <a:pt x="24" y="50"/>
                  </a:lnTo>
                  <a:close/>
                </a:path>
              </a:pathLst>
            </a:custGeom>
            <a:solidFill>
              <a:srgbClr val="5A58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grpSp>
        <p:nvGrpSpPr>
          <p:cNvPr id="48" name="组合 380"/>
          <p:cNvGrpSpPr/>
          <p:nvPr/>
        </p:nvGrpSpPr>
        <p:grpSpPr bwMode="auto">
          <a:xfrm>
            <a:off x="10295912" y="1822238"/>
            <a:ext cx="900179" cy="577473"/>
            <a:chOff x="8448675" y="4338638"/>
            <a:chExt cx="757238" cy="485775"/>
          </a:xfrm>
        </p:grpSpPr>
        <p:sp>
          <p:nvSpPr>
            <p:cNvPr id="49" name="Freeform 309"/>
            <p:cNvSpPr>
              <a:spLocks noEditPoints="1"/>
            </p:cNvSpPr>
            <p:nvPr/>
          </p:nvSpPr>
          <p:spPr bwMode="auto">
            <a:xfrm>
              <a:off x="8448675" y="4338638"/>
              <a:ext cx="698500" cy="174625"/>
            </a:xfrm>
            <a:custGeom>
              <a:avLst/>
              <a:gdLst>
                <a:gd name="T0" fmla="*/ 2147483646 w 1486"/>
                <a:gd name="T1" fmla="*/ 2147483646 h 373"/>
                <a:gd name="T2" fmla="*/ 2147483646 w 1486"/>
                <a:gd name="T3" fmla="*/ 2147483646 h 373"/>
                <a:gd name="T4" fmla="*/ 2147483646 w 1486"/>
                <a:gd name="T5" fmla="*/ 2147483646 h 373"/>
                <a:gd name="T6" fmla="*/ 2147483646 w 1486"/>
                <a:gd name="T7" fmla="*/ 2147483646 h 373"/>
                <a:gd name="T8" fmla="*/ 2147483646 w 1486"/>
                <a:gd name="T9" fmla="*/ 2147483646 h 373"/>
                <a:gd name="T10" fmla="*/ 2147483646 w 1486"/>
                <a:gd name="T11" fmla="*/ 2147483646 h 373"/>
                <a:gd name="T12" fmla="*/ 2147483646 w 1486"/>
                <a:gd name="T13" fmla="*/ 2147483646 h 373"/>
                <a:gd name="T14" fmla="*/ 2147483646 w 1486"/>
                <a:gd name="T15" fmla="*/ 2147483646 h 373"/>
                <a:gd name="T16" fmla="*/ 2147483646 w 1486"/>
                <a:gd name="T17" fmla="*/ 2147483646 h 373"/>
                <a:gd name="T18" fmla="*/ 2147483646 w 1486"/>
                <a:gd name="T19" fmla="*/ 2147483646 h 373"/>
                <a:gd name="T20" fmla="*/ 2147483646 w 1486"/>
                <a:gd name="T21" fmla="*/ 2147483646 h 373"/>
                <a:gd name="T22" fmla="*/ 2147483646 w 1486"/>
                <a:gd name="T23" fmla="*/ 2147483646 h 373"/>
                <a:gd name="T24" fmla="*/ 2147483646 w 1486"/>
                <a:gd name="T25" fmla="*/ 2147483646 h 373"/>
                <a:gd name="T26" fmla="*/ 2147483646 w 1486"/>
                <a:gd name="T27" fmla="*/ 2147483646 h 373"/>
                <a:gd name="T28" fmla="*/ 2147483646 w 1486"/>
                <a:gd name="T29" fmla="*/ 2147483646 h 373"/>
                <a:gd name="T30" fmla="*/ 2147483646 w 1486"/>
                <a:gd name="T31" fmla="*/ 2147483646 h 373"/>
                <a:gd name="T32" fmla="*/ 2147483646 w 1486"/>
                <a:gd name="T33" fmla="*/ 2147483646 h 373"/>
                <a:gd name="T34" fmla="*/ 2147483646 w 1486"/>
                <a:gd name="T35" fmla="*/ 2147483646 h 373"/>
                <a:gd name="T36" fmla="*/ 2147483646 w 1486"/>
                <a:gd name="T37" fmla="*/ 2147483646 h 373"/>
                <a:gd name="T38" fmla="*/ 2147483646 w 1486"/>
                <a:gd name="T39" fmla="*/ 2147483646 h 373"/>
                <a:gd name="T40" fmla="*/ 2147483646 w 1486"/>
                <a:gd name="T41" fmla="*/ 2147483646 h 373"/>
                <a:gd name="T42" fmla="*/ 2147483646 w 1486"/>
                <a:gd name="T43" fmla="*/ 2147483646 h 3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6"/>
                <a:gd name="T67" fmla="*/ 0 h 373"/>
                <a:gd name="T68" fmla="*/ 1486 w 1486"/>
                <a:gd name="T69" fmla="*/ 373 h 3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6" h="373">
                  <a:moveTo>
                    <a:pt x="157" y="284"/>
                  </a:moveTo>
                  <a:lnTo>
                    <a:pt x="157" y="284"/>
                  </a:lnTo>
                  <a:cubicBezTo>
                    <a:pt x="200" y="296"/>
                    <a:pt x="252" y="307"/>
                    <a:pt x="309" y="307"/>
                  </a:cubicBezTo>
                  <a:cubicBezTo>
                    <a:pt x="331" y="307"/>
                    <a:pt x="353" y="305"/>
                    <a:pt x="374" y="302"/>
                  </a:cubicBezTo>
                  <a:lnTo>
                    <a:pt x="1405" y="112"/>
                  </a:lnTo>
                  <a:cubicBezTo>
                    <a:pt x="1408" y="103"/>
                    <a:pt x="1411" y="92"/>
                    <a:pt x="1408" y="83"/>
                  </a:cubicBezTo>
                  <a:cubicBezTo>
                    <a:pt x="1407" y="81"/>
                    <a:pt x="1405" y="75"/>
                    <a:pt x="1394" y="69"/>
                  </a:cubicBezTo>
                  <a:lnTo>
                    <a:pt x="157" y="284"/>
                  </a:lnTo>
                  <a:close/>
                  <a:moveTo>
                    <a:pt x="309" y="373"/>
                  </a:moveTo>
                  <a:lnTo>
                    <a:pt x="309" y="373"/>
                  </a:lnTo>
                  <a:cubicBezTo>
                    <a:pt x="150" y="373"/>
                    <a:pt x="24" y="304"/>
                    <a:pt x="19" y="301"/>
                  </a:cubicBezTo>
                  <a:cubicBezTo>
                    <a:pt x="7" y="294"/>
                    <a:pt x="0" y="280"/>
                    <a:pt x="2" y="266"/>
                  </a:cubicBezTo>
                  <a:cubicBezTo>
                    <a:pt x="5" y="252"/>
                    <a:pt x="16" y="241"/>
                    <a:pt x="29" y="239"/>
                  </a:cubicBezTo>
                  <a:lnTo>
                    <a:pt x="1392" y="1"/>
                  </a:lnTo>
                  <a:cubicBezTo>
                    <a:pt x="1398" y="0"/>
                    <a:pt x="1404" y="1"/>
                    <a:pt x="1410" y="3"/>
                  </a:cubicBezTo>
                  <a:cubicBezTo>
                    <a:pt x="1449" y="18"/>
                    <a:pt x="1465" y="43"/>
                    <a:pt x="1471" y="62"/>
                  </a:cubicBezTo>
                  <a:cubicBezTo>
                    <a:pt x="1486" y="108"/>
                    <a:pt x="1459" y="154"/>
                    <a:pt x="1456" y="159"/>
                  </a:cubicBezTo>
                  <a:cubicBezTo>
                    <a:pt x="1451" y="167"/>
                    <a:pt x="1443" y="173"/>
                    <a:pt x="1434" y="174"/>
                  </a:cubicBezTo>
                  <a:lnTo>
                    <a:pt x="385" y="368"/>
                  </a:lnTo>
                  <a:cubicBezTo>
                    <a:pt x="360" y="371"/>
                    <a:pt x="334" y="373"/>
                    <a:pt x="309" y="373"/>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0" name="Freeform 310"/>
            <p:cNvSpPr/>
            <p:nvPr/>
          </p:nvSpPr>
          <p:spPr bwMode="auto">
            <a:xfrm>
              <a:off x="8532813" y="4478338"/>
              <a:ext cx="125413" cy="144463"/>
            </a:xfrm>
            <a:custGeom>
              <a:avLst/>
              <a:gdLst>
                <a:gd name="T0" fmla="*/ 2147483646 w 269"/>
                <a:gd name="T1" fmla="*/ 2147483646 h 308"/>
                <a:gd name="T2" fmla="*/ 2147483646 w 269"/>
                <a:gd name="T3" fmla="*/ 2147483646 h 308"/>
                <a:gd name="T4" fmla="*/ 2147483646 w 269"/>
                <a:gd name="T5" fmla="*/ 2147483646 h 308"/>
                <a:gd name="T6" fmla="*/ 2147483646 w 269"/>
                <a:gd name="T7" fmla="*/ 2147483646 h 308"/>
                <a:gd name="T8" fmla="*/ 2147483646 w 269"/>
                <a:gd name="T9" fmla="*/ 2147483646 h 308"/>
                <a:gd name="T10" fmla="*/ 2147483646 w 269"/>
                <a:gd name="T11" fmla="*/ 2147483646 h 308"/>
                <a:gd name="T12" fmla="*/ 2147483646 w 269"/>
                <a:gd name="T13" fmla="*/ 2147483646 h 308"/>
                <a:gd name="T14" fmla="*/ 2147483646 w 269"/>
                <a:gd name="T15" fmla="*/ 2147483646 h 308"/>
                <a:gd name="T16" fmla="*/ 2147483646 w 269"/>
                <a:gd name="T17" fmla="*/ 2147483646 h 308"/>
                <a:gd name="T18" fmla="*/ 2147483646 w 269"/>
                <a:gd name="T19" fmla="*/ 2147483646 h 308"/>
                <a:gd name="T20" fmla="*/ 2147483646 w 269"/>
                <a:gd name="T21" fmla="*/ 2147483646 h 3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308"/>
                <a:gd name="T35" fmla="*/ 269 w 269"/>
                <a:gd name="T36" fmla="*/ 308 h 3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308">
                  <a:moveTo>
                    <a:pt x="195" y="308"/>
                  </a:moveTo>
                  <a:lnTo>
                    <a:pt x="195" y="308"/>
                  </a:lnTo>
                  <a:cubicBezTo>
                    <a:pt x="149" y="308"/>
                    <a:pt x="111" y="294"/>
                    <a:pt x="81" y="265"/>
                  </a:cubicBezTo>
                  <a:cubicBezTo>
                    <a:pt x="0" y="189"/>
                    <a:pt x="14" y="38"/>
                    <a:pt x="15" y="32"/>
                  </a:cubicBezTo>
                  <a:cubicBezTo>
                    <a:pt x="17" y="14"/>
                    <a:pt x="33" y="0"/>
                    <a:pt x="52" y="2"/>
                  </a:cubicBezTo>
                  <a:cubicBezTo>
                    <a:pt x="70" y="4"/>
                    <a:pt x="83" y="21"/>
                    <a:pt x="81" y="39"/>
                  </a:cubicBezTo>
                  <a:cubicBezTo>
                    <a:pt x="78" y="73"/>
                    <a:pt x="79" y="173"/>
                    <a:pt x="127" y="217"/>
                  </a:cubicBezTo>
                  <a:cubicBezTo>
                    <a:pt x="150" y="239"/>
                    <a:pt x="183" y="246"/>
                    <a:pt x="227" y="238"/>
                  </a:cubicBezTo>
                  <a:cubicBezTo>
                    <a:pt x="245" y="235"/>
                    <a:pt x="263" y="247"/>
                    <a:pt x="266" y="265"/>
                  </a:cubicBezTo>
                  <a:cubicBezTo>
                    <a:pt x="269" y="283"/>
                    <a:pt x="257" y="301"/>
                    <a:pt x="239" y="304"/>
                  </a:cubicBezTo>
                  <a:cubicBezTo>
                    <a:pt x="224" y="306"/>
                    <a:pt x="209" y="308"/>
                    <a:pt x="195" y="308"/>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1" name="Freeform 311"/>
            <p:cNvSpPr>
              <a:spLocks noEditPoints="1"/>
            </p:cNvSpPr>
            <p:nvPr/>
          </p:nvSpPr>
          <p:spPr bwMode="auto">
            <a:xfrm>
              <a:off x="8624888" y="4389438"/>
              <a:ext cx="522288" cy="328613"/>
            </a:xfrm>
            <a:custGeom>
              <a:avLst/>
              <a:gdLst>
                <a:gd name="T0" fmla="*/ 2147483646 w 1110"/>
                <a:gd name="T1" fmla="*/ 2147483646 h 696"/>
                <a:gd name="T2" fmla="*/ 2147483646 w 1110"/>
                <a:gd name="T3" fmla="*/ 2147483646 h 696"/>
                <a:gd name="T4" fmla="*/ 2147483646 w 1110"/>
                <a:gd name="T5" fmla="*/ 2147483646 h 696"/>
                <a:gd name="T6" fmla="*/ 2147483646 w 1110"/>
                <a:gd name="T7" fmla="*/ 2147483646 h 696"/>
                <a:gd name="T8" fmla="*/ 2147483646 w 1110"/>
                <a:gd name="T9" fmla="*/ 2147483646 h 696"/>
                <a:gd name="T10" fmla="*/ 2147483646 w 1110"/>
                <a:gd name="T11" fmla="*/ 2147483646 h 696"/>
                <a:gd name="T12" fmla="*/ 2147483646 w 1110"/>
                <a:gd name="T13" fmla="*/ 2147483646 h 696"/>
                <a:gd name="T14" fmla="*/ 2147483646 w 1110"/>
                <a:gd name="T15" fmla="*/ 2147483646 h 696"/>
                <a:gd name="T16" fmla="*/ 2147483646 w 1110"/>
                <a:gd name="T17" fmla="*/ 2147483646 h 696"/>
                <a:gd name="T18" fmla="*/ 2147483646 w 1110"/>
                <a:gd name="T19" fmla="*/ 2147483646 h 696"/>
                <a:gd name="T20" fmla="*/ 2147483646 w 1110"/>
                <a:gd name="T21" fmla="*/ 2147483646 h 696"/>
                <a:gd name="T22" fmla="*/ 2147483646 w 1110"/>
                <a:gd name="T23" fmla="*/ 2147483646 h 696"/>
                <a:gd name="T24" fmla="*/ 2147483646 w 1110"/>
                <a:gd name="T25" fmla="*/ 2147483646 h 696"/>
                <a:gd name="T26" fmla="*/ 2147483646 w 1110"/>
                <a:gd name="T27" fmla="*/ 2147483646 h 696"/>
                <a:gd name="T28" fmla="*/ 2147483646 w 1110"/>
                <a:gd name="T29" fmla="*/ 2147483646 h 696"/>
                <a:gd name="T30" fmla="*/ 2147483646 w 1110"/>
                <a:gd name="T31" fmla="*/ 2147483646 h 696"/>
                <a:gd name="T32" fmla="*/ 2147483646 w 1110"/>
                <a:gd name="T33" fmla="*/ 2147483646 h 696"/>
                <a:gd name="T34" fmla="*/ 2147483646 w 1110"/>
                <a:gd name="T35" fmla="*/ 2147483646 h 696"/>
                <a:gd name="T36" fmla="*/ 2147483646 w 1110"/>
                <a:gd name="T37" fmla="*/ 2147483646 h 696"/>
                <a:gd name="T38" fmla="*/ 2147483646 w 1110"/>
                <a:gd name="T39" fmla="*/ 2147483646 h 696"/>
                <a:gd name="T40" fmla="*/ 2147483646 w 1110"/>
                <a:gd name="T41" fmla="*/ 2147483646 h 696"/>
                <a:gd name="T42" fmla="*/ 2147483646 w 1110"/>
                <a:gd name="T43" fmla="*/ 2147483646 h 696"/>
                <a:gd name="T44" fmla="*/ 2147483646 w 1110"/>
                <a:gd name="T45" fmla="*/ 2147483646 h 696"/>
                <a:gd name="T46" fmla="*/ 2147483646 w 1110"/>
                <a:gd name="T47" fmla="*/ 2147483646 h 696"/>
                <a:gd name="T48" fmla="*/ 2147483646 w 1110"/>
                <a:gd name="T49" fmla="*/ 2147483646 h 696"/>
                <a:gd name="T50" fmla="*/ 2147483646 w 1110"/>
                <a:gd name="T51" fmla="*/ 2147483646 h 696"/>
                <a:gd name="T52" fmla="*/ 2147483646 w 1110"/>
                <a:gd name="T53" fmla="*/ 2147483646 h 696"/>
                <a:gd name="T54" fmla="*/ 2147483646 w 1110"/>
                <a:gd name="T55" fmla="*/ 2147483646 h 696"/>
                <a:gd name="T56" fmla="*/ 2147483646 w 1110"/>
                <a:gd name="T57" fmla="*/ 2147483646 h 696"/>
                <a:gd name="T58" fmla="*/ 2147483646 w 1110"/>
                <a:gd name="T59" fmla="*/ 2147483646 h 696"/>
                <a:gd name="T60" fmla="*/ 2147483646 w 1110"/>
                <a:gd name="T61" fmla="*/ 2147483646 h 696"/>
                <a:gd name="T62" fmla="*/ 2147483646 w 1110"/>
                <a:gd name="T63" fmla="*/ 2147483646 h 696"/>
                <a:gd name="T64" fmla="*/ 2147483646 w 1110"/>
                <a:gd name="T65" fmla="*/ 2147483646 h 6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0"/>
                <a:gd name="T100" fmla="*/ 0 h 696"/>
                <a:gd name="T101" fmla="*/ 1110 w 1110"/>
                <a:gd name="T102" fmla="*/ 696 h 6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0" h="696">
                  <a:moveTo>
                    <a:pt x="411" y="361"/>
                  </a:moveTo>
                  <a:lnTo>
                    <a:pt x="411" y="361"/>
                  </a:lnTo>
                  <a:cubicBezTo>
                    <a:pt x="419" y="361"/>
                    <a:pt x="427" y="364"/>
                    <a:pt x="433" y="369"/>
                  </a:cubicBezTo>
                  <a:cubicBezTo>
                    <a:pt x="440" y="375"/>
                    <a:pt x="444" y="384"/>
                    <a:pt x="444" y="394"/>
                  </a:cubicBezTo>
                  <a:lnTo>
                    <a:pt x="444" y="513"/>
                  </a:lnTo>
                  <a:cubicBezTo>
                    <a:pt x="444" y="577"/>
                    <a:pt x="497" y="630"/>
                    <a:pt x="561" y="630"/>
                  </a:cubicBezTo>
                  <a:cubicBezTo>
                    <a:pt x="625" y="630"/>
                    <a:pt x="678" y="577"/>
                    <a:pt x="678" y="513"/>
                  </a:cubicBezTo>
                  <a:lnTo>
                    <a:pt x="678" y="342"/>
                  </a:lnTo>
                  <a:cubicBezTo>
                    <a:pt x="678" y="326"/>
                    <a:pt x="689" y="312"/>
                    <a:pt x="705" y="310"/>
                  </a:cubicBezTo>
                  <a:lnTo>
                    <a:pt x="883" y="279"/>
                  </a:lnTo>
                  <a:cubicBezTo>
                    <a:pt x="901" y="272"/>
                    <a:pt x="1023" y="218"/>
                    <a:pt x="1003" y="75"/>
                  </a:cubicBezTo>
                  <a:lnTo>
                    <a:pt x="119" y="244"/>
                  </a:lnTo>
                  <a:cubicBezTo>
                    <a:pt x="130" y="286"/>
                    <a:pt x="142" y="354"/>
                    <a:pt x="124" y="410"/>
                  </a:cubicBezTo>
                  <a:lnTo>
                    <a:pt x="405" y="361"/>
                  </a:lnTo>
                  <a:cubicBezTo>
                    <a:pt x="407" y="361"/>
                    <a:pt x="409" y="361"/>
                    <a:pt x="411" y="361"/>
                  </a:cubicBezTo>
                  <a:close/>
                  <a:moveTo>
                    <a:pt x="561" y="696"/>
                  </a:moveTo>
                  <a:lnTo>
                    <a:pt x="561" y="696"/>
                  </a:lnTo>
                  <a:cubicBezTo>
                    <a:pt x="460" y="696"/>
                    <a:pt x="378" y="614"/>
                    <a:pt x="378" y="513"/>
                  </a:cubicBezTo>
                  <a:lnTo>
                    <a:pt x="378" y="434"/>
                  </a:lnTo>
                  <a:lnTo>
                    <a:pt x="43" y="492"/>
                  </a:lnTo>
                  <a:cubicBezTo>
                    <a:pt x="26" y="495"/>
                    <a:pt x="9" y="484"/>
                    <a:pt x="5" y="467"/>
                  </a:cubicBezTo>
                  <a:cubicBezTo>
                    <a:pt x="0" y="451"/>
                    <a:pt x="10" y="433"/>
                    <a:pt x="26" y="428"/>
                  </a:cubicBezTo>
                  <a:cubicBezTo>
                    <a:pt x="41" y="422"/>
                    <a:pt x="50" y="413"/>
                    <a:pt x="57" y="399"/>
                  </a:cubicBezTo>
                  <a:cubicBezTo>
                    <a:pt x="80" y="350"/>
                    <a:pt x="56" y="261"/>
                    <a:pt x="45" y="230"/>
                  </a:cubicBezTo>
                  <a:cubicBezTo>
                    <a:pt x="41" y="221"/>
                    <a:pt x="42" y="211"/>
                    <a:pt x="47" y="202"/>
                  </a:cubicBezTo>
                  <a:cubicBezTo>
                    <a:pt x="52" y="194"/>
                    <a:pt x="60" y="188"/>
                    <a:pt x="70" y="186"/>
                  </a:cubicBezTo>
                  <a:lnTo>
                    <a:pt x="1023" y="3"/>
                  </a:lnTo>
                  <a:cubicBezTo>
                    <a:pt x="1040" y="0"/>
                    <a:pt x="1057" y="11"/>
                    <a:pt x="1061" y="28"/>
                  </a:cubicBezTo>
                  <a:cubicBezTo>
                    <a:pt x="1110" y="217"/>
                    <a:pt x="979" y="316"/>
                    <a:pt x="902" y="343"/>
                  </a:cubicBezTo>
                  <a:cubicBezTo>
                    <a:pt x="901" y="343"/>
                    <a:pt x="899" y="344"/>
                    <a:pt x="897" y="344"/>
                  </a:cubicBezTo>
                  <a:lnTo>
                    <a:pt x="744" y="371"/>
                  </a:lnTo>
                  <a:lnTo>
                    <a:pt x="744" y="513"/>
                  </a:lnTo>
                  <a:cubicBezTo>
                    <a:pt x="744" y="614"/>
                    <a:pt x="662" y="696"/>
                    <a:pt x="561" y="696"/>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2" name="Freeform 312"/>
            <p:cNvSpPr/>
            <p:nvPr/>
          </p:nvSpPr>
          <p:spPr bwMode="auto">
            <a:xfrm>
              <a:off x="8589963" y="4478338"/>
              <a:ext cx="95250" cy="92075"/>
            </a:xfrm>
            <a:custGeom>
              <a:avLst/>
              <a:gdLst>
                <a:gd name="T0" fmla="*/ 2147483646 w 204"/>
                <a:gd name="T1" fmla="*/ 2147483646 h 195"/>
                <a:gd name="T2" fmla="*/ 2147483646 w 204"/>
                <a:gd name="T3" fmla="*/ 2147483646 h 195"/>
                <a:gd name="T4" fmla="*/ 0 w 204"/>
                <a:gd name="T5" fmla="*/ 2147483646 h 195"/>
                <a:gd name="T6" fmla="*/ 2147483646 w 204"/>
                <a:gd name="T7" fmla="*/ 2147483646 h 195"/>
                <a:gd name="T8" fmla="*/ 2147483646 w 204"/>
                <a:gd name="T9" fmla="*/ 2147483646 h 195"/>
                <a:gd name="T10" fmla="*/ 2147483646 w 204"/>
                <a:gd name="T11" fmla="*/ 2147483646 h 195"/>
                <a:gd name="T12" fmla="*/ 2147483646 w 204"/>
                <a:gd name="T13" fmla="*/ 2147483646 h 195"/>
                <a:gd name="T14" fmla="*/ 2147483646 w 204"/>
                <a:gd name="T15" fmla="*/ 2147483646 h 195"/>
                <a:gd name="T16" fmla="*/ 2147483646 w 204"/>
                <a:gd name="T17" fmla="*/ 2147483646 h 195"/>
                <a:gd name="T18" fmla="*/ 2147483646 w 204"/>
                <a:gd name="T19" fmla="*/ 2147483646 h 195"/>
                <a:gd name="T20" fmla="*/ 2147483646 w 204"/>
                <a:gd name="T21" fmla="*/ 2147483646 h 195"/>
                <a:gd name="T22" fmla="*/ 2147483646 w 204"/>
                <a:gd name="T23" fmla="*/ 2147483646 h 1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95"/>
                <a:gd name="T38" fmla="*/ 204 w 204"/>
                <a:gd name="T39" fmla="*/ 195 h 1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95">
                  <a:moveTo>
                    <a:pt x="101" y="195"/>
                  </a:moveTo>
                  <a:lnTo>
                    <a:pt x="101" y="195"/>
                  </a:lnTo>
                  <a:cubicBezTo>
                    <a:pt x="45" y="195"/>
                    <a:pt x="0" y="149"/>
                    <a:pt x="0" y="94"/>
                  </a:cubicBezTo>
                  <a:cubicBezTo>
                    <a:pt x="0" y="61"/>
                    <a:pt x="16" y="29"/>
                    <a:pt x="44" y="11"/>
                  </a:cubicBezTo>
                  <a:cubicBezTo>
                    <a:pt x="59" y="0"/>
                    <a:pt x="80" y="4"/>
                    <a:pt x="90" y="19"/>
                  </a:cubicBezTo>
                  <a:cubicBezTo>
                    <a:pt x="101" y="34"/>
                    <a:pt x="97" y="55"/>
                    <a:pt x="82" y="65"/>
                  </a:cubicBezTo>
                  <a:cubicBezTo>
                    <a:pt x="72" y="72"/>
                    <a:pt x="67" y="82"/>
                    <a:pt x="67" y="94"/>
                  </a:cubicBezTo>
                  <a:cubicBezTo>
                    <a:pt x="67" y="113"/>
                    <a:pt x="82" y="128"/>
                    <a:pt x="101" y="128"/>
                  </a:cubicBezTo>
                  <a:cubicBezTo>
                    <a:pt x="119" y="128"/>
                    <a:pt x="134" y="115"/>
                    <a:pt x="135" y="97"/>
                  </a:cubicBezTo>
                  <a:cubicBezTo>
                    <a:pt x="137" y="79"/>
                    <a:pt x="153" y="66"/>
                    <a:pt x="172" y="67"/>
                  </a:cubicBezTo>
                  <a:cubicBezTo>
                    <a:pt x="190" y="69"/>
                    <a:pt x="204" y="86"/>
                    <a:pt x="202" y="104"/>
                  </a:cubicBezTo>
                  <a:cubicBezTo>
                    <a:pt x="197" y="156"/>
                    <a:pt x="153" y="195"/>
                    <a:pt x="101" y="195"/>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3" name="Freeform 313"/>
            <p:cNvSpPr/>
            <p:nvPr/>
          </p:nvSpPr>
          <p:spPr bwMode="auto">
            <a:xfrm>
              <a:off x="8872538" y="4686300"/>
              <a:ext cx="134938" cy="104775"/>
            </a:xfrm>
            <a:custGeom>
              <a:avLst/>
              <a:gdLst>
                <a:gd name="T0" fmla="*/ 2147483646 w 285"/>
                <a:gd name="T1" fmla="*/ 2147483646 h 221"/>
                <a:gd name="T2" fmla="*/ 2147483646 w 285"/>
                <a:gd name="T3" fmla="*/ 2147483646 h 221"/>
                <a:gd name="T4" fmla="*/ 2147483646 w 285"/>
                <a:gd name="T5" fmla="*/ 2147483646 h 221"/>
                <a:gd name="T6" fmla="*/ 0 w 285"/>
                <a:gd name="T7" fmla="*/ 2147483646 h 221"/>
                <a:gd name="T8" fmla="*/ 2147483646 w 285"/>
                <a:gd name="T9" fmla="*/ 0 h 221"/>
                <a:gd name="T10" fmla="*/ 2147483646 w 285"/>
                <a:gd name="T11" fmla="*/ 2147483646 h 221"/>
                <a:gd name="T12" fmla="*/ 2147483646 w 285"/>
                <a:gd name="T13" fmla="*/ 2147483646 h 221"/>
                <a:gd name="T14" fmla="*/ 2147483646 w 285"/>
                <a:gd name="T15" fmla="*/ 2147483646 h 221"/>
                <a:gd name="T16" fmla="*/ 2147483646 w 285"/>
                <a:gd name="T17" fmla="*/ 2147483646 h 221"/>
                <a:gd name="T18" fmla="*/ 2147483646 w 285"/>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5"/>
                <a:gd name="T31" fmla="*/ 0 h 221"/>
                <a:gd name="T32" fmla="*/ 285 w 285"/>
                <a:gd name="T33" fmla="*/ 221 h 2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5" h="221">
                  <a:moveTo>
                    <a:pt x="252" y="221"/>
                  </a:moveTo>
                  <a:lnTo>
                    <a:pt x="252" y="221"/>
                  </a:lnTo>
                  <a:lnTo>
                    <a:pt x="228" y="221"/>
                  </a:lnTo>
                  <a:cubicBezTo>
                    <a:pt x="47" y="221"/>
                    <a:pt x="0" y="98"/>
                    <a:pt x="0" y="33"/>
                  </a:cubicBezTo>
                  <a:cubicBezTo>
                    <a:pt x="0" y="15"/>
                    <a:pt x="15" y="0"/>
                    <a:pt x="33" y="0"/>
                  </a:cubicBezTo>
                  <a:cubicBezTo>
                    <a:pt x="52" y="0"/>
                    <a:pt x="66" y="15"/>
                    <a:pt x="66" y="33"/>
                  </a:cubicBezTo>
                  <a:cubicBezTo>
                    <a:pt x="66" y="38"/>
                    <a:pt x="68" y="154"/>
                    <a:pt x="228" y="154"/>
                  </a:cubicBezTo>
                  <a:lnTo>
                    <a:pt x="251" y="154"/>
                  </a:lnTo>
                  <a:cubicBezTo>
                    <a:pt x="270" y="154"/>
                    <a:pt x="285" y="169"/>
                    <a:pt x="285" y="187"/>
                  </a:cubicBezTo>
                  <a:cubicBezTo>
                    <a:pt x="285" y="206"/>
                    <a:pt x="270" y="221"/>
                    <a:pt x="252" y="221"/>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4" name="Freeform 314"/>
            <p:cNvSpPr/>
            <p:nvPr/>
          </p:nvSpPr>
          <p:spPr bwMode="auto">
            <a:xfrm>
              <a:off x="8801100" y="4533900"/>
              <a:ext cx="174625" cy="57150"/>
            </a:xfrm>
            <a:custGeom>
              <a:avLst/>
              <a:gdLst>
                <a:gd name="T0" fmla="*/ 2147483646 w 372"/>
                <a:gd name="T1" fmla="*/ 2147483646 h 122"/>
                <a:gd name="T2" fmla="*/ 2147483646 w 372"/>
                <a:gd name="T3" fmla="*/ 2147483646 h 122"/>
                <a:gd name="T4" fmla="*/ 2147483646 w 372"/>
                <a:gd name="T5" fmla="*/ 2147483646 h 122"/>
                <a:gd name="T6" fmla="*/ 2147483646 w 372"/>
                <a:gd name="T7" fmla="*/ 2147483646 h 122"/>
                <a:gd name="T8" fmla="*/ 2147483646 w 372"/>
                <a:gd name="T9" fmla="*/ 2147483646 h 122"/>
                <a:gd name="T10" fmla="*/ 2147483646 w 372"/>
                <a:gd name="T11" fmla="*/ 2147483646 h 122"/>
                <a:gd name="T12" fmla="*/ 2147483646 w 372"/>
                <a:gd name="T13" fmla="*/ 2147483646 h 122"/>
                <a:gd name="T14" fmla="*/ 2147483646 w 372"/>
                <a:gd name="T15" fmla="*/ 2147483646 h 122"/>
                <a:gd name="T16" fmla="*/ 2147483646 w 372"/>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2"/>
                <a:gd name="T28" fmla="*/ 0 h 122"/>
                <a:gd name="T29" fmla="*/ 372 w 372"/>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2" h="122">
                  <a:moveTo>
                    <a:pt x="36" y="122"/>
                  </a:moveTo>
                  <a:lnTo>
                    <a:pt x="36" y="122"/>
                  </a:lnTo>
                  <a:cubicBezTo>
                    <a:pt x="20" y="122"/>
                    <a:pt x="6" y="110"/>
                    <a:pt x="3" y="94"/>
                  </a:cubicBezTo>
                  <a:cubicBezTo>
                    <a:pt x="0" y="76"/>
                    <a:pt x="12" y="59"/>
                    <a:pt x="30" y="55"/>
                  </a:cubicBezTo>
                  <a:lnTo>
                    <a:pt x="330" y="4"/>
                  </a:lnTo>
                  <a:cubicBezTo>
                    <a:pt x="349" y="0"/>
                    <a:pt x="366" y="13"/>
                    <a:pt x="369" y="31"/>
                  </a:cubicBezTo>
                  <a:cubicBezTo>
                    <a:pt x="372" y="49"/>
                    <a:pt x="360" y="66"/>
                    <a:pt x="342" y="69"/>
                  </a:cubicBezTo>
                  <a:lnTo>
                    <a:pt x="42" y="121"/>
                  </a:lnTo>
                  <a:cubicBezTo>
                    <a:pt x="40" y="122"/>
                    <a:pt x="38" y="122"/>
                    <a:pt x="36" y="122"/>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5" name="Freeform 315"/>
            <p:cNvSpPr/>
            <p:nvPr/>
          </p:nvSpPr>
          <p:spPr bwMode="auto">
            <a:xfrm>
              <a:off x="9058275" y="4741863"/>
              <a:ext cx="65088" cy="6508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69"/>
                  </a:moveTo>
                  <a:lnTo>
                    <a:pt x="138" y="69"/>
                  </a:lnTo>
                  <a:cubicBezTo>
                    <a:pt x="138" y="108"/>
                    <a:pt x="107" y="139"/>
                    <a:pt x="69" y="139"/>
                  </a:cubicBezTo>
                  <a:cubicBezTo>
                    <a:pt x="31" y="139"/>
                    <a:pt x="0" y="108"/>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6" name="Freeform 316"/>
            <p:cNvSpPr/>
            <p:nvPr/>
          </p:nvSpPr>
          <p:spPr bwMode="auto">
            <a:xfrm>
              <a:off x="8958263" y="4741863"/>
              <a:ext cx="65088" cy="6508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69"/>
                  </a:moveTo>
                  <a:lnTo>
                    <a:pt x="139" y="69"/>
                  </a:lnTo>
                  <a:cubicBezTo>
                    <a:pt x="139" y="108"/>
                    <a:pt x="108" y="139"/>
                    <a:pt x="70" y="139"/>
                  </a:cubicBezTo>
                  <a:cubicBezTo>
                    <a:pt x="31" y="139"/>
                    <a:pt x="0" y="108"/>
                    <a:pt x="0" y="69"/>
                  </a:cubicBezTo>
                  <a:cubicBezTo>
                    <a:pt x="0" y="31"/>
                    <a:pt x="31" y="0"/>
                    <a:pt x="70"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7" name="Freeform 371"/>
            <p:cNvSpPr/>
            <p:nvPr/>
          </p:nvSpPr>
          <p:spPr bwMode="auto">
            <a:xfrm>
              <a:off x="9075738" y="4759325"/>
              <a:ext cx="95250" cy="31750"/>
            </a:xfrm>
            <a:custGeom>
              <a:avLst/>
              <a:gdLst>
                <a:gd name="T0" fmla="*/ 2147483646 w 202"/>
                <a:gd name="T1" fmla="*/ 2147483646 h 67"/>
                <a:gd name="T2" fmla="*/ 2147483646 w 202"/>
                <a:gd name="T3" fmla="*/ 2147483646 h 67"/>
                <a:gd name="T4" fmla="*/ 2147483646 w 202"/>
                <a:gd name="T5" fmla="*/ 2147483646 h 67"/>
                <a:gd name="T6" fmla="*/ 0 w 202"/>
                <a:gd name="T7" fmla="*/ 2147483646 h 67"/>
                <a:gd name="T8" fmla="*/ 2147483646 w 202"/>
                <a:gd name="T9" fmla="*/ 0 h 67"/>
                <a:gd name="T10" fmla="*/ 2147483646 w 202"/>
                <a:gd name="T11" fmla="*/ 0 h 67"/>
                <a:gd name="T12" fmla="*/ 2147483646 w 202"/>
                <a:gd name="T13" fmla="*/ 2147483646 h 67"/>
                <a:gd name="T14" fmla="*/ 2147483646 w 20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67"/>
                <a:gd name="T26" fmla="*/ 202 w 20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67">
                  <a:moveTo>
                    <a:pt x="169" y="67"/>
                  </a:moveTo>
                  <a:lnTo>
                    <a:pt x="169" y="67"/>
                  </a:lnTo>
                  <a:lnTo>
                    <a:pt x="33" y="67"/>
                  </a:lnTo>
                  <a:cubicBezTo>
                    <a:pt x="15" y="67"/>
                    <a:pt x="0" y="52"/>
                    <a:pt x="0" y="33"/>
                  </a:cubicBezTo>
                  <a:cubicBezTo>
                    <a:pt x="0" y="15"/>
                    <a:pt x="15" y="0"/>
                    <a:pt x="33" y="0"/>
                  </a:cubicBezTo>
                  <a:lnTo>
                    <a:pt x="169" y="0"/>
                  </a:lnTo>
                  <a:cubicBezTo>
                    <a:pt x="187" y="0"/>
                    <a:pt x="202" y="15"/>
                    <a:pt x="202" y="33"/>
                  </a:cubicBezTo>
                  <a:cubicBezTo>
                    <a:pt x="202" y="52"/>
                    <a:pt x="187" y="67"/>
                    <a:pt x="169" y="67"/>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58" name="Freeform 372"/>
            <p:cNvSpPr/>
            <p:nvPr/>
          </p:nvSpPr>
          <p:spPr bwMode="auto">
            <a:xfrm>
              <a:off x="9155113" y="4724400"/>
              <a:ext cx="50800" cy="100013"/>
            </a:xfrm>
            <a:custGeom>
              <a:avLst/>
              <a:gdLst>
                <a:gd name="T0" fmla="*/ 2147483646 w 107"/>
                <a:gd name="T1" fmla="*/ 2147483646 h 215"/>
                <a:gd name="T2" fmla="*/ 2147483646 w 107"/>
                <a:gd name="T3" fmla="*/ 2147483646 h 215"/>
                <a:gd name="T4" fmla="*/ 0 w 107"/>
                <a:gd name="T5" fmla="*/ 2147483646 h 215"/>
                <a:gd name="T6" fmla="*/ 2147483646 w 107"/>
                <a:gd name="T7" fmla="*/ 0 h 215"/>
                <a:gd name="T8" fmla="*/ 0 60000 65536"/>
                <a:gd name="T9" fmla="*/ 0 60000 65536"/>
                <a:gd name="T10" fmla="*/ 0 60000 65536"/>
                <a:gd name="T11" fmla="*/ 0 60000 65536"/>
                <a:gd name="T12" fmla="*/ 0 w 107"/>
                <a:gd name="T13" fmla="*/ 0 h 215"/>
                <a:gd name="T14" fmla="*/ 107 w 107"/>
                <a:gd name="T15" fmla="*/ 215 h 215"/>
              </a:gdLst>
              <a:ahLst/>
              <a:cxnLst>
                <a:cxn ang="T8">
                  <a:pos x="T0" y="T1"/>
                </a:cxn>
                <a:cxn ang="T9">
                  <a:pos x="T2" y="T3"/>
                </a:cxn>
                <a:cxn ang="T10">
                  <a:pos x="T4" y="T5"/>
                </a:cxn>
                <a:cxn ang="T11">
                  <a:pos x="T6" y="T7"/>
                </a:cxn>
              </a:cxnLst>
              <a:rect l="T12" t="T13" r="T14" b="T15"/>
              <a:pathLst>
                <a:path w="107" h="215">
                  <a:moveTo>
                    <a:pt x="107" y="215"/>
                  </a:moveTo>
                  <a:lnTo>
                    <a:pt x="107" y="215"/>
                  </a:lnTo>
                  <a:cubicBezTo>
                    <a:pt x="48" y="215"/>
                    <a:pt x="0" y="167"/>
                    <a:pt x="0" y="107"/>
                  </a:cubicBezTo>
                  <a:cubicBezTo>
                    <a:pt x="0" y="48"/>
                    <a:pt x="48" y="0"/>
                    <a:pt x="107" y="0"/>
                  </a:cubicBezTo>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sp>
        <p:nvSpPr>
          <p:cNvPr id="59" name="流程图: 资料带 58"/>
          <p:cNvSpPr/>
          <p:nvPr/>
        </p:nvSpPr>
        <p:spPr>
          <a:xfrm>
            <a:off x="6038394" y="2324282"/>
            <a:ext cx="884769" cy="116948"/>
          </a:xfrm>
          <a:prstGeom prst="flowChartPunchedTape">
            <a:avLst/>
          </a:prstGeom>
          <a:solidFill>
            <a:srgbClr val="FFFF00"/>
          </a:solidFill>
          <a:ln w="317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0" name="矩形 59"/>
          <p:cNvSpPr/>
          <p:nvPr/>
        </p:nvSpPr>
        <p:spPr>
          <a:xfrm>
            <a:off x="5990208" y="2283394"/>
            <a:ext cx="710451" cy="21544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C00000"/>
                </a:solidFill>
                <a:effectLst/>
                <a:uLnTx/>
                <a:uFillTx/>
              </a:rPr>
              <a:t>WARNING:…</a:t>
            </a:r>
            <a:endParaRPr kumimoji="0" lang="en-US" altLang="zh-CN" sz="800" b="0" i="0" u="none" strike="noStrike" kern="0" cap="none" spc="0" normalizeH="0" baseline="0" noProof="0" dirty="0">
              <a:ln>
                <a:noFill/>
              </a:ln>
              <a:solidFill>
                <a:srgbClr val="C00000"/>
              </a:solidFill>
              <a:effectLst/>
              <a:uLnTx/>
              <a:uFillTx/>
            </a:endParaRPr>
          </a:p>
        </p:txBody>
      </p:sp>
      <p:sp>
        <p:nvSpPr>
          <p:cNvPr id="61" name="矩形 60"/>
          <p:cNvSpPr/>
          <p:nvPr/>
        </p:nvSpPr>
        <p:spPr>
          <a:xfrm>
            <a:off x="7533709" y="1986140"/>
            <a:ext cx="710451" cy="21544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C00000"/>
                </a:solidFill>
                <a:effectLst/>
                <a:uLnTx/>
                <a:uFillTx/>
              </a:rPr>
              <a:t>WARNING:…</a:t>
            </a:r>
            <a:endParaRPr kumimoji="0" lang="en-US" altLang="zh-CN" sz="800" b="0" i="0" u="none" strike="noStrike" kern="0" cap="none" spc="0" normalizeH="0" baseline="0" noProof="0" dirty="0">
              <a:ln>
                <a:noFill/>
              </a:ln>
              <a:solidFill>
                <a:srgbClr val="C00000"/>
              </a:solidFill>
              <a:effectLst/>
              <a:uLnTx/>
              <a:uFillTx/>
            </a:endParaRPr>
          </a:p>
        </p:txBody>
      </p:sp>
      <p:sp>
        <p:nvSpPr>
          <p:cNvPr id="62" name="矩形 61"/>
          <p:cNvSpPr/>
          <p:nvPr/>
        </p:nvSpPr>
        <p:spPr>
          <a:xfrm>
            <a:off x="8757320" y="2473312"/>
            <a:ext cx="1109599" cy="21544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C00000"/>
                </a:solidFill>
                <a:effectLst/>
                <a:uLnTx/>
                <a:uFillTx/>
              </a:rPr>
              <a:t>Voice: “earthquake…”</a:t>
            </a:r>
            <a:endParaRPr kumimoji="0" lang="en-US" altLang="zh-CN" sz="800" b="0" i="0" u="none" strike="noStrike" kern="0" cap="none" spc="0" normalizeH="0" baseline="0" noProof="0" dirty="0">
              <a:ln>
                <a:noFill/>
              </a:ln>
              <a:solidFill>
                <a:srgbClr val="C00000"/>
              </a:solidFill>
              <a:effectLst/>
              <a:uLnTx/>
              <a:uFillTx/>
            </a:endParaRPr>
          </a:p>
        </p:txBody>
      </p:sp>
      <p:sp>
        <p:nvSpPr>
          <p:cNvPr id="63" name="矩形 62"/>
          <p:cNvSpPr/>
          <p:nvPr/>
        </p:nvSpPr>
        <p:spPr>
          <a:xfrm>
            <a:off x="10411327" y="2467538"/>
            <a:ext cx="1109599" cy="21544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C00000"/>
                </a:solidFill>
                <a:effectLst/>
                <a:uLnTx/>
                <a:uFillTx/>
              </a:rPr>
              <a:t>Voice: “earthquake…”</a:t>
            </a:r>
            <a:endParaRPr kumimoji="0" lang="en-US" altLang="zh-CN" sz="800" b="0" i="0" u="none" strike="noStrike" kern="0" cap="none" spc="0" normalizeH="0" baseline="0" noProof="0" dirty="0">
              <a:ln>
                <a:noFill/>
              </a:ln>
              <a:solidFill>
                <a:srgbClr val="C00000"/>
              </a:solidFill>
              <a:effectLst/>
              <a:uLnTx/>
              <a:uFillTx/>
            </a:endParaRPr>
          </a:p>
        </p:txBody>
      </p:sp>
      <p:grpSp>
        <p:nvGrpSpPr>
          <p:cNvPr id="64" name="组合 63"/>
          <p:cNvGrpSpPr/>
          <p:nvPr/>
        </p:nvGrpSpPr>
        <p:grpSpPr>
          <a:xfrm flipH="1">
            <a:off x="10159019" y="2464582"/>
            <a:ext cx="267310" cy="191217"/>
            <a:chOff x="1295317" y="5286085"/>
            <a:chExt cx="415449" cy="276237"/>
          </a:xfrm>
        </p:grpSpPr>
        <p:sp>
          <p:nvSpPr>
            <p:cNvPr id="65" name="Freeform 81"/>
            <p:cNvSpPr>
              <a:spLocks noEditPoints="1"/>
            </p:cNvSpPr>
            <p:nvPr/>
          </p:nvSpPr>
          <p:spPr>
            <a:xfrm>
              <a:off x="1513639" y="5305063"/>
              <a:ext cx="197127" cy="238281"/>
            </a:xfrm>
            <a:custGeom>
              <a:avLst/>
              <a:gdLst>
                <a:gd name="txL" fmla="*/ 0 w 351"/>
                <a:gd name="txT" fmla="*/ 0 h 429"/>
                <a:gd name="txR" fmla="*/ 351 w 351"/>
                <a:gd name="txB" fmla="*/ 429 h 4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51" h="429">
                  <a:moveTo>
                    <a:pt x="284" y="268"/>
                  </a:moveTo>
                  <a:lnTo>
                    <a:pt x="284" y="268"/>
                  </a:lnTo>
                  <a:lnTo>
                    <a:pt x="218" y="268"/>
                  </a:lnTo>
                  <a:cubicBezTo>
                    <a:pt x="209" y="265"/>
                    <a:pt x="199" y="266"/>
                    <a:pt x="191" y="270"/>
                  </a:cubicBezTo>
                  <a:lnTo>
                    <a:pt x="67" y="339"/>
                  </a:lnTo>
                  <a:lnTo>
                    <a:pt x="67" y="91"/>
                  </a:lnTo>
                  <a:lnTo>
                    <a:pt x="206" y="169"/>
                  </a:lnTo>
                  <a:cubicBezTo>
                    <a:pt x="211" y="171"/>
                    <a:pt x="217" y="173"/>
                    <a:pt x="223" y="173"/>
                  </a:cubicBezTo>
                  <a:lnTo>
                    <a:pt x="284" y="173"/>
                  </a:lnTo>
                  <a:lnTo>
                    <a:pt x="284" y="268"/>
                  </a:lnTo>
                  <a:close/>
                  <a:moveTo>
                    <a:pt x="351" y="302"/>
                  </a:moveTo>
                  <a:lnTo>
                    <a:pt x="351" y="302"/>
                  </a:lnTo>
                  <a:lnTo>
                    <a:pt x="351" y="140"/>
                  </a:lnTo>
                  <a:cubicBezTo>
                    <a:pt x="351" y="121"/>
                    <a:pt x="336" y="106"/>
                    <a:pt x="318" y="106"/>
                  </a:cubicBezTo>
                  <a:lnTo>
                    <a:pt x="231" y="106"/>
                  </a:lnTo>
                  <a:lnTo>
                    <a:pt x="50" y="5"/>
                  </a:lnTo>
                  <a:cubicBezTo>
                    <a:pt x="39" y="0"/>
                    <a:pt x="27" y="0"/>
                    <a:pt x="17" y="6"/>
                  </a:cubicBezTo>
                  <a:cubicBezTo>
                    <a:pt x="6" y="12"/>
                    <a:pt x="0" y="23"/>
                    <a:pt x="0" y="35"/>
                  </a:cubicBezTo>
                  <a:lnTo>
                    <a:pt x="0" y="396"/>
                  </a:lnTo>
                  <a:cubicBezTo>
                    <a:pt x="0" y="407"/>
                    <a:pt x="6" y="418"/>
                    <a:pt x="17" y="424"/>
                  </a:cubicBezTo>
                  <a:cubicBezTo>
                    <a:pt x="22" y="427"/>
                    <a:pt x="28" y="429"/>
                    <a:pt x="33" y="429"/>
                  </a:cubicBezTo>
                  <a:cubicBezTo>
                    <a:pt x="39" y="429"/>
                    <a:pt x="45" y="428"/>
                    <a:pt x="50" y="425"/>
                  </a:cubicBezTo>
                  <a:lnTo>
                    <a:pt x="212" y="335"/>
                  </a:lnTo>
                  <a:lnTo>
                    <a:pt x="318" y="335"/>
                  </a:lnTo>
                  <a:cubicBezTo>
                    <a:pt x="336" y="335"/>
                    <a:pt x="351" y="320"/>
                    <a:pt x="351" y="30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66" name="Freeform 82"/>
            <p:cNvSpPr/>
            <p:nvPr/>
          </p:nvSpPr>
          <p:spPr>
            <a:xfrm>
              <a:off x="1295317" y="5286085"/>
              <a:ext cx="86906" cy="276237"/>
            </a:xfrm>
            <a:custGeom>
              <a:avLst/>
              <a:gdLst>
                <a:gd name="txL" fmla="*/ 0 w 155"/>
                <a:gd name="txT" fmla="*/ 0 h 495"/>
                <a:gd name="txR" fmla="*/ 155 w 155"/>
                <a:gd name="txB" fmla="*/ 495 h 49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Lst>
              <a:rect l="txL" t="txT" r="txR" b="txB"/>
              <a:pathLst>
                <a:path w="155" h="495">
                  <a:moveTo>
                    <a:pt x="125" y="495"/>
                  </a:moveTo>
                  <a:lnTo>
                    <a:pt x="125" y="495"/>
                  </a:lnTo>
                  <a:cubicBezTo>
                    <a:pt x="133" y="495"/>
                    <a:pt x="140" y="492"/>
                    <a:pt x="146" y="486"/>
                  </a:cubicBezTo>
                  <a:cubicBezTo>
                    <a:pt x="155" y="474"/>
                    <a:pt x="154" y="458"/>
                    <a:pt x="143" y="448"/>
                  </a:cubicBezTo>
                  <a:cubicBezTo>
                    <a:pt x="86" y="399"/>
                    <a:pt x="53" y="326"/>
                    <a:pt x="53" y="249"/>
                  </a:cubicBezTo>
                  <a:cubicBezTo>
                    <a:pt x="53" y="172"/>
                    <a:pt x="86" y="99"/>
                    <a:pt x="143" y="50"/>
                  </a:cubicBezTo>
                  <a:cubicBezTo>
                    <a:pt x="154" y="41"/>
                    <a:pt x="155" y="24"/>
                    <a:pt x="146" y="13"/>
                  </a:cubicBezTo>
                  <a:cubicBezTo>
                    <a:pt x="136" y="2"/>
                    <a:pt x="119" y="0"/>
                    <a:pt x="108" y="10"/>
                  </a:cubicBezTo>
                  <a:cubicBezTo>
                    <a:pt x="39" y="69"/>
                    <a:pt x="0" y="156"/>
                    <a:pt x="0" y="249"/>
                  </a:cubicBezTo>
                  <a:cubicBezTo>
                    <a:pt x="0" y="342"/>
                    <a:pt x="39" y="429"/>
                    <a:pt x="108" y="488"/>
                  </a:cubicBezTo>
                  <a:cubicBezTo>
                    <a:pt x="113" y="493"/>
                    <a:pt x="119" y="495"/>
                    <a:pt x="125" y="49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67" name="Freeform 83"/>
            <p:cNvSpPr/>
            <p:nvPr/>
          </p:nvSpPr>
          <p:spPr>
            <a:xfrm>
              <a:off x="1361025" y="5319824"/>
              <a:ext cx="69949" cy="206650"/>
            </a:xfrm>
            <a:custGeom>
              <a:avLst/>
              <a:gdLst>
                <a:gd name="txL" fmla="*/ 0 w 127"/>
                <a:gd name="txT" fmla="*/ 0 h 371"/>
                <a:gd name="txR" fmla="*/ 127 w 127"/>
                <a:gd name="txB" fmla="*/ 371 h 37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27" h="371">
                  <a:moveTo>
                    <a:pt x="118" y="362"/>
                  </a:moveTo>
                  <a:lnTo>
                    <a:pt x="118" y="362"/>
                  </a:lnTo>
                  <a:cubicBezTo>
                    <a:pt x="127" y="351"/>
                    <a:pt x="126" y="334"/>
                    <a:pt x="115" y="324"/>
                  </a:cubicBezTo>
                  <a:cubicBezTo>
                    <a:pt x="76" y="290"/>
                    <a:pt x="53" y="240"/>
                    <a:pt x="53" y="187"/>
                  </a:cubicBezTo>
                  <a:cubicBezTo>
                    <a:pt x="53" y="134"/>
                    <a:pt x="76" y="84"/>
                    <a:pt x="115" y="50"/>
                  </a:cubicBezTo>
                  <a:cubicBezTo>
                    <a:pt x="126" y="40"/>
                    <a:pt x="127" y="23"/>
                    <a:pt x="118" y="12"/>
                  </a:cubicBezTo>
                  <a:cubicBezTo>
                    <a:pt x="108" y="1"/>
                    <a:pt x="91" y="0"/>
                    <a:pt x="80" y="9"/>
                  </a:cubicBezTo>
                  <a:cubicBezTo>
                    <a:pt x="29" y="53"/>
                    <a:pt x="0" y="118"/>
                    <a:pt x="0" y="187"/>
                  </a:cubicBezTo>
                  <a:cubicBezTo>
                    <a:pt x="0" y="256"/>
                    <a:pt x="29" y="321"/>
                    <a:pt x="80" y="365"/>
                  </a:cubicBezTo>
                  <a:cubicBezTo>
                    <a:pt x="85" y="369"/>
                    <a:pt x="91" y="371"/>
                    <a:pt x="97" y="371"/>
                  </a:cubicBezTo>
                  <a:cubicBezTo>
                    <a:pt x="105" y="371"/>
                    <a:pt x="112" y="368"/>
                    <a:pt x="118" y="36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68" name="Freeform 84"/>
            <p:cNvSpPr/>
            <p:nvPr/>
          </p:nvSpPr>
          <p:spPr>
            <a:xfrm>
              <a:off x="1424614" y="5351453"/>
              <a:ext cx="61470" cy="143390"/>
            </a:xfrm>
            <a:custGeom>
              <a:avLst/>
              <a:gdLst>
                <a:gd name="txL" fmla="*/ 0 w 110"/>
                <a:gd name="txT" fmla="*/ 0 h 257"/>
                <a:gd name="txR" fmla="*/ 110 w 110"/>
                <a:gd name="txB" fmla="*/ 257 h 25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10" h="257">
                  <a:moveTo>
                    <a:pt x="102" y="245"/>
                  </a:moveTo>
                  <a:lnTo>
                    <a:pt x="102" y="245"/>
                  </a:lnTo>
                  <a:cubicBezTo>
                    <a:pt x="110" y="232"/>
                    <a:pt x="106" y="216"/>
                    <a:pt x="94" y="208"/>
                  </a:cubicBezTo>
                  <a:cubicBezTo>
                    <a:pt x="69" y="191"/>
                    <a:pt x="53" y="162"/>
                    <a:pt x="53" y="130"/>
                  </a:cubicBezTo>
                  <a:cubicBezTo>
                    <a:pt x="53" y="98"/>
                    <a:pt x="69" y="69"/>
                    <a:pt x="94" y="53"/>
                  </a:cubicBezTo>
                  <a:cubicBezTo>
                    <a:pt x="106" y="44"/>
                    <a:pt x="110" y="28"/>
                    <a:pt x="102" y="16"/>
                  </a:cubicBezTo>
                  <a:cubicBezTo>
                    <a:pt x="94" y="3"/>
                    <a:pt x="77" y="0"/>
                    <a:pt x="65" y="8"/>
                  </a:cubicBezTo>
                  <a:cubicBezTo>
                    <a:pt x="24" y="35"/>
                    <a:pt x="0" y="80"/>
                    <a:pt x="0" y="130"/>
                  </a:cubicBezTo>
                  <a:cubicBezTo>
                    <a:pt x="0" y="180"/>
                    <a:pt x="24" y="225"/>
                    <a:pt x="65" y="252"/>
                  </a:cubicBezTo>
                  <a:cubicBezTo>
                    <a:pt x="69" y="255"/>
                    <a:pt x="74" y="257"/>
                    <a:pt x="79" y="257"/>
                  </a:cubicBezTo>
                  <a:cubicBezTo>
                    <a:pt x="88" y="257"/>
                    <a:pt x="97" y="252"/>
                    <a:pt x="102" y="24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grpSp>
        <p:nvGrpSpPr>
          <p:cNvPr id="69" name="组合 68"/>
          <p:cNvGrpSpPr/>
          <p:nvPr/>
        </p:nvGrpSpPr>
        <p:grpSpPr>
          <a:xfrm flipH="1">
            <a:off x="8561003" y="2487751"/>
            <a:ext cx="267310" cy="191217"/>
            <a:chOff x="1295317" y="5286085"/>
            <a:chExt cx="415449" cy="276237"/>
          </a:xfrm>
        </p:grpSpPr>
        <p:sp>
          <p:nvSpPr>
            <p:cNvPr id="70" name="Freeform 81"/>
            <p:cNvSpPr>
              <a:spLocks noEditPoints="1"/>
            </p:cNvSpPr>
            <p:nvPr/>
          </p:nvSpPr>
          <p:spPr>
            <a:xfrm>
              <a:off x="1513639" y="5305063"/>
              <a:ext cx="197127" cy="238281"/>
            </a:xfrm>
            <a:custGeom>
              <a:avLst/>
              <a:gdLst>
                <a:gd name="txL" fmla="*/ 0 w 351"/>
                <a:gd name="txT" fmla="*/ 0 h 429"/>
                <a:gd name="txR" fmla="*/ 351 w 351"/>
                <a:gd name="txB" fmla="*/ 429 h 4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51" h="429">
                  <a:moveTo>
                    <a:pt x="284" y="268"/>
                  </a:moveTo>
                  <a:lnTo>
                    <a:pt x="284" y="268"/>
                  </a:lnTo>
                  <a:lnTo>
                    <a:pt x="218" y="268"/>
                  </a:lnTo>
                  <a:cubicBezTo>
                    <a:pt x="209" y="265"/>
                    <a:pt x="199" y="266"/>
                    <a:pt x="191" y="270"/>
                  </a:cubicBezTo>
                  <a:lnTo>
                    <a:pt x="67" y="339"/>
                  </a:lnTo>
                  <a:lnTo>
                    <a:pt x="67" y="91"/>
                  </a:lnTo>
                  <a:lnTo>
                    <a:pt x="206" y="169"/>
                  </a:lnTo>
                  <a:cubicBezTo>
                    <a:pt x="211" y="171"/>
                    <a:pt x="217" y="173"/>
                    <a:pt x="223" y="173"/>
                  </a:cubicBezTo>
                  <a:lnTo>
                    <a:pt x="284" y="173"/>
                  </a:lnTo>
                  <a:lnTo>
                    <a:pt x="284" y="268"/>
                  </a:lnTo>
                  <a:close/>
                  <a:moveTo>
                    <a:pt x="351" y="302"/>
                  </a:moveTo>
                  <a:lnTo>
                    <a:pt x="351" y="302"/>
                  </a:lnTo>
                  <a:lnTo>
                    <a:pt x="351" y="140"/>
                  </a:lnTo>
                  <a:cubicBezTo>
                    <a:pt x="351" y="121"/>
                    <a:pt x="336" y="106"/>
                    <a:pt x="318" y="106"/>
                  </a:cubicBezTo>
                  <a:lnTo>
                    <a:pt x="231" y="106"/>
                  </a:lnTo>
                  <a:lnTo>
                    <a:pt x="50" y="5"/>
                  </a:lnTo>
                  <a:cubicBezTo>
                    <a:pt x="39" y="0"/>
                    <a:pt x="27" y="0"/>
                    <a:pt x="17" y="6"/>
                  </a:cubicBezTo>
                  <a:cubicBezTo>
                    <a:pt x="6" y="12"/>
                    <a:pt x="0" y="23"/>
                    <a:pt x="0" y="35"/>
                  </a:cubicBezTo>
                  <a:lnTo>
                    <a:pt x="0" y="396"/>
                  </a:lnTo>
                  <a:cubicBezTo>
                    <a:pt x="0" y="407"/>
                    <a:pt x="6" y="418"/>
                    <a:pt x="17" y="424"/>
                  </a:cubicBezTo>
                  <a:cubicBezTo>
                    <a:pt x="22" y="427"/>
                    <a:pt x="28" y="429"/>
                    <a:pt x="33" y="429"/>
                  </a:cubicBezTo>
                  <a:cubicBezTo>
                    <a:pt x="39" y="429"/>
                    <a:pt x="45" y="428"/>
                    <a:pt x="50" y="425"/>
                  </a:cubicBezTo>
                  <a:lnTo>
                    <a:pt x="212" y="335"/>
                  </a:lnTo>
                  <a:lnTo>
                    <a:pt x="318" y="335"/>
                  </a:lnTo>
                  <a:cubicBezTo>
                    <a:pt x="336" y="335"/>
                    <a:pt x="351" y="320"/>
                    <a:pt x="351" y="30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71" name="Freeform 82"/>
            <p:cNvSpPr/>
            <p:nvPr/>
          </p:nvSpPr>
          <p:spPr>
            <a:xfrm>
              <a:off x="1295317" y="5286085"/>
              <a:ext cx="86906" cy="276237"/>
            </a:xfrm>
            <a:custGeom>
              <a:avLst/>
              <a:gdLst>
                <a:gd name="txL" fmla="*/ 0 w 155"/>
                <a:gd name="txT" fmla="*/ 0 h 495"/>
                <a:gd name="txR" fmla="*/ 155 w 155"/>
                <a:gd name="txB" fmla="*/ 495 h 49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Lst>
              <a:rect l="txL" t="txT" r="txR" b="txB"/>
              <a:pathLst>
                <a:path w="155" h="495">
                  <a:moveTo>
                    <a:pt x="125" y="495"/>
                  </a:moveTo>
                  <a:lnTo>
                    <a:pt x="125" y="495"/>
                  </a:lnTo>
                  <a:cubicBezTo>
                    <a:pt x="133" y="495"/>
                    <a:pt x="140" y="492"/>
                    <a:pt x="146" y="486"/>
                  </a:cubicBezTo>
                  <a:cubicBezTo>
                    <a:pt x="155" y="474"/>
                    <a:pt x="154" y="458"/>
                    <a:pt x="143" y="448"/>
                  </a:cubicBezTo>
                  <a:cubicBezTo>
                    <a:pt x="86" y="399"/>
                    <a:pt x="53" y="326"/>
                    <a:pt x="53" y="249"/>
                  </a:cubicBezTo>
                  <a:cubicBezTo>
                    <a:pt x="53" y="172"/>
                    <a:pt x="86" y="99"/>
                    <a:pt x="143" y="50"/>
                  </a:cubicBezTo>
                  <a:cubicBezTo>
                    <a:pt x="154" y="41"/>
                    <a:pt x="155" y="24"/>
                    <a:pt x="146" y="13"/>
                  </a:cubicBezTo>
                  <a:cubicBezTo>
                    <a:pt x="136" y="2"/>
                    <a:pt x="119" y="0"/>
                    <a:pt x="108" y="10"/>
                  </a:cubicBezTo>
                  <a:cubicBezTo>
                    <a:pt x="39" y="69"/>
                    <a:pt x="0" y="156"/>
                    <a:pt x="0" y="249"/>
                  </a:cubicBezTo>
                  <a:cubicBezTo>
                    <a:pt x="0" y="342"/>
                    <a:pt x="39" y="429"/>
                    <a:pt x="108" y="488"/>
                  </a:cubicBezTo>
                  <a:cubicBezTo>
                    <a:pt x="113" y="493"/>
                    <a:pt x="119" y="495"/>
                    <a:pt x="125" y="49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72" name="Freeform 83"/>
            <p:cNvSpPr/>
            <p:nvPr/>
          </p:nvSpPr>
          <p:spPr>
            <a:xfrm>
              <a:off x="1361025" y="5319824"/>
              <a:ext cx="69949" cy="206650"/>
            </a:xfrm>
            <a:custGeom>
              <a:avLst/>
              <a:gdLst>
                <a:gd name="txL" fmla="*/ 0 w 127"/>
                <a:gd name="txT" fmla="*/ 0 h 371"/>
                <a:gd name="txR" fmla="*/ 127 w 127"/>
                <a:gd name="txB" fmla="*/ 371 h 37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27" h="371">
                  <a:moveTo>
                    <a:pt x="118" y="362"/>
                  </a:moveTo>
                  <a:lnTo>
                    <a:pt x="118" y="362"/>
                  </a:lnTo>
                  <a:cubicBezTo>
                    <a:pt x="127" y="351"/>
                    <a:pt x="126" y="334"/>
                    <a:pt x="115" y="324"/>
                  </a:cubicBezTo>
                  <a:cubicBezTo>
                    <a:pt x="76" y="290"/>
                    <a:pt x="53" y="240"/>
                    <a:pt x="53" y="187"/>
                  </a:cubicBezTo>
                  <a:cubicBezTo>
                    <a:pt x="53" y="134"/>
                    <a:pt x="76" y="84"/>
                    <a:pt x="115" y="50"/>
                  </a:cubicBezTo>
                  <a:cubicBezTo>
                    <a:pt x="126" y="40"/>
                    <a:pt x="127" y="23"/>
                    <a:pt x="118" y="12"/>
                  </a:cubicBezTo>
                  <a:cubicBezTo>
                    <a:pt x="108" y="1"/>
                    <a:pt x="91" y="0"/>
                    <a:pt x="80" y="9"/>
                  </a:cubicBezTo>
                  <a:cubicBezTo>
                    <a:pt x="29" y="53"/>
                    <a:pt x="0" y="118"/>
                    <a:pt x="0" y="187"/>
                  </a:cubicBezTo>
                  <a:cubicBezTo>
                    <a:pt x="0" y="256"/>
                    <a:pt x="29" y="321"/>
                    <a:pt x="80" y="365"/>
                  </a:cubicBezTo>
                  <a:cubicBezTo>
                    <a:pt x="85" y="369"/>
                    <a:pt x="91" y="371"/>
                    <a:pt x="97" y="371"/>
                  </a:cubicBezTo>
                  <a:cubicBezTo>
                    <a:pt x="105" y="371"/>
                    <a:pt x="112" y="368"/>
                    <a:pt x="118" y="36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73" name="Freeform 84"/>
            <p:cNvSpPr/>
            <p:nvPr/>
          </p:nvSpPr>
          <p:spPr>
            <a:xfrm>
              <a:off x="1424614" y="5351453"/>
              <a:ext cx="61470" cy="143390"/>
            </a:xfrm>
            <a:custGeom>
              <a:avLst/>
              <a:gdLst>
                <a:gd name="txL" fmla="*/ 0 w 110"/>
                <a:gd name="txT" fmla="*/ 0 h 257"/>
                <a:gd name="txR" fmla="*/ 110 w 110"/>
                <a:gd name="txB" fmla="*/ 257 h 25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10" h="257">
                  <a:moveTo>
                    <a:pt x="102" y="245"/>
                  </a:moveTo>
                  <a:lnTo>
                    <a:pt x="102" y="245"/>
                  </a:lnTo>
                  <a:cubicBezTo>
                    <a:pt x="110" y="232"/>
                    <a:pt x="106" y="216"/>
                    <a:pt x="94" y="208"/>
                  </a:cubicBezTo>
                  <a:cubicBezTo>
                    <a:pt x="69" y="191"/>
                    <a:pt x="53" y="162"/>
                    <a:pt x="53" y="130"/>
                  </a:cubicBezTo>
                  <a:cubicBezTo>
                    <a:pt x="53" y="98"/>
                    <a:pt x="69" y="69"/>
                    <a:pt x="94" y="53"/>
                  </a:cubicBezTo>
                  <a:cubicBezTo>
                    <a:pt x="106" y="44"/>
                    <a:pt x="110" y="28"/>
                    <a:pt x="102" y="16"/>
                  </a:cubicBezTo>
                  <a:cubicBezTo>
                    <a:pt x="94" y="3"/>
                    <a:pt x="77" y="0"/>
                    <a:pt x="65" y="8"/>
                  </a:cubicBezTo>
                  <a:cubicBezTo>
                    <a:pt x="24" y="35"/>
                    <a:pt x="0" y="80"/>
                    <a:pt x="0" y="130"/>
                  </a:cubicBezTo>
                  <a:cubicBezTo>
                    <a:pt x="0" y="180"/>
                    <a:pt x="24" y="225"/>
                    <a:pt x="65" y="252"/>
                  </a:cubicBezTo>
                  <a:cubicBezTo>
                    <a:pt x="69" y="255"/>
                    <a:pt x="74" y="257"/>
                    <a:pt x="79" y="257"/>
                  </a:cubicBezTo>
                  <a:cubicBezTo>
                    <a:pt x="88" y="257"/>
                    <a:pt x="97" y="252"/>
                    <a:pt x="102" y="24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sp>
        <p:nvSpPr>
          <p:cNvPr id="74" name="矩形 73"/>
          <p:cNvSpPr/>
          <p:nvPr/>
        </p:nvSpPr>
        <p:spPr>
          <a:xfrm>
            <a:off x="6205319" y="1333705"/>
            <a:ext cx="534121"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mn-ea"/>
              </a:rPr>
              <a:t>STB</a:t>
            </a:r>
            <a:endParaRPr kumimoji="0" lang="zh-CN" altLang="en-US" sz="1400" b="0" i="0" u="none" strike="noStrike" kern="0" cap="none" spc="0" normalizeH="0" baseline="0" noProof="0" dirty="0">
              <a:ln>
                <a:noFill/>
              </a:ln>
              <a:solidFill>
                <a:prstClr val="black"/>
              </a:solidFill>
              <a:effectLst/>
              <a:uLnTx/>
              <a:uFillTx/>
            </a:endParaRPr>
          </a:p>
        </p:txBody>
      </p:sp>
      <p:sp>
        <p:nvSpPr>
          <p:cNvPr id="75" name="矩形 74"/>
          <p:cNvSpPr/>
          <p:nvPr/>
        </p:nvSpPr>
        <p:spPr>
          <a:xfrm>
            <a:off x="7298242" y="1298082"/>
            <a:ext cx="702436" cy="307777"/>
          </a:xfrm>
          <a:prstGeom prst="rect">
            <a:avLst/>
          </a:prstGeom>
        </p:spPr>
        <p:txBody>
          <a:bodyPr wrap="none">
            <a:spAutoFit/>
          </a:bodyPr>
          <a:lstStyle/>
          <a:p>
            <a:r>
              <a:rPr lang="en-US" altLang="zh-CN" sz="1400" dirty="0">
                <a:solidFill>
                  <a:prstClr val="black"/>
                </a:solidFill>
                <a:latin typeface="Arial" panose="020B0604020202020204" pitchFamily="34" charset="0"/>
                <a:cs typeface="Arial" panose="020B0604020202020204" pitchFamily="34" charset="0"/>
                <a:sym typeface="+mn-ea"/>
              </a:rPr>
              <a:t>Phone</a:t>
            </a:r>
            <a:endParaRPr lang="en-US" altLang="zh-CN" sz="1400" dirty="0">
              <a:solidFill>
                <a:prstClr val="black"/>
              </a:solidFill>
              <a:latin typeface="Arial" panose="020B0604020202020204" pitchFamily="34" charset="0"/>
              <a:cs typeface="Arial" panose="020B0604020202020204" pitchFamily="34" charset="0"/>
              <a:sym typeface="+mn-ea"/>
            </a:endParaRPr>
          </a:p>
        </p:txBody>
      </p:sp>
      <p:sp>
        <p:nvSpPr>
          <p:cNvPr id="76" name="矩形 75"/>
          <p:cNvSpPr/>
          <p:nvPr/>
        </p:nvSpPr>
        <p:spPr>
          <a:xfrm>
            <a:off x="8655050" y="1303247"/>
            <a:ext cx="1132041" cy="307777"/>
          </a:xfrm>
          <a:prstGeom prst="rect">
            <a:avLst/>
          </a:prstGeom>
        </p:spPr>
        <p:txBody>
          <a:bodyPr wrap="none">
            <a:spAutoFit/>
          </a:bodyPr>
          <a:lstStyle/>
          <a:p>
            <a:r>
              <a:rPr lang="en-US" altLang="zh-CN" sz="1400" dirty="0">
                <a:solidFill>
                  <a:prstClr val="black"/>
                </a:solidFill>
                <a:latin typeface="Arial" panose="020B0604020202020204" pitchFamily="34" charset="0"/>
                <a:cs typeface="Arial" panose="020B0604020202020204" pitchFamily="34" charset="0"/>
                <a:sym typeface="+mn-ea"/>
              </a:rPr>
              <a:t>V2X vehicle</a:t>
            </a:r>
            <a:endParaRPr lang="en-US" altLang="zh-CN" sz="1400" dirty="0">
              <a:solidFill>
                <a:prstClr val="black"/>
              </a:solidFill>
              <a:latin typeface="Arial" panose="020B0604020202020204" pitchFamily="34" charset="0"/>
              <a:cs typeface="Arial" panose="020B0604020202020204" pitchFamily="34" charset="0"/>
              <a:sym typeface="+mn-ea"/>
            </a:endParaRPr>
          </a:p>
        </p:txBody>
      </p:sp>
      <p:sp>
        <p:nvSpPr>
          <p:cNvPr id="77" name="矩形 76"/>
          <p:cNvSpPr/>
          <p:nvPr/>
        </p:nvSpPr>
        <p:spPr>
          <a:xfrm>
            <a:off x="10054712" y="1319071"/>
            <a:ext cx="1319592" cy="307777"/>
          </a:xfrm>
          <a:prstGeom prst="rect">
            <a:avLst/>
          </a:prstGeom>
        </p:spPr>
        <p:txBody>
          <a:bodyPr wrap="none">
            <a:spAutoFit/>
          </a:bodyPr>
          <a:lstStyle/>
          <a:p>
            <a:r>
              <a:rPr lang="en-US" altLang="zh-CN" sz="1400" dirty="0">
                <a:solidFill>
                  <a:prstClr val="black"/>
                </a:solidFill>
                <a:latin typeface="Arial" panose="020B0604020202020204" pitchFamily="34" charset="0"/>
                <a:cs typeface="Arial" panose="020B0604020202020204" pitchFamily="34" charset="0"/>
                <a:sym typeface="+mn-ea"/>
              </a:rPr>
              <a:t>Public camera</a:t>
            </a:r>
            <a:endParaRPr lang="en-US" altLang="zh-CN" sz="1400" dirty="0">
              <a:solidFill>
                <a:prstClr val="black"/>
              </a:solidFill>
              <a:latin typeface="Arial" panose="020B0604020202020204" pitchFamily="34" charset="0"/>
              <a:cs typeface="Arial" panose="020B0604020202020204" pitchFamily="34" charset="0"/>
              <a:sym typeface="+mn-ea"/>
            </a:endParaRPr>
          </a:p>
        </p:txBody>
      </p:sp>
      <p:grpSp>
        <p:nvGrpSpPr>
          <p:cNvPr id="78" name="组合 77"/>
          <p:cNvGrpSpPr/>
          <p:nvPr/>
        </p:nvGrpSpPr>
        <p:grpSpPr>
          <a:xfrm flipH="1">
            <a:off x="7515839" y="2662821"/>
            <a:ext cx="267310" cy="191217"/>
            <a:chOff x="1295317" y="5286085"/>
            <a:chExt cx="415449" cy="276237"/>
          </a:xfrm>
        </p:grpSpPr>
        <p:sp>
          <p:nvSpPr>
            <p:cNvPr id="79" name="Freeform 81"/>
            <p:cNvSpPr>
              <a:spLocks noEditPoints="1"/>
            </p:cNvSpPr>
            <p:nvPr/>
          </p:nvSpPr>
          <p:spPr>
            <a:xfrm>
              <a:off x="1513639" y="5305063"/>
              <a:ext cx="197127" cy="238281"/>
            </a:xfrm>
            <a:custGeom>
              <a:avLst/>
              <a:gdLst>
                <a:gd name="txL" fmla="*/ 0 w 351"/>
                <a:gd name="txT" fmla="*/ 0 h 429"/>
                <a:gd name="txR" fmla="*/ 351 w 351"/>
                <a:gd name="txB" fmla="*/ 429 h 4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51" h="429">
                  <a:moveTo>
                    <a:pt x="284" y="268"/>
                  </a:moveTo>
                  <a:lnTo>
                    <a:pt x="284" y="268"/>
                  </a:lnTo>
                  <a:lnTo>
                    <a:pt x="218" y="268"/>
                  </a:lnTo>
                  <a:cubicBezTo>
                    <a:pt x="209" y="265"/>
                    <a:pt x="199" y="266"/>
                    <a:pt x="191" y="270"/>
                  </a:cubicBezTo>
                  <a:lnTo>
                    <a:pt x="67" y="339"/>
                  </a:lnTo>
                  <a:lnTo>
                    <a:pt x="67" y="91"/>
                  </a:lnTo>
                  <a:lnTo>
                    <a:pt x="206" y="169"/>
                  </a:lnTo>
                  <a:cubicBezTo>
                    <a:pt x="211" y="171"/>
                    <a:pt x="217" y="173"/>
                    <a:pt x="223" y="173"/>
                  </a:cubicBezTo>
                  <a:lnTo>
                    <a:pt x="284" y="173"/>
                  </a:lnTo>
                  <a:lnTo>
                    <a:pt x="284" y="268"/>
                  </a:lnTo>
                  <a:close/>
                  <a:moveTo>
                    <a:pt x="351" y="302"/>
                  </a:moveTo>
                  <a:lnTo>
                    <a:pt x="351" y="302"/>
                  </a:lnTo>
                  <a:lnTo>
                    <a:pt x="351" y="140"/>
                  </a:lnTo>
                  <a:cubicBezTo>
                    <a:pt x="351" y="121"/>
                    <a:pt x="336" y="106"/>
                    <a:pt x="318" y="106"/>
                  </a:cubicBezTo>
                  <a:lnTo>
                    <a:pt x="231" y="106"/>
                  </a:lnTo>
                  <a:lnTo>
                    <a:pt x="50" y="5"/>
                  </a:lnTo>
                  <a:cubicBezTo>
                    <a:pt x="39" y="0"/>
                    <a:pt x="27" y="0"/>
                    <a:pt x="17" y="6"/>
                  </a:cubicBezTo>
                  <a:cubicBezTo>
                    <a:pt x="6" y="12"/>
                    <a:pt x="0" y="23"/>
                    <a:pt x="0" y="35"/>
                  </a:cubicBezTo>
                  <a:lnTo>
                    <a:pt x="0" y="396"/>
                  </a:lnTo>
                  <a:cubicBezTo>
                    <a:pt x="0" y="407"/>
                    <a:pt x="6" y="418"/>
                    <a:pt x="17" y="424"/>
                  </a:cubicBezTo>
                  <a:cubicBezTo>
                    <a:pt x="22" y="427"/>
                    <a:pt x="28" y="429"/>
                    <a:pt x="33" y="429"/>
                  </a:cubicBezTo>
                  <a:cubicBezTo>
                    <a:pt x="39" y="429"/>
                    <a:pt x="45" y="428"/>
                    <a:pt x="50" y="425"/>
                  </a:cubicBezTo>
                  <a:lnTo>
                    <a:pt x="212" y="335"/>
                  </a:lnTo>
                  <a:lnTo>
                    <a:pt x="318" y="335"/>
                  </a:lnTo>
                  <a:cubicBezTo>
                    <a:pt x="336" y="335"/>
                    <a:pt x="351" y="320"/>
                    <a:pt x="351" y="30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80" name="Freeform 82"/>
            <p:cNvSpPr/>
            <p:nvPr/>
          </p:nvSpPr>
          <p:spPr>
            <a:xfrm>
              <a:off x="1295317" y="5286085"/>
              <a:ext cx="86906" cy="276237"/>
            </a:xfrm>
            <a:custGeom>
              <a:avLst/>
              <a:gdLst>
                <a:gd name="txL" fmla="*/ 0 w 155"/>
                <a:gd name="txT" fmla="*/ 0 h 495"/>
                <a:gd name="txR" fmla="*/ 155 w 155"/>
                <a:gd name="txB" fmla="*/ 495 h 49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Lst>
              <a:rect l="txL" t="txT" r="txR" b="txB"/>
              <a:pathLst>
                <a:path w="155" h="495">
                  <a:moveTo>
                    <a:pt x="125" y="495"/>
                  </a:moveTo>
                  <a:lnTo>
                    <a:pt x="125" y="495"/>
                  </a:lnTo>
                  <a:cubicBezTo>
                    <a:pt x="133" y="495"/>
                    <a:pt x="140" y="492"/>
                    <a:pt x="146" y="486"/>
                  </a:cubicBezTo>
                  <a:cubicBezTo>
                    <a:pt x="155" y="474"/>
                    <a:pt x="154" y="458"/>
                    <a:pt x="143" y="448"/>
                  </a:cubicBezTo>
                  <a:cubicBezTo>
                    <a:pt x="86" y="399"/>
                    <a:pt x="53" y="326"/>
                    <a:pt x="53" y="249"/>
                  </a:cubicBezTo>
                  <a:cubicBezTo>
                    <a:pt x="53" y="172"/>
                    <a:pt x="86" y="99"/>
                    <a:pt x="143" y="50"/>
                  </a:cubicBezTo>
                  <a:cubicBezTo>
                    <a:pt x="154" y="41"/>
                    <a:pt x="155" y="24"/>
                    <a:pt x="146" y="13"/>
                  </a:cubicBezTo>
                  <a:cubicBezTo>
                    <a:pt x="136" y="2"/>
                    <a:pt x="119" y="0"/>
                    <a:pt x="108" y="10"/>
                  </a:cubicBezTo>
                  <a:cubicBezTo>
                    <a:pt x="39" y="69"/>
                    <a:pt x="0" y="156"/>
                    <a:pt x="0" y="249"/>
                  </a:cubicBezTo>
                  <a:cubicBezTo>
                    <a:pt x="0" y="342"/>
                    <a:pt x="39" y="429"/>
                    <a:pt x="108" y="488"/>
                  </a:cubicBezTo>
                  <a:cubicBezTo>
                    <a:pt x="113" y="493"/>
                    <a:pt x="119" y="495"/>
                    <a:pt x="125" y="49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81" name="Freeform 83"/>
            <p:cNvSpPr/>
            <p:nvPr/>
          </p:nvSpPr>
          <p:spPr>
            <a:xfrm>
              <a:off x="1361025" y="5319824"/>
              <a:ext cx="69949" cy="206650"/>
            </a:xfrm>
            <a:custGeom>
              <a:avLst/>
              <a:gdLst>
                <a:gd name="txL" fmla="*/ 0 w 127"/>
                <a:gd name="txT" fmla="*/ 0 h 371"/>
                <a:gd name="txR" fmla="*/ 127 w 127"/>
                <a:gd name="txB" fmla="*/ 371 h 37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27" h="371">
                  <a:moveTo>
                    <a:pt x="118" y="362"/>
                  </a:moveTo>
                  <a:lnTo>
                    <a:pt x="118" y="362"/>
                  </a:lnTo>
                  <a:cubicBezTo>
                    <a:pt x="127" y="351"/>
                    <a:pt x="126" y="334"/>
                    <a:pt x="115" y="324"/>
                  </a:cubicBezTo>
                  <a:cubicBezTo>
                    <a:pt x="76" y="290"/>
                    <a:pt x="53" y="240"/>
                    <a:pt x="53" y="187"/>
                  </a:cubicBezTo>
                  <a:cubicBezTo>
                    <a:pt x="53" y="134"/>
                    <a:pt x="76" y="84"/>
                    <a:pt x="115" y="50"/>
                  </a:cubicBezTo>
                  <a:cubicBezTo>
                    <a:pt x="126" y="40"/>
                    <a:pt x="127" y="23"/>
                    <a:pt x="118" y="12"/>
                  </a:cubicBezTo>
                  <a:cubicBezTo>
                    <a:pt x="108" y="1"/>
                    <a:pt x="91" y="0"/>
                    <a:pt x="80" y="9"/>
                  </a:cubicBezTo>
                  <a:cubicBezTo>
                    <a:pt x="29" y="53"/>
                    <a:pt x="0" y="118"/>
                    <a:pt x="0" y="187"/>
                  </a:cubicBezTo>
                  <a:cubicBezTo>
                    <a:pt x="0" y="256"/>
                    <a:pt x="29" y="321"/>
                    <a:pt x="80" y="365"/>
                  </a:cubicBezTo>
                  <a:cubicBezTo>
                    <a:pt x="85" y="369"/>
                    <a:pt x="91" y="371"/>
                    <a:pt x="97" y="371"/>
                  </a:cubicBezTo>
                  <a:cubicBezTo>
                    <a:pt x="105" y="371"/>
                    <a:pt x="112" y="368"/>
                    <a:pt x="118" y="36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82" name="Freeform 84"/>
            <p:cNvSpPr/>
            <p:nvPr/>
          </p:nvSpPr>
          <p:spPr>
            <a:xfrm>
              <a:off x="1424614" y="5351453"/>
              <a:ext cx="61470" cy="143390"/>
            </a:xfrm>
            <a:custGeom>
              <a:avLst/>
              <a:gdLst>
                <a:gd name="txL" fmla="*/ 0 w 110"/>
                <a:gd name="txT" fmla="*/ 0 h 257"/>
                <a:gd name="txR" fmla="*/ 110 w 110"/>
                <a:gd name="txB" fmla="*/ 257 h 25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10" h="257">
                  <a:moveTo>
                    <a:pt x="102" y="245"/>
                  </a:moveTo>
                  <a:lnTo>
                    <a:pt x="102" y="245"/>
                  </a:lnTo>
                  <a:cubicBezTo>
                    <a:pt x="110" y="232"/>
                    <a:pt x="106" y="216"/>
                    <a:pt x="94" y="208"/>
                  </a:cubicBezTo>
                  <a:cubicBezTo>
                    <a:pt x="69" y="191"/>
                    <a:pt x="53" y="162"/>
                    <a:pt x="53" y="130"/>
                  </a:cubicBezTo>
                  <a:cubicBezTo>
                    <a:pt x="53" y="98"/>
                    <a:pt x="69" y="69"/>
                    <a:pt x="94" y="53"/>
                  </a:cubicBezTo>
                  <a:cubicBezTo>
                    <a:pt x="106" y="44"/>
                    <a:pt x="110" y="28"/>
                    <a:pt x="102" y="16"/>
                  </a:cubicBezTo>
                  <a:cubicBezTo>
                    <a:pt x="94" y="3"/>
                    <a:pt x="77" y="0"/>
                    <a:pt x="65" y="8"/>
                  </a:cubicBezTo>
                  <a:cubicBezTo>
                    <a:pt x="24" y="35"/>
                    <a:pt x="0" y="80"/>
                    <a:pt x="0" y="130"/>
                  </a:cubicBezTo>
                  <a:cubicBezTo>
                    <a:pt x="0" y="180"/>
                    <a:pt x="24" y="225"/>
                    <a:pt x="65" y="252"/>
                  </a:cubicBezTo>
                  <a:cubicBezTo>
                    <a:pt x="69" y="255"/>
                    <a:pt x="74" y="257"/>
                    <a:pt x="79" y="257"/>
                  </a:cubicBezTo>
                  <a:cubicBezTo>
                    <a:pt x="88" y="257"/>
                    <a:pt x="97" y="252"/>
                    <a:pt x="102" y="24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sp>
        <p:nvSpPr>
          <p:cNvPr id="83" name="矩形 82"/>
          <p:cNvSpPr/>
          <p:nvPr/>
        </p:nvSpPr>
        <p:spPr>
          <a:xfrm>
            <a:off x="7705280" y="2663411"/>
            <a:ext cx="822661" cy="21544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C00000"/>
                </a:solidFill>
                <a:effectLst/>
                <a:uLnTx/>
                <a:uFillTx/>
              </a:rPr>
              <a:t>“earthquake…”</a:t>
            </a:r>
            <a:endParaRPr kumimoji="0" lang="en-US" altLang="zh-CN" sz="800" b="0" i="0" u="none" strike="noStrike" kern="0" cap="none" spc="0" normalizeH="0" baseline="0" noProof="0" dirty="0">
              <a:ln>
                <a:noFill/>
              </a:ln>
              <a:solidFill>
                <a:srgbClr val="C00000"/>
              </a:solidFill>
              <a:effectLst/>
              <a:uLnTx/>
              <a:uFillTx/>
            </a:endParaRPr>
          </a:p>
        </p:txBody>
      </p:sp>
      <p:grpSp>
        <p:nvGrpSpPr>
          <p:cNvPr id="84" name="组合 83"/>
          <p:cNvGrpSpPr/>
          <p:nvPr/>
        </p:nvGrpSpPr>
        <p:grpSpPr>
          <a:xfrm flipH="1">
            <a:off x="6144610" y="2682982"/>
            <a:ext cx="267310" cy="191217"/>
            <a:chOff x="1295317" y="5286085"/>
            <a:chExt cx="415449" cy="276237"/>
          </a:xfrm>
        </p:grpSpPr>
        <p:sp>
          <p:nvSpPr>
            <p:cNvPr id="85" name="Freeform 81"/>
            <p:cNvSpPr>
              <a:spLocks noEditPoints="1"/>
            </p:cNvSpPr>
            <p:nvPr/>
          </p:nvSpPr>
          <p:spPr>
            <a:xfrm>
              <a:off x="1513639" y="5305063"/>
              <a:ext cx="197127" cy="238281"/>
            </a:xfrm>
            <a:custGeom>
              <a:avLst/>
              <a:gdLst>
                <a:gd name="txL" fmla="*/ 0 w 351"/>
                <a:gd name="txT" fmla="*/ 0 h 429"/>
                <a:gd name="txR" fmla="*/ 351 w 351"/>
                <a:gd name="txB" fmla="*/ 429 h 4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51" h="429">
                  <a:moveTo>
                    <a:pt x="284" y="268"/>
                  </a:moveTo>
                  <a:lnTo>
                    <a:pt x="284" y="268"/>
                  </a:lnTo>
                  <a:lnTo>
                    <a:pt x="218" y="268"/>
                  </a:lnTo>
                  <a:cubicBezTo>
                    <a:pt x="209" y="265"/>
                    <a:pt x="199" y="266"/>
                    <a:pt x="191" y="270"/>
                  </a:cubicBezTo>
                  <a:lnTo>
                    <a:pt x="67" y="339"/>
                  </a:lnTo>
                  <a:lnTo>
                    <a:pt x="67" y="91"/>
                  </a:lnTo>
                  <a:lnTo>
                    <a:pt x="206" y="169"/>
                  </a:lnTo>
                  <a:cubicBezTo>
                    <a:pt x="211" y="171"/>
                    <a:pt x="217" y="173"/>
                    <a:pt x="223" y="173"/>
                  </a:cubicBezTo>
                  <a:lnTo>
                    <a:pt x="284" y="173"/>
                  </a:lnTo>
                  <a:lnTo>
                    <a:pt x="284" y="268"/>
                  </a:lnTo>
                  <a:close/>
                  <a:moveTo>
                    <a:pt x="351" y="302"/>
                  </a:moveTo>
                  <a:lnTo>
                    <a:pt x="351" y="302"/>
                  </a:lnTo>
                  <a:lnTo>
                    <a:pt x="351" y="140"/>
                  </a:lnTo>
                  <a:cubicBezTo>
                    <a:pt x="351" y="121"/>
                    <a:pt x="336" y="106"/>
                    <a:pt x="318" y="106"/>
                  </a:cubicBezTo>
                  <a:lnTo>
                    <a:pt x="231" y="106"/>
                  </a:lnTo>
                  <a:lnTo>
                    <a:pt x="50" y="5"/>
                  </a:lnTo>
                  <a:cubicBezTo>
                    <a:pt x="39" y="0"/>
                    <a:pt x="27" y="0"/>
                    <a:pt x="17" y="6"/>
                  </a:cubicBezTo>
                  <a:cubicBezTo>
                    <a:pt x="6" y="12"/>
                    <a:pt x="0" y="23"/>
                    <a:pt x="0" y="35"/>
                  </a:cubicBezTo>
                  <a:lnTo>
                    <a:pt x="0" y="396"/>
                  </a:lnTo>
                  <a:cubicBezTo>
                    <a:pt x="0" y="407"/>
                    <a:pt x="6" y="418"/>
                    <a:pt x="17" y="424"/>
                  </a:cubicBezTo>
                  <a:cubicBezTo>
                    <a:pt x="22" y="427"/>
                    <a:pt x="28" y="429"/>
                    <a:pt x="33" y="429"/>
                  </a:cubicBezTo>
                  <a:cubicBezTo>
                    <a:pt x="39" y="429"/>
                    <a:pt x="45" y="428"/>
                    <a:pt x="50" y="425"/>
                  </a:cubicBezTo>
                  <a:lnTo>
                    <a:pt x="212" y="335"/>
                  </a:lnTo>
                  <a:lnTo>
                    <a:pt x="318" y="335"/>
                  </a:lnTo>
                  <a:cubicBezTo>
                    <a:pt x="336" y="335"/>
                    <a:pt x="351" y="320"/>
                    <a:pt x="351" y="30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86" name="Freeform 82"/>
            <p:cNvSpPr/>
            <p:nvPr/>
          </p:nvSpPr>
          <p:spPr>
            <a:xfrm>
              <a:off x="1295317" y="5286085"/>
              <a:ext cx="86906" cy="276237"/>
            </a:xfrm>
            <a:custGeom>
              <a:avLst/>
              <a:gdLst>
                <a:gd name="txL" fmla="*/ 0 w 155"/>
                <a:gd name="txT" fmla="*/ 0 h 495"/>
                <a:gd name="txR" fmla="*/ 155 w 155"/>
                <a:gd name="txB" fmla="*/ 495 h 49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Lst>
              <a:rect l="txL" t="txT" r="txR" b="txB"/>
              <a:pathLst>
                <a:path w="155" h="495">
                  <a:moveTo>
                    <a:pt x="125" y="495"/>
                  </a:moveTo>
                  <a:lnTo>
                    <a:pt x="125" y="495"/>
                  </a:lnTo>
                  <a:cubicBezTo>
                    <a:pt x="133" y="495"/>
                    <a:pt x="140" y="492"/>
                    <a:pt x="146" y="486"/>
                  </a:cubicBezTo>
                  <a:cubicBezTo>
                    <a:pt x="155" y="474"/>
                    <a:pt x="154" y="458"/>
                    <a:pt x="143" y="448"/>
                  </a:cubicBezTo>
                  <a:cubicBezTo>
                    <a:pt x="86" y="399"/>
                    <a:pt x="53" y="326"/>
                    <a:pt x="53" y="249"/>
                  </a:cubicBezTo>
                  <a:cubicBezTo>
                    <a:pt x="53" y="172"/>
                    <a:pt x="86" y="99"/>
                    <a:pt x="143" y="50"/>
                  </a:cubicBezTo>
                  <a:cubicBezTo>
                    <a:pt x="154" y="41"/>
                    <a:pt x="155" y="24"/>
                    <a:pt x="146" y="13"/>
                  </a:cubicBezTo>
                  <a:cubicBezTo>
                    <a:pt x="136" y="2"/>
                    <a:pt x="119" y="0"/>
                    <a:pt x="108" y="10"/>
                  </a:cubicBezTo>
                  <a:cubicBezTo>
                    <a:pt x="39" y="69"/>
                    <a:pt x="0" y="156"/>
                    <a:pt x="0" y="249"/>
                  </a:cubicBezTo>
                  <a:cubicBezTo>
                    <a:pt x="0" y="342"/>
                    <a:pt x="39" y="429"/>
                    <a:pt x="108" y="488"/>
                  </a:cubicBezTo>
                  <a:cubicBezTo>
                    <a:pt x="113" y="493"/>
                    <a:pt x="119" y="495"/>
                    <a:pt x="125" y="49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87" name="Freeform 83"/>
            <p:cNvSpPr/>
            <p:nvPr/>
          </p:nvSpPr>
          <p:spPr>
            <a:xfrm>
              <a:off x="1361025" y="5319824"/>
              <a:ext cx="69949" cy="206650"/>
            </a:xfrm>
            <a:custGeom>
              <a:avLst/>
              <a:gdLst>
                <a:gd name="txL" fmla="*/ 0 w 127"/>
                <a:gd name="txT" fmla="*/ 0 h 371"/>
                <a:gd name="txR" fmla="*/ 127 w 127"/>
                <a:gd name="txB" fmla="*/ 371 h 37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27" h="371">
                  <a:moveTo>
                    <a:pt x="118" y="362"/>
                  </a:moveTo>
                  <a:lnTo>
                    <a:pt x="118" y="362"/>
                  </a:lnTo>
                  <a:cubicBezTo>
                    <a:pt x="127" y="351"/>
                    <a:pt x="126" y="334"/>
                    <a:pt x="115" y="324"/>
                  </a:cubicBezTo>
                  <a:cubicBezTo>
                    <a:pt x="76" y="290"/>
                    <a:pt x="53" y="240"/>
                    <a:pt x="53" y="187"/>
                  </a:cubicBezTo>
                  <a:cubicBezTo>
                    <a:pt x="53" y="134"/>
                    <a:pt x="76" y="84"/>
                    <a:pt x="115" y="50"/>
                  </a:cubicBezTo>
                  <a:cubicBezTo>
                    <a:pt x="126" y="40"/>
                    <a:pt x="127" y="23"/>
                    <a:pt x="118" y="12"/>
                  </a:cubicBezTo>
                  <a:cubicBezTo>
                    <a:pt x="108" y="1"/>
                    <a:pt x="91" y="0"/>
                    <a:pt x="80" y="9"/>
                  </a:cubicBezTo>
                  <a:cubicBezTo>
                    <a:pt x="29" y="53"/>
                    <a:pt x="0" y="118"/>
                    <a:pt x="0" y="187"/>
                  </a:cubicBezTo>
                  <a:cubicBezTo>
                    <a:pt x="0" y="256"/>
                    <a:pt x="29" y="321"/>
                    <a:pt x="80" y="365"/>
                  </a:cubicBezTo>
                  <a:cubicBezTo>
                    <a:pt x="85" y="369"/>
                    <a:pt x="91" y="371"/>
                    <a:pt x="97" y="371"/>
                  </a:cubicBezTo>
                  <a:cubicBezTo>
                    <a:pt x="105" y="371"/>
                    <a:pt x="112" y="368"/>
                    <a:pt x="118" y="362"/>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sp>
          <p:nvSpPr>
            <p:cNvPr id="88" name="Freeform 84"/>
            <p:cNvSpPr/>
            <p:nvPr/>
          </p:nvSpPr>
          <p:spPr>
            <a:xfrm>
              <a:off x="1424614" y="5351453"/>
              <a:ext cx="61470" cy="143390"/>
            </a:xfrm>
            <a:custGeom>
              <a:avLst/>
              <a:gdLst>
                <a:gd name="txL" fmla="*/ 0 w 110"/>
                <a:gd name="txT" fmla="*/ 0 h 257"/>
                <a:gd name="txR" fmla="*/ 110 w 110"/>
                <a:gd name="txB" fmla="*/ 257 h 25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Lst>
              <a:rect l="txL" t="txT" r="txR" b="txB"/>
              <a:pathLst>
                <a:path w="110" h="257">
                  <a:moveTo>
                    <a:pt x="102" y="245"/>
                  </a:moveTo>
                  <a:lnTo>
                    <a:pt x="102" y="245"/>
                  </a:lnTo>
                  <a:cubicBezTo>
                    <a:pt x="110" y="232"/>
                    <a:pt x="106" y="216"/>
                    <a:pt x="94" y="208"/>
                  </a:cubicBezTo>
                  <a:cubicBezTo>
                    <a:pt x="69" y="191"/>
                    <a:pt x="53" y="162"/>
                    <a:pt x="53" y="130"/>
                  </a:cubicBezTo>
                  <a:cubicBezTo>
                    <a:pt x="53" y="98"/>
                    <a:pt x="69" y="69"/>
                    <a:pt x="94" y="53"/>
                  </a:cubicBezTo>
                  <a:cubicBezTo>
                    <a:pt x="106" y="44"/>
                    <a:pt x="110" y="28"/>
                    <a:pt x="102" y="16"/>
                  </a:cubicBezTo>
                  <a:cubicBezTo>
                    <a:pt x="94" y="3"/>
                    <a:pt x="77" y="0"/>
                    <a:pt x="65" y="8"/>
                  </a:cubicBezTo>
                  <a:cubicBezTo>
                    <a:pt x="24" y="35"/>
                    <a:pt x="0" y="80"/>
                    <a:pt x="0" y="130"/>
                  </a:cubicBezTo>
                  <a:cubicBezTo>
                    <a:pt x="0" y="180"/>
                    <a:pt x="24" y="225"/>
                    <a:pt x="65" y="252"/>
                  </a:cubicBezTo>
                  <a:cubicBezTo>
                    <a:pt x="69" y="255"/>
                    <a:pt x="74" y="257"/>
                    <a:pt x="79" y="257"/>
                  </a:cubicBezTo>
                  <a:cubicBezTo>
                    <a:pt x="88" y="257"/>
                    <a:pt x="97" y="252"/>
                    <a:pt x="102" y="245"/>
                  </a:cubicBezTo>
                  <a:close/>
                </a:path>
              </a:pathLst>
            </a:custGeom>
            <a:solidFill>
              <a:srgbClr val="474747">
                <a:alpha val="100000"/>
              </a:srgbClr>
            </a:solidFill>
            <a:ln w="0">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40" b="0" i="0" u="none" strike="noStrike" kern="0" cap="none" spc="0" normalizeH="0" baseline="0" noProof="0">
                <a:ln>
                  <a:noFill/>
                </a:ln>
                <a:solidFill>
                  <a:prstClr val="black"/>
                </a:solidFill>
                <a:effectLst/>
                <a:uLnTx/>
                <a:uFillTx/>
              </a:endParaRPr>
            </a:p>
          </p:txBody>
        </p:sp>
      </p:grpSp>
      <p:sp>
        <p:nvSpPr>
          <p:cNvPr id="89" name="矩形 88"/>
          <p:cNvSpPr/>
          <p:nvPr/>
        </p:nvSpPr>
        <p:spPr>
          <a:xfrm>
            <a:off x="6334051" y="2683572"/>
            <a:ext cx="822661" cy="21544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C00000"/>
                </a:solidFill>
                <a:effectLst/>
                <a:uLnTx/>
                <a:uFillTx/>
              </a:rPr>
              <a:t>“earthquake…”</a:t>
            </a:r>
            <a:endParaRPr kumimoji="0" lang="en-US" altLang="zh-CN" sz="800" b="0" i="0" u="none" strike="noStrike" kern="0" cap="none" spc="0" normalizeH="0" baseline="0" noProof="0" dirty="0">
              <a:ln>
                <a:noFill/>
              </a:ln>
              <a:solidFill>
                <a:srgbClr val="C00000"/>
              </a:solidFill>
              <a:effectLst/>
              <a:uLnTx/>
              <a:uFillTx/>
            </a:endParaRPr>
          </a:p>
        </p:txBody>
      </p:sp>
      <p:sp>
        <p:nvSpPr>
          <p:cNvPr id="90" name="椭圆 89"/>
          <p:cNvSpPr/>
          <p:nvPr/>
        </p:nvSpPr>
        <p:spPr>
          <a:xfrm>
            <a:off x="5600202" y="955675"/>
            <a:ext cx="5918698" cy="2548866"/>
          </a:xfrm>
          <a:prstGeom prst="ellipse">
            <a:avLst/>
          </a:prstGeom>
          <a:noFill/>
          <a:ln w="12700" cap="flat" cmpd="sng" algn="ctr">
            <a:solidFill>
              <a:srgbClr val="4F81BD">
                <a:shade val="50000"/>
              </a:srgbClr>
            </a:solidFill>
            <a:prstDash val="lg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1" name="TextBox 11"/>
          <p:cNvSpPr txBox="1"/>
          <p:nvPr>
            <p:custDataLst>
              <p:tags r:id="rId5"/>
            </p:custDataLst>
          </p:nvPr>
        </p:nvSpPr>
        <p:spPr>
          <a:xfrm>
            <a:off x="304763" y="3252808"/>
            <a:ext cx="4574026" cy="1472454"/>
          </a:xfrm>
          <a:prstGeom prst="rect">
            <a:avLst/>
          </a:prstGeom>
          <a:noFill/>
        </p:spPr>
        <p:txBody>
          <a:bodyPr wrap="square" rtlCol="0" anchor="t">
            <a:spAutoFit/>
          </a:bodyPr>
          <a:lstStyle/>
          <a:p>
            <a:pPr>
              <a:lnSpc>
                <a:spcPct val="114000"/>
              </a:lnSpc>
            </a:pPr>
            <a:r>
              <a:rPr lang="en-GB" altLang="zh-CN" sz="1600" b="1" dirty="0">
                <a:solidFill>
                  <a:prstClr val="black"/>
                </a:solidFill>
                <a:latin typeface="Arial" panose="020B0604020202020204" pitchFamily="34" charset="0"/>
                <a:cs typeface="Arial" panose="020B0604020202020204" pitchFamily="34" charset="0"/>
                <a:sym typeface="+mn-ea"/>
              </a:rPr>
              <a:t>CBS based PWS</a:t>
            </a:r>
            <a:endParaRPr lang="en-GB" altLang="zh-CN" sz="1600" b="1"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Arial" panose="020B0604020202020204" pitchFamily="34" charset="0"/>
              <a:buChar char="•"/>
            </a:pPr>
            <a:r>
              <a:rPr lang="en-US" altLang="zh-CN" sz="1600" dirty="0">
                <a:solidFill>
                  <a:prstClr val="black"/>
                </a:solidFill>
                <a:latin typeface="Arial" panose="020B0604020202020204" pitchFamily="34" charset="0"/>
                <a:cs typeface="Arial" panose="020B0604020202020204" pitchFamily="34" charset="0"/>
                <a:sym typeface="+mn-ea"/>
              </a:rPr>
              <a:t>via SIB</a:t>
            </a:r>
            <a:endParaRPr lang="en-GB" altLang="zh-CN" sz="1600"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Arial" panose="020B0604020202020204" pitchFamily="34" charset="0"/>
              <a:buChar char="•"/>
            </a:pPr>
            <a:r>
              <a:rPr lang="en-US" altLang="en-GB" sz="1600" dirty="0">
                <a:solidFill>
                  <a:prstClr val="black"/>
                </a:solidFill>
                <a:latin typeface="Arial" panose="020B0604020202020204" pitchFamily="34" charset="0"/>
                <a:cs typeface="Arial" panose="020B0604020202020204" pitchFamily="34" charset="0"/>
                <a:sym typeface="+mn-ea"/>
              </a:rPr>
              <a:t>Only text with restricted length</a:t>
            </a:r>
            <a:endParaRPr lang="en-US" altLang="en-GB" sz="1600"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sym typeface="+mn-ea"/>
              </a:rPr>
              <a:t>No ACK</a:t>
            </a:r>
            <a:endParaRPr lang="en-US" sz="1600" dirty="0">
              <a:solidFill>
                <a:prstClr val="black"/>
              </a:solidFill>
              <a:latin typeface="Arial" panose="020B0604020202020204" pitchFamily="34" charset="0"/>
              <a:cs typeface="Arial" panose="020B0604020202020204" pitchFamily="34" charset="0"/>
              <a:sym typeface="+mn-ea"/>
            </a:endParaRPr>
          </a:p>
          <a:p>
            <a:pPr marL="457200" indent="-457200">
              <a:lnSpc>
                <a:spcPct val="114000"/>
              </a:lnSpc>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sym typeface="+mn-ea"/>
              </a:rPr>
              <a:t>Less media type of warning</a:t>
            </a:r>
            <a:endParaRPr lang="en-GB" sz="1600" dirty="0">
              <a:solidFill>
                <a:prstClr val="black"/>
              </a:solidFill>
              <a:latin typeface="Arial" panose="020B0604020202020204" pitchFamily="34" charset="0"/>
              <a:cs typeface="Arial" panose="020B0604020202020204" pitchFamily="34" charset="0"/>
              <a:sym typeface="+mn-ea"/>
            </a:endParaRPr>
          </a:p>
        </p:txBody>
      </p:sp>
      <p:graphicFrame>
        <p:nvGraphicFramePr>
          <p:cNvPr id="92" name="对象 91"/>
          <p:cNvGraphicFramePr>
            <a:graphicFrameLocks noChangeAspect="1"/>
          </p:cNvGraphicFramePr>
          <p:nvPr/>
        </p:nvGraphicFramePr>
        <p:xfrm>
          <a:off x="683015" y="4703018"/>
          <a:ext cx="2930118" cy="1329273"/>
        </p:xfrm>
        <a:graphic>
          <a:graphicData uri="http://schemas.openxmlformats.org/presentationml/2006/ole">
            <mc:AlternateContent xmlns:mc="http://schemas.openxmlformats.org/markup-compatibility/2006">
              <mc:Choice xmlns:v="urn:schemas-microsoft-com:vml" Requires="v">
                <p:oleObj spid="_x0000_s3100" name="" r:id="rId6" imgW="3997960" imgH="1819275" progId="Visio.Drawing.11">
                  <p:embed/>
                </p:oleObj>
              </mc:Choice>
              <mc:Fallback>
                <p:oleObj name="" r:id="rId6" imgW="3997960" imgH="1819275" progId="Visio.Drawing.11">
                  <p:embed/>
                  <p:pic>
                    <p:nvPicPr>
                      <p:cNvPr id="0" name="对象 1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3015" y="4703018"/>
                        <a:ext cx="2930118" cy="1329273"/>
                      </a:xfrm>
                      <a:prstGeom prst="rect">
                        <a:avLst/>
                      </a:prstGeom>
                      <a:noFill/>
                    </p:spPr>
                  </p:pic>
                </p:oleObj>
              </mc:Fallback>
            </mc:AlternateContent>
          </a:graphicData>
        </a:graphic>
      </p:graphicFrame>
      <p:graphicFrame>
        <p:nvGraphicFramePr>
          <p:cNvPr id="93" name="对象 92"/>
          <p:cNvGraphicFramePr>
            <a:graphicFrameLocks noChangeAspect="1"/>
          </p:cNvGraphicFramePr>
          <p:nvPr/>
        </p:nvGraphicFramePr>
        <p:xfrm>
          <a:off x="2804421" y="4852592"/>
          <a:ext cx="2930119" cy="1247330"/>
        </p:xfrm>
        <a:graphic>
          <a:graphicData uri="http://schemas.openxmlformats.org/presentationml/2006/ole">
            <mc:AlternateContent xmlns:mc="http://schemas.openxmlformats.org/markup-compatibility/2006">
              <mc:Choice xmlns:v="urn:schemas-microsoft-com:vml" Requires="v">
                <p:oleObj spid="_x0000_s3101" name="" r:id="rId8" imgW="3871595" imgH="1653540" progId="Visio.Drawing.15">
                  <p:embed/>
                </p:oleObj>
              </mc:Choice>
              <mc:Fallback>
                <p:oleObj name="" r:id="rId8" imgW="3871595" imgH="1653540" progId="Visio.Drawing.15">
                  <p:embed/>
                  <p:pic>
                    <p:nvPicPr>
                      <p:cNvPr id="0" name="对象 14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04421" y="4852592"/>
                        <a:ext cx="2930119" cy="1247330"/>
                      </a:xfrm>
                      <a:prstGeom prst="rect">
                        <a:avLst/>
                      </a:prstGeom>
                      <a:noFill/>
                    </p:spPr>
                  </p:pic>
                </p:oleObj>
              </mc:Fallback>
            </mc:AlternateContent>
          </a:graphicData>
        </a:graphic>
      </p:graphicFrame>
      <p:sp>
        <p:nvSpPr>
          <p:cNvPr id="94" name="矩形 93"/>
          <p:cNvSpPr/>
          <p:nvPr/>
        </p:nvSpPr>
        <p:spPr>
          <a:xfrm>
            <a:off x="888219" y="6149878"/>
            <a:ext cx="391049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1" u="none" strike="noStrike" kern="0" cap="none" spc="0" normalizeH="0" baseline="0" noProof="0" dirty="0">
                <a:ln>
                  <a:noFill/>
                </a:ln>
                <a:solidFill>
                  <a:prstClr val="black"/>
                </a:solidFill>
                <a:effectLst/>
                <a:uLnTx/>
                <a:uFillTx/>
              </a:rPr>
              <a:t>PWS architecture with different representation from 23.041</a:t>
            </a:r>
            <a:endParaRPr kumimoji="0" lang="zh-CN" altLang="en-US" sz="1200" b="0" i="1" u="none" strike="noStrike" kern="0" cap="none" spc="0" normalizeH="0" baseline="0" noProof="0" dirty="0">
              <a:ln>
                <a:noFill/>
              </a:ln>
              <a:solidFill>
                <a:prstClr val="black"/>
              </a:solidFill>
              <a:effectLst/>
              <a:uLnTx/>
              <a:uFillTx/>
            </a:endParaRPr>
          </a:p>
        </p:txBody>
      </p:sp>
      <p:sp>
        <p:nvSpPr>
          <p:cNvPr id="95" name="矩形 94"/>
          <p:cNvSpPr/>
          <p:nvPr/>
        </p:nvSpPr>
        <p:spPr>
          <a:xfrm>
            <a:off x="677896" y="5992145"/>
            <a:ext cx="1500732" cy="2616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100" b="0" i="1" u="none" strike="noStrike" kern="0" cap="none" spc="0" normalizeH="0" baseline="0" noProof="0" dirty="0">
                <a:ln>
                  <a:noFill/>
                </a:ln>
                <a:solidFill>
                  <a:prstClr val="black"/>
                </a:solidFill>
                <a:effectLst/>
                <a:uLnTx/>
                <a:uFillTx/>
              </a:rPr>
              <a:t>SBA based architecture</a:t>
            </a:r>
            <a:endParaRPr kumimoji="0" lang="zh-CN" altLang="en-US" sz="1100" b="0" i="1" u="none" strike="noStrike" kern="0" cap="none" spc="0" normalizeH="0" baseline="0" noProof="0" dirty="0">
              <a:ln>
                <a:noFill/>
              </a:ln>
              <a:solidFill>
                <a:prstClr val="black"/>
              </a:solidFill>
              <a:effectLst/>
              <a:uLnTx/>
              <a:uFillTx/>
            </a:endParaRPr>
          </a:p>
        </p:txBody>
      </p:sp>
      <p:sp>
        <p:nvSpPr>
          <p:cNvPr id="96" name="矩形 95"/>
          <p:cNvSpPr/>
          <p:nvPr/>
        </p:nvSpPr>
        <p:spPr>
          <a:xfrm>
            <a:off x="3079697" y="5993047"/>
            <a:ext cx="1426994" cy="2616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100" b="0" i="1" u="none" strike="noStrike" kern="0" cap="none" spc="0" normalizeH="0" baseline="0" noProof="0" dirty="0">
                <a:ln>
                  <a:noFill/>
                </a:ln>
                <a:solidFill>
                  <a:prstClr val="black"/>
                </a:solidFill>
                <a:effectLst/>
                <a:uLnTx/>
                <a:uFillTx/>
              </a:rPr>
              <a:t>RP based architecture</a:t>
            </a:r>
            <a:endParaRPr kumimoji="0" lang="zh-CN" altLang="en-US" sz="1100" b="0" i="1" u="none" strike="noStrike" kern="0" cap="none" spc="0" normalizeH="0" baseline="0" noProof="0" dirty="0">
              <a:ln>
                <a:noFill/>
              </a:ln>
              <a:solidFill>
                <a:prstClr val="black"/>
              </a:solidFill>
              <a:effectLst/>
              <a:uLnTx/>
              <a:uFillTx/>
            </a:endParaRPr>
          </a:p>
        </p:txBody>
      </p:sp>
      <p:sp>
        <p:nvSpPr>
          <p:cNvPr id="97" name="TextBox 11"/>
          <p:cNvSpPr txBox="1"/>
          <p:nvPr>
            <p:custDataLst>
              <p:tags r:id="rId10"/>
            </p:custDataLst>
          </p:nvPr>
        </p:nvSpPr>
        <p:spPr>
          <a:xfrm>
            <a:off x="5943600" y="5661025"/>
            <a:ext cx="6327140" cy="371475"/>
          </a:xfrm>
          <a:prstGeom prst="rect">
            <a:avLst/>
          </a:prstGeom>
          <a:noFill/>
        </p:spPr>
        <p:txBody>
          <a:bodyPr wrap="square" rtlCol="0" anchor="t">
            <a:spAutoFit/>
          </a:bodyPr>
          <a:lstStyle/>
          <a:p>
            <a:pPr>
              <a:lnSpc>
                <a:spcPct val="114000"/>
              </a:lnSpc>
            </a:pPr>
            <a:r>
              <a:rPr lang="en-US" altLang="zh-CN" sz="1600" b="1" dirty="0">
                <a:solidFill>
                  <a:srgbClr val="C00000"/>
                </a:solidFill>
                <a:highlight>
                  <a:srgbClr val="FFFF00"/>
                </a:highlight>
                <a:latin typeface="Arial" panose="020B0604020202020204" pitchFamily="34" charset="0"/>
                <a:cs typeface="Arial" panose="020B0604020202020204" pitchFamily="34" charset="0"/>
                <a:sym typeface="+mn-ea"/>
              </a:rPr>
              <a:t>Explore more possibilities of PWS over 5GS/5MBS !!!</a:t>
            </a:r>
            <a:endParaRPr lang="en-GB" sz="1600" dirty="0">
              <a:solidFill>
                <a:srgbClr val="C00000"/>
              </a:solidFill>
              <a:highlight>
                <a:srgbClr val="FFFF00"/>
              </a:highlight>
              <a:latin typeface="Arial" panose="020B0604020202020204" pitchFamily="34" charset="0"/>
              <a:cs typeface="Arial" panose="020B0604020202020204" pitchFamily="34" charset="0"/>
              <a:sym typeface="+mn-ea"/>
            </a:endParaRPr>
          </a:p>
        </p:txBody>
      </p:sp>
      <p:sp>
        <p:nvSpPr>
          <p:cNvPr id="106" name="文本框 105"/>
          <p:cNvSpPr txBox="1"/>
          <p:nvPr/>
        </p:nvSpPr>
        <p:spPr>
          <a:xfrm>
            <a:off x="5773420" y="3622675"/>
            <a:ext cx="5522595" cy="2061210"/>
          </a:xfrm>
          <a:prstGeom prst="rect">
            <a:avLst/>
          </a:prstGeom>
          <a:noFill/>
          <a:ln w="9525">
            <a:noFill/>
          </a:ln>
        </p:spPr>
        <p:txBody>
          <a:bodyPr wrap="square">
            <a:spAutoFit/>
          </a:bodyPr>
          <a:p>
            <a:pPr marL="285750" indent="-285750">
              <a:buFont typeface="Wingdings" panose="05000000000000000000" charset="0"/>
              <a:buChar char="l"/>
            </a:pPr>
            <a:r>
              <a:rPr lang="en-US" sz="1600" b="1">
                <a:solidFill>
                  <a:schemeClr val="tx1"/>
                </a:solidFill>
                <a:latin typeface="Times New Roman" panose="02020603050405020304" pitchFamily="18" charset="0"/>
                <a:ea typeface="等线" panose="02010600030101010101" charset="-122"/>
              </a:rPr>
              <a:t>However</a:t>
            </a:r>
            <a:r>
              <a:rPr lang="en-US" sz="1600" b="0">
                <a:solidFill>
                  <a:schemeClr val="tx1"/>
                </a:solidFill>
                <a:highlight>
                  <a:srgbClr val="FFFF00"/>
                </a:highlight>
                <a:latin typeface="Times New Roman" panose="02020603050405020304" pitchFamily="18" charset="0"/>
                <a:ea typeface="等线" panose="02010600030101010101" charset="-122"/>
              </a:rPr>
              <a:t>,</a:t>
            </a:r>
            <a:r>
              <a:rPr lang="en-US" sz="1600" b="0">
                <a:latin typeface="Times New Roman" panose="02020603050405020304" pitchFamily="18" charset="0"/>
                <a:ea typeface="等线" panose="02010600030101010101" charset="-122"/>
              </a:rPr>
              <a:t> unidirectional broadcast without acknowledgement. In some scenarios, the plain text is not sufficient as it is easily neglected by people and not viewed in real time and interactive multimedia services are demanded. </a:t>
            </a:r>
            <a:endParaRPr lang="en-US" sz="1600" b="0">
              <a:latin typeface="Times New Roman" panose="02020603050405020304" pitchFamily="18" charset="0"/>
              <a:ea typeface="等线" panose="02010600030101010101" charset="-122"/>
            </a:endParaRPr>
          </a:p>
          <a:p>
            <a:pPr marL="285750" indent="-285750">
              <a:buFont typeface="Wingdings" panose="05000000000000000000" charset="0"/>
              <a:buChar char="l"/>
            </a:pPr>
            <a:r>
              <a:rPr lang="en-US" altLang="en-US" sz="1600" b="1">
                <a:latin typeface="Times New Roman" panose="02020603050405020304" pitchFamily="18" charset="0"/>
                <a:ea typeface="等线" panose="02010600030101010101" charset="-122"/>
              </a:rPr>
              <a:t>In addition,</a:t>
            </a:r>
            <a:r>
              <a:rPr lang="en-US" altLang="en-US" sz="1600" b="0">
                <a:latin typeface="Times New Roman" panose="02020603050405020304" pitchFamily="18" charset="0"/>
                <a:ea typeface="等线" panose="02010600030101010101" charset="-122"/>
              </a:rPr>
              <a:t> the 5MBS broadcast mode could be utilized to broadcast PW notifications to cell phone users across different operators’ 5G networks in order to provide better public services.</a:t>
            </a:r>
            <a:endParaRPr lang="en-US" altLang="en-US" sz="1600" b="0">
              <a:latin typeface="Times New Roman" panose="02020603050405020304" pitchFamily="18" charset="0"/>
              <a:ea typeface="等线" panose="02010600030101010101" charset="-122"/>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54050" y="422275"/>
            <a:ext cx="6718935" cy="700405"/>
          </a:xfrm>
          <a:prstGeom prst="rect">
            <a:avLst/>
          </a:prstGeom>
          <a:noFill/>
          <a:ln>
            <a:noFill/>
          </a:ln>
        </p:spPr>
        <p:txBody>
          <a:bodyPr vert="horz" wrap="square" lIns="91440" tIns="45720" rIns="91440" bIns="45720" numCol="1" rtlCol="0" anchor="ctr" anchorCtr="0" compatLnSpc="1">
            <a:normAutofit fontScale="90000"/>
          </a:bodyPr>
          <a:lstStyle/>
          <a:p>
            <a:pPr lvl="0" algn="l" eaLnBrk="0" fontAlgn="base" hangingPunct="0">
              <a:lnSpc>
                <a:spcPct val="90000"/>
              </a:lnSpc>
              <a:buClrTx/>
              <a:buSzTx/>
              <a:buFontTx/>
            </a:pPr>
            <a:r>
              <a:rPr lang="en-GB" altLang="en-US" sz="4400" dirty="0">
                <a:latin typeface="Calibri Light" panose="020F0302020204030204" pitchFamily="34" charset="0"/>
                <a:ea typeface="+mj-ea"/>
                <a:cs typeface="Calibri Light" panose="020F0302020204030204" pitchFamily="34" charset="0"/>
                <a:sym typeface="+mn-ea"/>
              </a:rPr>
              <a:t>Basic use case – </a:t>
            </a:r>
            <a:r>
              <a:rPr lang="en-US" altLang="zh-CN" sz="4400" dirty="0">
                <a:latin typeface="Calibri Light" panose="020F0302020204030204" pitchFamily="34" charset="0"/>
                <a:ea typeface="+mj-ea"/>
                <a:cs typeface="Calibri Light" panose="020F0302020204030204" pitchFamily="34" charset="0"/>
                <a:sym typeface="+mn-ea"/>
              </a:rPr>
              <a:t>flood warning</a:t>
            </a:r>
            <a:endParaRPr lang="en-GB" altLang="en-US" sz="4400" dirty="0">
              <a:latin typeface="Calibri Light" panose="020F0302020204030204" pitchFamily="34" charset="0"/>
              <a:ea typeface="+mj-ea"/>
              <a:cs typeface="Calibri Light" panose="020F0302020204030204" pitchFamily="34" charset="0"/>
              <a:sym typeface="+mn-ea"/>
            </a:endParaRPr>
          </a:p>
        </p:txBody>
      </p:sp>
      <p:sp>
        <p:nvSpPr>
          <p:cNvPr id="2" name="文本框 1"/>
          <p:cNvSpPr txBox="1"/>
          <p:nvPr>
            <p:custDataLst>
              <p:tags r:id="rId1"/>
            </p:custDataLst>
          </p:nvPr>
        </p:nvSpPr>
        <p:spPr>
          <a:xfrm>
            <a:off x="359410" y="1108075"/>
            <a:ext cx="5835650" cy="2614930"/>
          </a:xfrm>
          <a:prstGeom prst="rect">
            <a:avLst/>
          </a:prstGeom>
          <a:noFill/>
        </p:spPr>
        <p:txBody>
          <a:bodyPr wrap="square" rtlCol="0" anchor="t">
            <a:spAutoFit/>
          </a:bodyPr>
          <a:p>
            <a:pPr marL="457200" indent="-457200">
              <a:lnSpc>
                <a:spcPct val="114000"/>
              </a:lnSpc>
              <a:buFont typeface="+mj-lt"/>
              <a:buAutoNum type="arabicPeriod"/>
            </a:pPr>
            <a:r>
              <a:rPr sz="1200" dirty="0">
                <a:latin typeface="Arial" panose="020B0604020202020204" pitchFamily="34" charset="0"/>
                <a:cs typeface="Arial" panose="020B0604020202020204" pitchFamily="34" charset="0"/>
                <a:sym typeface="+mn-ea"/>
              </a:rPr>
              <a:t>The </a:t>
            </a:r>
            <a:r>
              <a:rPr lang="en-US" sz="1200" dirty="0">
                <a:latin typeface="Arial" panose="020B0604020202020204" pitchFamily="34" charset="0"/>
                <a:cs typeface="Arial" panose="020B0604020202020204" pitchFamily="34" charset="0"/>
                <a:sym typeface="+mn-ea"/>
              </a:rPr>
              <a:t>N</a:t>
            </a:r>
            <a:r>
              <a:rPr sz="1200" dirty="0">
                <a:latin typeface="Arial" panose="020B0604020202020204" pitchFamily="34" charset="0"/>
                <a:cs typeface="Arial" panose="020B0604020202020204" pitchFamily="34" charset="0"/>
                <a:sym typeface="+mn-ea"/>
              </a:rPr>
              <a:t>ational </a:t>
            </a:r>
            <a:r>
              <a:rPr lang="en-US" sz="1200" dirty="0">
                <a:latin typeface="Arial" panose="020B0604020202020204" pitchFamily="34" charset="0"/>
                <a:cs typeface="Arial" panose="020B0604020202020204" pitchFamily="34" charset="0"/>
                <a:sym typeface="+mn-ea"/>
              </a:rPr>
              <a:t>E</a:t>
            </a:r>
            <a:r>
              <a:rPr sz="1200" dirty="0">
                <a:latin typeface="Arial" panose="020B0604020202020204" pitchFamily="34" charset="0"/>
                <a:cs typeface="Arial" panose="020B0604020202020204" pitchFamily="34" charset="0"/>
                <a:sym typeface="+mn-ea"/>
              </a:rPr>
              <a:t>mergency </a:t>
            </a:r>
            <a:r>
              <a:rPr lang="en-US" sz="1200" dirty="0">
                <a:latin typeface="Arial" panose="020B0604020202020204" pitchFamily="34" charset="0"/>
                <a:cs typeface="Arial" panose="020B0604020202020204" pitchFamily="34" charset="0"/>
                <a:sym typeface="+mn-ea"/>
              </a:rPr>
              <a:t>C</a:t>
            </a:r>
            <a:r>
              <a:rPr sz="1200" dirty="0">
                <a:latin typeface="Arial" panose="020B0604020202020204" pitchFamily="34" charset="0"/>
                <a:cs typeface="Arial" panose="020B0604020202020204" pitchFamily="34" charset="0"/>
                <a:sym typeface="+mn-ea"/>
              </a:rPr>
              <a:t>enter finds that  </a:t>
            </a:r>
            <a:r>
              <a:rPr lang="en-US" sz="1200" dirty="0">
                <a:latin typeface="Arial" panose="020B0604020202020204" pitchFamily="34" charset="0"/>
                <a:cs typeface="Arial" panose="020B0604020202020204" pitchFamily="34" charset="0"/>
                <a:sym typeface="+mn-ea"/>
              </a:rPr>
              <a:t>A city </a:t>
            </a:r>
            <a:r>
              <a:rPr sz="1200" dirty="0">
                <a:latin typeface="Arial" panose="020B0604020202020204" pitchFamily="34" charset="0"/>
                <a:cs typeface="Arial" panose="020B0604020202020204" pitchFamily="34" charset="0"/>
                <a:sym typeface="+mn-ea"/>
              </a:rPr>
              <a:t>w</a:t>
            </a:r>
            <a:r>
              <a:rPr lang="en-US" sz="1200" dirty="0">
                <a:latin typeface="Arial" panose="020B0604020202020204" pitchFamily="34" charset="0"/>
                <a:cs typeface="Arial" panose="020B0604020202020204" pitchFamily="34" charset="0"/>
                <a:sym typeface="+mn-ea"/>
              </a:rPr>
              <a:t>ill</a:t>
            </a:r>
            <a:r>
              <a:rPr sz="1200" dirty="0">
                <a:latin typeface="Arial" panose="020B0604020202020204" pitchFamily="34" charset="0"/>
                <a:cs typeface="Arial" panose="020B0604020202020204" pitchFamily="34" charset="0"/>
                <a:sym typeface="+mn-ea"/>
              </a:rPr>
              <a:t> </a:t>
            </a:r>
            <a:r>
              <a:rPr lang="en-US" sz="1200" dirty="0">
                <a:latin typeface="Arial" panose="020B0604020202020204" pitchFamily="34" charset="0"/>
                <a:cs typeface="Arial" panose="020B0604020202020204" pitchFamily="34" charset="0"/>
                <a:sym typeface="+mn-ea"/>
              </a:rPr>
              <a:t>be </a:t>
            </a:r>
            <a:r>
              <a:rPr sz="1200" dirty="0">
                <a:latin typeface="Arial" panose="020B0604020202020204" pitchFamily="34" charset="0"/>
                <a:cs typeface="Arial" panose="020B0604020202020204" pitchFamily="34" charset="0"/>
                <a:sym typeface="+mn-ea"/>
              </a:rPr>
              <a:t>hit by heavy rainfall</a:t>
            </a:r>
            <a:r>
              <a:rPr lang="en-US" sz="1200" dirty="0">
                <a:latin typeface="Arial" panose="020B0604020202020204" pitchFamily="34" charset="0"/>
                <a:cs typeface="Arial" panose="020B0604020202020204" pitchFamily="34" charset="0"/>
                <a:sym typeface="+mn-ea"/>
              </a:rPr>
              <a:t> </a:t>
            </a:r>
            <a:r>
              <a:rPr sz="1200" dirty="0">
                <a:latin typeface="Arial" panose="020B0604020202020204" pitchFamily="34" charset="0"/>
                <a:cs typeface="Arial" panose="020B0604020202020204" pitchFamily="34" charset="0"/>
                <a:sym typeface="+mn-ea"/>
              </a:rPr>
              <a:t>within 24 hours, which </a:t>
            </a:r>
            <a:r>
              <a:rPr lang="en-US" sz="1200" dirty="0">
                <a:latin typeface="Arial" panose="020B0604020202020204" pitchFamily="34" charset="0"/>
                <a:cs typeface="Arial" panose="020B0604020202020204" pitchFamily="34" charset="0"/>
                <a:sym typeface="+mn-ea"/>
              </a:rPr>
              <a:t>may</a:t>
            </a:r>
            <a:r>
              <a:rPr sz="1200" dirty="0">
                <a:latin typeface="Arial" panose="020B0604020202020204" pitchFamily="34" charset="0"/>
                <a:cs typeface="Arial" panose="020B0604020202020204" pitchFamily="34" charset="0"/>
                <a:sym typeface="+mn-ea"/>
              </a:rPr>
              <a:t> cause flood disasters</a:t>
            </a:r>
            <a:r>
              <a:rPr lang="en-US" sz="1200" dirty="0">
                <a:latin typeface="Arial" panose="020B0604020202020204" pitchFamily="34" charset="0"/>
                <a:cs typeface="Arial" panose="020B0604020202020204" pitchFamily="34" charset="0"/>
                <a:sym typeface="+mn-ea"/>
              </a:rPr>
              <a:t>.</a:t>
            </a:r>
            <a:r>
              <a:rPr lang="en-US" sz="1200" kern="0" dirty="0">
                <a:latin typeface="Arial" panose="020B0604020202020204" pitchFamily="34" charset="0"/>
                <a:cs typeface="Arial" panose="020B0604020202020204" pitchFamily="34" charset="0"/>
                <a:sym typeface="+mn-ea"/>
              </a:rPr>
              <a:t> </a:t>
            </a:r>
            <a:endParaRPr sz="1200" dirty="0">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r>
              <a:rPr lang="en-US" sz="1200" kern="0" dirty="0">
                <a:latin typeface="Arial" panose="020B0604020202020204" pitchFamily="34" charset="0"/>
                <a:cs typeface="Arial" panose="020B0604020202020204" pitchFamily="34" charset="0"/>
                <a:sym typeface="+mn-ea"/>
              </a:rPr>
              <a:t>T</a:t>
            </a:r>
            <a:r>
              <a:rPr lang="en-US" altLang="en-GB" sz="1200" dirty="0">
                <a:latin typeface="Arial" panose="020B0604020202020204" pitchFamily="34" charset="0"/>
                <a:cs typeface="Arial" panose="020B0604020202020204" pitchFamily="34" charset="0"/>
                <a:sym typeface="+mn-ea"/>
              </a:rPr>
              <a:t>hey transmit the </a:t>
            </a:r>
            <a:r>
              <a:rPr sz="1200" dirty="0">
                <a:latin typeface="Arial" panose="020B0604020202020204" pitchFamily="34" charset="0"/>
                <a:cs typeface="Arial" panose="020B0604020202020204" pitchFamily="34" charset="0"/>
                <a:sym typeface="+mn-ea"/>
              </a:rPr>
              <a:t>flood warning</a:t>
            </a:r>
            <a:r>
              <a:rPr lang="en-US" altLang="en-GB" sz="1200" dirty="0">
                <a:latin typeface="Arial" panose="020B0604020202020204" pitchFamily="34" charset="0"/>
                <a:cs typeface="Arial" panose="020B0604020202020204" pitchFamily="34" charset="0"/>
                <a:sym typeface="+mn-ea"/>
              </a:rPr>
              <a:t> to all people in A city through the  e</a:t>
            </a:r>
            <a:r>
              <a:rPr lang="en-GB" sz="1200" dirty="0">
                <a:latin typeface="Arial" panose="020B0604020202020204" pitchFamily="34" charset="0"/>
                <a:cs typeface="Arial" panose="020B0604020202020204" pitchFamily="34" charset="0"/>
                <a:sym typeface="+mn-ea"/>
              </a:rPr>
              <a:t>mergency</a:t>
            </a:r>
            <a:r>
              <a:rPr lang="en-US" altLang="en-GB" sz="1200" dirty="0">
                <a:latin typeface="Arial" panose="020B0604020202020204" pitchFamily="34" charset="0"/>
                <a:cs typeface="Arial" panose="020B0604020202020204" pitchFamily="34" charset="0"/>
                <a:sym typeface="+mn-ea"/>
              </a:rPr>
              <a:t> system, to </a:t>
            </a:r>
            <a:r>
              <a:rPr sz="1200" dirty="0">
                <a:latin typeface="Arial" panose="020B0604020202020204" pitchFamily="34" charset="0"/>
                <a:cs typeface="Arial" panose="020B0604020202020204" pitchFamily="34" charset="0"/>
                <a:sym typeface="+mn-ea"/>
              </a:rPr>
              <a:t>inform </a:t>
            </a:r>
            <a:r>
              <a:rPr lang="en-US" sz="1200" dirty="0">
                <a:latin typeface="Arial" panose="020B0604020202020204" pitchFamily="34" charset="0"/>
                <a:cs typeface="Arial" panose="020B0604020202020204" pitchFamily="34" charset="0"/>
                <a:sym typeface="+mn-ea"/>
              </a:rPr>
              <a:t>m</a:t>
            </a:r>
            <a:r>
              <a:rPr sz="1200" dirty="0">
                <a:latin typeface="Arial" panose="020B0604020202020204" pitchFamily="34" charset="0"/>
                <a:cs typeface="Arial" panose="020B0604020202020204" pitchFamily="34" charset="0"/>
                <a:sym typeface="+mn-ea"/>
              </a:rPr>
              <a:t>ountaineering tourist</a:t>
            </a:r>
            <a:r>
              <a:rPr lang="en-US" sz="1200" dirty="0">
                <a:latin typeface="Arial" panose="020B0604020202020204" pitchFamily="34" charset="0"/>
                <a:cs typeface="Arial" panose="020B0604020202020204" pitchFamily="34" charset="0"/>
                <a:sym typeface="+mn-ea"/>
              </a:rPr>
              <a:t>,</a:t>
            </a:r>
            <a:r>
              <a:rPr sz="1200" dirty="0">
                <a:latin typeface="Arial" panose="020B0604020202020204" pitchFamily="34" charset="0"/>
                <a:cs typeface="Arial" panose="020B0604020202020204" pitchFamily="34" charset="0"/>
                <a:sym typeface="+mn-ea"/>
              </a:rPr>
              <a:t> fishermen</a:t>
            </a:r>
            <a:r>
              <a:rPr lang="en-US" sz="1200" dirty="0">
                <a:latin typeface="Arial" panose="020B0604020202020204" pitchFamily="34" charset="0"/>
                <a:cs typeface="Arial" panose="020B0604020202020204" pitchFamily="34" charset="0"/>
                <a:sym typeface="+mn-ea"/>
              </a:rPr>
              <a:t>, resident in low-lying place move to safe area as soon as possible.</a:t>
            </a:r>
            <a:endParaRPr sz="1200" dirty="0">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r>
              <a:rPr lang="en-US" sz="1200" dirty="0">
                <a:latin typeface="Arial" panose="020B0604020202020204" pitchFamily="34" charset="0"/>
                <a:cs typeface="Arial" panose="020B0604020202020204" pitchFamily="34" charset="0"/>
                <a:sym typeface="+mn-ea"/>
              </a:rPr>
              <a:t>T</a:t>
            </a:r>
            <a:r>
              <a:rPr sz="1200" dirty="0">
                <a:latin typeface="Arial" panose="020B0604020202020204" pitchFamily="34" charset="0"/>
                <a:cs typeface="Arial" panose="020B0604020202020204" pitchFamily="34" charset="0"/>
                <a:sym typeface="+mn-ea"/>
              </a:rPr>
              <a:t>o</a:t>
            </a:r>
            <a:r>
              <a:rPr lang="en-US" sz="1200" dirty="0">
                <a:latin typeface="Arial" panose="020B0604020202020204" pitchFamily="34" charset="0"/>
                <a:cs typeface="Arial" panose="020B0604020202020204" pitchFamily="34" charset="0"/>
                <a:sym typeface="+mn-ea"/>
              </a:rPr>
              <a:t> </a:t>
            </a:r>
            <a:r>
              <a:rPr sz="1200" dirty="0">
                <a:latin typeface="Arial" panose="020B0604020202020204" pitchFamily="34" charset="0"/>
                <a:cs typeface="Arial" panose="020B0604020202020204" pitchFamily="34" charset="0"/>
                <a:sym typeface="+mn-ea"/>
              </a:rPr>
              <a:t>mobilize </a:t>
            </a:r>
            <a:r>
              <a:rPr lang="en-US" sz="1200" dirty="0">
                <a:latin typeface="Arial" panose="020B0604020202020204" pitchFamily="34" charset="0"/>
                <a:cs typeface="Arial" panose="020B0604020202020204" pitchFamily="34" charset="0"/>
                <a:sym typeface="+mn-ea"/>
              </a:rPr>
              <a:t>more prople to </a:t>
            </a:r>
            <a:r>
              <a:rPr sz="1200" dirty="0">
                <a:latin typeface="Arial" panose="020B0604020202020204" pitchFamily="34" charset="0"/>
                <a:cs typeface="Arial" panose="020B0604020202020204" pitchFamily="34" charset="0"/>
                <a:sym typeface="+mn-ea"/>
              </a:rPr>
              <a:t>evacuate</a:t>
            </a:r>
            <a:r>
              <a:rPr lang="en-US" sz="1200" dirty="0">
                <a:latin typeface="Arial" panose="020B0604020202020204" pitchFamily="34" charset="0"/>
                <a:cs typeface="Arial" panose="020B0604020202020204" pitchFamily="34" charset="0"/>
                <a:sym typeface="+mn-ea"/>
              </a:rPr>
              <a:t> </a:t>
            </a:r>
            <a:r>
              <a:rPr sz="1200" dirty="0">
                <a:latin typeface="Arial" panose="020B0604020202020204" pitchFamily="34" charset="0"/>
                <a:cs typeface="Arial" panose="020B0604020202020204" pitchFamily="34" charset="0"/>
                <a:sym typeface="+mn-ea"/>
              </a:rPr>
              <a:t>immediately, the real-time multimedia notification with sound/vibration showing flood video and escape route indication will make them more clear about the dangerous situation and get effective assistance to survive through multimedia and interactive services</a:t>
            </a:r>
            <a:endParaRPr sz="1200" dirty="0">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r>
              <a:rPr lang="en-US" sz="1200" dirty="0">
                <a:latin typeface="Arial" panose="020B0604020202020204" pitchFamily="34" charset="0"/>
                <a:cs typeface="Arial" panose="020B0604020202020204" pitchFamily="34" charset="0"/>
                <a:sym typeface="+mn-ea"/>
              </a:rPr>
              <a:t>I</a:t>
            </a:r>
            <a:r>
              <a:rPr sz="1200" dirty="0">
                <a:latin typeface="Arial" panose="020B0604020202020204" pitchFamily="34" charset="0"/>
                <a:cs typeface="Arial" panose="020B0604020202020204" pitchFamily="34" charset="0"/>
                <a:sym typeface="+mn-ea"/>
              </a:rPr>
              <a:t>n emergency circumstances, acknowledge is ment from the users is desired to make sure that the targets in the area is well notified</a:t>
            </a:r>
            <a:r>
              <a:rPr lang="en-US" sz="1200" dirty="0">
                <a:latin typeface="Arial" panose="020B0604020202020204" pitchFamily="34" charset="0"/>
                <a:cs typeface="Arial" panose="020B0604020202020204" pitchFamily="34" charset="0"/>
                <a:sym typeface="+mn-ea"/>
              </a:rPr>
              <a:t>,which </a:t>
            </a:r>
            <a:r>
              <a:rPr sz="1200" dirty="0">
                <a:latin typeface="Arial" panose="020B0604020202020204" pitchFamily="34" charset="0"/>
                <a:cs typeface="Arial" panose="020B0604020202020204" pitchFamily="34" charset="0"/>
                <a:sym typeface="+mn-ea"/>
              </a:rPr>
              <a:t>is also beneficial for further actions to reduce avoidable casualties.</a:t>
            </a:r>
            <a:endParaRPr sz="1200" dirty="0">
              <a:latin typeface="Arial" panose="020B0604020202020204" pitchFamily="34" charset="0"/>
              <a:cs typeface="Arial" panose="020B0604020202020204" pitchFamily="34" charset="0"/>
              <a:sym typeface="+mn-ea"/>
            </a:endParaRPr>
          </a:p>
        </p:txBody>
      </p:sp>
      <p:pic>
        <p:nvPicPr>
          <p:cNvPr id="101" name="图片 100"/>
          <p:cNvPicPr>
            <a:picLocks noChangeAspect="1"/>
          </p:cNvPicPr>
          <p:nvPr>
            <p:custDataLst>
              <p:tags r:id="rId2"/>
            </p:custDataLst>
          </p:nvPr>
        </p:nvPicPr>
        <p:blipFill>
          <a:blip r:embed="rId3"/>
          <a:stretch>
            <a:fillRect/>
          </a:stretch>
        </p:blipFill>
        <p:spPr>
          <a:xfrm>
            <a:off x="8335010" y="4636770"/>
            <a:ext cx="2369820" cy="1336040"/>
          </a:xfrm>
          <a:prstGeom prst="rect">
            <a:avLst/>
          </a:prstGeom>
          <a:noFill/>
          <a:ln w="9525">
            <a:noFill/>
          </a:ln>
        </p:spPr>
      </p:pic>
      <p:sp>
        <p:nvSpPr>
          <p:cNvPr id="3" name="文本框 2"/>
          <p:cNvSpPr txBox="1"/>
          <p:nvPr/>
        </p:nvSpPr>
        <p:spPr>
          <a:xfrm>
            <a:off x="8335010" y="4308475"/>
            <a:ext cx="2282190" cy="282575"/>
          </a:xfrm>
          <a:prstGeom prst="rect">
            <a:avLst/>
          </a:prstGeom>
          <a:noFill/>
        </p:spPr>
        <p:txBody>
          <a:bodyPr wrap="square" rtlCol="0" anchor="t">
            <a:noAutofit/>
          </a:bodyPr>
          <a:p>
            <a:r>
              <a:rPr lang="en-US" altLang="en-GB" sz="1400" dirty="0">
                <a:latin typeface="Arial Narrow" panose="020B0606020202030204" charset="0"/>
                <a:cs typeface="Arial Narrow" panose="020B0606020202030204" charset="0"/>
                <a:sym typeface="+mn-ea"/>
              </a:rPr>
              <a:t>fig. flood in A city</a:t>
            </a:r>
            <a:endParaRPr lang="en-US" altLang="en-GB" sz="1400" dirty="0">
              <a:latin typeface="Arial Narrow" panose="020B0606020202030204" charset="0"/>
              <a:cs typeface="Arial Narrow" panose="020B0606020202030204" charset="0"/>
              <a:sym typeface="+mn-ea"/>
            </a:endParaRPr>
          </a:p>
        </p:txBody>
      </p:sp>
      <p:sp>
        <p:nvSpPr>
          <p:cNvPr id="8" name="文本框 7"/>
          <p:cNvSpPr txBox="1"/>
          <p:nvPr>
            <p:custDataLst>
              <p:tags r:id="rId4"/>
            </p:custDataLst>
          </p:nvPr>
        </p:nvSpPr>
        <p:spPr>
          <a:xfrm>
            <a:off x="1029970" y="3790315"/>
            <a:ext cx="1838325" cy="382270"/>
          </a:xfrm>
          <a:prstGeom prst="rect">
            <a:avLst/>
          </a:prstGeom>
          <a:noFill/>
        </p:spPr>
        <p:txBody>
          <a:bodyPr wrap="square" rtlCol="0" anchor="t">
            <a:noAutofit/>
          </a:bodyPr>
          <a:p>
            <a:r>
              <a:rPr lang="en-US" altLang="en-GB" sz="1000" dirty="0">
                <a:latin typeface="Arial Narrow" panose="020B0606020202030204" charset="0"/>
                <a:cs typeface="Arial Narrow" panose="020B0606020202030204" charset="0"/>
                <a:sym typeface="+mn-ea"/>
              </a:rPr>
              <a:t>Video.:Rainstorm flood disaster self-rescue strategy </a:t>
            </a:r>
            <a:r>
              <a:rPr lang="en-US" altLang="en-GB" sz="1000" dirty="0">
                <a:latin typeface="Arial Narrow" panose="020B0606020202030204" charset="0"/>
                <a:cs typeface="Arial Narrow" panose="020B0606020202030204" charset="0"/>
                <a:sym typeface="+mn-ea"/>
              </a:rPr>
              <a:t>for e.g.</a:t>
            </a:r>
            <a:endParaRPr lang="en-US" altLang="en-GB" sz="1000" dirty="0">
              <a:latin typeface="Arial Narrow" panose="020B0606020202030204" charset="0"/>
              <a:cs typeface="Arial Narrow" panose="020B0606020202030204" charset="0"/>
              <a:sym typeface="+mn-ea"/>
            </a:endParaRPr>
          </a:p>
          <a:p>
            <a:endParaRPr lang="en-US" altLang="en-GB" sz="1000" dirty="0">
              <a:latin typeface="Arial Narrow" panose="020B0606020202030204" charset="0"/>
              <a:cs typeface="Arial Narrow" panose="020B0606020202030204" charset="0"/>
              <a:sym typeface="+mn-ea"/>
            </a:endParaRPr>
          </a:p>
        </p:txBody>
      </p:sp>
      <p:graphicFrame>
        <p:nvGraphicFramePr>
          <p:cNvPr id="9" name="对象 8"/>
          <p:cNvGraphicFramePr/>
          <p:nvPr>
            <p:custDataLst>
              <p:tags r:id="rId5"/>
            </p:custDataLst>
          </p:nvPr>
        </p:nvGraphicFramePr>
        <p:xfrm>
          <a:off x="6064366" y="1184109"/>
          <a:ext cx="5029200" cy="2787650"/>
        </p:xfrm>
        <a:graphic>
          <a:graphicData uri="http://schemas.openxmlformats.org/presentationml/2006/ole">
            <mc:AlternateContent xmlns:mc="http://schemas.openxmlformats.org/markup-compatibility/2006">
              <mc:Choice xmlns:v="urn:schemas-microsoft-com:vml" Requires="v">
                <p:oleObj spid="_x0000_s4110" name="" r:id="rId6" imgW="8093710" imgH="5843270" progId="Visio.Drawing.15">
                  <p:embed/>
                </p:oleObj>
              </mc:Choice>
              <mc:Fallback>
                <p:oleObj name="" r:id="rId6" imgW="8093710" imgH="5843270" progId="Visio.Drawing.15">
                  <p:embed/>
                  <p:pic>
                    <p:nvPicPr>
                      <p:cNvPr id="0" name="对象 5"/>
                      <p:cNvPicPr/>
                      <p:nvPr/>
                    </p:nvPicPr>
                    <p:blipFill>
                      <a:blip r:embed="rId7"/>
                      <a:stretch>
                        <a:fillRect/>
                      </a:stretch>
                    </p:blipFill>
                    <p:spPr>
                      <a:xfrm>
                        <a:off x="6064366" y="1184109"/>
                        <a:ext cx="5029200" cy="2787650"/>
                      </a:xfrm>
                      <a:prstGeom prst="rect">
                        <a:avLst/>
                      </a:prstGeom>
                    </p:spPr>
                  </p:pic>
                </p:oleObj>
              </mc:Fallback>
            </mc:AlternateContent>
          </a:graphicData>
        </a:graphic>
      </p:graphicFrame>
      <p:pic>
        <p:nvPicPr>
          <p:cNvPr id="10" name="videolib_repo_2303_11_81lux1bi5ws_SD_81lux1bi5ws-mobile">
            <a:hlinkClick r:id="" action="ppaction://media"/>
          </p:cNvPr>
          <p:cNvPicPr/>
          <p:nvPr>
            <a:videoFile r:link="rId8"/>
            <p:extLst>
              <p:ext uri="{DAA4B4D4-6D71-4841-9C94-3DE7FCFB9230}">
                <p14:media xmlns:p14="http://schemas.microsoft.com/office/powerpoint/2010/main" r:link="rId9"/>
              </p:ext>
            </p:extLst>
          </p:nvPr>
        </p:nvPicPr>
        <p:blipFill>
          <a:blip r:embed="rId10"/>
          <a:stretch>
            <a:fillRect/>
          </a:stretch>
        </p:blipFill>
        <p:spPr>
          <a:xfrm>
            <a:off x="3464560" y="4228465"/>
            <a:ext cx="2755900" cy="1628775"/>
          </a:xfrm>
          <a:prstGeom prst="rect">
            <a:avLst/>
          </a:prstGeom>
        </p:spPr>
      </p:pic>
      <p:sp>
        <p:nvSpPr>
          <p:cNvPr id="11" name="文本框 10"/>
          <p:cNvSpPr txBox="1"/>
          <p:nvPr>
            <p:custDataLst>
              <p:tags r:id="rId11"/>
            </p:custDataLst>
          </p:nvPr>
        </p:nvSpPr>
        <p:spPr>
          <a:xfrm>
            <a:off x="3549650" y="3855720"/>
            <a:ext cx="2263775" cy="322580"/>
          </a:xfrm>
          <a:prstGeom prst="rect">
            <a:avLst/>
          </a:prstGeom>
          <a:noFill/>
        </p:spPr>
        <p:txBody>
          <a:bodyPr wrap="square" rtlCol="0" anchor="t">
            <a:noAutofit/>
          </a:bodyPr>
          <a:p>
            <a:r>
              <a:rPr lang="en-US" altLang="en-GB" sz="1000" dirty="0">
                <a:latin typeface="Arial Narrow" panose="020B0606020202030204" charset="0"/>
                <a:cs typeface="Arial Narrow" panose="020B0606020202030204" charset="0"/>
                <a:sym typeface="+mn-ea"/>
              </a:rPr>
              <a:t>Video.:A real-time flood disaster video for e.g.</a:t>
            </a:r>
            <a:endParaRPr lang="en-US" altLang="en-GB" sz="1000" dirty="0">
              <a:latin typeface="Arial Narrow" panose="020B0606020202030204" charset="0"/>
              <a:cs typeface="Arial Narrow" panose="020B0606020202030204" charset="0"/>
              <a:sym typeface="+mn-ea"/>
            </a:endParaRPr>
          </a:p>
        </p:txBody>
      </p:sp>
      <p:pic>
        <p:nvPicPr>
          <p:cNvPr id="14" name="图片 13"/>
          <p:cNvPicPr>
            <a:picLocks noChangeAspect="1"/>
          </p:cNvPicPr>
          <p:nvPr>
            <p:custDataLst>
              <p:tags r:id="rId12"/>
            </p:custDataLst>
          </p:nvPr>
        </p:nvPicPr>
        <p:blipFill>
          <a:blip r:embed="rId13"/>
          <a:stretch>
            <a:fillRect/>
          </a:stretch>
        </p:blipFill>
        <p:spPr>
          <a:xfrm>
            <a:off x="6750050" y="4308475"/>
            <a:ext cx="1337945" cy="1736090"/>
          </a:xfrm>
          <a:prstGeom prst="rect">
            <a:avLst/>
          </a:prstGeom>
        </p:spPr>
      </p:pic>
      <p:sp>
        <p:nvSpPr>
          <p:cNvPr id="15" name="文本框 14"/>
          <p:cNvSpPr txBox="1"/>
          <p:nvPr>
            <p:custDataLst>
              <p:tags r:id="rId14"/>
            </p:custDataLst>
          </p:nvPr>
        </p:nvSpPr>
        <p:spPr>
          <a:xfrm>
            <a:off x="6875145" y="4025900"/>
            <a:ext cx="1534795" cy="282575"/>
          </a:xfrm>
          <a:prstGeom prst="rect">
            <a:avLst/>
          </a:prstGeom>
          <a:noFill/>
        </p:spPr>
        <p:txBody>
          <a:bodyPr wrap="square" rtlCol="0" anchor="t">
            <a:noAutofit/>
          </a:bodyPr>
          <a:p>
            <a:pPr lvl="0" algn="l">
              <a:buClrTx/>
              <a:buSzTx/>
              <a:buFontTx/>
            </a:pPr>
            <a:r>
              <a:rPr lang="en-US" altLang="en-GB" sz="1400" dirty="0">
                <a:latin typeface="Arial Narrow" panose="020B0606020202030204" charset="0"/>
                <a:cs typeface="Arial Narrow" panose="020B0606020202030204" charset="0"/>
                <a:sym typeface="+mn-ea"/>
              </a:rPr>
              <a:t>fig. flood warning</a:t>
            </a:r>
            <a:endParaRPr lang="en-US" altLang="en-GB" sz="1400" dirty="0">
              <a:latin typeface="Arial Narrow" panose="020B0606020202030204" charset="0"/>
              <a:cs typeface="Arial Narrow" panose="020B0606020202030204" charset="0"/>
              <a:sym typeface="+mn-ea"/>
            </a:endParaRPr>
          </a:p>
        </p:txBody>
      </p:sp>
      <p:pic>
        <p:nvPicPr>
          <p:cNvPr id="4" name="MyVideo_2">
            <a:hlinkClick r:id="" action="ppaction://media"/>
          </p:cNvPr>
          <p:cNvPicPr/>
          <p:nvPr>
            <a:videoFile r:link="rId15"/>
            <p:extLst>
              <p:ext uri="{DAA4B4D4-6D71-4841-9C94-3DE7FCFB9230}">
                <p14:media xmlns:p14="http://schemas.microsoft.com/office/powerpoint/2010/main" r:embed="rId16"/>
              </p:ext>
            </p:extLst>
          </p:nvPr>
        </p:nvPicPr>
        <p:blipFill>
          <a:blip r:embed="rId17"/>
          <a:stretch>
            <a:fillRect/>
          </a:stretch>
        </p:blipFill>
        <p:spPr>
          <a:xfrm>
            <a:off x="730250" y="4232275"/>
            <a:ext cx="2599055" cy="1625600"/>
          </a:xfrm>
          <a:prstGeom prst="rect">
            <a:avLst/>
          </a:prstGeom>
        </p:spPr>
      </p:pic>
    </p:spTree>
  </p:cSld>
  <p:clrMapOvr>
    <a:masterClrMapping/>
  </p:clrMapOvr>
  <p:transition>
    <p:wipe dir="r"/>
  </p:transition>
  <p:timing>
    <p:tnLst>
      <p:par>
        <p:cTn id="1" dur="indefinite" restart="never" nodeType="tmRoot">
          <p:childTnLst>
            <p:video fullScrn="0">
              <p:cMediaNode>
                <p:cTn id="2" fill="hold" display="1">
                  <p:stCondLst>
                    <p:cond delay="indefinite"/>
                  </p:stCondLst>
                </p:cTn>
                <p:tgtEl>
                  <p:spTgt spid="10"/>
                </p:tgtEl>
              </p:cMediaNode>
            </p:video>
            <p:video fullScrn="0">
              <p:cMediaNode>
                <p:cTn id="3" fill="hold" display="1">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54050" y="422275"/>
            <a:ext cx="6718935" cy="700405"/>
          </a:xfrm>
          <a:prstGeom prst="rect">
            <a:avLst/>
          </a:prstGeom>
          <a:noFill/>
          <a:ln>
            <a:noFill/>
          </a:ln>
        </p:spPr>
        <p:txBody>
          <a:bodyPr vert="horz" wrap="square" lIns="91440" tIns="45720" rIns="91440" bIns="45720" numCol="1" rtlCol="0" anchor="ctr" anchorCtr="0" compatLnSpc="1">
            <a:normAutofit fontScale="87500"/>
          </a:bodyPr>
          <a:lstStyle/>
          <a:p>
            <a:pPr lvl="0" algn="l" eaLnBrk="0" fontAlgn="base" hangingPunct="0">
              <a:lnSpc>
                <a:spcPct val="90000"/>
              </a:lnSpc>
              <a:buClrTx/>
              <a:buSzTx/>
              <a:buFontTx/>
            </a:pPr>
            <a:r>
              <a:rPr lang="en-GB" altLang="en-US" sz="4400" dirty="0">
                <a:latin typeface="Calibri Light" panose="020F0302020204030204" pitchFamily="34" charset="0"/>
                <a:ea typeface="+mj-ea"/>
                <a:cs typeface="Calibri Light" panose="020F0302020204030204" pitchFamily="34" charset="0"/>
                <a:sym typeface="+mn-ea"/>
              </a:rPr>
              <a:t>Basic use case - earthquake</a:t>
            </a:r>
            <a:endParaRPr lang="en-GB" altLang="en-US" sz="4400" dirty="0">
              <a:latin typeface="Calibri Light" panose="020F0302020204030204" pitchFamily="34" charset="0"/>
              <a:ea typeface="+mj-ea"/>
              <a:cs typeface="Calibri Light" panose="020F0302020204030204" pitchFamily="34" charset="0"/>
              <a:sym typeface="+mn-ea"/>
            </a:endParaRPr>
          </a:p>
        </p:txBody>
      </p:sp>
      <p:sp>
        <p:nvSpPr>
          <p:cNvPr id="6" name="文本框 5"/>
          <p:cNvSpPr txBox="1"/>
          <p:nvPr/>
        </p:nvSpPr>
        <p:spPr>
          <a:xfrm>
            <a:off x="359574" y="1275080"/>
            <a:ext cx="5486400" cy="1758879"/>
          </a:xfrm>
          <a:prstGeom prst="rect">
            <a:avLst/>
          </a:prstGeom>
          <a:noFill/>
        </p:spPr>
        <p:txBody>
          <a:bodyPr wrap="square" rtlCol="0" anchor="t">
            <a:spAutoFit/>
          </a:bodyPr>
          <a:lstStyle/>
          <a:p>
            <a:pPr marL="457200" indent="-457200">
              <a:lnSpc>
                <a:spcPct val="114000"/>
              </a:lnSpc>
              <a:buFont typeface="+mj-lt"/>
              <a:buAutoNum type="arabicPeriod"/>
            </a:pPr>
            <a:r>
              <a:rPr lang="en-US" altLang="en-GB" sz="1200" dirty="0">
                <a:latin typeface="Arial" panose="020B0604020202020204" pitchFamily="34" charset="0"/>
                <a:cs typeface="Arial" panose="020B0604020202020204" pitchFamily="34" charset="0"/>
                <a:sym typeface="+mn-ea"/>
              </a:rPr>
              <a:t>The </a:t>
            </a:r>
            <a:r>
              <a:rPr lang="en-GB" sz="1200" dirty="0">
                <a:latin typeface="Arial" panose="020B0604020202020204" pitchFamily="34" charset="0"/>
                <a:cs typeface="Arial" panose="020B0604020202020204" pitchFamily="34" charset="0"/>
                <a:sym typeface="+mn-ea"/>
              </a:rPr>
              <a:t>National Emergency </a:t>
            </a:r>
            <a:r>
              <a:rPr lang="en-GB" sz="1200" dirty="0">
                <a:solidFill>
                  <a:schemeClr val="tx1"/>
                </a:solidFill>
                <a:latin typeface="Arial" panose="020B0604020202020204" pitchFamily="34" charset="0"/>
                <a:cs typeface="Arial" panose="020B0604020202020204" pitchFamily="34" charset="0"/>
                <a:sym typeface="+mn-ea"/>
              </a:rPr>
              <a:t>Cent</a:t>
            </a:r>
            <a:r>
              <a:rPr lang="en-US" altLang="en-GB" sz="1200" dirty="0">
                <a:solidFill>
                  <a:schemeClr val="tx1"/>
                </a:solidFill>
                <a:latin typeface="Arial" panose="020B0604020202020204" pitchFamily="34" charset="0"/>
                <a:cs typeface="Arial" panose="020B0604020202020204" pitchFamily="34" charset="0"/>
                <a:sym typeface="+mn-ea"/>
              </a:rPr>
              <a:t>er detect a </a:t>
            </a:r>
            <a:r>
              <a:rPr lang="en-US" sz="1200" kern="0" dirty="0">
                <a:solidFill>
                  <a:schemeClr val="tx1"/>
                </a:solidFill>
                <a:latin typeface="Arial" panose="020B0604020202020204" pitchFamily="34" charset="0"/>
                <a:cs typeface="Arial" panose="020B0604020202020204" pitchFamily="34" charset="0"/>
                <a:sym typeface="+mn-ea"/>
              </a:rPr>
              <a:t>disater is coming, and </a:t>
            </a:r>
            <a:r>
              <a:rPr lang="en-US" altLang="en-GB" sz="1200" dirty="0">
                <a:solidFill>
                  <a:schemeClr val="tx1"/>
                </a:solidFill>
                <a:latin typeface="Arial" panose="020B0604020202020204" pitchFamily="34" charset="0"/>
                <a:cs typeface="Arial" panose="020B0604020202020204" pitchFamily="34" charset="0"/>
                <a:sym typeface="+mn-ea"/>
              </a:rPr>
              <a:t>th</a:t>
            </a:r>
            <a:r>
              <a:rPr lang="en-US" altLang="en-GB" sz="1200" dirty="0">
                <a:latin typeface="Arial" panose="020B0604020202020204" pitchFamily="34" charset="0"/>
                <a:cs typeface="Arial" panose="020B0604020202020204" pitchFamily="34" charset="0"/>
                <a:sym typeface="+mn-ea"/>
              </a:rPr>
              <a:t>ey transmit the disater n</a:t>
            </a:r>
            <a:r>
              <a:rPr lang="en-GB" sz="1200" dirty="0">
                <a:latin typeface="Arial" panose="020B0604020202020204" pitchFamily="34" charset="0"/>
                <a:cs typeface="Arial" panose="020B0604020202020204" pitchFamily="34" charset="0"/>
                <a:sym typeface="+mn-ea"/>
              </a:rPr>
              <a:t>otification</a:t>
            </a:r>
            <a:r>
              <a:rPr lang="en-US" altLang="en-GB" sz="1200" dirty="0">
                <a:latin typeface="Arial" panose="020B0604020202020204" pitchFamily="34" charset="0"/>
                <a:cs typeface="Arial" panose="020B0604020202020204" pitchFamily="34" charset="0"/>
                <a:sym typeface="+mn-ea"/>
              </a:rPr>
              <a:t> to all the people through the  e</a:t>
            </a:r>
            <a:r>
              <a:rPr lang="en-GB" sz="1200" dirty="0">
                <a:latin typeface="Arial" panose="020B0604020202020204" pitchFamily="34" charset="0"/>
                <a:cs typeface="Arial" panose="020B0604020202020204" pitchFamily="34" charset="0"/>
                <a:sym typeface="+mn-ea"/>
              </a:rPr>
              <a:t>mergency</a:t>
            </a:r>
            <a:r>
              <a:rPr lang="en-US" altLang="en-GB" sz="1200" dirty="0">
                <a:latin typeface="Arial" panose="020B0604020202020204" pitchFamily="34" charset="0"/>
                <a:cs typeface="Arial" panose="020B0604020202020204" pitchFamily="34" charset="0"/>
                <a:sym typeface="+mn-ea"/>
              </a:rPr>
              <a:t> system.</a:t>
            </a:r>
            <a:endParaRPr lang="en-US" altLang="en-GB" sz="1200" dirty="0">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r>
              <a:rPr lang="en-US" altLang="en-GB" sz="1200" dirty="0">
                <a:latin typeface="Arial" panose="020B0604020202020204" pitchFamily="34" charset="0"/>
                <a:cs typeface="Arial" panose="020B0604020202020204" pitchFamily="34" charset="0"/>
                <a:sym typeface="+mn-ea"/>
              </a:rPr>
              <a:t>Based on the location information,The e</a:t>
            </a:r>
            <a:r>
              <a:rPr lang="en-GB" sz="1200" dirty="0">
                <a:latin typeface="Arial" panose="020B0604020202020204" pitchFamily="34" charset="0"/>
                <a:cs typeface="Arial" panose="020B0604020202020204" pitchFamily="34" charset="0"/>
                <a:sym typeface="+mn-ea"/>
              </a:rPr>
              <a:t>mergency</a:t>
            </a:r>
            <a:r>
              <a:rPr lang="en-US" altLang="en-GB" sz="1200" dirty="0">
                <a:latin typeface="Arial" panose="020B0604020202020204" pitchFamily="34" charset="0"/>
                <a:cs typeface="Arial" panose="020B0604020202020204" pitchFamily="34" charset="0"/>
                <a:sym typeface="+mn-ea"/>
              </a:rPr>
              <a:t> system calculates the extent of harm caused by the disater, and then send precise and personalized e</a:t>
            </a:r>
            <a:r>
              <a:rPr lang="en-GB" sz="1200" dirty="0">
                <a:latin typeface="Arial" panose="020B0604020202020204" pitchFamily="34" charset="0"/>
                <a:cs typeface="Arial" panose="020B0604020202020204" pitchFamily="34" charset="0"/>
                <a:sym typeface="+mn-ea"/>
              </a:rPr>
              <a:t>mergency</a:t>
            </a:r>
            <a:r>
              <a:rPr lang="en-US" altLang="en-GB" sz="1200" dirty="0">
                <a:latin typeface="Arial" panose="020B0604020202020204" pitchFamily="34" charset="0"/>
                <a:cs typeface="Arial" panose="020B0604020202020204" pitchFamily="34" charset="0"/>
                <a:sym typeface="+mn-ea"/>
              </a:rPr>
              <a:t> n</a:t>
            </a:r>
            <a:r>
              <a:rPr lang="en-GB" sz="1200" dirty="0">
                <a:latin typeface="Arial" panose="020B0604020202020204" pitchFamily="34" charset="0"/>
                <a:cs typeface="Arial" panose="020B0604020202020204" pitchFamily="34" charset="0"/>
                <a:sym typeface="+mn-ea"/>
              </a:rPr>
              <a:t>otification</a:t>
            </a:r>
            <a:r>
              <a:rPr lang="en-US" altLang="en-GB" sz="1200" dirty="0">
                <a:latin typeface="Arial" panose="020B0604020202020204" pitchFamily="34" charset="0"/>
                <a:cs typeface="Arial" panose="020B0604020202020204" pitchFamily="34" charset="0"/>
                <a:sym typeface="+mn-ea"/>
              </a:rPr>
              <a:t> for people in different places.</a:t>
            </a:r>
            <a:endParaRPr lang="en-US" altLang="en-GB" sz="1200" dirty="0">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endParaRPr lang="en-US" altLang="en-GB" sz="1200" dirty="0">
              <a:latin typeface="Arial" panose="020B0604020202020204" pitchFamily="34" charset="0"/>
              <a:cs typeface="Arial" panose="020B0604020202020204" pitchFamily="34" charset="0"/>
              <a:sym typeface="+mn-ea"/>
            </a:endParaRPr>
          </a:p>
          <a:p>
            <a:pPr marL="457200" indent="-457200">
              <a:lnSpc>
                <a:spcPct val="114000"/>
              </a:lnSpc>
              <a:buFont typeface="+mj-lt"/>
              <a:buAutoNum type="arabicPeriod"/>
            </a:pPr>
            <a:endParaRPr lang="en-US" altLang="en-GB" sz="1200" dirty="0">
              <a:latin typeface="Arial" panose="020B0604020202020204" pitchFamily="34" charset="0"/>
              <a:cs typeface="Arial" panose="020B0604020202020204" pitchFamily="34" charset="0"/>
              <a:sym typeface="+mn-ea"/>
            </a:endParaRPr>
          </a:p>
        </p:txBody>
      </p:sp>
      <p:graphicFrame>
        <p:nvGraphicFramePr>
          <p:cNvPr id="7" name="对象 6"/>
          <p:cNvGraphicFramePr/>
          <p:nvPr>
            <p:custDataLst>
              <p:tags r:id="rId1"/>
            </p:custDataLst>
          </p:nvPr>
        </p:nvGraphicFramePr>
        <p:xfrm>
          <a:off x="5988166" y="1108053"/>
          <a:ext cx="5029200" cy="2787362"/>
        </p:xfrm>
        <a:graphic>
          <a:graphicData uri="http://schemas.openxmlformats.org/presentationml/2006/ole">
            <mc:AlternateContent xmlns:mc="http://schemas.openxmlformats.org/markup-compatibility/2006">
              <mc:Choice xmlns:v="urn:schemas-microsoft-com:vml" Requires="v">
                <p:oleObj spid="_x0000_s4110" name="" r:id="rId2" imgW="10469245" imgH="7558405" progId="Visio.Drawing.15">
                  <p:embed/>
                </p:oleObj>
              </mc:Choice>
              <mc:Fallback>
                <p:oleObj name="" r:id="rId2" imgW="10469245" imgH="7558405" progId="Visio.Drawing.15">
                  <p:embed/>
                  <p:pic>
                    <p:nvPicPr>
                      <p:cNvPr id="0" name="对象 5"/>
                      <p:cNvPicPr/>
                      <p:nvPr/>
                    </p:nvPicPr>
                    <p:blipFill>
                      <a:blip r:embed="rId3"/>
                      <a:stretch>
                        <a:fillRect/>
                      </a:stretch>
                    </p:blipFill>
                    <p:spPr>
                      <a:xfrm>
                        <a:off x="5988166" y="1108053"/>
                        <a:ext cx="5029200" cy="2787362"/>
                      </a:xfrm>
                      <a:prstGeom prst="rect">
                        <a:avLst/>
                      </a:prstGeom>
                    </p:spPr>
                  </p:pic>
                </p:oleObj>
              </mc:Fallback>
            </mc:AlternateContent>
          </a:graphicData>
        </a:graphic>
      </p:graphicFrame>
      <p:sp>
        <p:nvSpPr>
          <p:cNvPr id="8" name="文本框 7"/>
          <p:cNvSpPr txBox="1"/>
          <p:nvPr/>
        </p:nvSpPr>
        <p:spPr>
          <a:xfrm>
            <a:off x="342784" y="2678899"/>
            <a:ext cx="5391462" cy="2614930"/>
          </a:xfrm>
          <a:prstGeom prst="rect">
            <a:avLst/>
          </a:prstGeom>
          <a:noFill/>
        </p:spPr>
        <p:txBody>
          <a:bodyPr wrap="square" rtlCol="0" anchor="t">
            <a:spAutoFit/>
          </a:bodyPr>
          <a:lstStyle/>
          <a:p>
            <a:pPr marL="457200" indent="-457200">
              <a:lnSpc>
                <a:spcPct val="114000"/>
              </a:lnSpc>
              <a:buFont typeface="+mj-lt"/>
              <a:buAutoNum type="arabicPeriod" startAt="3"/>
            </a:pPr>
            <a:r>
              <a:rPr lang="en-US" altLang="en-GB" sz="1200" dirty="0">
                <a:latin typeface="Arial" panose="020B0604020202020204" pitchFamily="34" charset="0"/>
                <a:cs typeface="Arial" panose="020B0604020202020204" pitchFamily="34" charset="0"/>
                <a:sym typeface="+mn-ea"/>
              </a:rPr>
              <a:t>For example, if the </a:t>
            </a:r>
            <a:r>
              <a:rPr lang="en-GB" sz="1200" dirty="0">
                <a:latin typeface="Arial" panose="020B0604020202020204" pitchFamily="34" charset="0"/>
                <a:cs typeface="Arial" panose="020B0604020202020204" pitchFamily="34" charset="0"/>
                <a:sym typeface="+mn-ea"/>
              </a:rPr>
              <a:t>Emergency</a:t>
            </a:r>
            <a:r>
              <a:rPr lang="en-US" altLang="en-GB" sz="1200" dirty="0">
                <a:latin typeface="Arial" panose="020B0604020202020204" pitchFamily="34" charset="0"/>
                <a:cs typeface="Arial" panose="020B0604020202020204" pitchFamily="34" charset="0"/>
                <a:sym typeface="+mn-ea"/>
              </a:rPr>
              <a:t> system detects a grade 3 earthquake will struck Chengdu, different e</a:t>
            </a:r>
            <a:r>
              <a:rPr lang="en-GB" sz="1200" dirty="0">
                <a:latin typeface="Arial" panose="020B0604020202020204" pitchFamily="34" charset="0"/>
                <a:cs typeface="Arial" panose="020B0604020202020204" pitchFamily="34" charset="0"/>
                <a:sym typeface="+mn-ea"/>
              </a:rPr>
              <a:t>mergency</a:t>
            </a:r>
            <a:r>
              <a:rPr lang="en-US" altLang="en-GB" sz="1200" dirty="0">
                <a:latin typeface="Arial" panose="020B0604020202020204" pitchFamily="34" charset="0"/>
                <a:cs typeface="Arial" panose="020B0604020202020204" pitchFamily="34" charset="0"/>
                <a:sym typeface="+mn-ea"/>
              </a:rPr>
              <a:t> n</a:t>
            </a:r>
            <a:r>
              <a:rPr lang="en-GB" sz="1200" dirty="0" err="1">
                <a:latin typeface="Arial" panose="020B0604020202020204" pitchFamily="34" charset="0"/>
                <a:cs typeface="Arial" panose="020B0604020202020204" pitchFamily="34" charset="0"/>
                <a:sym typeface="+mn-ea"/>
              </a:rPr>
              <a:t>otification</a:t>
            </a:r>
            <a:r>
              <a:rPr lang="en-US" altLang="en-GB" sz="1200" dirty="0">
                <a:latin typeface="Arial" panose="020B0604020202020204" pitchFamily="34" charset="0"/>
                <a:cs typeface="Arial" panose="020B0604020202020204" pitchFamily="34" charset="0"/>
                <a:sym typeface="+mn-ea"/>
              </a:rPr>
              <a:t> will be sent to people in different places:</a:t>
            </a:r>
            <a:endParaRPr lang="en-US" altLang="en-GB" sz="1200" dirty="0">
              <a:latin typeface="Arial" panose="020B0604020202020204" pitchFamily="34" charset="0"/>
              <a:cs typeface="Arial" panose="020B0604020202020204" pitchFamily="34" charset="0"/>
              <a:sym typeface="+mn-ea"/>
            </a:endParaRPr>
          </a:p>
          <a:p>
            <a:pPr marL="735965" indent="-241300">
              <a:lnSpc>
                <a:spcPct val="114000"/>
              </a:lnSpc>
              <a:buFont typeface="+mj-lt"/>
              <a:buNone/>
            </a:pPr>
            <a:r>
              <a:rPr lang="en-US" altLang="en-GB" sz="1200" b="1" dirty="0">
                <a:latin typeface="Arial" panose="020B0604020202020204" pitchFamily="34" charset="0"/>
                <a:cs typeface="Arial" panose="020B0604020202020204" pitchFamily="34" charset="0"/>
                <a:sym typeface="+mn-ea"/>
              </a:rPr>
              <a:t>- to Chengdu</a:t>
            </a:r>
            <a:r>
              <a:rPr lang="en-US" altLang="en-GB" sz="1200" dirty="0">
                <a:latin typeface="Arial" panose="020B0604020202020204" pitchFamily="34" charset="0"/>
                <a:cs typeface="Arial" panose="020B0604020202020204" pitchFamily="34" charset="0"/>
                <a:sym typeface="+mn-ea"/>
              </a:rPr>
              <a:t>:  A grade 3 earthquake will struck Chengdu 20s later. Please go out to open space as quickly as possible.</a:t>
            </a:r>
            <a:endParaRPr lang="en-US" altLang="en-GB" sz="1200" dirty="0">
              <a:latin typeface="Arial" panose="020B0604020202020204" pitchFamily="34" charset="0"/>
              <a:cs typeface="Arial" panose="020B0604020202020204" pitchFamily="34" charset="0"/>
              <a:sym typeface="+mn-ea"/>
            </a:endParaRPr>
          </a:p>
          <a:p>
            <a:pPr marL="735965" indent="-241300">
              <a:lnSpc>
                <a:spcPct val="114000"/>
              </a:lnSpc>
              <a:buFont typeface="+mj-lt"/>
              <a:buNone/>
            </a:pPr>
            <a:r>
              <a:rPr lang="en-US" altLang="en-GB" sz="1200" b="1" dirty="0">
                <a:latin typeface="Arial" panose="020B0604020202020204" pitchFamily="34" charset="0"/>
                <a:cs typeface="Arial" panose="020B0604020202020204" pitchFamily="34" charset="0"/>
                <a:sym typeface="+mn-ea"/>
              </a:rPr>
              <a:t>- to </a:t>
            </a:r>
            <a:r>
              <a:rPr lang="en-US" altLang="en-GB" sz="1200" b="1" dirty="0" err="1">
                <a:latin typeface="Arial" panose="020B0604020202020204" pitchFamily="34" charset="0"/>
                <a:cs typeface="Arial" panose="020B0604020202020204" pitchFamily="34" charset="0"/>
                <a:sym typeface="+mn-ea"/>
              </a:rPr>
              <a:t>Mianyang</a:t>
            </a:r>
            <a:r>
              <a:rPr lang="en-US" altLang="en-GB" sz="1200" dirty="0">
                <a:latin typeface="Arial" panose="020B0604020202020204" pitchFamily="34" charset="0"/>
                <a:cs typeface="Arial" panose="020B0604020202020204" pitchFamily="34" charset="0"/>
                <a:sym typeface="+mn-ea"/>
              </a:rPr>
              <a:t>:  A grade 3 earthquake will  struck Chengdu in 20s. A 2.8 grade secondary wave will arrive </a:t>
            </a:r>
            <a:r>
              <a:rPr lang="en-US" altLang="en-GB" sz="1200" dirty="0" err="1">
                <a:latin typeface="Arial" panose="020B0604020202020204" pitchFamily="34" charset="0"/>
                <a:cs typeface="Arial" panose="020B0604020202020204" pitchFamily="34" charset="0"/>
                <a:sym typeface="+mn-ea"/>
              </a:rPr>
              <a:t>Mianyang</a:t>
            </a:r>
            <a:r>
              <a:rPr lang="en-US" altLang="en-GB" sz="1200" dirty="0">
                <a:latin typeface="Arial" panose="020B0604020202020204" pitchFamily="34" charset="0"/>
                <a:cs typeface="Arial" panose="020B0604020202020204" pitchFamily="34" charset="0"/>
                <a:sym typeface="+mn-ea"/>
              </a:rPr>
              <a:t> 50s later.</a:t>
            </a:r>
            <a:endParaRPr lang="en-US" altLang="en-GB" sz="1200" dirty="0">
              <a:latin typeface="Arial" panose="020B0604020202020204" pitchFamily="34" charset="0"/>
              <a:cs typeface="Arial" panose="020B0604020202020204" pitchFamily="34" charset="0"/>
              <a:sym typeface="+mn-ea"/>
            </a:endParaRPr>
          </a:p>
          <a:p>
            <a:pPr marL="457200" indent="-457200" algn="l">
              <a:lnSpc>
                <a:spcPct val="114000"/>
              </a:lnSpc>
              <a:buClrTx/>
              <a:buSzTx/>
              <a:buFont typeface="+mj-lt"/>
              <a:buAutoNum type="arabicPeriod" startAt="4"/>
            </a:pPr>
            <a:r>
              <a:rPr lang="en-US" altLang="en-GB" sz="1200" dirty="0">
                <a:latin typeface="Arial" panose="020B0604020202020204" pitchFamily="34" charset="0"/>
                <a:cs typeface="Arial" panose="020B0604020202020204" pitchFamily="34" charset="0"/>
                <a:sym typeface="+mn-ea"/>
              </a:rPr>
              <a:t>UE could receive the </a:t>
            </a:r>
            <a:r>
              <a:rPr lang="en-GB" sz="1200" dirty="0">
                <a:latin typeface="Arial" panose="020B0604020202020204" pitchFamily="34" charset="0"/>
                <a:cs typeface="Arial" panose="020B0604020202020204" pitchFamily="34" charset="0"/>
                <a:sym typeface="+mn-ea"/>
              </a:rPr>
              <a:t>emergency</a:t>
            </a:r>
            <a:r>
              <a:rPr lang="en-US" altLang="en-GB" sz="1200" dirty="0">
                <a:latin typeface="Arial" panose="020B0604020202020204" pitchFamily="34" charset="0"/>
                <a:cs typeface="Arial" panose="020B0604020202020204" pitchFamily="34" charset="0"/>
                <a:sym typeface="+mn-ea"/>
              </a:rPr>
              <a:t> </a:t>
            </a:r>
            <a:r>
              <a:rPr lang="en-GB" sz="1200" dirty="0">
                <a:latin typeface="Arial" panose="020B0604020202020204" pitchFamily="34" charset="0"/>
                <a:cs typeface="Arial" panose="020B0604020202020204" pitchFamily="34" charset="0"/>
                <a:sym typeface="+mn-ea"/>
              </a:rPr>
              <a:t>notification </a:t>
            </a:r>
            <a:r>
              <a:rPr lang="en-US" altLang="en-GB" sz="1200" dirty="0">
                <a:latin typeface="Arial" panose="020B0604020202020204" pitchFamily="34" charset="0"/>
                <a:cs typeface="Arial" panose="020B0604020202020204" pitchFamily="34" charset="0"/>
                <a:sym typeface="+mn-ea"/>
              </a:rPr>
              <a:t>(video, voice, text message etc.) </a:t>
            </a:r>
            <a:r>
              <a:rPr lang="en-GB" sz="1200" dirty="0">
                <a:latin typeface="Arial" panose="020B0604020202020204" pitchFamily="34" charset="0"/>
                <a:cs typeface="Arial" panose="020B0604020202020204" pitchFamily="34" charset="0"/>
                <a:sym typeface="+mn-ea"/>
              </a:rPr>
              <a:t> immediately</a:t>
            </a:r>
            <a:r>
              <a:rPr lang="en-US" altLang="en-GB" sz="1200" dirty="0">
                <a:latin typeface="Arial" panose="020B0604020202020204" pitchFamily="34" charset="0"/>
                <a:cs typeface="Arial" panose="020B0604020202020204" pitchFamily="34" charset="0"/>
                <a:sym typeface="+mn-ea"/>
              </a:rPr>
              <a:t>, and the n</a:t>
            </a:r>
            <a:r>
              <a:rPr lang="en-GB" sz="1200" dirty="0">
                <a:latin typeface="Arial" panose="020B0604020202020204" pitchFamily="34" charset="0"/>
                <a:cs typeface="Arial" panose="020B0604020202020204" pitchFamily="34" charset="0"/>
                <a:sym typeface="+mn-ea"/>
              </a:rPr>
              <a:t>otification</a:t>
            </a:r>
            <a:r>
              <a:rPr lang="en-US" altLang="en-GB" sz="1200" dirty="0">
                <a:latin typeface="Arial" panose="020B0604020202020204" pitchFamily="34" charset="0"/>
                <a:cs typeface="Arial" panose="020B0604020202020204" pitchFamily="34" charset="0"/>
                <a:sym typeface="+mn-ea"/>
              </a:rPr>
              <a:t> can’t be interrupted by any process of the phone.</a:t>
            </a:r>
            <a:endParaRPr lang="en-US" altLang="en-GB" sz="1200" dirty="0">
              <a:latin typeface="Arial" panose="020B0604020202020204" pitchFamily="34" charset="0"/>
              <a:cs typeface="Arial" panose="020B0604020202020204" pitchFamily="34" charset="0"/>
              <a:sym typeface="+mn-ea"/>
            </a:endParaRPr>
          </a:p>
          <a:p>
            <a:pPr indent="0" algn="l">
              <a:lnSpc>
                <a:spcPct val="114000"/>
              </a:lnSpc>
              <a:buClrTx/>
              <a:buSzTx/>
              <a:buFont typeface="+mj-lt"/>
              <a:buNone/>
            </a:pPr>
            <a:endParaRPr lang="en-US" altLang="en-GB" sz="1200" dirty="0">
              <a:latin typeface="Arial" panose="020B0604020202020204" pitchFamily="34" charset="0"/>
              <a:cs typeface="Arial" panose="020B0604020202020204" pitchFamily="34" charset="0"/>
              <a:sym typeface="+mn-ea"/>
            </a:endParaRPr>
          </a:p>
          <a:p>
            <a:pPr indent="0" algn="l">
              <a:lnSpc>
                <a:spcPct val="114000"/>
              </a:lnSpc>
              <a:buClrTx/>
              <a:buSzTx/>
              <a:buFont typeface="+mj-lt"/>
              <a:buNone/>
            </a:pPr>
            <a:r>
              <a:rPr lang="en-US" altLang="en-GB" sz="1200" dirty="0">
                <a:latin typeface="Arial" panose="020B0604020202020204" pitchFamily="34" charset="0"/>
                <a:cs typeface="Arial" panose="020B0604020202020204" pitchFamily="34" charset="0"/>
                <a:sym typeface="+mn-ea"/>
              </a:rPr>
              <a:t>                  </a:t>
            </a:r>
            <a:endParaRPr lang="en-US" altLang="en-GB" sz="1200" dirty="0">
              <a:latin typeface="Arial" panose="020B0604020202020204" pitchFamily="34" charset="0"/>
              <a:cs typeface="Arial" panose="020B0604020202020204" pitchFamily="34" charset="0"/>
              <a:sym typeface="+mn-ea"/>
            </a:endParaRPr>
          </a:p>
        </p:txBody>
      </p:sp>
      <p:grpSp>
        <p:nvGrpSpPr>
          <p:cNvPr id="10" name="组合 325"/>
          <p:cNvGrpSpPr/>
          <p:nvPr/>
        </p:nvGrpSpPr>
        <p:grpSpPr bwMode="auto">
          <a:xfrm>
            <a:off x="6612535" y="962874"/>
            <a:ext cx="594715" cy="355731"/>
            <a:chOff x="6492875" y="2406651"/>
            <a:chExt cx="790576" cy="534988"/>
          </a:xfrm>
        </p:grpSpPr>
        <p:sp>
          <p:nvSpPr>
            <p:cNvPr id="11" name="Freeform 168"/>
            <p:cNvSpPr>
              <a:spLocks noEditPoints="1" noChangeArrowheads="1"/>
            </p:cNvSpPr>
            <p:nvPr/>
          </p:nvSpPr>
          <p:spPr bwMode="auto">
            <a:xfrm>
              <a:off x="6875463" y="2419351"/>
              <a:ext cx="392113" cy="454025"/>
            </a:xfrm>
            <a:custGeom>
              <a:avLst/>
              <a:gdLst>
                <a:gd name="T0" fmla="*/ 2147483646 w 937"/>
                <a:gd name="T1" fmla="*/ 2147483646 h 1082"/>
                <a:gd name="T2" fmla="*/ 2147483646 w 937"/>
                <a:gd name="T3" fmla="*/ 2147483646 h 1082"/>
                <a:gd name="T4" fmla="*/ 2147483646 w 937"/>
                <a:gd name="T5" fmla="*/ 2147483646 h 1082"/>
                <a:gd name="T6" fmla="*/ 2147483646 w 937"/>
                <a:gd name="T7" fmla="*/ 2147483646 h 1082"/>
                <a:gd name="T8" fmla="*/ 2147483646 w 937"/>
                <a:gd name="T9" fmla="*/ 2147483646 h 1082"/>
                <a:gd name="T10" fmla="*/ 2147483646 w 937"/>
                <a:gd name="T11" fmla="*/ 2147483646 h 1082"/>
                <a:gd name="T12" fmla="*/ 2147483646 w 937"/>
                <a:gd name="T13" fmla="*/ 2147483646 h 1082"/>
                <a:gd name="T14" fmla="*/ 2147483646 w 937"/>
                <a:gd name="T15" fmla="*/ 2147483646 h 1082"/>
                <a:gd name="T16" fmla="*/ 2147483646 w 937"/>
                <a:gd name="T17" fmla="*/ 2147483646 h 1082"/>
                <a:gd name="T18" fmla="*/ 2147483646 w 937"/>
                <a:gd name="T19" fmla="*/ 2147483646 h 1082"/>
                <a:gd name="T20" fmla="*/ 0 w 937"/>
                <a:gd name="T21" fmla="*/ 2147483646 h 1082"/>
                <a:gd name="T22" fmla="*/ 0 w 937"/>
                <a:gd name="T23" fmla="*/ 2147483646 h 1082"/>
                <a:gd name="T24" fmla="*/ 2147483646 w 937"/>
                <a:gd name="T25" fmla="*/ 0 h 1082"/>
                <a:gd name="T26" fmla="*/ 2147483646 w 937"/>
                <a:gd name="T27" fmla="*/ 2147483646 h 1082"/>
                <a:gd name="T28" fmla="*/ 2147483646 w 937"/>
                <a:gd name="T29" fmla="*/ 2147483646 h 1082"/>
                <a:gd name="T30" fmla="*/ 2147483646 w 937"/>
                <a:gd name="T31" fmla="*/ 2147483646 h 10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1082">
                  <a:moveTo>
                    <a:pt x="66" y="773"/>
                  </a:moveTo>
                  <a:lnTo>
                    <a:pt x="66" y="773"/>
                  </a:lnTo>
                  <a:lnTo>
                    <a:pt x="468" y="1005"/>
                  </a:lnTo>
                  <a:lnTo>
                    <a:pt x="870" y="773"/>
                  </a:lnTo>
                  <a:lnTo>
                    <a:pt x="870" y="309"/>
                  </a:lnTo>
                  <a:lnTo>
                    <a:pt x="468" y="77"/>
                  </a:lnTo>
                  <a:lnTo>
                    <a:pt x="66" y="309"/>
                  </a:lnTo>
                  <a:lnTo>
                    <a:pt x="66" y="773"/>
                  </a:lnTo>
                  <a:close/>
                  <a:moveTo>
                    <a:pt x="468" y="1082"/>
                  </a:moveTo>
                  <a:lnTo>
                    <a:pt x="468" y="1082"/>
                  </a:lnTo>
                  <a:lnTo>
                    <a:pt x="0" y="811"/>
                  </a:lnTo>
                  <a:lnTo>
                    <a:pt x="0" y="270"/>
                  </a:lnTo>
                  <a:lnTo>
                    <a:pt x="468" y="0"/>
                  </a:lnTo>
                  <a:lnTo>
                    <a:pt x="937" y="270"/>
                  </a:lnTo>
                  <a:lnTo>
                    <a:pt x="937" y="811"/>
                  </a:lnTo>
                  <a:lnTo>
                    <a:pt x="468" y="1082"/>
                  </a:ln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2" name="Freeform 169"/>
            <p:cNvSpPr>
              <a:spLocks noEditPoints="1" noChangeArrowheads="1"/>
            </p:cNvSpPr>
            <p:nvPr/>
          </p:nvSpPr>
          <p:spPr bwMode="auto">
            <a:xfrm>
              <a:off x="6983413" y="2559051"/>
              <a:ext cx="176213" cy="176213"/>
            </a:xfrm>
            <a:custGeom>
              <a:avLst/>
              <a:gdLst>
                <a:gd name="T0" fmla="*/ 2147483646 w 420"/>
                <a:gd name="T1" fmla="*/ 2147483646 h 420"/>
                <a:gd name="T2" fmla="*/ 2147483646 w 420"/>
                <a:gd name="T3" fmla="*/ 2147483646 h 420"/>
                <a:gd name="T4" fmla="*/ 2147483646 w 420"/>
                <a:gd name="T5" fmla="*/ 2147483646 h 420"/>
                <a:gd name="T6" fmla="*/ 2147483646 w 420"/>
                <a:gd name="T7" fmla="*/ 2147483646 h 420"/>
                <a:gd name="T8" fmla="*/ 2147483646 w 420"/>
                <a:gd name="T9" fmla="*/ 2147483646 h 420"/>
                <a:gd name="T10" fmla="*/ 2147483646 w 420"/>
                <a:gd name="T11" fmla="*/ 2147483646 h 420"/>
                <a:gd name="T12" fmla="*/ 2147483646 w 420"/>
                <a:gd name="T13" fmla="*/ 2147483646 h 420"/>
                <a:gd name="T14" fmla="*/ 2147483646 w 420"/>
                <a:gd name="T15" fmla="*/ 2147483646 h 420"/>
                <a:gd name="T16" fmla="*/ 0 w 420"/>
                <a:gd name="T17" fmla="*/ 2147483646 h 420"/>
                <a:gd name="T18" fmla="*/ 2147483646 w 420"/>
                <a:gd name="T19" fmla="*/ 0 h 420"/>
                <a:gd name="T20" fmla="*/ 2147483646 w 420"/>
                <a:gd name="T21" fmla="*/ 2147483646 h 420"/>
                <a:gd name="T22" fmla="*/ 2147483646 w 420"/>
                <a:gd name="T23" fmla="*/ 2147483646 h 4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0" h="420">
                  <a:moveTo>
                    <a:pt x="210" y="66"/>
                  </a:moveTo>
                  <a:lnTo>
                    <a:pt x="210" y="66"/>
                  </a:lnTo>
                  <a:cubicBezTo>
                    <a:pt x="131" y="66"/>
                    <a:pt x="67" y="131"/>
                    <a:pt x="67" y="210"/>
                  </a:cubicBezTo>
                  <a:cubicBezTo>
                    <a:pt x="67" y="289"/>
                    <a:pt x="131" y="353"/>
                    <a:pt x="210" y="353"/>
                  </a:cubicBezTo>
                  <a:cubicBezTo>
                    <a:pt x="289" y="353"/>
                    <a:pt x="354" y="289"/>
                    <a:pt x="354" y="210"/>
                  </a:cubicBezTo>
                  <a:cubicBezTo>
                    <a:pt x="354" y="131"/>
                    <a:pt x="289" y="66"/>
                    <a:pt x="210" y="66"/>
                  </a:cubicBezTo>
                  <a:close/>
                  <a:moveTo>
                    <a:pt x="210" y="420"/>
                  </a:moveTo>
                  <a:lnTo>
                    <a:pt x="210" y="420"/>
                  </a:lnTo>
                  <a:cubicBezTo>
                    <a:pt x="94" y="420"/>
                    <a:pt x="0" y="326"/>
                    <a:pt x="0" y="210"/>
                  </a:cubicBezTo>
                  <a:cubicBezTo>
                    <a:pt x="0" y="94"/>
                    <a:pt x="94" y="0"/>
                    <a:pt x="210" y="0"/>
                  </a:cubicBezTo>
                  <a:cubicBezTo>
                    <a:pt x="326" y="0"/>
                    <a:pt x="420" y="94"/>
                    <a:pt x="420" y="210"/>
                  </a:cubicBezTo>
                  <a:cubicBezTo>
                    <a:pt x="420" y="326"/>
                    <a:pt x="326" y="420"/>
                    <a:pt x="210" y="42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3" name="Freeform 170"/>
            <p:cNvSpPr>
              <a:spLocks noChangeArrowheads="1"/>
            </p:cNvSpPr>
            <p:nvPr/>
          </p:nvSpPr>
          <p:spPr bwMode="auto">
            <a:xfrm>
              <a:off x="7042150" y="2406651"/>
              <a:ext cx="58738" cy="5873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69"/>
                  </a:moveTo>
                  <a:lnTo>
                    <a:pt x="139" y="69"/>
                  </a:lnTo>
                  <a:cubicBezTo>
                    <a:pt x="139" y="108"/>
                    <a:pt x="108" y="139"/>
                    <a:pt x="69" y="139"/>
                  </a:cubicBezTo>
                  <a:cubicBezTo>
                    <a:pt x="31" y="139"/>
                    <a:pt x="0" y="108"/>
                    <a:pt x="0" y="69"/>
                  </a:cubicBezTo>
                  <a:cubicBezTo>
                    <a:pt x="0" y="31"/>
                    <a:pt x="31" y="0"/>
                    <a:pt x="69"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4" name="Freeform 171"/>
            <p:cNvSpPr>
              <a:spLocks noChangeArrowheads="1"/>
            </p:cNvSpPr>
            <p:nvPr/>
          </p:nvSpPr>
          <p:spPr bwMode="auto">
            <a:xfrm>
              <a:off x="7224713" y="2513013"/>
              <a:ext cx="58738" cy="57150"/>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8" y="139"/>
                    <a:pt x="69" y="139"/>
                  </a:cubicBezTo>
                  <a:cubicBezTo>
                    <a:pt x="31" y="139"/>
                    <a:pt x="0" y="108"/>
                    <a:pt x="0" y="70"/>
                  </a:cubicBezTo>
                  <a:cubicBezTo>
                    <a:pt x="0" y="31"/>
                    <a:pt x="31" y="0"/>
                    <a:pt x="69" y="0"/>
                  </a:cubicBezTo>
                  <a:cubicBezTo>
                    <a:pt x="108" y="0"/>
                    <a:pt x="139" y="31"/>
                    <a:pt x="139" y="7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5" name="Freeform 172"/>
            <p:cNvSpPr>
              <a:spLocks noChangeArrowheads="1"/>
            </p:cNvSpPr>
            <p:nvPr/>
          </p:nvSpPr>
          <p:spPr bwMode="auto">
            <a:xfrm>
              <a:off x="7224713" y="2724151"/>
              <a:ext cx="58738" cy="57150"/>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69"/>
                  </a:moveTo>
                  <a:lnTo>
                    <a:pt x="139" y="69"/>
                  </a:lnTo>
                  <a:cubicBezTo>
                    <a:pt x="139" y="107"/>
                    <a:pt x="108" y="139"/>
                    <a:pt x="69" y="139"/>
                  </a:cubicBezTo>
                  <a:cubicBezTo>
                    <a:pt x="31" y="139"/>
                    <a:pt x="0" y="107"/>
                    <a:pt x="0" y="69"/>
                  </a:cubicBezTo>
                  <a:cubicBezTo>
                    <a:pt x="0" y="31"/>
                    <a:pt x="31" y="0"/>
                    <a:pt x="69"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6" name="Freeform 173"/>
            <p:cNvSpPr>
              <a:spLocks noChangeArrowheads="1"/>
            </p:cNvSpPr>
            <p:nvPr/>
          </p:nvSpPr>
          <p:spPr bwMode="auto">
            <a:xfrm>
              <a:off x="7042150" y="2828926"/>
              <a:ext cx="58738" cy="5873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69"/>
                  </a:moveTo>
                  <a:lnTo>
                    <a:pt x="139" y="69"/>
                  </a:lnTo>
                  <a:cubicBezTo>
                    <a:pt x="139" y="108"/>
                    <a:pt x="108" y="139"/>
                    <a:pt x="69" y="139"/>
                  </a:cubicBezTo>
                  <a:cubicBezTo>
                    <a:pt x="31" y="139"/>
                    <a:pt x="0" y="108"/>
                    <a:pt x="0" y="69"/>
                  </a:cubicBezTo>
                  <a:cubicBezTo>
                    <a:pt x="0" y="31"/>
                    <a:pt x="31" y="0"/>
                    <a:pt x="69"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7" name="Freeform 174"/>
            <p:cNvSpPr>
              <a:spLocks noChangeArrowheads="1"/>
            </p:cNvSpPr>
            <p:nvPr/>
          </p:nvSpPr>
          <p:spPr bwMode="auto">
            <a:xfrm>
              <a:off x="6859588" y="2724151"/>
              <a:ext cx="58738" cy="57150"/>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69"/>
                  </a:moveTo>
                  <a:lnTo>
                    <a:pt x="138" y="69"/>
                  </a:lnTo>
                  <a:cubicBezTo>
                    <a:pt x="138" y="107"/>
                    <a:pt x="107" y="139"/>
                    <a:pt x="69" y="139"/>
                  </a:cubicBezTo>
                  <a:cubicBezTo>
                    <a:pt x="31" y="139"/>
                    <a:pt x="0" y="107"/>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8" name="Freeform 175"/>
            <p:cNvSpPr>
              <a:spLocks noChangeArrowheads="1"/>
            </p:cNvSpPr>
            <p:nvPr/>
          </p:nvSpPr>
          <p:spPr bwMode="auto">
            <a:xfrm>
              <a:off x="6859588" y="2513013"/>
              <a:ext cx="58738" cy="57150"/>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19" name="Freeform 176"/>
            <p:cNvSpPr>
              <a:spLocks noChangeArrowheads="1"/>
            </p:cNvSpPr>
            <p:nvPr/>
          </p:nvSpPr>
          <p:spPr bwMode="auto">
            <a:xfrm>
              <a:off x="6492875" y="2520951"/>
              <a:ext cx="352425" cy="196850"/>
            </a:xfrm>
            <a:custGeom>
              <a:avLst/>
              <a:gdLst>
                <a:gd name="T0" fmla="*/ 2147483646 w 841"/>
                <a:gd name="T1" fmla="*/ 2147483646 h 469"/>
                <a:gd name="T2" fmla="*/ 2147483646 w 841"/>
                <a:gd name="T3" fmla="*/ 2147483646 h 469"/>
                <a:gd name="T4" fmla="*/ 2147483646 w 841"/>
                <a:gd name="T5" fmla="*/ 0 h 469"/>
                <a:gd name="T6" fmla="*/ 2147483646 w 841"/>
                <a:gd name="T7" fmla="*/ 2147483646 h 469"/>
                <a:gd name="T8" fmla="*/ 0 w 841"/>
                <a:gd name="T9" fmla="*/ 2147483646 h 469"/>
                <a:gd name="T10" fmla="*/ 2147483646 w 841"/>
                <a:gd name="T11" fmla="*/ 2147483646 h 469"/>
                <a:gd name="T12" fmla="*/ 2147483646 w 841"/>
                <a:gd name="T13" fmla="*/ 2147483646 h 469"/>
                <a:gd name="T14" fmla="*/ 2147483646 w 841"/>
                <a:gd name="T15" fmla="*/ 2147483646 h 469"/>
                <a:gd name="T16" fmla="*/ 2147483646 w 841"/>
                <a:gd name="T17" fmla="*/ 2147483646 h 469"/>
                <a:gd name="T18" fmla="*/ 2147483646 w 841"/>
                <a:gd name="T19" fmla="*/ 2147483646 h 469"/>
                <a:gd name="T20" fmla="*/ 2147483646 w 841"/>
                <a:gd name="T21" fmla="*/ 2147483646 h 469"/>
                <a:gd name="T22" fmla="*/ 2147483646 w 841"/>
                <a:gd name="T23" fmla="*/ 2147483646 h 4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1" h="469">
                  <a:moveTo>
                    <a:pt x="760" y="249"/>
                  </a:moveTo>
                  <a:lnTo>
                    <a:pt x="760" y="249"/>
                  </a:lnTo>
                  <a:cubicBezTo>
                    <a:pt x="714" y="105"/>
                    <a:pt x="579" y="0"/>
                    <a:pt x="420" y="0"/>
                  </a:cubicBezTo>
                  <a:cubicBezTo>
                    <a:pt x="261" y="0"/>
                    <a:pt x="126" y="105"/>
                    <a:pt x="80" y="249"/>
                  </a:cubicBezTo>
                  <a:cubicBezTo>
                    <a:pt x="34" y="263"/>
                    <a:pt x="0" y="306"/>
                    <a:pt x="0" y="357"/>
                  </a:cubicBezTo>
                  <a:cubicBezTo>
                    <a:pt x="0" y="419"/>
                    <a:pt x="50" y="469"/>
                    <a:pt x="112" y="469"/>
                  </a:cubicBezTo>
                  <a:cubicBezTo>
                    <a:pt x="162" y="469"/>
                    <a:pt x="172" y="321"/>
                    <a:pt x="140" y="265"/>
                  </a:cubicBezTo>
                  <a:cubicBezTo>
                    <a:pt x="179" y="147"/>
                    <a:pt x="290" y="62"/>
                    <a:pt x="420" y="62"/>
                  </a:cubicBezTo>
                  <a:cubicBezTo>
                    <a:pt x="551" y="62"/>
                    <a:pt x="661" y="147"/>
                    <a:pt x="700" y="265"/>
                  </a:cubicBezTo>
                  <a:cubicBezTo>
                    <a:pt x="668" y="321"/>
                    <a:pt x="678" y="469"/>
                    <a:pt x="728" y="469"/>
                  </a:cubicBezTo>
                  <a:cubicBezTo>
                    <a:pt x="790" y="469"/>
                    <a:pt x="841" y="419"/>
                    <a:pt x="841" y="357"/>
                  </a:cubicBezTo>
                  <a:cubicBezTo>
                    <a:pt x="841" y="306"/>
                    <a:pt x="807" y="263"/>
                    <a:pt x="760" y="249"/>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sp>
          <p:nvSpPr>
            <p:cNvPr id="20" name="Freeform 177"/>
            <p:cNvSpPr>
              <a:spLocks noChangeArrowheads="1"/>
            </p:cNvSpPr>
            <p:nvPr/>
          </p:nvSpPr>
          <p:spPr bwMode="auto">
            <a:xfrm>
              <a:off x="6526213" y="2565401"/>
              <a:ext cx="285750" cy="376238"/>
            </a:xfrm>
            <a:custGeom>
              <a:avLst/>
              <a:gdLst>
                <a:gd name="T0" fmla="*/ 0 w 682"/>
                <a:gd name="T1" fmla="*/ 2147483646 h 895"/>
                <a:gd name="T2" fmla="*/ 0 w 682"/>
                <a:gd name="T3" fmla="*/ 2147483646 h 895"/>
                <a:gd name="T4" fmla="*/ 2147483646 w 682"/>
                <a:gd name="T5" fmla="*/ 2147483646 h 895"/>
                <a:gd name="T6" fmla="*/ 2147483646 w 682"/>
                <a:gd name="T7" fmla="*/ 2147483646 h 895"/>
                <a:gd name="T8" fmla="*/ 2147483646 w 682"/>
                <a:gd name="T9" fmla="*/ 2147483646 h 895"/>
                <a:gd name="T10" fmla="*/ 2147483646 w 682"/>
                <a:gd name="T11" fmla="*/ 2147483646 h 895"/>
                <a:gd name="T12" fmla="*/ 2147483646 w 682"/>
                <a:gd name="T13" fmla="*/ 2147483646 h 895"/>
                <a:gd name="T14" fmla="*/ 2147483646 w 682"/>
                <a:gd name="T15" fmla="*/ 2147483646 h 895"/>
                <a:gd name="T16" fmla="*/ 2147483646 w 682"/>
                <a:gd name="T17" fmla="*/ 2147483646 h 895"/>
                <a:gd name="T18" fmla="*/ 2147483646 w 682"/>
                <a:gd name="T19" fmla="*/ 2147483646 h 895"/>
                <a:gd name="T20" fmla="*/ 2147483646 w 682"/>
                <a:gd name="T21" fmla="*/ 2147483646 h 895"/>
                <a:gd name="T22" fmla="*/ 2147483646 w 682"/>
                <a:gd name="T23" fmla="*/ 2147483646 h 895"/>
                <a:gd name="T24" fmla="*/ 2147483646 w 682"/>
                <a:gd name="T25" fmla="*/ 0 h 895"/>
                <a:gd name="T26" fmla="*/ 2147483646 w 682"/>
                <a:gd name="T27" fmla="*/ 2147483646 h 895"/>
                <a:gd name="T28" fmla="*/ 2147483646 w 682"/>
                <a:gd name="T29" fmla="*/ 2147483646 h 895"/>
                <a:gd name="T30" fmla="*/ 0 w 682"/>
                <a:gd name="T31" fmla="*/ 2147483646 h 8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82" h="895">
                  <a:moveTo>
                    <a:pt x="0" y="895"/>
                  </a:moveTo>
                  <a:lnTo>
                    <a:pt x="0" y="895"/>
                  </a:lnTo>
                  <a:lnTo>
                    <a:pt x="682" y="895"/>
                  </a:lnTo>
                  <a:cubicBezTo>
                    <a:pt x="682" y="695"/>
                    <a:pt x="575" y="528"/>
                    <a:pt x="429" y="480"/>
                  </a:cubicBezTo>
                  <a:cubicBezTo>
                    <a:pt x="493" y="455"/>
                    <a:pt x="545" y="405"/>
                    <a:pt x="571" y="341"/>
                  </a:cubicBezTo>
                  <a:cubicBezTo>
                    <a:pt x="534" y="352"/>
                    <a:pt x="483" y="362"/>
                    <a:pt x="412" y="368"/>
                  </a:cubicBezTo>
                  <a:cubicBezTo>
                    <a:pt x="401" y="383"/>
                    <a:pt x="376" y="393"/>
                    <a:pt x="347" y="393"/>
                  </a:cubicBezTo>
                  <a:cubicBezTo>
                    <a:pt x="307" y="393"/>
                    <a:pt x="274" y="374"/>
                    <a:pt x="274" y="351"/>
                  </a:cubicBezTo>
                  <a:cubicBezTo>
                    <a:pt x="274" y="327"/>
                    <a:pt x="307" y="309"/>
                    <a:pt x="347" y="309"/>
                  </a:cubicBezTo>
                  <a:cubicBezTo>
                    <a:pt x="371" y="309"/>
                    <a:pt x="393" y="316"/>
                    <a:pt x="406" y="327"/>
                  </a:cubicBezTo>
                  <a:cubicBezTo>
                    <a:pt x="495" y="320"/>
                    <a:pt x="551" y="306"/>
                    <a:pt x="585" y="294"/>
                  </a:cubicBezTo>
                  <a:cubicBezTo>
                    <a:pt x="588" y="279"/>
                    <a:pt x="589" y="263"/>
                    <a:pt x="589" y="248"/>
                  </a:cubicBezTo>
                  <a:cubicBezTo>
                    <a:pt x="589" y="111"/>
                    <a:pt x="478" y="0"/>
                    <a:pt x="341" y="0"/>
                  </a:cubicBezTo>
                  <a:cubicBezTo>
                    <a:pt x="204" y="0"/>
                    <a:pt x="93" y="111"/>
                    <a:pt x="93" y="248"/>
                  </a:cubicBezTo>
                  <a:cubicBezTo>
                    <a:pt x="93" y="354"/>
                    <a:pt x="160" y="444"/>
                    <a:pt x="254" y="480"/>
                  </a:cubicBezTo>
                  <a:cubicBezTo>
                    <a:pt x="108" y="528"/>
                    <a:pt x="0" y="695"/>
                    <a:pt x="0" y="895"/>
                  </a:cubicBezTo>
                  <a:close/>
                </a:path>
              </a:pathLst>
            </a:custGeom>
            <a:solidFill>
              <a:srgbClr val="474747"/>
            </a:solidFill>
            <a:ln>
              <a:noFill/>
            </a:ln>
            <a:extLst>
              <a:ext uri="{91240B29-F687-4F45-9708-019B960494DF}">
                <a14:hiddenLine xmlns:a14="http://schemas.microsoft.com/office/drawing/2010/main" w="0">
                  <a:solidFill>
                    <a:srgbClr val="000000"/>
                  </a:solidFill>
                  <a:round/>
                </a14:hiddenLine>
              </a:ext>
            </a:extLst>
          </p:spPr>
          <p:txBody>
            <a:bodyPr/>
            <a:lstStyle/>
            <a:p>
              <a:endParaRPr lang="zh-CN" altLang="en-US" sz="2140"/>
            </a:p>
          </p:txBody>
        </p:sp>
      </p:grpSp>
      <p:pic>
        <p:nvPicPr>
          <p:cNvPr id="32" name="图片 31"/>
          <p:cNvPicPr>
            <a:picLocks noChangeAspect="1"/>
          </p:cNvPicPr>
          <p:nvPr>
            <p:custDataLst>
              <p:tags r:id="rId4"/>
            </p:custDataLst>
          </p:nvPr>
        </p:nvPicPr>
        <p:blipFill>
          <a:blip r:embed="rId5"/>
          <a:stretch>
            <a:fillRect/>
          </a:stretch>
        </p:blipFill>
        <p:spPr>
          <a:xfrm>
            <a:off x="6673850" y="3920490"/>
            <a:ext cx="3021965" cy="2100580"/>
          </a:xfrm>
          <a:prstGeom prst="rect">
            <a:avLst/>
          </a:prstGeom>
        </p:spPr>
      </p:pic>
      <p:cxnSp>
        <p:nvCxnSpPr>
          <p:cNvPr id="33" name="直接箭头连接符 32"/>
          <p:cNvCxnSpPr/>
          <p:nvPr/>
        </p:nvCxnSpPr>
        <p:spPr>
          <a:xfrm>
            <a:off x="5835650" y="5756275"/>
            <a:ext cx="1143000"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2" name="文本框 1"/>
          <p:cNvSpPr txBox="1"/>
          <p:nvPr/>
        </p:nvSpPr>
        <p:spPr>
          <a:xfrm>
            <a:off x="196850" y="5605780"/>
            <a:ext cx="5678170" cy="301625"/>
          </a:xfrm>
          <a:prstGeom prst="rect">
            <a:avLst/>
          </a:prstGeom>
          <a:noFill/>
        </p:spPr>
        <p:txBody>
          <a:bodyPr wrap="square" rtlCol="0" anchor="t">
            <a:spAutoFit/>
          </a:bodyPr>
          <a:p>
            <a:pPr indent="0" algn="r">
              <a:lnSpc>
                <a:spcPct val="114000"/>
              </a:lnSpc>
              <a:buClrTx/>
              <a:buSzTx/>
              <a:buFont typeface="+mj-lt"/>
              <a:buNone/>
            </a:pPr>
            <a:r>
              <a:rPr lang="en-US" altLang="en-GB" sz="1200" dirty="0">
                <a:latin typeface="Arial" panose="020B0604020202020204" pitchFamily="34" charset="0"/>
                <a:cs typeface="Arial" panose="020B0604020202020204" pitchFamily="34" charset="0"/>
                <a:sym typeface="+mn-ea"/>
              </a:rPr>
              <a:t>  e.g.:an earthquake warning include guide line to the nest shelter.</a:t>
            </a:r>
            <a:endParaRPr lang="en-US" altLang="en-GB" sz="1200" dirty="0">
              <a:latin typeface="Arial" panose="020B0604020202020204" pitchFamily="34" charset="0"/>
              <a:cs typeface="Arial" panose="020B0604020202020204" pitchFamily="34" charset="0"/>
              <a:sym typeface="+mn-ea"/>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54050" y="422275"/>
            <a:ext cx="9753600" cy="700405"/>
          </a:xfrm>
          <a:prstGeom prst="rect">
            <a:avLst/>
          </a:prstGeom>
          <a:noFill/>
          <a:ln>
            <a:noFill/>
          </a:ln>
        </p:spPr>
        <p:txBody>
          <a:bodyPr vert="horz" wrap="square" lIns="91440" tIns="45720" rIns="91440" bIns="45720" numCol="1" rtlCol="0" anchor="ctr" anchorCtr="0" compatLnSpc="1">
            <a:noAutofit/>
          </a:bodyPr>
          <a:lstStyle/>
          <a:p>
            <a:pPr lvl="0" algn="l" eaLnBrk="0" fontAlgn="base" hangingPunct="0">
              <a:lnSpc>
                <a:spcPct val="90000"/>
              </a:lnSpc>
              <a:buClrTx/>
              <a:buSzTx/>
              <a:buFontTx/>
            </a:pPr>
            <a:r>
              <a:rPr lang="en-US" altLang="en-GB" sz="2800" b="1" dirty="0">
                <a:latin typeface="Calibri Light" panose="020F0302020204030204" pitchFamily="34" charset="0"/>
                <a:ea typeface="+mj-ea"/>
                <a:cs typeface="Calibri Light" panose="020F0302020204030204" pitchFamily="34" charset="0"/>
                <a:sym typeface="+mn-ea"/>
              </a:rPr>
              <a:t>Requirement and Summary: Public Warning over 5GS/5MBS</a:t>
            </a:r>
            <a:endParaRPr lang="en-US" altLang="en-GB" sz="2800" b="1" dirty="0">
              <a:latin typeface="Calibri Light" panose="020F0302020204030204" pitchFamily="34" charset="0"/>
              <a:ea typeface="+mj-ea"/>
              <a:cs typeface="Calibri Light" panose="020F0302020204030204" pitchFamily="34" charset="0"/>
              <a:sym typeface="+mn-ea"/>
            </a:endParaRPr>
          </a:p>
        </p:txBody>
      </p:sp>
      <p:sp>
        <p:nvSpPr>
          <p:cNvPr id="6" name="文本框 5"/>
          <p:cNvSpPr txBox="1"/>
          <p:nvPr>
            <p:custDataLst>
              <p:tags r:id="rId1"/>
            </p:custDataLst>
          </p:nvPr>
        </p:nvSpPr>
        <p:spPr>
          <a:xfrm>
            <a:off x="501650" y="1336675"/>
            <a:ext cx="10575925" cy="2543175"/>
          </a:xfrm>
          <a:prstGeom prst="rect">
            <a:avLst/>
          </a:prstGeom>
          <a:noFill/>
        </p:spPr>
        <p:txBody>
          <a:bodyPr wrap="square" rtlCol="0" anchor="t">
            <a:spAutoFit/>
          </a:bodyPr>
          <a:lstStyle/>
          <a:p>
            <a:pPr marL="457200" indent="-457200">
              <a:lnSpc>
                <a:spcPct val="100000"/>
              </a:lnSpc>
              <a:spcBef>
                <a:spcPts val="800"/>
              </a:spcBef>
              <a:buFont typeface="+mj-lt"/>
              <a:buAutoNum type="arabicPeriod"/>
            </a:pPr>
            <a:r>
              <a:rPr>
                <a:latin typeface="Arial" panose="020B0604020202020204" pitchFamily="34" charset="0"/>
                <a:cs typeface="Arial" panose="020B0604020202020204" pitchFamily="34" charset="0"/>
                <a:sym typeface="+mn-ea"/>
              </a:rPr>
              <a:t>Support customized public warning content per different area;</a:t>
            </a:r>
            <a:endParaRPr>
              <a:latin typeface="Arial" panose="020B0604020202020204" pitchFamily="34" charset="0"/>
              <a:cs typeface="Arial" panose="020B0604020202020204" pitchFamily="34" charset="0"/>
              <a:sym typeface="+mn-ea"/>
            </a:endParaRPr>
          </a:p>
          <a:p>
            <a:pPr marL="457200" indent="-457200">
              <a:lnSpc>
                <a:spcPct val="100000"/>
              </a:lnSpc>
              <a:spcBef>
                <a:spcPts val="800"/>
              </a:spcBef>
              <a:buFont typeface="+mj-lt"/>
              <a:buAutoNum type="arabicPeriod"/>
            </a:pPr>
            <a:r>
              <a:rPr>
                <a:latin typeface="Arial" panose="020B0604020202020204" pitchFamily="34" charset="0"/>
                <a:cs typeface="Arial" panose="020B0604020202020204" pitchFamily="34" charset="0"/>
                <a:sym typeface="+mn-ea"/>
              </a:rPr>
              <a:t>Support of acknowledgement of the public warning</a:t>
            </a:r>
            <a:endParaRPr>
              <a:latin typeface="Arial" panose="020B0604020202020204" pitchFamily="34" charset="0"/>
              <a:cs typeface="Arial" panose="020B0604020202020204" pitchFamily="34" charset="0"/>
              <a:sym typeface="+mn-ea"/>
            </a:endParaRPr>
          </a:p>
          <a:p>
            <a:pPr marL="457200" indent="-457200">
              <a:lnSpc>
                <a:spcPct val="100000"/>
              </a:lnSpc>
              <a:spcBef>
                <a:spcPts val="800"/>
              </a:spcBef>
              <a:buFont typeface="+mj-lt"/>
              <a:buAutoNum type="arabicPeriod"/>
            </a:pPr>
            <a:r>
              <a:rPr>
                <a:latin typeface="Arial" panose="020B0604020202020204" pitchFamily="34" charset="0"/>
                <a:cs typeface="Arial" panose="020B0604020202020204" pitchFamily="34" charset="0"/>
                <a:sym typeface="+mn-ea"/>
              </a:rPr>
              <a:t>Support of the priority of the Public Warning Notification management, e.g.., it is not interrupted by other actions on the phone</a:t>
            </a:r>
            <a:endParaRPr>
              <a:latin typeface="Arial" panose="020B0604020202020204" pitchFamily="34" charset="0"/>
              <a:cs typeface="Arial" panose="020B0604020202020204" pitchFamily="34" charset="0"/>
              <a:sym typeface="+mn-ea"/>
            </a:endParaRPr>
          </a:p>
          <a:p>
            <a:pPr marL="457200" indent="-457200">
              <a:lnSpc>
                <a:spcPct val="100000"/>
              </a:lnSpc>
              <a:spcBef>
                <a:spcPts val="800"/>
              </a:spcBef>
              <a:buFont typeface="+mj-lt"/>
              <a:buAutoNum type="arabicPeriod"/>
            </a:pPr>
            <a:r>
              <a:rPr>
                <a:latin typeface="Arial" panose="020B0604020202020204" pitchFamily="34" charset="0"/>
                <a:cs typeface="Arial" panose="020B0604020202020204" pitchFamily="34" charset="0"/>
                <a:sym typeface="+mn-ea"/>
              </a:rPr>
              <a:t>Support of delivery of public warning content in an efficient way, e.g., make use of 5G MBS</a:t>
            </a:r>
            <a:endParaRPr>
              <a:latin typeface="Arial" panose="020B0604020202020204" pitchFamily="34" charset="0"/>
              <a:cs typeface="Arial" panose="020B0604020202020204" pitchFamily="34" charset="0"/>
              <a:sym typeface="+mn-ea"/>
            </a:endParaRPr>
          </a:p>
          <a:p>
            <a:pPr marL="457200" indent="-457200">
              <a:lnSpc>
                <a:spcPct val="100000"/>
              </a:lnSpc>
              <a:spcBef>
                <a:spcPts val="800"/>
              </a:spcBef>
              <a:buFont typeface="+mj-lt"/>
              <a:buAutoNum type="arabicPeriod"/>
            </a:pPr>
            <a:r>
              <a:rPr>
                <a:latin typeface="Arial" panose="020B0604020202020204" pitchFamily="34" charset="0"/>
                <a:cs typeface="Arial" panose="020B0604020202020204" pitchFamily="34" charset="0"/>
                <a:sym typeface="+mn-ea"/>
              </a:rPr>
              <a:t>Support of the public warning notification settings, e.g., on, off, on-demand</a:t>
            </a:r>
            <a:endParaRPr>
              <a:latin typeface="Arial" panose="020B0604020202020204" pitchFamily="34" charset="0"/>
              <a:cs typeface="Arial" panose="020B0604020202020204" pitchFamily="34" charset="0"/>
              <a:sym typeface="+mn-ea"/>
            </a:endParaRPr>
          </a:p>
          <a:p>
            <a:pPr marL="457200" indent="-457200">
              <a:lnSpc>
                <a:spcPct val="100000"/>
              </a:lnSpc>
              <a:spcBef>
                <a:spcPts val="800"/>
              </a:spcBef>
              <a:buFont typeface="+mj-lt"/>
              <a:buAutoNum type="arabicPeriod"/>
            </a:pPr>
            <a:r>
              <a:rPr>
                <a:latin typeface="Arial" panose="020B0604020202020204" pitchFamily="34" charset="0"/>
                <a:cs typeface="Arial" panose="020B0604020202020204" pitchFamily="34" charset="0"/>
                <a:sym typeface="+mn-ea"/>
              </a:rPr>
              <a:t>Identify the existing functionalities/service API provided by SA6 which can be reused.</a:t>
            </a:r>
            <a:endParaRPr>
              <a:latin typeface="Arial" panose="020B0604020202020204" pitchFamily="34" charset="0"/>
              <a:cs typeface="Arial" panose="020B0604020202020204" pitchFamily="34" charset="0"/>
              <a:sym typeface="+mn-ea"/>
            </a:endParaRPr>
          </a:p>
        </p:txBody>
      </p:sp>
      <p:sp>
        <p:nvSpPr>
          <p:cNvPr id="106" name="文本框 105"/>
          <p:cNvSpPr txBox="1"/>
          <p:nvPr/>
        </p:nvSpPr>
        <p:spPr>
          <a:xfrm>
            <a:off x="577850" y="4308475"/>
            <a:ext cx="10273665" cy="645160"/>
          </a:xfrm>
          <a:prstGeom prst="rect">
            <a:avLst/>
          </a:prstGeom>
          <a:noFill/>
          <a:ln w="9525">
            <a:noFill/>
          </a:ln>
        </p:spPr>
        <p:txBody>
          <a:bodyPr wrap="square">
            <a:spAutoFit/>
          </a:bodyPr>
          <a:p>
            <a:pPr indent="0"/>
            <a:r>
              <a:rPr lang="en-US" b="1">
                <a:latin typeface="Times New Roman" panose="02020603050405020304" pitchFamily="18" charset="0"/>
                <a:ea typeface="等线" panose="02010600030101010101" charset="-122"/>
              </a:rPr>
              <a:t>As a complementary, the PWS over 5GS/5MBS can provide more information in multiple media types e.g., video, audio, map and so on. </a:t>
            </a:r>
            <a:endParaRPr lang="en-US" b="1">
              <a:latin typeface="Times New Roman" panose="02020603050405020304" pitchFamily="18" charset="0"/>
              <a:ea typeface="等线" panose="02010600030101010101" charset="-122"/>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54050" y="422275"/>
            <a:ext cx="8349615" cy="700405"/>
          </a:xfrm>
          <a:prstGeom prst="rect">
            <a:avLst/>
          </a:prstGeom>
          <a:noFill/>
          <a:ln>
            <a:noFill/>
          </a:ln>
        </p:spPr>
        <p:txBody>
          <a:bodyPr vert="horz" wrap="square" lIns="91440" tIns="45720" rIns="91440" bIns="45720" numCol="1" rtlCol="0" anchor="ctr" anchorCtr="0" compatLnSpc="1">
            <a:noAutofit/>
          </a:bodyPr>
          <a:lstStyle/>
          <a:p>
            <a:pPr lvl="0" algn="l" eaLnBrk="0" fontAlgn="base" hangingPunct="0">
              <a:lnSpc>
                <a:spcPct val="90000"/>
              </a:lnSpc>
              <a:buClrTx/>
              <a:buSzTx/>
              <a:buFontTx/>
            </a:pPr>
            <a:r>
              <a:rPr lang="en-US" altLang="en-GB" sz="3900" dirty="0">
                <a:latin typeface="Calibri Light" panose="020F0302020204030204" pitchFamily="34" charset="0"/>
                <a:ea typeface="+mj-ea"/>
                <a:cs typeface="Calibri Light" panose="020F0302020204030204" pitchFamily="34" charset="0"/>
                <a:sym typeface="+mn-ea"/>
              </a:rPr>
              <a:t>Other clarifications</a:t>
            </a:r>
            <a:endParaRPr lang="en-US" altLang="en-GB" sz="3900" dirty="0">
              <a:latin typeface="Calibri Light" panose="020F0302020204030204" pitchFamily="34" charset="0"/>
              <a:ea typeface="+mj-ea"/>
              <a:cs typeface="Calibri Light" panose="020F0302020204030204" pitchFamily="34" charset="0"/>
              <a:sym typeface="+mn-ea"/>
            </a:endParaRPr>
          </a:p>
        </p:txBody>
      </p:sp>
      <p:sp>
        <p:nvSpPr>
          <p:cNvPr id="6" name="文本框 5"/>
          <p:cNvSpPr txBox="1"/>
          <p:nvPr>
            <p:custDataLst>
              <p:tags r:id="rId1"/>
            </p:custDataLst>
          </p:nvPr>
        </p:nvSpPr>
        <p:spPr>
          <a:xfrm>
            <a:off x="501650" y="1336675"/>
            <a:ext cx="10575925" cy="1061253"/>
          </a:xfrm>
          <a:prstGeom prst="rect">
            <a:avLst/>
          </a:prstGeom>
          <a:noFill/>
        </p:spPr>
        <p:txBody>
          <a:bodyPr wrap="square" rtlCol="0" anchor="t">
            <a:spAutoFit/>
          </a:bodyPr>
          <a:lstStyle/>
          <a:p>
            <a:pPr marL="285750" indent="-285750">
              <a:lnSpc>
                <a:spcPct val="150000"/>
              </a:lnSpc>
              <a:spcBef>
                <a:spcPts val="800"/>
              </a:spcBef>
              <a:buFont typeface="Arial" panose="020B0604020202020204" pitchFamily="34" charset="0"/>
              <a:buChar char="•"/>
            </a:pPr>
            <a:r>
              <a:rPr lang="en-US" altLang="en-GB" sz="2000" b="1" dirty="0">
                <a:latin typeface="Arial" panose="020B0604020202020204" pitchFamily="34" charset="0"/>
                <a:cs typeface="Arial" panose="020B0604020202020204" pitchFamily="34" charset="0"/>
                <a:sym typeface="+mn-ea"/>
              </a:rPr>
              <a:t>Relationship with PWS via CBS</a:t>
            </a:r>
            <a:endParaRPr lang="en-US" altLang="en-GB" sz="2000" b="1" dirty="0">
              <a:latin typeface="Arial" panose="020B0604020202020204" pitchFamily="34" charset="0"/>
              <a:cs typeface="Arial" panose="020B0604020202020204" pitchFamily="34" charset="0"/>
              <a:sym typeface="+mn-ea"/>
            </a:endParaRPr>
          </a:p>
          <a:p>
            <a:pPr marL="742950" lvl="1" indent="-285750">
              <a:lnSpc>
                <a:spcPct val="150000"/>
              </a:lnSpc>
              <a:spcBef>
                <a:spcPts val="800"/>
              </a:spcBef>
              <a:buFont typeface="Arial" panose="020B0604020202020204" pitchFamily="34" charset="0"/>
              <a:buChar char="•"/>
            </a:pPr>
            <a:r>
              <a:rPr lang="en-GB" altLang="zh-CN" sz="2000" dirty="0">
                <a:latin typeface="Arial" panose="020B0604020202020204" pitchFamily="34" charset="0"/>
                <a:cs typeface="Arial" panose="020B0604020202020204" pitchFamily="34" charset="0"/>
                <a:sym typeface="+mn-ea"/>
              </a:rPr>
              <a:t>PWS over 5GS/5MBS is an complementary of PWS via CBS</a:t>
            </a:r>
            <a:endParaRPr lang="en-GB" altLang="zh-CN" sz="2000" dirty="0">
              <a:latin typeface="Arial" panose="020B0604020202020204" pitchFamily="34" charset="0"/>
              <a:cs typeface="Arial" panose="020B0604020202020204" pitchFamily="34" charset="0"/>
              <a:sym typeface="+mn-ea"/>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IN" altLang="en-US" sz="2270" i="1" dirty="0" err="1">
                <a:solidFill>
                  <a:srgbClr val="0000FF"/>
                </a:solidFill>
              </a:rPr>
              <a:t>FS_PWS_App</a:t>
            </a:r>
            <a:r>
              <a:rPr lang="en-IN" altLang="en-US" sz="2270" i="1" dirty="0">
                <a:solidFill>
                  <a:srgbClr val="0000FF"/>
                </a:solidFill>
              </a:rPr>
              <a:t>: </a:t>
            </a:r>
            <a:br>
              <a:rPr lang="en-IN" altLang="en-US" sz="2270" i="1" dirty="0">
                <a:solidFill>
                  <a:srgbClr val="0000FF"/>
                </a:solidFill>
              </a:rPr>
            </a:br>
            <a:r>
              <a:rPr lang="en-IN" altLang="en-US" sz="2270" i="1" dirty="0">
                <a:solidFill>
                  <a:srgbClr val="0000FF"/>
                </a:solidFill>
              </a:rPr>
              <a:t>Study on public warning application over 5G system</a:t>
            </a:r>
            <a:endParaRPr lang="en-GB" altLang="en-US" dirty="0"/>
          </a:p>
        </p:txBody>
      </p:sp>
      <p:sp>
        <p:nvSpPr>
          <p:cNvPr id="6147" name="Content Placeholder 2"/>
          <p:cNvSpPr>
            <a:spLocks noGrp="1"/>
          </p:cNvSpPr>
          <p:nvPr>
            <p:ph idx="1"/>
          </p:nvPr>
        </p:nvSpPr>
        <p:spPr/>
        <p:txBody>
          <a:bodyPr/>
          <a:lstStyle/>
          <a:p>
            <a:r>
              <a:rPr lang="en-GB" altLang="en-US" sz="2270" dirty="0"/>
              <a:t>Continuation or New Item: </a:t>
            </a:r>
            <a:r>
              <a:rPr lang="en-GB" altLang="en-US" sz="1510" i="1" dirty="0">
                <a:solidFill>
                  <a:srgbClr val="0000FF"/>
                </a:solidFill>
              </a:rPr>
              <a:t>New Item</a:t>
            </a:r>
            <a:endParaRPr lang="en-GB" altLang="en-US" sz="2270" dirty="0"/>
          </a:p>
          <a:p>
            <a:r>
              <a:rPr lang="en-US" sz="2270" dirty="0"/>
              <a:t>Study Item/Work Item/Both: </a:t>
            </a:r>
            <a:r>
              <a:rPr lang="en-GB" altLang="en-US" sz="1510" i="1" dirty="0">
                <a:solidFill>
                  <a:srgbClr val="0000FF"/>
                </a:solidFill>
              </a:rPr>
              <a:t>Both</a:t>
            </a:r>
            <a:endParaRPr lang="en-IN" sz="2270" dirty="0"/>
          </a:p>
          <a:p>
            <a:pPr lvl="0"/>
            <a:r>
              <a:rPr lang="en-GB" altLang="en-US" sz="2270" dirty="0"/>
              <a:t>Source of requirements: </a:t>
            </a:r>
            <a:r>
              <a:rPr lang="en-GB" altLang="en-US" sz="1510" i="1" dirty="0">
                <a:solidFill>
                  <a:srgbClr val="0000FF"/>
                </a:solidFill>
              </a:rPr>
              <a:t>SA1 (TS 22.268) and SA6 originated Architectural requirements</a:t>
            </a:r>
            <a:endParaRPr lang="en-GB" altLang="en-US" sz="2270" dirty="0"/>
          </a:p>
          <a:p>
            <a:r>
              <a:rPr lang="en-GB" altLang="en-US" sz="2270" dirty="0"/>
              <a:t>Expected Output: </a:t>
            </a:r>
            <a:r>
              <a:rPr lang="en-GB" altLang="en-US" sz="1510" i="1" dirty="0">
                <a:solidFill>
                  <a:srgbClr val="0000FF"/>
                </a:solidFill>
              </a:rPr>
              <a:t>New TR for Study item and New TS for Work item</a:t>
            </a:r>
            <a:endParaRPr lang="en-GB" altLang="en-US" sz="1510" i="1" dirty="0">
              <a:solidFill>
                <a:srgbClr val="0000FF"/>
              </a:solidFill>
            </a:endParaRPr>
          </a:p>
          <a:p>
            <a:r>
              <a:rPr lang="en-US" sz="2270" dirty="0"/>
              <a:t>Anticipated start date/meeting: </a:t>
            </a:r>
            <a:r>
              <a:rPr lang="en-GB" altLang="en-US" sz="1510" i="1" dirty="0">
                <a:solidFill>
                  <a:srgbClr val="0000FF"/>
                </a:solidFill>
              </a:rPr>
              <a:t>SA6#59-adhoc/Jan-24 (start of Study), SA6#62/Aug-24 (start of Normative)</a:t>
            </a:r>
            <a:endParaRPr lang="en-IN" sz="2270" dirty="0"/>
          </a:p>
          <a:p>
            <a:pPr lvl="0"/>
            <a:r>
              <a:rPr lang="en-GB" altLang="en-US" sz="2270" dirty="0"/>
              <a:t>Target Completion: </a:t>
            </a:r>
            <a:r>
              <a:rPr lang="en-GB" altLang="en-US" sz="1510" i="1" dirty="0">
                <a:solidFill>
                  <a:srgbClr val="0000FF"/>
                </a:solidFill>
              </a:rPr>
              <a:t>SA6#62/Aug-24 (End of study)</a:t>
            </a:r>
            <a:r>
              <a:rPr lang="en-IN" altLang="en-US" sz="1510" i="1" dirty="0">
                <a:solidFill>
                  <a:srgbClr val="0000FF"/>
                </a:solidFill>
              </a:rPr>
              <a:t> , SA6#64/Nov-24 (End of Normative)</a:t>
            </a:r>
            <a:endParaRPr lang="en-GB" altLang="en-US" sz="2270" dirty="0"/>
          </a:p>
          <a:p>
            <a:pPr lvl="0"/>
            <a:r>
              <a:rPr lang="en-IN" altLang="en-US" sz="2270" dirty="0"/>
              <a:t>Estimated TUs: </a:t>
            </a:r>
            <a:r>
              <a:rPr lang="en-GB" altLang="en-US" sz="1510" i="1" dirty="0">
                <a:solidFill>
                  <a:srgbClr val="0000FF"/>
                </a:solidFill>
              </a:rPr>
              <a:t>8 TUs (SID) + 6  TUs (WID)</a:t>
            </a:r>
            <a:endParaRPr lang="en-IN" altLang="en-US" sz="2270" dirty="0"/>
          </a:p>
          <a:p>
            <a:r>
              <a:rPr lang="en-IN" altLang="en-US" sz="2270" dirty="0" err="1"/>
              <a:t>Rapporteurship</a:t>
            </a:r>
            <a:r>
              <a:rPr lang="en-IN" altLang="en-US" sz="2270" dirty="0"/>
              <a:t>: </a:t>
            </a:r>
            <a:r>
              <a:rPr lang="en-US" altLang="en-US" sz="1510" i="1" dirty="0">
                <a:solidFill>
                  <a:srgbClr val="0000FF"/>
                </a:solidFill>
              </a:rPr>
              <a:t>China Broadnet</a:t>
            </a:r>
            <a:endParaRPr lang="en-IN" altLang="en-US" sz="2270" dirty="0"/>
          </a:p>
          <a:p>
            <a:r>
              <a:rPr lang="en-IN" altLang="en-US" sz="2270" dirty="0">
                <a:highlight>
                  <a:srgbClr val="FFFF00"/>
                </a:highlight>
              </a:rPr>
              <a:t>Supporting IMs: </a:t>
            </a:r>
            <a:r>
              <a:rPr lang="en-GB" altLang="en-US" sz="1510" i="1" dirty="0">
                <a:solidFill>
                  <a:srgbClr val="0000FF"/>
                </a:solidFill>
              </a:rPr>
              <a:t>China Broadnet,</a:t>
            </a:r>
            <a:r>
              <a:rPr lang="en-US" altLang="en-GB" sz="1510" i="1" dirty="0">
                <a:solidFill>
                  <a:srgbClr val="0000FF"/>
                </a:solidFill>
              </a:rPr>
              <a:t>CMCC, China Telecom,China Unicom, ZTE,CALTTA</a:t>
            </a:r>
            <a:r>
              <a:rPr lang="en-US" altLang="zh-CN" sz="1510" i="1" dirty="0">
                <a:solidFill>
                  <a:srgbClr val="0000FF"/>
                </a:solidFill>
              </a:rPr>
              <a:t>, CATT,</a:t>
            </a:r>
            <a:r>
              <a:rPr lang="en-US" altLang="en-GB" sz="1510" i="1" dirty="0">
                <a:solidFill>
                  <a:srgbClr val="0000FF"/>
                </a:solidFill>
              </a:rPr>
              <a:t>HuaWei, </a:t>
            </a:r>
            <a:endParaRPr lang="zh-CN" altLang="en-US" sz="1510" i="1" dirty="0">
              <a:solidFill>
                <a:srgbClr val="0000FF"/>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791924" y="1692304"/>
            <a:ext cx="10028861" cy="3530572"/>
          </a:xfrm>
        </p:spPr>
        <p:txBody>
          <a:bodyPr/>
          <a:lstStyle/>
          <a:p>
            <a:pPr lvl="0"/>
            <a:r>
              <a:rPr lang="en-GB" altLang="en-US" sz="1890" dirty="0">
                <a:solidFill>
                  <a:prstClr val="black"/>
                </a:solidFill>
              </a:rPr>
              <a:t>Description:</a:t>
            </a:r>
            <a:r>
              <a:rPr lang="en-GB" altLang="en-US" sz="1890" i="1" dirty="0">
                <a:solidFill>
                  <a:srgbClr val="0000FF"/>
                </a:solidFill>
              </a:rPr>
              <a:t> </a:t>
            </a:r>
            <a:endParaRPr lang="en-GB" altLang="en-US" sz="1890" i="1" dirty="0">
              <a:solidFill>
                <a:srgbClr val="0000FF"/>
              </a:solidFill>
            </a:endParaRPr>
          </a:p>
          <a:p>
            <a:pPr lvl="1"/>
            <a:r>
              <a:rPr altLang="en-US" sz="1510" i="1" dirty="0">
                <a:solidFill>
                  <a:srgbClr val="0000FF"/>
                </a:solidFill>
              </a:rPr>
              <a:t>3GPP SA1 has specified service requirements for Public Warning System (PWS) requirements in TS 22.268. </a:t>
            </a:r>
            <a:endParaRPr altLang="en-US" sz="1510" i="1" dirty="0">
              <a:solidFill>
                <a:srgbClr val="0000FF"/>
              </a:solidFill>
            </a:endParaRPr>
          </a:p>
          <a:p>
            <a:pPr lvl="1"/>
            <a:r>
              <a:rPr altLang="en-US" sz="1510" i="1" dirty="0">
                <a:solidFill>
                  <a:srgbClr val="0000FF"/>
                </a:solidFill>
              </a:rPr>
              <a:t>In 5GS, the CBS mechanism is specified to support the PWS. However, the PWS over CBS has some limitations, e.g., only text with restricted length, unidirectional broadcast without acknowledgement. In some scenarios, the plain text is not sufficient as it is easily neglected by people and not viewed in real time and interactive multimedia services are demanded. For example, when the flood occurs, people within relevant areas may ignore or underestimate the danger from the plain text notification and still go to the mountains for hiking, camping. Some people may be unwilling to leave the area even if text message is received. In such cases, the real-time multimedia notification on mobile phone with sound/vibration showing flood video and escape route indication will make them more clear about the dangerous situation and get effective assistance to survive through multimedia and interactive services. Also, the acknowledgement from the users is desired to make sure that the targets in the area is well notified. Such acknowledgement is also beneficial for further actions to reduce avoidable casualties.</a:t>
            </a:r>
            <a:endParaRPr altLang="en-US" sz="1510" i="1" dirty="0">
              <a:solidFill>
                <a:srgbClr val="0000FF"/>
              </a:solidFill>
            </a:endParaRPr>
          </a:p>
          <a:p>
            <a:pPr lvl="1"/>
            <a:r>
              <a:rPr altLang="en-US" sz="1510" i="1" dirty="0">
                <a:solidFill>
                  <a:srgbClr val="0000FF"/>
                </a:solidFill>
              </a:rPr>
              <a:t>In addition, the 5MBS broadcast mode could be utilized to broadcast PW notifications to cell phone users across different operators’ 5G networks in order to provide better public services.</a:t>
            </a:r>
            <a:endParaRPr altLang="en-US" sz="1510" i="1" dirty="0">
              <a:solidFill>
                <a:srgbClr val="0000FF"/>
              </a:solidFill>
            </a:endParaRPr>
          </a:p>
          <a:p>
            <a:pPr lvl="1"/>
            <a:r>
              <a:rPr altLang="en-US" sz="1510" i="1" dirty="0">
                <a:solidFill>
                  <a:srgbClr val="0000FF"/>
                </a:solidFill>
              </a:rPr>
              <a:t>As a complementary, the PWS over 5GS/5MBS can provide more information in multiple media types e.g., video, audio, map and so on. </a:t>
            </a:r>
            <a:endParaRPr altLang="en-US" sz="1510" i="1" dirty="0">
              <a:solidFill>
                <a:srgbClr val="0000FF"/>
              </a:solidFill>
            </a:endParaRPr>
          </a:p>
        </p:txBody>
      </p:sp>
      <p:sp>
        <p:nvSpPr>
          <p:cNvPr id="6" name="Title 1"/>
          <p:cNvSpPr>
            <a:spLocks noGrp="1"/>
          </p:cNvSpPr>
          <p:nvPr>
            <p:ph type="title"/>
          </p:nvPr>
        </p:nvSpPr>
        <p:spPr>
          <a:xfrm>
            <a:off x="791925" y="553771"/>
            <a:ext cx="9935051" cy="1044556"/>
          </a:xfrm>
        </p:spPr>
        <p:txBody>
          <a:bodyPr/>
          <a:lstStyle/>
          <a:p>
            <a:r>
              <a:rPr lang="en-IN" altLang="en-US" sz="2270" i="1" dirty="0" err="1">
                <a:solidFill>
                  <a:srgbClr val="0000FF"/>
                </a:solidFill>
              </a:rPr>
              <a:t>FS_PWS_App</a:t>
            </a:r>
            <a:r>
              <a:rPr lang="en-IN" altLang="en-US" sz="2270" i="1" dirty="0">
                <a:solidFill>
                  <a:srgbClr val="0000FF"/>
                </a:solidFill>
              </a:rPr>
              <a:t>: </a:t>
            </a:r>
            <a:br>
              <a:rPr lang="en-IN" altLang="en-US" sz="2270" i="1" dirty="0">
                <a:solidFill>
                  <a:srgbClr val="0000FF"/>
                </a:solidFill>
              </a:rPr>
            </a:br>
            <a:r>
              <a:rPr lang="en-IN" altLang="en-US" sz="2270" i="1" dirty="0">
                <a:solidFill>
                  <a:srgbClr val="0000FF"/>
                </a:solidFill>
              </a:rPr>
              <a:t>discussion on public warning application over 5G system</a:t>
            </a:r>
            <a:endParaRPr lang="en-GB"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235614" y="1539903"/>
            <a:ext cx="11047672" cy="4507713"/>
          </a:xfrm>
        </p:spPr>
        <p:txBody>
          <a:bodyPr/>
          <a:lstStyle/>
          <a:p>
            <a:pPr lvl="0"/>
            <a:r>
              <a:rPr lang="en-GB" altLang="en-US" sz="3025" dirty="0">
                <a:solidFill>
                  <a:prstClr val="black"/>
                </a:solidFill>
              </a:rPr>
              <a:t>Objectives:</a:t>
            </a:r>
            <a:r>
              <a:rPr lang="en-GB" altLang="en-US" sz="3025" i="1" dirty="0">
                <a:solidFill>
                  <a:srgbClr val="0000FF"/>
                </a:solidFill>
              </a:rPr>
              <a:t> </a:t>
            </a:r>
            <a:r>
              <a:rPr lang="en-US" altLang="zh-CN" dirty="0"/>
              <a:t>The objectives of the study include: </a:t>
            </a:r>
            <a:endParaRPr lang="en-GB" altLang="en-US" sz="3025" i="1" dirty="0">
              <a:solidFill>
                <a:srgbClr val="0000FF"/>
              </a:solidFill>
            </a:endParaRPr>
          </a:p>
          <a:p>
            <a:pPr marL="340995" indent="-170180">
              <a:spcBef>
                <a:spcPts val="285"/>
              </a:spcBef>
              <a:spcAft>
                <a:spcPts val="0"/>
              </a:spcAft>
            </a:pPr>
            <a:r>
              <a:rPr lang="en-GB" sz="1700" i="1" dirty="0">
                <a:solidFill>
                  <a:srgbClr val="0000FF"/>
                </a:solidFill>
                <a:ea typeface="宋体" panose="02010600030101010101" pitchFamily="2" charset="-122"/>
                <a:cs typeface="Arial" panose="020B0604020202020204" pitchFamily="34" charset="0"/>
              </a:rPr>
              <a:t>1. </a:t>
            </a:r>
            <a:r>
              <a:rPr lang="en-US" sz="1700" i="1" dirty="0">
                <a:solidFill>
                  <a:srgbClr val="0000FF"/>
                </a:solidFill>
                <a:ea typeface="宋体" panose="02010600030101010101" pitchFamily="2" charset="-122"/>
                <a:cs typeface="Arial" panose="020B0604020202020204" pitchFamily="34" charset="0"/>
              </a:rPr>
              <a:t>Analyse requirements of public warning over 5GS/5MBS including SA1, SA6 and other SDO, industry organizations.</a:t>
            </a:r>
            <a:endParaRPr lang="en-US" sz="1700" i="1" dirty="0">
              <a:solidFill>
                <a:srgbClr val="0000FF"/>
              </a:solidFill>
              <a:ea typeface="宋体" panose="02010600030101010101" pitchFamily="2" charset="-122"/>
              <a:cs typeface="Arial" panose="020B0604020202020204" pitchFamily="34" charset="0"/>
            </a:endParaRPr>
          </a:p>
          <a:p>
            <a:pPr marL="340995" indent="-170180">
              <a:spcBef>
                <a:spcPts val="285"/>
              </a:spcBef>
              <a:spcAft>
                <a:spcPts val="0"/>
              </a:spcAft>
            </a:pPr>
            <a:r>
              <a:rPr lang="en-GB" altLang="zh-CN" sz="1700" i="1" dirty="0">
                <a:solidFill>
                  <a:srgbClr val="0000FF"/>
                </a:solidFill>
                <a:ea typeface="宋体" panose="02010600030101010101" pitchFamily="2" charset="-122"/>
                <a:cs typeface="Arial" panose="020B0604020202020204" pitchFamily="34" charset="0"/>
              </a:rPr>
              <a:t>2. </a:t>
            </a:r>
            <a:r>
              <a:rPr altLang="zh-CN" sz="1700" i="1" dirty="0">
                <a:solidFill>
                  <a:srgbClr val="0000FF"/>
                </a:solidFill>
                <a:ea typeface="宋体" panose="02010600030101010101" pitchFamily="2" charset="-122"/>
                <a:cs typeface="Arial" panose="020B0604020202020204" pitchFamily="34" charset="0"/>
              </a:rPr>
              <a:t>Based the requirements, develop keys, corresponding architecture requirements and solution recommendations to support the PWS over 5GS/5MBS considering the following aspects (but not limited to):</a:t>
            </a:r>
            <a:r>
              <a:rPr lang="en-GB" altLang="zh-CN" sz="1325" i="1" dirty="0">
                <a:solidFill>
                  <a:srgbClr val="0000FF"/>
                </a:solidFill>
                <a:ea typeface="宋体" panose="02010600030101010101" pitchFamily="2" charset="-122"/>
                <a:cs typeface="Arial" panose="020B0604020202020204" pitchFamily="34" charset="0"/>
              </a:rPr>
              <a:t>Support customized public warning content per different area;</a:t>
            </a:r>
            <a:endParaRPr lang="en-GB" altLang="zh-CN" sz="1325" i="1" dirty="0">
              <a:solidFill>
                <a:srgbClr val="0000FF"/>
              </a:solidFill>
              <a:ea typeface="宋体" panose="02010600030101010101" pitchFamily="2" charset="-122"/>
              <a:cs typeface="Arial" panose="020B0604020202020204" pitchFamily="34" charset="0"/>
            </a:endParaRPr>
          </a:p>
          <a:p>
            <a:pPr marL="772795" lvl="1" indent="-170180">
              <a:spcBef>
                <a:spcPts val="285"/>
              </a:spcBef>
              <a:spcAft>
                <a:spcPts val="0"/>
              </a:spcAft>
            </a:pPr>
            <a:r>
              <a:rPr lang="en-GB" altLang="zh-CN" sz="1325" i="1" dirty="0">
                <a:solidFill>
                  <a:srgbClr val="0000FF"/>
                </a:solidFill>
                <a:ea typeface="宋体" panose="02010600030101010101" pitchFamily="2" charset="-122"/>
                <a:cs typeface="Arial" panose="020B0604020202020204" pitchFamily="34" charset="0"/>
              </a:rPr>
              <a:t>a.	Support customized public warning content per different area;</a:t>
            </a:r>
            <a:endParaRPr lang="en-GB" altLang="zh-CN" sz="1325" i="1" dirty="0">
              <a:solidFill>
                <a:srgbClr val="0000FF"/>
              </a:solidFill>
              <a:ea typeface="宋体" panose="02010600030101010101" pitchFamily="2" charset="-122"/>
              <a:cs typeface="Arial" panose="020B0604020202020204" pitchFamily="34" charset="0"/>
            </a:endParaRPr>
          </a:p>
          <a:p>
            <a:pPr marL="772795" lvl="1" indent="-170180">
              <a:spcBef>
                <a:spcPts val="285"/>
              </a:spcBef>
              <a:spcAft>
                <a:spcPts val="0"/>
              </a:spcAft>
            </a:pPr>
            <a:r>
              <a:rPr lang="en-GB" altLang="zh-CN" sz="1325" i="1" dirty="0">
                <a:solidFill>
                  <a:srgbClr val="0000FF"/>
                </a:solidFill>
                <a:ea typeface="宋体" panose="02010600030101010101" pitchFamily="2" charset="-122"/>
                <a:cs typeface="Arial" panose="020B0604020202020204" pitchFamily="34" charset="0"/>
              </a:rPr>
              <a:t>b.	Support of acknowledgement of the public warning</a:t>
            </a:r>
            <a:endParaRPr lang="en-GB" altLang="zh-CN" sz="1325" i="1" dirty="0">
              <a:solidFill>
                <a:srgbClr val="0000FF"/>
              </a:solidFill>
              <a:ea typeface="宋体" panose="02010600030101010101" pitchFamily="2" charset="-122"/>
              <a:cs typeface="Arial" panose="020B0604020202020204" pitchFamily="34" charset="0"/>
            </a:endParaRPr>
          </a:p>
          <a:p>
            <a:pPr marL="772795" lvl="1" indent="-170180">
              <a:spcBef>
                <a:spcPts val="285"/>
              </a:spcBef>
              <a:spcAft>
                <a:spcPts val="0"/>
              </a:spcAft>
            </a:pPr>
            <a:r>
              <a:rPr lang="en-GB" altLang="zh-CN" sz="1325" i="1" dirty="0">
                <a:solidFill>
                  <a:srgbClr val="0000FF"/>
                </a:solidFill>
                <a:ea typeface="宋体" panose="02010600030101010101" pitchFamily="2" charset="-122"/>
                <a:cs typeface="Arial" panose="020B0604020202020204" pitchFamily="34" charset="0"/>
              </a:rPr>
              <a:t>c.	Support of the priority of the Public Warning Notification management, e.g.., it is not interrupted by other actions on the phone</a:t>
            </a:r>
            <a:endParaRPr lang="en-GB" altLang="zh-CN" sz="1325" i="1" dirty="0">
              <a:solidFill>
                <a:srgbClr val="0000FF"/>
              </a:solidFill>
              <a:ea typeface="宋体" panose="02010600030101010101" pitchFamily="2" charset="-122"/>
              <a:cs typeface="Arial" panose="020B0604020202020204" pitchFamily="34" charset="0"/>
            </a:endParaRPr>
          </a:p>
          <a:p>
            <a:pPr marL="772795" lvl="1" indent="-170180">
              <a:spcBef>
                <a:spcPts val="285"/>
              </a:spcBef>
              <a:spcAft>
                <a:spcPts val="0"/>
              </a:spcAft>
            </a:pPr>
            <a:r>
              <a:rPr lang="en-GB" altLang="zh-CN" sz="1325" i="1" dirty="0">
                <a:solidFill>
                  <a:srgbClr val="0000FF"/>
                </a:solidFill>
                <a:ea typeface="宋体" panose="02010600030101010101" pitchFamily="2" charset="-122"/>
                <a:cs typeface="Arial" panose="020B0604020202020204" pitchFamily="34" charset="0"/>
              </a:rPr>
              <a:t>d.	Support of delivery of public warning content in an efficient way, e.g., make use of 5G MBS</a:t>
            </a:r>
            <a:endParaRPr lang="en-GB" altLang="zh-CN" sz="1325" i="1" dirty="0">
              <a:solidFill>
                <a:srgbClr val="0000FF"/>
              </a:solidFill>
              <a:ea typeface="宋体" panose="02010600030101010101" pitchFamily="2" charset="-122"/>
              <a:cs typeface="Arial" panose="020B0604020202020204" pitchFamily="34" charset="0"/>
            </a:endParaRPr>
          </a:p>
          <a:p>
            <a:pPr marL="772795" lvl="1" indent="-170180">
              <a:spcBef>
                <a:spcPts val="285"/>
              </a:spcBef>
              <a:spcAft>
                <a:spcPts val="0"/>
              </a:spcAft>
            </a:pPr>
            <a:r>
              <a:rPr lang="en-GB" altLang="zh-CN" sz="1325" i="1" dirty="0">
                <a:solidFill>
                  <a:srgbClr val="0000FF"/>
                </a:solidFill>
                <a:ea typeface="宋体" panose="02010600030101010101" pitchFamily="2" charset="-122"/>
                <a:cs typeface="Arial" panose="020B0604020202020204" pitchFamily="34" charset="0"/>
              </a:rPr>
              <a:t>e.	Support of the public warning notification settings, e.g., on, off, on-demand</a:t>
            </a:r>
            <a:endParaRPr lang="en-GB" altLang="zh-CN" sz="1325" i="1" dirty="0">
              <a:solidFill>
                <a:srgbClr val="0000FF"/>
              </a:solidFill>
              <a:ea typeface="宋体" panose="02010600030101010101" pitchFamily="2" charset="-122"/>
              <a:cs typeface="Arial" panose="020B0604020202020204" pitchFamily="34" charset="0"/>
            </a:endParaRPr>
          </a:p>
          <a:p>
            <a:pPr marL="772795" lvl="1" indent="-170180">
              <a:spcBef>
                <a:spcPts val="285"/>
              </a:spcBef>
              <a:spcAft>
                <a:spcPts val="0"/>
              </a:spcAft>
            </a:pPr>
            <a:r>
              <a:rPr lang="en-GB" altLang="zh-CN" sz="1325" i="1" dirty="0">
                <a:solidFill>
                  <a:srgbClr val="0000FF"/>
                </a:solidFill>
                <a:ea typeface="宋体" panose="02010600030101010101" pitchFamily="2" charset="-122"/>
                <a:cs typeface="Arial" panose="020B0604020202020204" pitchFamily="34" charset="0"/>
              </a:rPr>
              <a:t>f.	Identify the existing functionalities/service API provided by SA6 which can be reused.</a:t>
            </a:r>
            <a:endParaRPr lang="en-GB" altLang="zh-CN" sz="1325" i="1" dirty="0">
              <a:solidFill>
                <a:srgbClr val="0000FF"/>
              </a:solidFill>
              <a:ea typeface="宋体" panose="02010600030101010101" pitchFamily="2" charset="-122"/>
              <a:cs typeface="Arial" panose="020B0604020202020204" pitchFamily="34" charset="0"/>
            </a:endParaRPr>
          </a:p>
          <a:p>
            <a:pPr lvl="0"/>
            <a:r>
              <a:rPr lang="en-GB" altLang="en-US" dirty="0">
                <a:solidFill>
                  <a:prstClr val="black"/>
                </a:solidFill>
              </a:rPr>
              <a:t>Dependency on other working groups: </a:t>
            </a:r>
            <a:endParaRPr lang="en-GB" altLang="en-US" dirty="0">
              <a:solidFill>
                <a:prstClr val="black"/>
              </a:solidFill>
            </a:endParaRPr>
          </a:p>
          <a:p>
            <a:pPr lvl="1"/>
            <a:r>
              <a:rPr lang="en-GB" altLang="en-US" sz="1510" i="1" dirty="0">
                <a:solidFill>
                  <a:srgbClr val="0000FF"/>
                </a:solidFill>
              </a:rPr>
              <a:t>No</a:t>
            </a:r>
            <a:endParaRPr lang="en-GB" altLang="en-US" sz="1510" i="1" dirty="0">
              <a:solidFill>
                <a:srgbClr val="0000FF"/>
              </a:solidFill>
            </a:endParaRPr>
          </a:p>
          <a:p>
            <a:pPr lvl="0"/>
            <a:r>
              <a:rPr lang="en-US" dirty="0">
                <a:solidFill>
                  <a:prstClr val="black"/>
                </a:solidFill>
              </a:rPr>
              <a:t>Impacts to 3GPP/Industry work if this is not accepted into Rel-19: </a:t>
            </a:r>
            <a:endParaRPr lang="en-US" dirty="0">
              <a:solidFill>
                <a:prstClr val="black"/>
              </a:solidFill>
            </a:endParaRPr>
          </a:p>
          <a:p>
            <a:pPr lvl="1"/>
            <a:r>
              <a:rPr lang="en-IN" sz="1510" i="1" dirty="0">
                <a:solidFill>
                  <a:srgbClr val="0000FF"/>
                </a:solidFill>
              </a:rPr>
              <a:t>Less sufficient tools for PWS.</a:t>
            </a:r>
            <a:endParaRPr lang="en-US" sz="1510" i="1" dirty="0">
              <a:solidFill>
                <a:srgbClr val="0000FF"/>
              </a:solidFill>
            </a:endParaRPr>
          </a:p>
        </p:txBody>
      </p:sp>
      <p:sp>
        <p:nvSpPr>
          <p:cNvPr id="6" name="Title 1"/>
          <p:cNvSpPr>
            <a:spLocks noGrp="1"/>
          </p:cNvSpPr>
          <p:nvPr>
            <p:ph type="title"/>
          </p:nvPr>
        </p:nvSpPr>
        <p:spPr>
          <a:xfrm>
            <a:off x="791925" y="553771"/>
            <a:ext cx="9935051" cy="1044556"/>
          </a:xfrm>
        </p:spPr>
        <p:txBody>
          <a:bodyPr/>
          <a:lstStyle/>
          <a:p>
            <a:r>
              <a:rPr lang="en-IN" altLang="en-US" sz="2270" i="1" dirty="0" err="1">
                <a:solidFill>
                  <a:srgbClr val="0000FF"/>
                </a:solidFill>
              </a:rPr>
              <a:t>FS_PWS_App</a:t>
            </a:r>
            <a:r>
              <a:rPr lang="en-IN" altLang="en-US" sz="2270" i="1" dirty="0">
                <a:solidFill>
                  <a:srgbClr val="0000FF"/>
                </a:solidFill>
              </a:rPr>
              <a:t>: </a:t>
            </a:r>
            <a:br>
              <a:rPr lang="en-IN" altLang="en-US" sz="2270" i="1" dirty="0">
                <a:solidFill>
                  <a:srgbClr val="0000FF"/>
                </a:solidFill>
              </a:rPr>
            </a:br>
            <a:r>
              <a:rPr lang="en-IN" altLang="en-US" sz="2270" i="1" dirty="0">
                <a:solidFill>
                  <a:srgbClr val="0000FF"/>
                </a:solidFill>
              </a:rPr>
              <a:t>discussion on</a:t>
            </a:r>
            <a:r>
              <a:rPr lang="en-IN" altLang="en-US" sz="2270" i="1" dirty="0">
                <a:solidFill>
                  <a:srgbClr val="0000FF"/>
                </a:solidFill>
              </a:rPr>
              <a:t> on public warning application over 5G system</a:t>
            </a:r>
            <a:endParaRPr lang="en-GB" altLang="en-US" dirty="0"/>
          </a:p>
        </p:txBody>
      </p:sp>
    </p:spTree>
  </p:cSld>
  <p:clrMapOvr>
    <a:masterClrMapping/>
  </p:clrMapOvr>
  <p:transition>
    <p:wipe dir="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COMMONDATA" val="eyJoZGlkIjoiNTAyNWZhMTAzZTIyM2E0MjhjOTdjNDExMzIzMjI1Njk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7351</Words>
  <Application>WPS 演示</Application>
  <PresentationFormat>自定义</PresentationFormat>
  <Paragraphs>136</Paragraphs>
  <Slides>10</Slides>
  <Notes>0</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4</vt:i4>
      </vt:variant>
      <vt:variant>
        <vt:lpstr>幻灯片标题</vt:lpstr>
      </vt:variant>
      <vt:variant>
        <vt:i4>10</vt:i4>
      </vt:variant>
    </vt:vector>
  </HeadingPairs>
  <TitlesOfParts>
    <vt:vector size="32" baseType="lpstr">
      <vt:lpstr>Arial</vt:lpstr>
      <vt:lpstr>宋体</vt:lpstr>
      <vt:lpstr>Wingdings</vt:lpstr>
      <vt:lpstr>Calibri</vt:lpstr>
      <vt:lpstr>Arial</vt:lpstr>
      <vt:lpstr>Calibri Light</vt:lpstr>
      <vt:lpstr>微软雅黑</vt:lpstr>
      <vt:lpstr>.AppleSystemUIFont</vt:lpstr>
      <vt:lpstr>Segoe Print</vt:lpstr>
      <vt:lpstr>Calibri</vt:lpstr>
      <vt:lpstr>Wingdings</vt:lpstr>
      <vt:lpstr>Times New Roman</vt:lpstr>
      <vt:lpstr>等线</vt:lpstr>
      <vt:lpstr>Arial Narrow</vt:lpstr>
      <vt:lpstr>HarmonyOS Sans SC</vt:lpstr>
      <vt:lpstr>Arial Unicode MS</vt:lpstr>
      <vt:lpstr>1_Office Theme</vt:lpstr>
      <vt:lpstr>2_Office Theme</vt:lpstr>
      <vt:lpstr>Visio.Drawing.11</vt:lpstr>
      <vt:lpstr>Visio.Drawing.15</vt:lpstr>
      <vt:lpstr>Visio.Drawing.15</vt:lpstr>
      <vt:lpstr>Visio.Drawing.15</vt:lpstr>
      <vt:lpstr>discussion on public warning application over 5G system</vt:lpstr>
      <vt:lpstr>Background</vt:lpstr>
      <vt:lpstr>PowerPoint 演示文稿</vt:lpstr>
      <vt:lpstr>PowerPoint 演示文稿</vt:lpstr>
      <vt:lpstr>PowerPoint 演示文稿</vt:lpstr>
      <vt:lpstr>PowerPoint 演示文稿</vt:lpstr>
      <vt:lpstr>FS_PWS_App:  Study on public warning application over 5G system</vt:lpstr>
      <vt:lpstr>FS_PWS_App:  discussion on public warning application over 5G system</vt:lpstr>
      <vt:lpstr>FS_PWS_App:  discussion on on public warning application over 5G system</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&lt;public warning over 5GS&gt;</dc:title>
  <dc:creator/>
  <cp:lastModifiedBy>文档存本地丢失不负责</cp:lastModifiedBy>
  <cp:revision>163</cp:revision>
  <dcterms:created xsi:type="dcterms:W3CDTF">2022-04-29T03:37:00Z</dcterms:created>
  <dcterms:modified xsi:type="dcterms:W3CDTF">2023-11-07T09:46:58Z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Adobe Illustrator CC 2017 (Windows)</vt:lpwstr>
  </property>
  <property fmtid="{D5CDD505-2E9C-101B-9397-08002B2CF9AE}" pid="3" name="KSOProductBuildVer">
    <vt:lpwstr>2052-12.1.0.15712</vt:lpwstr>
  </property>
  <property fmtid="{D5CDD505-2E9C-101B-9397-08002B2CF9AE}" pid="4" name="ICV">
    <vt:lpwstr>2E2321075C6446D39C3102C009D062FC_13</vt:lpwstr>
  </property>
  <property fmtid="{D5CDD505-2E9C-101B-9397-08002B2CF9AE}" pid="5" name="_2015_ms_pID_725343">
    <vt:lpwstr>(3)swLZNm1tjt3WT/sDgg7nBbKk6mC2iQ3uBjuwIj49E7Uu9UOSGftFJvpoqGGF/YpU8I/Kk16K
7kb9+NkIlkpfdixcZ1HRdaH6rW/mLIbq3vpLjno0HXqMUp2Hn9zGyQyaNOJHTd7+urox3+gx
dM2ApguXjhAj8cNJLSiXcRKsQTOyoVQ0rzKIOsN6UN4oHJo11oUhvsY+li9mVAhDGbtR7z94
upL0RZ8hz03dkn68qD</vt:lpwstr>
  </property>
  <property fmtid="{D5CDD505-2E9C-101B-9397-08002B2CF9AE}" pid="6" name="_2015_ms_pID_7253431">
    <vt:lpwstr>NE/62JxHidrlm8pKagNPPDAU1KDSHj8XS5RRvkw8sMAU/sQoZry9vr
DLGpa+5/TvO2T5pGi/IgKz0vFMhjw/8srGOovkQqGl/GU5j9Vpk1rmKtBu33qRqUpfuiKTfC
VyJM/qHFjLdDcvjEtggZrJ2G8BNkjiV2CgA5ZKx+llMMWSgepP52t8DuBrn8Y456z3EwDhYY
fSrL9KSGiq6NLabObddXZdOcZGckQAIoWgOx</vt:lpwstr>
  </property>
  <property fmtid="{D5CDD505-2E9C-101B-9397-08002B2CF9AE}" pid="7" name="_2015_ms_pID_7253432">
    <vt:lpwstr>hA==</vt:lpwstr>
  </property>
</Properties>
</file>