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7"/>
  </p:notesMasterIdLst>
  <p:handoutMasterIdLst>
    <p:handoutMasterId r:id="rId18"/>
  </p:handoutMasterIdLst>
  <p:sldIdLst>
    <p:sldId id="341" r:id="rId5"/>
    <p:sldId id="363" r:id="rId6"/>
    <p:sldId id="366" r:id="rId7"/>
    <p:sldId id="376" r:id="rId8"/>
    <p:sldId id="368" r:id="rId9"/>
    <p:sldId id="367" r:id="rId10"/>
    <p:sldId id="377" r:id="rId11"/>
    <p:sldId id="378" r:id="rId12"/>
    <p:sldId id="369" r:id="rId13"/>
    <p:sldId id="379" r:id="rId14"/>
    <p:sldId id="380" r:id="rId15"/>
    <p:sldId id="364" r:id="rId16"/>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4679" autoAdjust="0"/>
  </p:normalViewPr>
  <p:slideViewPr>
    <p:cSldViewPr snapToGrid="0">
      <p:cViewPr varScale="1">
        <p:scale>
          <a:sx n="94" d="100"/>
          <a:sy n="94" d="100"/>
        </p:scale>
        <p:origin x="154"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a:extLst>
              <a:ext uri="{FF2B5EF4-FFF2-40B4-BE49-F238E27FC236}">
                <a16:creationId xmlns:a16="http://schemas.microsoft.com/office/drawing/2014/main" id="{BB8994A5-D808-4BF9-9C30-40F75349FF45}"/>
              </a:ext>
            </a:extLst>
          </p:cNvPr>
          <p:cNvSpPr txBox="1">
            <a:spLocks noChangeArrowheads="1"/>
          </p:cNvSpPr>
          <p:nvPr userDrawn="1"/>
        </p:nvSpPr>
        <p:spPr bwMode="auto">
          <a:xfrm>
            <a:off x="133350" y="36513"/>
            <a:ext cx="58102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&lt;</a:t>
            </a:r>
            <a:r>
              <a:rPr lang="sv-SE" altLang="en-US" sz="1200" b="1" i="1" dirty="0">
                <a:latin typeface="Arial "/>
              </a:rPr>
              <a:t>meeting</a:t>
            </a:r>
            <a:r>
              <a:rPr lang="sv-SE" altLang="en-US" sz="1200" b="1" dirty="0">
                <a:latin typeface="Arial "/>
              </a:rPr>
              <a:t>&gt;</a:t>
            </a:r>
          </a:p>
          <a:p>
            <a:pPr eaLnBrk="1" hangingPunct="1">
              <a:defRPr/>
            </a:pPr>
            <a:r>
              <a:rPr lang="sv-SE" altLang="en-US" sz="1200" b="1" dirty="0">
                <a:latin typeface="Arial "/>
              </a:rPr>
              <a:t>&lt;</a:t>
            </a:r>
            <a:r>
              <a:rPr lang="sv-SE" altLang="en-US" sz="1200" b="1" i="1" dirty="0">
                <a:latin typeface="Arial "/>
              </a:rPr>
              <a:t>location</a:t>
            </a:r>
            <a:r>
              <a:rPr lang="sv-SE" altLang="en-US" sz="1200" b="1" dirty="0">
                <a:latin typeface="Arial "/>
              </a:rPr>
              <a:t>&gt; – &lt;</a:t>
            </a:r>
            <a:r>
              <a:rPr lang="sv-SE" altLang="en-US" sz="1200" b="1" i="1" dirty="0">
                <a:latin typeface="Arial "/>
              </a:rPr>
              <a:t>month</a:t>
            </a:r>
            <a:r>
              <a:rPr lang="sv-SE" altLang="en-US" sz="1200" b="1" dirty="0">
                <a:latin typeface="Arial "/>
              </a:rPr>
              <a:t>&gt; 2019</a:t>
            </a:r>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2021</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4" name="Text Box 14">
            <a:extLst>
              <a:ext uri="{FF2B5EF4-FFF2-40B4-BE49-F238E27FC236}">
                <a16:creationId xmlns:a16="http://schemas.microsoft.com/office/drawing/2014/main" id="{04953B71-6776-413E-AC69-E69762C9C33E}"/>
              </a:ext>
            </a:extLst>
          </p:cNvPr>
          <p:cNvSpPr txBox="1">
            <a:spLocks noChangeArrowheads="1"/>
          </p:cNvSpPr>
          <p:nvPr userDrawn="1"/>
        </p:nvSpPr>
        <p:spPr bwMode="auto">
          <a:xfrm>
            <a:off x="323850" y="73025"/>
            <a:ext cx="3486150" cy="461963"/>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TSG-SA WG6 Meeting #44</a:t>
            </a:r>
          </a:p>
          <a:p>
            <a:pPr eaLnBrk="1" hangingPunct="1">
              <a:defRPr/>
            </a:pPr>
            <a:r>
              <a:rPr lang="en-GB" altLang="en-US" sz="1200" b="1" dirty="0">
                <a:latin typeface="Arial "/>
              </a:rPr>
              <a:t>e-meeting, </a:t>
            </a:r>
            <a:r>
              <a:rPr lang="en-GB" altLang="en-US" sz="1200" b="1">
                <a:latin typeface="Arial "/>
              </a:rPr>
              <a:t>12</a:t>
            </a:r>
            <a:r>
              <a:rPr lang="en-GB" altLang="en-US" sz="1200" b="1" baseline="30000">
                <a:latin typeface="Arial "/>
              </a:rPr>
              <a:t>th</a:t>
            </a:r>
            <a:r>
              <a:rPr lang="en-GB" altLang="en-US" sz="1200" b="1">
                <a:latin typeface="Arial "/>
              </a:rPr>
              <a:t> – </a:t>
            </a:r>
            <a:r>
              <a:rPr lang="en-GB" altLang="en-US" sz="1200" b="1" dirty="0">
                <a:latin typeface="Arial "/>
              </a:rPr>
              <a:t>20</a:t>
            </a:r>
            <a:r>
              <a:rPr lang="en-GB" altLang="en-US" sz="1200" b="1" baseline="30000" dirty="0">
                <a:latin typeface="Arial "/>
              </a:rPr>
              <a:t>th</a:t>
            </a:r>
            <a:r>
              <a:rPr lang="en-GB" altLang="en-US" sz="1200" b="1" dirty="0">
                <a:latin typeface="Arial "/>
              </a:rPr>
              <a:t> July 2021</a:t>
            </a:r>
            <a:endParaRPr lang="en-US" altLang="en-US" sz="1200" b="1" dirty="0">
              <a:latin typeface="Arial "/>
            </a:endParaRPr>
          </a:p>
        </p:txBody>
      </p:sp>
      <p:sp>
        <p:nvSpPr>
          <p:cNvPr id="15" name="Text Box 13">
            <a:extLst>
              <a:ext uri="{FF2B5EF4-FFF2-40B4-BE49-F238E27FC236}">
                <a16:creationId xmlns:a16="http://schemas.microsoft.com/office/drawing/2014/main" id="{897F339D-C9FE-4694-B4EA-980A7508C12C}"/>
              </a:ext>
            </a:extLst>
          </p:cNvPr>
          <p:cNvSpPr txBox="1">
            <a:spLocks noChangeArrowheads="1"/>
          </p:cNvSpPr>
          <p:nvPr userDrawn="1"/>
        </p:nvSpPr>
        <p:spPr bwMode="auto">
          <a:xfrm>
            <a:off x="9401961" y="73009"/>
            <a:ext cx="1463675" cy="276225"/>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en-GB" altLang="en-US" sz="1200" b="1" dirty="0"/>
              <a:t>S6-21xxx</a:t>
            </a:r>
            <a:r>
              <a:rPr lang="en-GB" altLang="en-US" sz="1200" dirty="0"/>
              <a:t> </a:t>
            </a:r>
            <a:endParaRPr lang="en-GB" altLang="en-US"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timing>
    <p:tnLst>
      <p:par>
        <p:cTn id="1" dur="indefinite" restart="never" nodeType="tmRoot"/>
      </p:par>
    </p:tnLst>
  </p:timing>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8" y="1709738"/>
            <a:ext cx="7886700" cy="2852737"/>
          </a:xfrm>
        </p:spPr>
        <p:txBody>
          <a:bodyPr/>
          <a:lstStyle/>
          <a:p>
            <a:pPr eaLnBrk="1" hangingPunct="1"/>
            <a:r>
              <a:rPr lang="en-GB" altLang="en-US" dirty="0"/>
              <a:t>5GMARCH – Open </a:t>
            </a:r>
            <a:r>
              <a:rPr lang="en-GB" altLang="en-US" dirty="0" smtClean="0"/>
              <a:t>Issues</a:t>
            </a:r>
            <a:endParaRPr lang="en-GB" altLang="en-US" dirty="0"/>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US" altLang="en-US" dirty="0" err="1">
                <a:latin typeface="Arial" panose="020B0604020202020204" pitchFamily="34" charset="0"/>
              </a:rPr>
              <a:t>Basavaraj</a:t>
            </a:r>
            <a:r>
              <a:rPr lang="en-US" altLang="en-US" dirty="0">
                <a:latin typeface="Arial" panose="020B0604020202020204" pitchFamily="34" charset="0"/>
              </a:rPr>
              <a:t> (</a:t>
            </a:r>
            <a:r>
              <a:rPr lang="en-US" altLang="en-US" dirty="0" err="1">
                <a:latin typeface="Arial" panose="020B0604020202020204" pitchFamily="34" charset="0"/>
              </a:rPr>
              <a:t>Basu</a:t>
            </a:r>
            <a:r>
              <a:rPr lang="en-US" altLang="en-US" dirty="0">
                <a:latin typeface="Arial" panose="020B0604020202020204" pitchFamily="34" charset="0"/>
              </a:rPr>
              <a:t>)</a:t>
            </a:r>
            <a:endParaRPr lang="en-GB" altLang="en-US" dirty="0"/>
          </a:p>
          <a:p>
            <a:pPr marL="0" indent="0" eaLnBrk="1" hangingPunct="1">
              <a:buFontTx/>
              <a:buNone/>
            </a:pPr>
            <a:r>
              <a:rPr lang="en-GB" altLang="en-US" dirty="0" smtClean="0"/>
              <a:t>Samsung</a:t>
            </a:r>
            <a:endParaRPr lang="en-GB" altLang="en-US" dirty="0"/>
          </a:p>
          <a:p>
            <a:pPr marL="0" indent="0" eaLnBrk="1" hangingPunct="1">
              <a:buFontTx/>
              <a:buNone/>
            </a:pPr>
            <a:endParaRPr lang="en-GB" altLang="en-US"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IN" altLang="en-US" sz="3200" dirty="0" smtClean="0"/>
              <a:t>Issue-6: </a:t>
            </a:r>
            <a:r>
              <a:rPr lang="en-US" altLang="en-US" sz="3200" dirty="0"/>
              <a:t>Usage of SEAL Group Management </a:t>
            </a:r>
            <a:endParaRPr lang="en-GB" altLang="en-US" sz="3200"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6727370" y="1825624"/>
            <a:ext cx="4626429" cy="4624161"/>
          </a:xfrm>
        </p:spPr>
        <p:txBody>
          <a:bodyPr/>
          <a:lstStyle/>
          <a:p>
            <a:pPr marL="0" indent="0">
              <a:buNone/>
              <a:defRPr/>
            </a:pPr>
            <a:r>
              <a:rPr lang="en-IN" altLang="en-US" sz="1800" b="1" dirty="0">
                <a:solidFill>
                  <a:srgbClr val="FF0000"/>
                </a:solidFill>
              </a:rPr>
              <a:t>Conclusion: </a:t>
            </a:r>
          </a:p>
          <a:p>
            <a:pPr>
              <a:defRPr/>
            </a:pPr>
            <a:r>
              <a:rPr lang="en-IN" altLang="en-US" sz="1800" dirty="0" smtClean="0"/>
              <a:t>Support procedures marked in bold at this meeting</a:t>
            </a:r>
          </a:p>
          <a:p>
            <a:pPr>
              <a:defRPr/>
            </a:pPr>
            <a:r>
              <a:rPr lang="en-IN" altLang="en-US" sz="1800" dirty="0" smtClean="0"/>
              <a:t>Support for other procedures to be discussed in the next Meeting</a:t>
            </a:r>
          </a:p>
        </p:txBody>
      </p:sp>
      <p:sp>
        <p:nvSpPr>
          <p:cNvPr id="5" name="Content Placeholder 2"/>
          <p:cNvSpPr txBox="1">
            <a:spLocks/>
          </p:cNvSpPr>
          <p:nvPr/>
        </p:nvSpPr>
        <p:spPr bwMode="auto">
          <a:xfrm>
            <a:off x="502103" y="1825624"/>
            <a:ext cx="6225267"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en-IN" altLang="en-US" sz="1800" b="1" dirty="0" smtClean="0"/>
              <a:t>Issue 1a</a:t>
            </a:r>
            <a:r>
              <a:rPr lang="en-IN" altLang="en-US" sz="1800" dirty="0" smtClean="0"/>
              <a:t>: List of group management operations to be supported for MSGin5G Service</a:t>
            </a:r>
          </a:p>
          <a:p>
            <a:pPr>
              <a:defRPr/>
            </a:pPr>
            <a:r>
              <a:rPr lang="en-IN" altLang="en-US" sz="1800" dirty="0" smtClean="0"/>
              <a:t>Based on requirements analysis and available SEAL procedures, following procedures need to be referred from SEAL specification:</a:t>
            </a:r>
          </a:p>
          <a:p>
            <a:pPr lvl="1">
              <a:defRPr/>
            </a:pPr>
            <a:r>
              <a:rPr lang="en-GB" sz="1600" b="1" dirty="0" smtClean="0"/>
              <a:t>Group creation</a:t>
            </a:r>
          </a:p>
          <a:p>
            <a:pPr lvl="1">
              <a:defRPr/>
            </a:pPr>
            <a:r>
              <a:rPr lang="en-GB" sz="1600" dirty="0" smtClean="0">
                <a:solidFill>
                  <a:schemeClr val="bg1">
                    <a:lumMod val="85000"/>
                  </a:schemeClr>
                </a:solidFill>
              </a:rPr>
              <a:t>Group membership notification – any changes to group info</a:t>
            </a:r>
          </a:p>
          <a:p>
            <a:pPr lvl="1">
              <a:defRPr/>
            </a:pPr>
            <a:r>
              <a:rPr lang="en-GB" sz="1600" dirty="0" smtClean="0">
                <a:solidFill>
                  <a:schemeClr val="bg1">
                    <a:lumMod val="85000"/>
                  </a:schemeClr>
                </a:solidFill>
              </a:rPr>
              <a:t>Group information query</a:t>
            </a:r>
          </a:p>
          <a:p>
            <a:pPr lvl="1">
              <a:defRPr/>
            </a:pPr>
            <a:r>
              <a:rPr lang="en-GB" sz="1600" dirty="0" smtClean="0"/>
              <a:t>Group configuration management</a:t>
            </a:r>
          </a:p>
          <a:p>
            <a:pPr lvl="2">
              <a:defRPr/>
            </a:pPr>
            <a:r>
              <a:rPr lang="en-GB" sz="1400" b="1" dirty="0" smtClean="0"/>
              <a:t>Store group configurations at the group management server</a:t>
            </a:r>
          </a:p>
          <a:p>
            <a:pPr lvl="2">
              <a:defRPr/>
            </a:pPr>
            <a:r>
              <a:rPr lang="en-GB" sz="1400" b="1" dirty="0" smtClean="0"/>
              <a:t>Retrieve group configurations</a:t>
            </a:r>
          </a:p>
          <a:p>
            <a:pPr lvl="2">
              <a:defRPr/>
            </a:pPr>
            <a:r>
              <a:rPr lang="en-GB" sz="1400" dirty="0" smtClean="0">
                <a:solidFill>
                  <a:schemeClr val="bg1">
                    <a:lumMod val="85000"/>
                  </a:schemeClr>
                </a:solidFill>
              </a:rPr>
              <a:t>Subscription and notification for group configuration data</a:t>
            </a:r>
          </a:p>
          <a:p>
            <a:pPr lvl="1">
              <a:defRPr/>
            </a:pPr>
            <a:r>
              <a:rPr lang="en-GB" sz="1600" dirty="0" smtClean="0">
                <a:solidFill>
                  <a:schemeClr val="bg1">
                    <a:lumMod val="85000"/>
                  </a:schemeClr>
                </a:solidFill>
              </a:rPr>
              <a:t>Location-based group creation</a:t>
            </a:r>
          </a:p>
          <a:p>
            <a:pPr lvl="1">
              <a:defRPr/>
            </a:pPr>
            <a:r>
              <a:rPr lang="en-IN" sz="1600" b="1" dirty="0" smtClean="0"/>
              <a:t>Group announcement and join</a:t>
            </a:r>
          </a:p>
          <a:p>
            <a:pPr lvl="2">
              <a:defRPr/>
            </a:pPr>
            <a:r>
              <a:rPr lang="en-IN" sz="1400" b="1" dirty="0" smtClean="0"/>
              <a:t>Group member leave</a:t>
            </a:r>
            <a:endParaRPr lang="en-GB" sz="1400" b="1" dirty="0" smtClean="0"/>
          </a:p>
        </p:txBody>
      </p:sp>
    </p:spTree>
    <p:extLst>
      <p:ext uri="{BB962C8B-B14F-4D97-AF65-F5344CB8AC3E}">
        <p14:creationId xmlns:p14="http://schemas.microsoft.com/office/powerpoint/2010/main" val="1590326794"/>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IN" altLang="en-US" sz="3200" dirty="0" smtClean="0"/>
              <a:t>Issue-7: Delivery report</a:t>
            </a:r>
            <a:endParaRPr lang="en-GB" altLang="en-US" sz="3200"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391886" y="1825624"/>
            <a:ext cx="10961913" cy="4624161"/>
          </a:xfrm>
        </p:spPr>
        <p:txBody>
          <a:bodyPr/>
          <a:lstStyle/>
          <a:p>
            <a:pPr>
              <a:defRPr/>
            </a:pPr>
            <a:r>
              <a:rPr lang="en-US" altLang="en-US" sz="2400" dirty="0" smtClean="0"/>
              <a:t>Can </a:t>
            </a:r>
            <a:r>
              <a:rPr lang="en-US" altLang="en-US" sz="2400" dirty="0"/>
              <a:t>p2p message be used for carrying Delivery Report as a payload? </a:t>
            </a:r>
            <a:endParaRPr lang="en-US" altLang="en-US" sz="2400" dirty="0" smtClean="0"/>
          </a:p>
          <a:p>
            <a:pPr>
              <a:defRPr/>
            </a:pPr>
            <a:r>
              <a:rPr lang="en-US" altLang="en-US" sz="2400" dirty="0" smtClean="0"/>
              <a:t>How </a:t>
            </a:r>
            <a:r>
              <a:rPr lang="en-US" altLang="en-US" sz="2400" dirty="0"/>
              <a:t>to distinguish between actual p2p message between end points v/s p2p message carrying Delivery Report? </a:t>
            </a:r>
            <a:endParaRPr lang="en-US" altLang="en-US" sz="2400" dirty="0" smtClean="0"/>
          </a:p>
          <a:p>
            <a:pPr>
              <a:defRPr/>
            </a:pPr>
            <a:r>
              <a:rPr lang="en-US" altLang="en-US" sz="2400" dirty="0" smtClean="0"/>
              <a:t>How </a:t>
            </a:r>
            <a:r>
              <a:rPr lang="en-US" altLang="en-US" sz="2400" dirty="0"/>
              <a:t>to map the received Delivery Report to the actual message when using p2p message? </a:t>
            </a:r>
            <a:endParaRPr lang="en-US" altLang="en-US" sz="2400" dirty="0"/>
          </a:p>
        </p:txBody>
      </p:sp>
    </p:spTree>
    <p:extLst>
      <p:ext uri="{BB962C8B-B14F-4D97-AF65-F5344CB8AC3E}">
        <p14:creationId xmlns:p14="http://schemas.microsoft.com/office/powerpoint/2010/main" val="4143783954"/>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smtClean="0"/>
              <a:t>Summary</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smtClean="0"/>
              <a:t>It is requested to agree way forward as per the conclusions made on the slides</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dirty="0" smtClean="0"/>
              <a:t>5GMARCH Open Issues</a:t>
            </a:r>
            <a:endParaRPr lang="en-GB" altLang="en-US"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318407" y="1784803"/>
            <a:ext cx="11160579" cy="4624161"/>
          </a:xfrm>
        </p:spPr>
        <p:txBody>
          <a:bodyPr/>
          <a:lstStyle/>
          <a:p>
            <a:pPr>
              <a:defRPr/>
            </a:pPr>
            <a:r>
              <a:rPr lang="en-US" altLang="en-US" sz="1800" b="1" dirty="0"/>
              <a:t>Issue-1: </a:t>
            </a:r>
            <a:r>
              <a:rPr lang="en-US" altLang="en-US" sz="1800" dirty="0" smtClean="0"/>
              <a:t>Non-MSGin5G UEs to </a:t>
            </a:r>
            <a:r>
              <a:rPr lang="en-US" altLang="en-US" sz="1800" dirty="0"/>
              <a:t>initiate communication (p2p and group) towards MSGin5G service end points</a:t>
            </a:r>
          </a:p>
          <a:p>
            <a:pPr>
              <a:defRPr/>
            </a:pPr>
            <a:r>
              <a:rPr lang="en-US" altLang="en-US" sz="1800" b="1" dirty="0"/>
              <a:t>Issue-2: </a:t>
            </a:r>
            <a:r>
              <a:rPr lang="en-US" altLang="en-US" sz="1800" dirty="0" smtClean="0"/>
              <a:t>Routing based on UE Service ID for message delivery to MSGin5G UEs and Non-MSGin5G UEs</a:t>
            </a:r>
          </a:p>
          <a:p>
            <a:pPr>
              <a:defRPr/>
            </a:pPr>
            <a:r>
              <a:rPr lang="en-US" altLang="en-US" sz="1800" b="1" dirty="0" smtClean="0"/>
              <a:t>Issue-3: </a:t>
            </a:r>
            <a:r>
              <a:rPr lang="en-US" altLang="en-US" sz="1800" dirty="0" smtClean="0"/>
              <a:t>Support for Constrained </a:t>
            </a:r>
            <a:r>
              <a:rPr lang="en-US" altLang="en-US" sz="1800" dirty="0"/>
              <a:t>Device leveraging MSGin5G Gateway UE</a:t>
            </a:r>
          </a:p>
          <a:p>
            <a:pPr>
              <a:defRPr/>
            </a:pPr>
            <a:r>
              <a:rPr lang="en-US" altLang="en-US" sz="1800" b="1" dirty="0" smtClean="0"/>
              <a:t>Issue-4: </a:t>
            </a:r>
            <a:r>
              <a:rPr lang="en-US" altLang="en-US" sz="1800" dirty="0"/>
              <a:t>Protocol adaptation when MSGin5G UEs support divergent </a:t>
            </a:r>
            <a:r>
              <a:rPr lang="en-US" altLang="en-US" sz="1800" dirty="0" smtClean="0"/>
              <a:t>protocols</a:t>
            </a:r>
            <a:endParaRPr lang="en-US" altLang="en-US" sz="1800" dirty="0"/>
          </a:p>
          <a:p>
            <a:pPr>
              <a:defRPr/>
            </a:pPr>
            <a:r>
              <a:rPr lang="en-US" altLang="en-US" sz="1800" b="1" dirty="0" smtClean="0"/>
              <a:t>Issue-5: </a:t>
            </a:r>
            <a:r>
              <a:rPr lang="en-US" altLang="en-US" sz="1800" dirty="0"/>
              <a:t>Group information towards Non-MSGin5G </a:t>
            </a:r>
            <a:r>
              <a:rPr lang="en-US" altLang="en-US" sz="1800" dirty="0" smtClean="0"/>
              <a:t>UEs</a:t>
            </a:r>
            <a:endParaRPr lang="en-US" altLang="en-US" sz="1800" dirty="0"/>
          </a:p>
          <a:p>
            <a:pPr>
              <a:defRPr/>
            </a:pPr>
            <a:r>
              <a:rPr lang="en-US" altLang="en-US" sz="1800" b="1" dirty="0" smtClean="0"/>
              <a:t>Issue-6: </a:t>
            </a:r>
            <a:r>
              <a:rPr lang="en-US" altLang="en-US" sz="1800" dirty="0"/>
              <a:t>Usage of SEAL Group </a:t>
            </a:r>
            <a:r>
              <a:rPr lang="en-US" altLang="en-US" sz="1800" dirty="0" smtClean="0"/>
              <a:t>Management</a:t>
            </a:r>
            <a:endParaRPr lang="en-US" altLang="en-US" sz="1800" dirty="0"/>
          </a:p>
          <a:p>
            <a:pPr>
              <a:defRPr/>
            </a:pPr>
            <a:r>
              <a:rPr lang="en-US" altLang="en-US" sz="1800" b="1" dirty="0" smtClean="0"/>
              <a:t>Issue-7: </a:t>
            </a:r>
            <a:r>
              <a:rPr lang="en-US" altLang="en-US" sz="1800" dirty="0" smtClean="0"/>
              <a:t>Delivery Report </a:t>
            </a:r>
            <a:endParaRPr lang="en-US" altLang="en-US" sz="1800" dirty="0"/>
          </a:p>
          <a:p>
            <a:endParaRPr lang="en-US" altLang="en-US" sz="1800"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838200" y="365125"/>
            <a:ext cx="9220200" cy="1325563"/>
          </a:xfrm>
        </p:spPr>
        <p:txBody>
          <a:bodyPr/>
          <a:lstStyle/>
          <a:p>
            <a:r>
              <a:rPr lang="en-IN" altLang="en-US" sz="2800" dirty="0"/>
              <a:t>Issue-1: </a:t>
            </a:r>
            <a:r>
              <a:rPr lang="en-US" altLang="en-US" sz="2800" dirty="0"/>
              <a:t>Non-MSGin5G UEs to initiate communication (p2p and group) towards MSGin5G service end </a:t>
            </a:r>
            <a:r>
              <a:rPr lang="en-US" altLang="en-US" sz="2800" dirty="0" smtClean="0"/>
              <a:t>points </a:t>
            </a:r>
            <a:r>
              <a:rPr lang="en-IN" altLang="en-US" sz="2800" dirty="0" smtClean="0"/>
              <a:t>[1/2]</a:t>
            </a:r>
            <a:endParaRPr lang="en-IN" altLang="en-US" sz="2800" dirty="0"/>
          </a:p>
        </p:txBody>
      </p:sp>
      <p:sp>
        <p:nvSpPr>
          <p:cNvPr id="4" name="Content Placeholder 2">
            <a:extLst>
              <a:ext uri="{FF2B5EF4-FFF2-40B4-BE49-F238E27FC236}">
                <a16:creationId xmlns:a16="http://schemas.microsoft.com/office/drawing/2014/main" id="{33CFEE74-7B51-47B2-8BC9-945D38E983E7}"/>
              </a:ext>
            </a:extLst>
          </p:cNvPr>
          <p:cNvSpPr txBox="1">
            <a:spLocks/>
          </p:cNvSpPr>
          <p:nvPr/>
        </p:nvSpPr>
        <p:spPr bwMode="auto">
          <a:xfrm>
            <a:off x="117022" y="1809750"/>
            <a:ext cx="5679621" cy="868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en-US" altLang="en-US" sz="1800" b="1" dirty="0" smtClean="0"/>
              <a:t>Examples from 3GPP TS 23.283</a:t>
            </a:r>
            <a:endParaRPr lang="en-US" altLang="en-US" sz="1800" b="1" dirty="0"/>
          </a:p>
        </p:txBody>
      </p:sp>
      <p:sp>
        <p:nvSpPr>
          <p:cNvPr id="5" name="Rectangle 4"/>
          <p:cNvSpPr/>
          <p:nvPr/>
        </p:nvSpPr>
        <p:spPr>
          <a:xfrm>
            <a:off x="525234" y="2107224"/>
            <a:ext cx="5271409" cy="523220"/>
          </a:xfrm>
          <a:prstGeom prst="rect">
            <a:avLst/>
          </a:prstGeom>
        </p:spPr>
        <p:txBody>
          <a:bodyPr wrap="square">
            <a:spAutoFit/>
          </a:bodyPr>
          <a:lstStyle/>
          <a:p>
            <a:pPr>
              <a:spcBef>
                <a:spcPts val="600"/>
              </a:spcBef>
              <a:spcAft>
                <a:spcPts val="900"/>
              </a:spcAft>
            </a:pPr>
            <a:r>
              <a:rPr lang="en-GB" sz="1400" b="1" dirty="0">
                <a:highlight>
                  <a:srgbClr val="FFFF00"/>
                </a:highlight>
                <a:cs typeface="Times New Roman" panose="02020603050405020304" pitchFamily="18" charset="0"/>
              </a:rPr>
              <a:t>10.3.3.3	Group call setup initiated by LMR user on an interworking group defined in MCPTT system</a:t>
            </a:r>
            <a:endParaRPr lang="en-IN" sz="1400" b="1" dirty="0">
              <a:highlight>
                <a:srgbClr val="FFFF00"/>
              </a:highlight>
              <a:cs typeface="Times New Roman" panose="02020603050405020304" pitchFamily="18" charset="0"/>
            </a:endParaRPr>
          </a:p>
        </p:txBody>
      </p:sp>
      <p:pic>
        <p:nvPicPr>
          <p:cNvPr id="6" name="Picture 5"/>
          <p:cNvPicPr>
            <a:picLocks noChangeAspect="1"/>
          </p:cNvPicPr>
          <p:nvPr/>
        </p:nvPicPr>
        <p:blipFill>
          <a:blip r:embed="rId3"/>
          <a:stretch>
            <a:fillRect/>
          </a:stretch>
        </p:blipFill>
        <p:spPr>
          <a:xfrm>
            <a:off x="696684" y="2677886"/>
            <a:ext cx="3932465" cy="2535511"/>
          </a:xfrm>
          <a:prstGeom prst="rect">
            <a:avLst/>
          </a:prstGeom>
        </p:spPr>
      </p:pic>
      <p:sp>
        <p:nvSpPr>
          <p:cNvPr id="8" name="Rectangle 7"/>
          <p:cNvSpPr/>
          <p:nvPr/>
        </p:nvSpPr>
        <p:spPr>
          <a:xfrm>
            <a:off x="887430" y="5174954"/>
            <a:ext cx="4558149" cy="1200329"/>
          </a:xfrm>
          <a:prstGeom prst="rect">
            <a:avLst/>
          </a:prstGeom>
        </p:spPr>
        <p:txBody>
          <a:bodyPr wrap="square">
            <a:spAutoFit/>
          </a:bodyPr>
          <a:lstStyle/>
          <a:p>
            <a:r>
              <a:rPr lang="en-GB" sz="1200" b="1" dirty="0" smtClean="0">
                <a:latin typeface="Times New Roman" panose="02020603050405020304" pitchFamily="18" charset="0"/>
                <a:ea typeface="Times New Roman" panose="02020603050405020304" pitchFamily="18" charset="0"/>
              </a:rPr>
              <a:t>Notes:</a:t>
            </a:r>
          </a:p>
          <a:p>
            <a:pPr marL="228600" indent="-228600">
              <a:buAutoNum type="arabicPeriod"/>
            </a:pPr>
            <a:r>
              <a:rPr lang="en-GB" sz="1200" dirty="0" smtClean="0">
                <a:latin typeface="Times New Roman" panose="02020603050405020304" pitchFamily="18" charset="0"/>
                <a:ea typeface="Times New Roman" panose="02020603050405020304" pitchFamily="18" charset="0"/>
              </a:rPr>
              <a:t>The </a:t>
            </a:r>
            <a:r>
              <a:rPr lang="en-GB" sz="1200" dirty="0">
                <a:latin typeface="Times New Roman" panose="02020603050405020304" pitchFamily="18" charset="0"/>
                <a:ea typeface="Times New Roman" panose="02020603050405020304" pitchFamily="18" charset="0"/>
              </a:rPr>
              <a:t>interworking group has been defined in MCPTT system</a:t>
            </a:r>
            <a:r>
              <a:rPr lang="en-GB" sz="1200" dirty="0" smtClean="0">
                <a:latin typeface="Times New Roman" panose="02020603050405020304" pitchFamily="18" charset="0"/>
                <a:ea typeface="Times New Roman" panose="02020603050405020304" pitchFamily="18" charset="0"/>
              </a:rPr>
              <a:t>.</a:t>
            </a:r>
            <a:endParaRPr lang="en-IN" sz="2800" dirty="0" smtClean="0"/>
          </a:p>
          <a:p>
            <a:pPr marL="228600" indent="-228600">
              <a:buAutoNum type="arabicPeriod"/>
            </a:pPr>
            <a:r>
              <a:rPr lang="en-IN" sz="1200" dirty="0">
                <a:latin typeface="Times New Roman" panose="02020603050405020304" pitchFamily="18" charset="0"/>
                <a:ea typeface="Times New Roman" panose="02020603050405020304" pitchFamily="18" charset="0"/>
              </a:rPr>
              <a:t>The mapping relationship of group and user identities between the MCPTT system and the LMR system has been configured at the IWF.</a:t>
            </a:r>
          </a:p>
          <a:p>
            <a:pPr marL="228600" indent="-228600">
              <a:buAutoNum type="arabicPeriod"/>
            </a:pPr>
            <a:r>
              <a:rPr lang="en-IN" sz="1200" b="1" dirty="0" smtClean="0">
                <a:latin typeface="Times New Roman" panose="02020603050405020304" pitchFamily="18" charset="0"/>
                <a:ea typeface="Times New Roman" panose="02020603050405020304" pitchFamily="18" charset="0"/>
              </a:rPr>
              <a:t>LMR </a:t>
            </a:r>
            <a:r>
              <a:rPr lang="en-IN" sz="1200" b="1" dirty="0">
                <a:latin typeface="Times New Roman" panose="02020603050405020304" pitchFamily="18" charset="0"/>
                <a:ea typeface="Times New Roman" panose="02020603050405020304" pitchFamily="18" charset="0"/>
              </a:rPr>
              <a:t>user initiates a group call.</a:t>
            </a:r>
            <a:endParaRPr lang="en-GB" sz="1200" b="1" dirty="0" smtClean="0">
              <a:latin typeface="Times New Roman" panose="02020603050405020304" pitchFamily="18" charset="0"/>
              <a:ea typeface="Times New Roman" panose="02020603050405020304" pitchFamily="18" charset="0"/>
            </a:endParaRPr>
          </a:p>
        </p:txBody>
      </p:sp>
      <p:sp>
        <p:nvSpPr>
          <p:cNvPr id="10" name="Rectangle 9"/>
          <p:cNvSpPr/>
          <p:nvPr/>
        </p:nvSpPr>
        <p:spPr>
          <a:xfrm>
            <a:off x="5587092" y="2107224"/>
            <a:ext cx="5352747" cy="307777"/>
          </a:xfrm>
          <a:prstGeom prst="rect">
            <a:avLst/>
          </a:prstGeom>
        </p:spPr>
        <p:txBody>
          <a:bodyPr wrap="none">
            <a:spAutoFit/>
          </a:bodyPr>
          <a:lstStyle/>
          <a:p>
            <a:pPr>
              <a:spcBef>
                <a:spcPts val="600"/>
              </a:spcBef>
              <a:spcAft>
                <a:spcPts val="900"/>
              </a:spcAft>
            </a:pPr>
            <a:r>
              <a:rPr lang="en-US" sz="1400" b="1" dirty="0">
                <a:highlight>
                  <a:srgbClr val="FFFF00"/>
                </a:highlight>
                <a:cs typeface="Times New Roman" panose="02020603050405020304" pitchFamily="18" charset="0"/>
              </a:rPr>
              <a:t>10.4.2.2	LMR user initiating a private call with MCPTT user</a:t>
            </a:r>
            <a:endParaRPr lang="en-IN" sz="1400" b="1" dirty="0">
              <a:highlight>
                <a:srgbClr val="FFFF00"/>
              </a:highlight>
              <a:cs typeface="Times New Roman" panose="02020603050405020304" pitchFamily="18" charset="0"/>
            </a:endParaRPr>
          </a:p>
        </p:txBody>
      </p:sp>
      <p:pic>
        <p:nvPicPr>
          <p:cNvPr id="14" name="Picture 13"/>
          <p:cNvPicPr>
            <a:picLocks noChangeAspect="1"/>
          </p:cNvPicPr>
          <p:nvPr/>
        </p:nvPicPr>
        <p:blipFill>
          <a:blip r:embed="rId4"/>
          <a:stretch>
            <a:fillRect/>
          </a:stretch>
        </p:blipFill>
        <p:spPr>
          <a:xfrm>
            <a:off x="5587092" y="2459927"/>
            <a:ext cx="4838095" cy="2971429"/>
          </a:xfrm>
          <a:prstGeom prst="rect">
            <a:avLst/>
          </a:prstGeom>
        </p:spPr>
      </p:pic>
      <p:sp>
        <p:nvSpPr>
          <p:cNvPr id="17" name="Rectangle 16"/>
          <p:cNvSpPr/>
          <p:nvPr/>
        </p:nvSpPr>
        <p:spPr>
          <a:xfrm>
            <a:off x="5949288" y="5213426"/>
            <a:ext cx="4109112" cy="646331"/>
          </a:xfrm>
          <a:prstGeom prst="rect">
            <a:avLst/>
          </a:prstGeom>
        </p:spPr>
        <p:txBody>
          <a:bodyPr wrap="square">
            <a:spAutoFit/>
          </a:bodyPr>
          <a:lstStyle/>
          <a:p>
            <a:r>
              <a:rPr lang="en-GB" sz="1200" b="1" dirty="0" smtClean="0">
                <a:latin typeface="Times New Roman" panose="02020603050405020304" pitchFamily="18" charset="0"/>
                <a:ea typeface="Times New Roman" panose="02020603050405020304" pitchFamily="18" charset="0"/>
              </a:rPr>
              <a:t>Notes:</a:t>
            </a:r>
          </a:p>
          <a:p>
            <a:pPr marL="228600" indent="-228600">
              <a:buAutoNum type="arabicPeriod"/>
            </a:pPr>
            <a:r>
              <a:rPr lang="en-IN" sz="1200" b="1" dirty="0" smtClean="0">
                <a:latin typeface="Times New Roman" panose="02020603050405020304" pitchFamily="18" charset="0"/>
                <a:ea typeface="Times New Roman" panose="02020603050405020304" pitchFamily="18" charset="0"/>
              </a:rPr>
              <a:t>The </a:t>
            </a:r>
            <a:r>
              <a:rPr lang="en-IN" sz="1200" b="1" dirty="0">
                <a:latin typeface="Times New Roman" panose="02020603050405020304" pitchFamily="18" charset="0"/>
                <a:ea typeface="Times New Roman" panose="02020603050405020304" pitchFamily="18" charset="0"/>
              </a:rPr>
              <a:t>LMR user at the LMR system has initiated a private call towards an MCPTT user.</a:t>
            </a:r>
            <a:endParaRPr lang="en-GB" sz="1200" b="1"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71309498"/>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838200" y="365125"/>
            <a:ext cx="9220200" cy="1325563"/>
          </a:xfrm>
        </p:spPr>
        <p:txBody>
          <a:bodyPr/>
          <a:lstStyle/>
          <a:p>
            <a:r>
              <a:rPr lang="en-IN" altLang="en-US" sz="2800" dirty="0"/>
              <a:t>Issue-1: </a:t>
            </a:r>
            <a:r>
              <a:rPr lang="en-US" altLang="en-US" sz="2800" dirty="0"/>
              <a:t>Non-MSGin5G UEs to initiate communication (p2p and group) towards MSGin5G service end </a:t>
            </a:r>
            <a:r>
              <a:rPr lang="en-US" altLang="en-US" sz="2800" dirty="0" smtClean="0"/>
              <a:t>points </a:t>
            </a:r>
            <a:r>
              <a:rPr lang="en-IN" altLang="en-US" sz="2800" dirty="0" smtClean="0"/>
              <a:t>[2/2]</a:t>
            </a:r>
            <a:endParaRPr lang="en-IN" altLang="en-US" sz="2800" dirty="0"/>
          </a:p>
        </p:txBody>
      </p:sp>
      <p:sp>
        <p:nvSpPr>
          <p:cNvPr id="4" name="Content Placeholder 2">
            <a:extLst>
              <a:ext uri="{FF2B5EF4-FFF2-40B4-BE49-F238E27FC236}">
                <a16:creationId xmlns:a16="http://schemas.microsoft.com/office/drawing/2014/main" id="{33CFEE74-7B51-47B2-8BC9-945D38E983E7}"/>
              </a:ext>
            </a:extLst>
          </p:cNvPr>
          <p:cNvSpPr txBox="1">
            <a:spLocks/>
          </p:cNvSpPr>
          <p:nvPr/>
        </p:nvSpPr>
        <p:spPr bwMode="auto">
          <a:xfrm>
            <a:off x="117022" y="1809750"/>
            <a:ext cx="5679621" cy="868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en-US" altLang="en-US" sz="1800" dirty="0" smtClean="0"/>
              <a:t> More examples from 3GPP TS 23.283</a:t>
            </a:r>
            <a:endParaRPr lang="en-US" altLang="en-US" sz="1800" dirty="0"/>
          </a:p>
        </p:txBody>
      </p:sp>
      <p:sp>
        <p:nvSpPr>
          <p:cNvPr id="3" name="Rectangle 2"/>
          <p:cNvSpPr/>
          <p:nvPr/>
        </p:nvSpPr>
        <p:spPr>
          <a:xfrm>
            <a:off x="361947" y="2199087"/>
            <a:ext cx="5434695" cy="2215991"/>
          </a:xfrm>
          <a:prstGeom prst="rect">
            <a:avLst/>
          </a:prstGeom>
        </p:spPr>
        <p:txBody>
          <a:bodyPr wrap="square">
            <a:spAutoFit/>
          </a:bodyPr>
          <a:lstStyle/>
          <a:p>
            <a:pPr>
              <a:spcBef>
                <a:spcPts val="600"/>
              </a:spcBef>
              <a:spcAft>
                <a:spcPts val="900"/>
              </a:spcAft>
            </a:pPr>
            <a:r>
              <a:rPr lang="en-US" b="1" dirty="0">
                <a:highlight>
                  <a:srgbClr val="FFFF00"/>
                </a:highlight>
                <a:cs typeface="Times New Roman" panose="02020603050405020304" pitchFamily="18" charset="0"/>
              </a:rPr>
              <a:t>10.8.7	LMR user one-to-one SDS request to an </a:t>
            </a:r>
            <a:r>
              <a:rPr lang="en-US" b="1" dirty="0" err="1">
                <a:highlight>
                  <a:srgbClr val="FFFF00"/>
                </a:highlight>
                <a:cs typeface="Times New Roman" panose="02020603050405020304" pitchFamily="18" charset="0"/>
              </a:rPr>
              <a:t>MCData</a:t>
            </a:r>
            <a:r>
              <a:rPr lang="en-US" b="1" dirty="0">
                <a:highlight>
                  <a:srgbClr val="FFFF00"/>
                </a:highlight>
                <a:cs typeface="Times New Roman" panose="02020603050405020304" pitchFamily="18" charset="0"/>
              </a:rPr>
              <a:t> user</a:t>
            </a:r>
            <a:r>
              <a:rPr lang="en-US" b="1" dirty="0">
                <a:cs typeface="Times New Roman" panose="02020603050405020304" pitchFamily="18" charset="0"/>
              </a:rPr>
              <a:t> </a:t>
            </a:r>
            <a:endParaRPr lang="en-IN" b="1" dirty="0">
              <a:cs typeface="Times New Roman" panose="02020603050405020304" pitchFamily="18" charset="0"/>
            </a:endParaRPr>
          </a:p>
          <a:p>
            <a:pPr marL="900430" indent="-900430">
              <a:spcBef>
                <a:spcPts val="600"/>
              </a:spcBef>
              <a:spcAft>
                <a:spcPts val="900"/>
              </a:spcAft>
            </a:pPr>
            <a:r>
              <a:rPr lang="en-US" sz="1600" b="1" dirty="0">
                <a:cs typeface="Times New Roman" panose="02020603050405020304" pitchFamily="18" charset="0"/>
              </a:rPr>
              <a:t>10.8.7.1	</a:t>
            </a:r>
            <a:r>
              <a:rPr lang="en-US" sz="1600" b="1" dirty="0" err="1">
                <a:cs typeface="Times New Roman" panose="02020603050405020304" pitchFamily="18" charset="0"/>
              </a:rPr>
              <a:t>Signalling</a:t>
            </a:r>
            <a:r>
              <a:rPr lang="en-US" sz="1600" b="1" dirty="0">
                <a:cs typeface="Times New Roman" panose="02020603050405020304" pitchFamily="18" charset="0"/>
              </a:rPr>
              <a:t> control plane</a:t>
            </a:r>
            <a:endParaRPr lang="en-IN" sz="1600" b="1" dirty="0">
              <a:cs typeface="Times New Roman" panose="02020603050405020304" pitchFamily="18" charset="0"/>
            </a:endParaRPr>
          </a:p>
          <a:p>
            <a:pPr>
              <a:spcAft>
                <a:spcPts val="900"/>
              </a:spcAft>
            </a:pPr>
            <a:r>
              <a:rPr lang="en-US" sz="1100" dirty="0">
                <a:latin typeface="Times New Roman" panose="02020603050405020304" pitchFamily="18" charset="0"/>
                <a:ea typeface="Times New Roman" panose="02020603050405020304" pitchFamily="18" charset="0"/>
              </a:rPr>
              <a:t>The procedure for an </a:t>
            </a:r>
            <a:r>
              <a:rPr lang="en-US" sz="1100" dirty="0">
                <a:highlight>
                  <a:srgbClr val="FFFF00"/>
                </a:highlight>
                <a:latin typeface="Times New Roman" panose="02020603050405020304" pitchFamily="18" charset="0"/>
                <a:ea typeface="Times New Roman" panose="02020603050405020304" pitchFamily="18" charset="0"/>
              </a:rPr>
              <a:t>IWF requesting, on behalf of an LMR user, to send a </a:t>
            </a:r>
            <a:r>
              <a:rPr lang="en-US" sz="1100" dirty="0" err="1">
                <a:highlight>
                  <a:srgbClr val="FFFF00"/>
                </a:highlight>
                <a:latin typeface="Times New Roman" panose="02020603050405020304" pitchFamily="18" charset="0"/>
                <a:ea typeface="Times New Roman" panose="02020603050405020304" pitchFamily="18" charset="0"/>
              </a:rPr>
              <a:t>signalling</a:t>
            </a:r>
            <a:r>
              <a:rPr lang="en-US" sz="1100" dirty="0">
                <a:highlight>
                  <a:srgbClr val="FFFF00"/>
                </a:highlight>
                <a:latin typeface="Times New Roman" panose="02020603050405020304" pitchFamily="18" charset="0"/>
                <a:ea typeface="Times New Roman" panose="02020603050405020304" pitchFamily="18" charset="0"/>
              </a:rPr>
              <a:t> control plane SDS to a single </a:t>
            </a:r>
            <a:r>
              <a:rPr lang="en-US" sz="1100" dirty="0" err="1">
                <a:highlight>
                  <a:srgbClr val="FFFF00"/>
                </a:highlight>
                <a:latin typeface="Times New Roman" panose="02020603050405020304" pitchFamily="18" charset="0"/>
                <a:ea typeface="Times New Roman" panose="02020603050405020304" pitchFamily="18" charset="0"/>
              </a:rPr>
              <a:t>MCData</a:t>
            </a:r>
            <a:r>
              <a:rPr lang="en-US" sz="1100" dirty="0">
                <a:highlight>
                  <a:srgbClr val="FFFF00"/>
                </a:highlight>
                <a:latin typeface="Times New Roman" panose="02020603050405020304" pitchFamily="18" charset="0"/>
                <a:ea typeface="Times New Roman" panose="02020603050405020304" pitchFamily="18" charset="0"/>
              </a:rPr>
              <a:t> user</a:t>
            </a:r>
            <a:r>
              <a:rPr lang="en-US" sz="1100" dirty="0">
                <a:latin typeface="Times New Roman" panose="02020603050405020304" pitchFamily="18" charset="0"/>
                <a:ea typeface="Times New Roman" panose="02020603050405020304" pitchFamily="18" charset="0"/>
              </a:rPr>
              <a:t> is as specified in 3GPP TS 23.282 [6] </a:t>
            </a:r>
            <a:r>
              <a:rPr lang="en-US" sz="1100" dirty="0" err="1">
                <a:latin typeface="Times New Roman" panose="02020603050405020304" pitchFamily="18" charset="0"/>
                <a:ea typeface="Times New Roman" panose="02020603050405020304" pitchFamily="18" charset="0"/>
              </a:rPr>
              <a:t>subclause</a:t>
            </a:r>
            <a:r>
              <a:rPr lang="en-US" sz="1100" dirty="0">
                <a:latin typeface="Times New Roman" panose="02020603050405020304" pitchFamily="18" charset="0"/>
                <a:ea typeface="Times New Roman" panose="02020603050405020304" pitchFamily="18" charset="0"/>
              </a:rPr>
              <a:t> 7.4.2.2 for the one‑to‑one standalone short data service using the </a:t>
            </a:r>
            <a:r>
              <a:rPr lang="en-US" sz="1100" dirty="0" err="1">
                <a:latin typeface="Times New Roman" panose="02020603050405020304" pitchFamily="18" charset="0"/>
                <a:ea typeface="Times New Roman" panose="02020603050405020304" pitchFamily="18" charset="0"/>
              </a:rPr>
              <a:t>signalling</a:t>
            </a:r>
            <a:r>
              <a:rPr lang="en-US" sz="1100" dirty="0">
                <a:latin typeface="Times New Roman" panose="02020603050405020304" pitchFamily="18" charset="0"/>
                <a:ea typeface="Times New Roman" panose="02020603050405020304" pitchFamily="18" charset="0"/>
              </a:rPr>
              <a:t> control plane, with the exception that </a:t>
            </a:r>
            <a:r>
              <a:rPr lang="en-US" sz="1100" dirty="0" err="1">
                <a:latin typeface="Times New Roman" panose="02020603050405020304" pitchFamily="18" charset="0"/>
                <a:ea typeface="Times New Roman" panose="02020603050405020304" pitchFamily="18" charset="0"/>
              </a:rPr>
              <a:t>MCData</a:t>
            </a:r>
            <a:r>
              <a:rPr lang="en-US" sz="1100" dirty="0">
                <a:latin typeface="Times New Roman" panose="02020603050405020304" pitchFamily="18" charset="0"/>
                <a:ea typeface="Times New Roman" panose="02020603050405020304" pitchFamily="18" charset="0"/>
              </a:rPr>
              <a:t> client 1 is located behind the IWF. The source address of the SDS is the </a:t>
            </a:r>
            <a:r>
              <a:rPr lang="en-US" sz="1100" dirty="0" err="1">
                <a:latin typeface="Times New Roman" panose="02020603050405020304" pitchFamily="18" charset="0"/>
                <a:ea typeface="Times New Roman" panose="02020603050405020304" pitchFamily="18" charset="0"/>
              </a:rPr>
              <a:t>MCData</a:t>
            </a:r>
            <a:r>
              <a:rPr lang="en-US" sz="1100" dirty="0">
                <a:latin typeface="Times New Roman" panose="02020603050405020304" pitchFamily="18" charset="0"/>
                <a:ea typeface="Times New Roman" panose="02020603050405020304" pitchFamily="18" charset="0"/>
              </a:rPr>
              <a:t> ID that has been allocated to the LMR user. The IWF behaves as a peer </a:t>
            </a:r>
            <a:r>
              <a:rPr lang="en-US" sz="1100" dirty="0" err="1">
                <a:latin typeface="Times New Roman" panose="02020603050405020304" pitchFamily="18" charset="0"/>
                <a:ea typeface="Times New Roman" panose="02020603050405020304" pitchFamily="18" charset="0"/>
              </a:rPr>
              <a:t>MCData</a:t>
            </a:r>
            <a:r>
              <a:rPr lang="en-US" sz="1100" dirty="0">
                <a:latin typeface="Times New Roman" panose="02020603050405020304" pitchFamily="18" charset="0"/>
                <a:ea typeface="Times New Roman" panose="02020603050405020304" pitchFamily="18" charset="0"/>
              </a:rPr>
              <a:t> server.</a:t>
            </a:r>
            <a:endParaRPr lang="en-IN" sz="1100" dirty="0">
              <a:effectLst/>
              <a:latin typeface="Times New Roman" panose="02020603050405020304" pitchFamily="18" charset="0"/>
              <a:ea typeface="Times New Roman" panose="02020603050405020304" pitchFamily="18" charset="0"/>
            </a:endParaRPr>
          </a:p>
        </p:txBody>
      </p:sp>
      <p:sp>
        <p:nvSpPr>
          <p:cNvPr id="11" name="Rectangle 10"/>
          <p:cNvSpPr/>
          <p:nvPr/>
        </p:nvSpPr>
        <p:spPr>
          <a:xfrm>
            <a:off x="5881006" y="2174180"/>
            <a:ext cx="6096000" cy="2215991"/>
          </a:xfrm>
          <a:prstGeom prst="rect">
            <a:avLst/>
          </a:prstGeom>
        </p:spPr>
        <p:txBody>
          <a:bodyPr>
            <a:spAutoFit/>
          </a:bodyPr>
          <a:lstStyle/>
          <a:p>
            <a:pPr>
              <a:spcBef>
                <a:spcPts val="600"/>
              </a:spcBef>
              <a:spcAft>
                <a:spcPts val="900"/>
              </a:spcAft>
            </a:pPr>
            <a:r>
              <a:rPr lang="en-US" b="1" dirty="0">
                <a:highlight>
                  <a:srgbClr val="FFFF00"/>
                </a:highlight>
                <a:cs typeface="Times New Roman" panose="02020603050405020304" pitchFamily="18" charset="0"/>
              </a:rPr>
              <a:t>10.8.9	LMR user group SDS request to an </a:t>
            </a:r>
            <a:r>
              <a:rPr lang="en-US" b="1" dirty="0" err="1">
                <a:highlight>
                  <a:srgbClr val="FFFF00"/>
                </a:highlight>
                <a:cs typeface="Times New Roman" panose="02020603050405020304" pitchFamily="18" charset="0"/>
              </a:rPr>
              <a:t>MCData</a:t>
            </a:r>
            <a:r>
              <a:rPr lang="en-US" b="1" dirty="0">
                <a:highlight>
                  <a:srgbClr val="FFFF00"/>
                </a:highlight>
                <a:cs typeface="Times New Roman" panose="02020603050405020304" pitchFamily="18" charset="0"/>
              </a:rPr>
              <a:t> group</a:t>
            </a:r>
            <a:endParaRPr lang="en-IN" b="1" dirty="0">
              <a:cs typeface="Times New Roman" panose="02020603050405020304" pitchFamily="18" charset="0"/>
            </a:endParaRPr>
          </a:p>
          <a:p>
            <a:pPr marL="900430" indent="-900430">
              <a:spcBef>
                <a:spcPts val="600"/>
              </a:spcBef>
              <a:spcAft>
                <a:spcPts val="900"/>
              </a:spcAft>
            </a:pPr>
            <a:r>
              <a:rPr lang="en-US" sz="1600" b="1" dirty="0">
                <a:cs typeface="Times New Roman" panose="02020603050405020304" pitchFamily="18" charset="0"/>
              </a:rPr>
              <a:t>10.8.9.1	</a:t>
            </a:r>
            <a:r>
              <a:rPr lang="en-US" sz="1600" b="1" dirty="0" err="1">
                <a:cs typeface="Times New Roman" panose="02020603050405020304" pitchFamily="18" charset="0"/>
              </a:rPr>
              <a:t>Signalling</a:t>
            </a:r>
            <a:r>
              <a:rPr lang="en-US" sz="1600" b="1" dirty="0">
                <a:cs typeface="Times New Roman" panose="02020603050405020304" pitchFamily="18" charset="0"/>
              </a:rPr>
              <a:t> control plane</a:t>
            </a:r>
            <a:endParaRPr lang="en-IN" sz="1600" b="1" dirty="0">
              <a:cs typeface="Times New Roman" panose="02020603050405020304" pitchFamily="18" charset="0"/>
            </a:endParaRPr>
          </a:p>
          <a:p>
            <a:pPr>
              <a:spcAft>
                <a:spcPts val="900"/>
              </a:spcAft>
            </a:pPr>
            <a:r>
              <a:rPr lang="en-US" sz="1100" dirty="0">
                <a:latin typeface="Times New Roman" panose="02020603050405020304" pitchFamily="18" charset="0"/>
                <a:ea typeface="Times New Roman" panose="02020603050405020304" pitchFamily="18" charset="0"/>
              </a:rPr>
              <a:t>The procedure for an </a:t>
            </a:r>
            <a:r>
              <a:rPr lang="en-US" sz="1100" dirty="0">
                <a:highlight>
                  <a:srgbClr val="FFFF00"/>
                </a:highlight>
                <a:latin typeface="Times New Roman" panose="02020603050405020304" pitchFamily="18" charset="0"/>
                <a:ea typeface="Times New Roman" panose="02020603050405020304" pitchFamily="18" charset="0"/>
              </a:rPr>
              <a:t>IWF requesting, on behalf of an LMR user, to send a </a:t>
            </a:r>
            <a:r>
              <a:rPr lang="en-US" sz="1100" dirty="0" err="1">
                <a:highlight>
                  <a:srgbClr val="FFFF00"/>
                </a:highlight>
                <a:latin typeface="Times New Roman" panose="02020603050405020304" pitchFamily="18" charset="0"/>
                <a:ea typeface="Times New Roman" panose="02020603050405020304" pitchFamily="18" charset="0"/>
              </a:rPr>
              <a:t>signalling</a:t>
            </a:r>
            <a:r>
              <a:rPr lang="en-US" sz="1100" dirty="0">
                <a:highlight>
                  <a:srgbClr val="FFFF00"/>
                </a:highlight>
                <a:latin typeface="Times New Roman" panose="02020603050405020304" pitchFamily="18" charset="0"/>
                <a:ea typeface="Times New Roman" panose="02020603050405020304" pitchFamily="18" charset="0"/>
              </a:rPr>
              <a:t> control plane SDS to an </a:t>
            </a:r>
            <a:r>
              <a:rPr lang="en-US" sz="1100" dirty="0" err="1">
                <a:highlight>
                  <a:srgbClr val="FFFF00"/>
                </a:highlight>
                <a:latin typeface="Times New Roman" panose="02020603050405020304" pitchFamily="18" charset="0"/>
                <a:ea typeface="Times New Roman" panose="02020603050405020304" pitchFamily="18" charset="0"/>
              </a:rPr>
              <a:t>MCData</a:t>
            </a:r>
            <a:r>
              <a:rPr lang="en-US" sz="1100" dirty="0">
                <a:highlight>
                  <a:srgbClr val="FFFF00"/>
                </a:highlight>
                <a:latin typeface="Times New Roman" panose="02020603050405020304" pitchFamily="18" charset="0"/>
                <a:ea typeface="Times New Roman" panose="02020603050405020304" pitchFamily="18" charset="0"/>
              </a:rPr>
              <a:t> group</a:t>
            </a:r>
            <a:r>
              <a:rPr lang="en-US" sz="1100" dirty="0">
                <a:latin typeface="Times New Roman" panose="02020603050405020304" pitchFamily="18" charset="0"/>
                <a:ea typeface="Times New Roman" panose="02020603050405020304" pitchFamily="18" charset="0"/>
              </a:rPr>
              <a:t> is as specified in 3GPP TS 23.282 [6] </a:t>
            </a:r>
            <a:r>
              <a:rPr lang="en-US" sz="1100" dirty="0" err="1">
                <a:latin typeface="Times New Roman" panose="02020603050405020304" pitchFamily="18" charset="0"/>
                <a:ea typeface="Times New Roman" panose="02020603050405020304" pitchFamily="18" charset="0"/>
              </a:rPr>
              <a:t>subclause</a:t>
            </a:r>
            <a:r>
              <a:rPr lang="en-US" sz="1100" dirty="0">
                <a:latin typeface="Times New Roman" panose="02020603050405020304" pitchFamily="18" charset="0"/>
                <a:ea typeface="Times New Roman" panose="02020603050405020304" pitchFamily="18" charset="0"/>
              </a:rPr>
              <a:t> 7.4.2.5 for the group standalone short data service using the </a:t>
            </a:r>
            <a:r>
              <a:rPr lang="en-US" sz="1100" dirty="0" err="1">
                <a:latin typeface="Times New Roman" panose="02020603050405020304" pitchFamily="18" charset="0"/>
                <a:ea typeface="Times New Roman" panose="02020603050405020304" pitchFamily="18" charset="0"/>
              </a:rPr>
              <a:t>signalling</a:t>
            </a:r>
            <a:r>
              <a:rPr lang="en-US" sz="1100" dirty="0">
                <a:latin typeface="Times New Roman" panose="02020603050405020304" pitchFamily="18" charset="0"/>
                <a:ea typeface="Times New Roman" panose="02020603050405020304" pitchFamily="18" charset="0"/>
              </a:rPr>
              <a:t> control plane, with the exception that </a:t>
            </a:r>
            <a:r>
              <a:rPr lang="en-US" sz="1100" dirty="0" err="1">
                <a:latin typeface="Times New Roman" panose="02020603050405020304" pitchFamily="18" charset="0"/>
                <a:ea typeface="Times New Roman" panose="02020603050405020304" pitchFamily="18" charset="0"/>
              </a:rPr>
              <a:t>MCData</a:t>
            </a:r>
            <a:r>
              <a:rPr lang="en-US" sz="1100" dirty="0">
                <a:latin typeface="Times New Roman" panose="02020603050405020304" pitchFamily="18" charset="0"/>
                <a:ea typeface="Times New Roman" panose="02020603050405020304" pitchFamily="18" charset="0"/>
              </a:rPr>
              <a:t> client 1 is located behind an IWF and one or more of the </a:t>
            </a:r>
            <a:r>
              <a:rPr lang="en-US" sz="1100" dirty="0" err="1">
                <a:latin typeface="Times New Roman" panose="02020603050405020304" pitchFamily="18" charset="0"/>
                <a:ea typeface="Times New Roman" panose="02020603050405020304" pitchFamily="18" charset="0"/>
              </a:rPr>
              <a:t>MCData</a:t>
            </a:r>
            <a:r>
              <a:rPr lang="en-US" sz="1100" dirty="0">
                <a:latin typeface="Times New Roman" panose="02020603050405020304" pitchFamily="18" charset="0"/>
                <a:ea typeface="Times New Roman" panose="02020603050405020304" pitchFamily="18" charset="0"/>
              </a:rPr>
              <a:t> clients 2 to n can be behind IWFs that have affiliated to the </a:t>
            </a:r>
            <a:r>
              <a:rPr lang="en-US" sz="1100" dirty="0" err="1">
                <a:latin typeface="Times New Roman" panose="02020603050405020304" pitchFamily="18" charset="0"/>
                <a:ea typeface="Times New Roman" panose="02020603050405020304" pitchFamily="18" charset="0"/>
              </a:rPr>
              <a:t>MCData</a:t>
            </a:r>
            <a:r>
              <a:rPr lang="en-US" sz="1100" dirty="0">
                <a:latin typeface="Times New Roman" panose="02020603050405020304" pitchFamily="18" charset="0"/>
                <a:ea typeface="Times New Roman" panose="02020603050405020304" pitchFamily="18" charset="0"/>
              </a:rPr>
              <a:t> group (see </a:t>
            </a:r>
            <a:r>
              <a:rPr lang="en-US" sz="1100" dirty="0" err="1">
                <a:latin typeface="Times New Roman" panose="02020603050405020304" pitchFamily="18" charset="0"/>
                <a:ea typeface="Times New Roman" panose="02020603050405020304" pitchFamily="18" charset="0"/>
              </a:rPr>
              <a:t>subclause</a:t>
            </a:r>
            <a:r>
              <a:rPr lang="en-US" sz="1100" dirty="0">
                <a:latin typeface="Times New Roman" panose="02020603050405020304" pitchFamily="18" charset="0"/>
                <a:ea typeface="Times New Roman" panose="02020603050405020304" pitchFamily="18" charset="0"/>
              </a:rPr>
              <a:t> 10.1.2 of the present document). The SDS is addressed to the </a:t>
            </a:r>
            <a:r>
              <a:rPr lang="en-US" sz="1100" dirty="0" err="1">
                <a:latin typeface="Times New Roman" panose="02020603050405020304" pitchFamily="18" charset="0"/>
                <a:ea typeface="Times New Roman" panose="02020603050405020304" pitchFamily="18" charset="0"/>
              </a:rPr>
              <a:t>MCData</a:t>
            </a:r>
            <a:r>
              <a:rPr lang="en-US" sz="1100" dirty="0">
                <a:latin typeface="Times New Roman" panose="02020603050405020304" pitchFamily="18" charset="0"/>
                <a:ea typeface="Times New Roman" panose="02020603050405020304" pitchFamily="18" charset="0"/>
              </a:rPr>
              <a:t> group ID. The IWF behaves as a peer </a:t>
            </a:r>
            <a:r>
              <a:rPr lang="en-US" sz="1100" dirty="0" err="1">
                <a:latin typeface="Times New Roman" panose="02020603050405020304" pitchFamily="18" charset="0"/>
                <a:ea typeface="Times New Roman" panose="02020603050405020304" pitchFamily="18" charset="0"/>
              </a:rPr>
              <a:t>MCData</a:t>
            </a:r>
            <a:r>
              <a:rPr lang="en-US" sz="1100" dirty="0">
                <a:latin typeface="Times New Roman" panose="02020603050405020304" pitchFamily="18" charset="0"/>
                <a:ea typeface="Times New Roman" panose="02020603050405020304" pitchFamily="18" charset="0"/>
              </a:rPr>
              <a:t> server to other </a:t>
            </a:r>
            <a:r>
              <a:rPr lang="en-US" sz="1100" dirty="0" err="1">
                <a:latin typeface="Times New Roman" panose="02020603050405020304" pitchFamily="18" charset="0"/>
                <a:ea typeface="Times New Roman" panose="02020603050405020304" pitchFamily="18" charset="0"/>
              </a:rPr>
              <a:t>MCData</a:t>
            </a:r>
            <a:r>
              <a:rPr lang="en-US" sz="1100" dirty="0">
                <a:latin typeface="Times New Roman" panose="02020603050405020304" pitchFamily="18" charset="0"/>
                <a:ea typeface="Times New Roman" panose="02020603050405020304" pitchFamily="18" charset="0"/>
              </a:rPr>
              <a:t> servers.</a:t>
            </a:r>
            <a:endParaRPr lang="en-IN" sz="1100" dirty="0">
              <a:effectLst/>
              <a:latin typeface="Times New Roman" panose="02020603050405020304" pitchFamily="18" charset="0"/>
              <a:ea typeface="Times New Roman" panose="02020603050405020304" pitchFamily="18" charset="0"/>
            </a:endParaRPr>
          </a:p>
        </p:txBody>
      </p:sp>
      <p:sp>
        <p:nvSpPr>
          <p:cNvPr id="15" name="Content Placeholder 2">
            <a:extLst>
              <a:ext uri="{FF2B5EF4-FFF2-40B4-BE49-F238E27FC236}">
                <a16:creationId xmlns:a16="http://schemas.microsoft.com/office/drawing/2014/main" id="{33CFEE74-7B51-47B2-8BC9-945D38E983E7}"/>
              </a:ext>
            </a:extLst>
          </p:cNvPr>
          <p:cNvSpPr>
            <a:spLocks noGrp="1"/>
          </p:cNvSpPr>
          <p:nvPr>
            <p:ph idx="1"/>
          </p:nvPr>
        </p:nvSpPr>
        <p:spPr>
          <a:xfrm>
            <a:off x="117022" y="4669971"/>
            <a:ext cx="11859985" cy="1510394"/>
          </a:xfrm>
        </p:spPr>
        <p:txBody>
          <a:bodyPr/>
          <a:lstStyle/>
          <a:p>
            <a:r>
              <a:rPr lang="en-US" altLang="en-US" sz="2000" b="1" dirty="0" smtClean="0">
                <a:solidFill>
                  <a:srgbClr val="FF0000"/>
                </a:solidFill>
              </a:rPr>
              <a:t> Conclusion 1</a:t>
            </a:r>
            <a:r>
              <a:rPr lang="en-US" altLang="en-US" sz="2000" b="1" dirty="0" smtClean="0">
                <a:solidFill>
                  <a:srgbClr val="FF0000"/>
                </a:solidFill>
              </a:rPr>
              <a:t>:</a:t>
            </a:r>
          </a:p>
          <a:p>
            <a:pPr marL="800100" lvl="1" indent="-342900">
              <a:buFont typeface="+mj-lt"/>
              <a:buAutoNum type="arabicPeriod"/>
            </a:pPr>
            <a:r>
              <a:rPr lang="en-IN" altLang="en-US" sz="1600" dirty="0"/>
              <a:t>Non-MSGin5G UE can </a:t>
            </a:r>
            <a:r>
              <a:rPr lang="en-IN" altLang="en-US" sz="1600" b="1" dirty="0"/>
              <a:t>initiate </a:t>
            </a:r>
            <a:r>
              <a:rPr lang="en-IN" altLang="en-US" sz="1600" b="1" dirty="0" smtClean="0"/>
              <a:t>p2p communication </a:t>
            </a:r>
            <a:r>
              <a:rPr lang="en-IN" altLang="en-US" sz="1600" dirty="0" smtClean="0"/>
              <a:t>towards </a:t>
            </a:r>
            <a:r>
              <a:rPr lang="en-IN" altLang="en-US" sz="1600" dirty="0"/>
              <a:t>MSGin5G service end </a:t>
            </a:r>
            <a:r>
              <a:rPr lang="en-IN" altLang="en-US" sz="1600" dirty="0" smtClean="0"/>
              <a:t>point</a:t>
            </a:r>
          </a:p>
          <a:p>
            <a:pPr marL="800100" lvl="1" indent="-342900">
              <a:buFont typeface="+mj-lt"/>
              <a:buAutoNum type="arabicPeriod"/>
            </a:pPr>
            <a:r>
              <a:rPr lang="en-IN" altLang="en-US" sz="1600" dirty="0" smtClean="0"/>
              <a:t>Non-MSGin5G </a:t>
            </a:r>
            <a:r>
              <a:rPr lang="en-IN" altLang="en-US" sz="1600" dirty="0"/>
              <a:t>UE can </a:t>
            </a:r>
            <a:r>
              <a:rPr lang="en-IN" altLang="en-US" sz="1600" b="1" dirty="0"/>
              <a:t>initiate </a:t>
            </a:r>
            <a:r>
              <a:rPr lang="en-IN" altLang="en-US" sz="1600" b="1" dirty="0" smtClean="0"/>
              <a:t>group communication </a:t>
            </a:r>
            <a:r>
              <a:rPr lang="en-IN" altLang="en-US" sz="1600" dirty="0"/>
              <a:t>towards </a:t>
            </a:r>
            <a:r>
              <a:rPr lang="en-IN" altLang="en-US" sz="1600" dirty="0" smtClean="0"/>
              <a:t>group owned by MSGin5G Server</a:t>
            </a:r>
            <a:endParaRPr lang="en-IN" altLang="en-US" sz="1600" dirty="0"/>
          </a:p>
          <a:p>
            <a:pPr marL="800100" lvl="1" indent="-342900">
              <a:buFont typeface="+mj-lt"/>
              <a:buAutoNum type="arabicPeriod"/>
            </a:pPr>
            <a:r>
              <a:rPr lang="en-IN" altLang="en-US" sz="1600" dirty="0"/>
              <a:t>Non-MSGin5G UE can </a:t>
            </a:r>
            <a:r>
              <a:rPr lang="en-IN" altLang="en-US" sz="1600" b="1" dirty="0" smtClean="0"/>
              <a:t>reply to a </a:t>
            </a:r>
            <a:r>
              <a:rPr lang="en-IN" altLang="en-US" sz="1600" b="1" dirty="0"/>
              <a:t>p2p communication </a:t>
            </a:r>
            <a:r>
              <a:rPr lang="en-IN" altLang="en-US" sz="1600" dirty="0" smtClean="0"/>
              <a:t>received from </a:t>
            </a:r>
            <a:r>
              <a:rPr lang="en-IN" altLang="en-US" sz="1600" dirty="0"/>
              <a:t>MSGin5G service end point</a:t>
            </a:r>
          </a:p>
          <a:p>
            <a:pPr marL="800100" lvl="1" indent="-342900">
              <a:buFont typeface="+mj-lt"/>
              <a:buAutoNum type="arabicPeriod"/>
            </a:pPr>
            <a:r>
              <a:rPr lang="en-IN" altLang="en-US" sz="1600" dirty="0"/>
              <a:t>Non-MSGin5G UE can </a:t>
            </a:r>
            <a:r>
              <a:rPr lang="en-IN" altLang="en-US" sz="1600" b="1" dirty="0" smtClean="0"/>
              <a:t>reply to a </a:t>
            </a:r>
            <a:r>
              <a:rPr lang="en-IN" altLang="en-US" sz="1600" b="1" dirty="0"/>
              <a:t>group communication </a:t>
            </a:r>
            <a:r>
              <a:rPr lang="en-IN" altLang="en-US" sz="1600" dirty="0" smtClean="0"/>
              <a:t>received from the </a:t>
            </a:r>
            <a:r>
              <a:rPr lang="en-IN" altLang="en-US" sz="1600" dirty="0"/>
              <a:t>group owned by MSGin5G </a:t>
            </a:r>
            <a:r>
              <a:rPr lang="en-IN" altLang="en-US" sz="1600" dirty="0" smtClean="0"/>
              <a:t>Server</a:t>
            </a:r>
            <a:endParaRPr lang="en-IN" altLang="en-US" sz="1600" dirty="0"/>
          </a:p>
        </p:txBody>
      </p:sp>
    </p:spTree>
    <p:extLst>
      <p:ext uri="{BB962C8B-B14F-4D97-AF65-F5344CB8AC3E}">
        <p14:creationId xmlns:p14="http://schemas.microsoft.com/office/powerpoint/2010/main" val="3589823224"/>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US" altLang="en-US" sz="3600" dirty="0" smtClean="0"/>
              <a:t>Issue-2: </a:t>
            </a:r>
            <a:r>
              <a:rPr lang="en-US" altLang="en-US" sz="3600" dirty="0"/>
              <a:t>Routing based on UE Service </a:t>
            </a:r>
            <a:r>
              <a:rPr lang="en-US" altLang="en-US" sz="3600" dirty="0" smtClean="0"/>
              <a:t>ID [1/2]</a:t>
            </a:r>
            <a:endParaRPr lang="en-GB" altLang="en-US" sz="3600"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6172796" y="1760308"/>
            <a:ext cx="5771554" cy="4624161"/>
          </a:xfrm>
        </p:spPr>
        <p:txBody>
          <a:bodyPr/>
          <a:lstStyle/>
          <a:p>
            <a:r>
              <a:rPr lang="en-US" altLang="en-US" sz="1800" b="1" dirty="0" smtClean="0"/>
              <a:t>Issue</a:t>
            </a:r>
            <a:r>
              <a:rPr lang="en-US" altLang="en-US" sz="1800" dirty="0" smtClean="0"/>
              <a:t>: </a:t>
            </a:r>
            <a:r>
              <a:rPr lang="en-US" altLang="en-US" sz="1800" dirty="0"/>
              <a:t>To determine next hop </a:t>
            </a:r>
            <a:r>
              <a:rPr lang="en-US" altLang="en-US" sz="1800" dirty="0" smtClean="0"/>
              <a:t>for </a:t>
            </a:r>
            <a:r>
              <a:rPr lang="en-US" altLang="en-US" sz="1800" dirty="0"/>
              <a:t>message delivery towards MSGin5G UEs</a:t>
            </a:r>
          </a:p>
          <a:p>
            <a:r>
              <a:rPr lang="en-US" altLang="en-US" sz="1800" b="1" dirty="0" smtClean="0"/>
              <a:t>As per our architecture:</a:t>
            </a:r>
          </a:p>
          <a:p>
            <a:pPr lvl="1"/>
            <a:r>
              <a:rPr lang="en-US" altLang="en-US" sz="1400" dirty="0" smtClean="0"/>
              <a:t>MSGin5G Service supports UE Service ID which could of a MSGin5G UE or Non-MSGin5G UE (Legacy 3GPP UE or Non-3GPP UE)</a:t>
            </a:r>
          </a:p>
          <a:p>
            <a:pPr lvl="1"/>
            <a:r>
              <a:rPr lang="en-US" altLang="en-US" sz="1400" dirty="0" smtClean="0"/>
              <a:t>All UEs expected to consume MSGin5G Service are required to perform registration at MSGin5G Server</a:t>
            </a:r>
          </a:p>
          <a:p>
            <a:pPr lvl="1"/>
            <a:r>
              <a:rPr lang="en-US" altLang="en-US" sz="1400" dirty="0" smtClean="0"/>
              <a:t>MSGin5G </a:t>
            </a:r>
            <a:r>
              <a:rPr lang="en-US" altLang="en-US" sz="1400" dirty="0"/>
              <a:t>Server communicates to </a:t>
            </a:r>
            <a:r>
              <a:rPr lang="en-US" altLang="en-US" sz="1400" dirty="0" smtClean="0"/>
              <a:t>MSGin5G UEs and Non-MSGin5G </a:t>
            </a:r>
            <a:r>
              <a:rPr lang="en-US" altLang="en-US" sz="1400" dirty="0"/>
              <a:t>UEs on different interfaces</a:t>
            </a:r>
          </a:p>
          <a:p>
            <a:r>
              <a:rPr lang="en-US" altLang="en-US" sz="1800" dirty="0"/>
              <a:t>For Messages (p2p or Group) that needs to be delivered to a </a:t>
            </a:r>
            <a:r>
              <a:rPr lang="en-US" altLang="en-US" sz="1800" dirty="0" smtClean="0"/>
              <a:t>MSGin5G </a:t>
            </a:r>
            <a:r>
              <a:rPr lang="en-US" altLang="en-US" sz="1800" dirty="0"/>
              <a:t>UE:</a:t>
            </a:r>
          </a:p>
          <a:p>
            <a:pPr lvl="1"/>
            <a:r>
              <a:rPr lang="en-US" altLang="en-US" sz="1400" dirty="0" smtClean="0"/>
              <a:t>Based on UE Service ID of MSGin5G UE, the MSGin5G Server sends the message over MSGin5G-1 interface</a:t>
            </a:r>
          </a:p>
          <a:p>
            <a:r>
              <a:rPr lang="en-US" altLang="en-US" sz="1600" b="1" dirty="0">
                <a:solidFill>
                  <a:srgbClr val="FF0000"/>
                </a:solidFill>
              </a:rPr>
              <a:t>Conclusion 2:</a:t>
            </a:r>
          </a:p>
          <a:p>
            <a:pPr lvl="1"/>
            <a:r>
              <a:rPr lang="en-IN" altLang="en-US" sz="1200" b="1" dirty="0"/>
              <a:t>Based on UE Service </a:t>
            </a:r>
            <a:r>
              <a:rPr lang="en-IN" altLang="en-US" sz="1200" b="1" dirty="0" smtClean="0"/>
              <a:t>ID, the </a:t>
            </a:r>
            <a:r>
              <a:rPr lang="en-US" altLang="en-US" sz="1200" b="1" dirty="0" smtClean="0"/>
              <a:t>MSGin5G </a:t>
            </a:r>
            <a:r>
              <a:rPr lang="en-US" altLang="en-US" sz="1200" b="1" dirty="0"/>
              <a:t>Server </a:t>
            </a:r>
            <a:r>
              <a:rPr lang="en-IN" altLang="en-US" sz="1200" b="1" dirty="0" smtClean="0"/>
              <a:t>determines for </a:t>
            </a:r>
            <a:r>
              <a:rPr lang="en-IN" altLang="en-US" sz="1200" b="1" dirty="0"/>
              <a:t>message delivery towards MSGin5G </a:t>
            </a:r>
            <a:r>
              <a:rPr lang="en-IN" altLang="en-US" sz="1200" b="1" dirty="0" smtClean="0"/>
              <a:t>UEs is over MSGin5G-1 interface</a:t>
            </a:r>
          </a:p>
          <a:p>
            <a:pPr lvl="1"/>
            <a:r>
              <a:rPr lang="en-IN" altLang="en-US" sz="1200" b="1" dirty="0"/>
              <a:t>Based on UE Service ID, the </a:t>
            </a:r>
            <a:r>
              <a:rPr lang="en-US" altLang="en-US" sz="1200" b="1" dirty="0"/>
              <a:t>MSGin5G Server </a:t>
            </a:r>
            <a:r>
              <a:rPr lang="en-IN" altLang="en-US" sz="1200" b="1" dirty="0"/>
              <a:t>determines for message delivery towards </a:t>
            </a:r>
            <a:r>
              <a:rPr lang="en-IN" altLang="en-US" sz="1200" b="1" dirty="0" smtClean="0"/>
              <a:t>Non-MSGin5G </a:t>
            </a:r>
            <a:r>
              <a:rPr lang="en-IN" altLang="en-US" sz="1200" b="1" dirty="0"/>
              <a:t>UEs is </a:t>
            </a:r>
            <a:r>
              <a:rPr lang="en-IN" altLang="en-US" sz="1200" b="1" dirty="0" smtClean="0"/>
              <a:t>either over MSGin5G-2 or MSGin5G-4 interfaces (it still needs to decide which interface… see next slide )</a:t>
            </a:r>
            <a:endParaRPr lang="en-US" altLang="en-US" sz="1200" b="1" dirty="0"/>
          </a:p>
        </p:txBody>
      </p:sp>
      <p:pic>
        <p:nvPicPr>
          <p:cNvPr id="4" name="Picture 3"/>
          <p:cNvPicPr>
            <a:picLocks noChangeAspect="1"/>
          </p:cNvPicPr>
          <p:nvPr/>
        </p:nvPicPr>
        <p:blipFill>
          <a:blip r:embed="rId2"/>
          <a:stretch>
            <a:fillRect/>
          </a:stretch>
        </p:blipFill>
        <p:spPr>
          <a:xfrm>
            <a:off x="194282" y="2075799"/>
            <a:ext cx="6104762" cy="4123809"/>
          </a:xfrm>
          <a:prstGeom prst="rect">
            <a:avLst/>
          </a:prstGeom>
        </p:spPr>
      </p:pic>
      <p:sp>
        <p:nvSpPr>
          <p:cNvPr id="5" name="Oval 4"/>
          <p:cNvSpPr/>
          <p:nvPr/>
        </p:nvSpPr>
        <p:spPr>
          <a:xfrm>
            <a:off x="5421085" y="5192486"/>
            <a:ext cx="122465" cy="18777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Oval 5"/>
          <p:cNvSpPr/>
          <p:nvPr/>
        </p:nvSpPr>
        <p:spPr>
          <a:xfrm>
            <a:off x="5421085" y="2784021"/>
            <a:ext cx="122465" cy="18777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Oval 6"/>
          <p:cNvSpPr/>
          <p:nvPr/>
        </p:nvSpPr>
        <p:spPr>
          <a:xfrm>
            <a:off x="5421084" y="3665702"/>
            <a:ext cx="122465" cy="18777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685794721"/>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838200" y="365125"/>
            <a:ext cx="9032421" cy="1325563"/>
          </a:xfrm>
        </p:spPr>
        <p:txBody>
          <a:bodyPr/>
          <a:lstStyle/>
          <a:p>
            <a:r>
              <a:rPr lang="en-US" altLang="en-US" sz="3600" dirty="0">
                <a:solidFill>
                  <a:prstClr val="black"/>
                </a:solidFill>
              </a:rPr>
              <a:t>Issue-2: Routing based on UE Service ID </a:t>
            </a:r>
            <a:r>
              <a:rPr lang="en-US" altLang="en-US" sz="3600" dirty="0" smtClean="0">
                <a:solidFill>
                  <a:prstClr val="black"/>
                </a:solidFill>
              </a:rPr>
              <a:t>[2/2</a:t>
            </a:r>
            <a:r>
              <a:rPr lang="en-US" altLang="en-US" sz="3600" dirty="0">
                <a:solidFill>
                  <a:prstClr val="black"/>
                </a:solidFill>
              </a:rPr>
              <a:t>]</a:t>
            </a:r>
            <a:endParaRPr lang="en-GB" altLang="en-US" sz="2400"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6707260" y="1836964"/>
            <a:ext cx="5155448" cy="4563836"/>
          </a:xfrm>
        </p:spPr>
        <p:txBody>
          <a:bodyPr/>
          <a:lstStyle/>
          <a:p>
            <a:r>
              <a:rPr lang="en-US" altLang="en-US" sz="1800" b="1" dirty="0" smtClean="0"/>
              <a:t>As per our architecture:</a:t>
            </a:r>
          </a:p>
          <a:p>
            <a:pPr lvl="1"/>
            <a:r>
              <a:rPr lang="en-US" altLang="en-US" sz="1400" dirty="0" smtClean="0"/>
              <a:t>MSGin5G Service has multiple Message Gateways (Legacy 3GPP Message Gateway and Non-3GPP Message Gateway)</a:t>
            </a:r>
          </a:p>
          <a:p>
            <a:pPr lvl="1"/>
            <a:r>
              <a:rPr lang="en-US" altLang="en-US" sz="1400" dirty="0" smtClean="0"/>
              <a:t>Non-MSGin5G UEs register to the MSGin5G Server via Message Gateways</a:t>
            </a:r>
          </a:p>
          <a:p>
            <a:pPr lvl="1"/>
            <a:r>
              <a:rPr lang="en-US" altLang="en-US" sz="1400" dirty="0" smtClean="0"/>
              <a:t>MSGin5G Server communicates to Non-MSGin5G UEs on </a:t>
            </a:r>
            <a:r>
              <a:rPr lang="en-US" altLang="en-US" sz="1400" dirty="0"/>
              <a:t>different interfaces (MSGin5G-2 or MSGin5G-4 )</a:t>
            </a:r>
            <a:endParaRPr lang="en-US" altLang="en-US" sz="1400" dirty="0" smtClean="0"/>
          </a:p>
          <a:p>
            <a:r>
              <a:rPr lang="en-US" altLang="en-US" sz="1800" dirty="0" smtClean="0"/>
              <a:t>For Messages (p2p or Group) that needs to be delivered to a Non-MSGin5G UE:</a:t>
            </a:r>
            <a:endParaRPr lang="en-US" altLang="en-US" sz="1800" dirty="0" smtClean="0"/>
          </a:p>
          <a:p>
            <a:pPr lvl="1"/>
            <a:r>
              <a:rPr lang="en-US" altLang="en-US" sz="1400" dirty="0" smtClean="0"/>
              <a:t>The MSGin5G Server has to make a decision on whether to use MSGin5G-2 or MSGin5G-4 interface</a:t>
            </a:r>
          </a:p>
          <a:p>
            <a:pPr lvl="1"/>
            <a:r>
              <a:rPr lang="en-US" altLang="en-US" sz="1400" dirty="0" smtClean="0"/>
              <a:t>Hence, MSGin5G Server has to make a decision on selection of the appropriate Message Gateway (based on </a:t>
            </a:r>
            <a:r>
              <a:rPr lang="en-US" altLang="en-US" sz="1400" dirty="0"/>
              <a:t>Non-MSGin5G UEs </a:t>
            </a:r>
            <a:r>
              <a:rPr lang="en-US" altLang="en-US" sz="1400" dirty="0" smtClean="0"/>
              <a:t>registration)</a:t>
            </a:r>
          </a:p>
          <a:p>
            <a:r>
              <a:rPr lang="en-US" altLang="en-US" sz="1800" b="1" dirty="0" smtClean="0">
                <a:solidFill>
                  <a:srgbClr val="FF0000"/>
                </a:solidFill>
              </a:rPr>
              <a:t>Conclusion 3:</a:t>
            </a:r>
            <a:endParaRPr lang="en-US" altLang="en-US" sz="1800" b="1" dirty="0">
              <a:solidFill>
                <a:srgbClr val="FF0000"/>
              </a:solidFill>
            </a:endParaRPr>
          </a:p>
          <a:p>
            <a:pPr lvl="1"/>
            <a:r>
              <a:rPr lang="en-US" altLang="en-US" sz="1400" b="1" dirty="0" smtClean="0"/>
              <a:t>MSGin5G Server selects the appropriate Message Gateway for message delivery towards Non-MSGin5G UEs</a:t>
            </a:r>
            <a:endParaRPr lang="en-US" altLang="en-US" sz="1400" b="1" dirty="0"/>
          </a:p>
        </p:txBody>
      </p:sp>
      <p:pic>
        <p:nvPicPr>
          <p:cNvPr id="4" name="Picture 3"/>
          <p:cNvPicPr>
            <a:picLocks noChangeAspect="1"/>
          </p:cNvPicPr>
          <p:nvPr/>
        </p:nvPicPr>
        <p:blipFill>
          <a:blip r:embed="rId2"/>
          <a:stretch>
            <a:fillRect/>
          </a:stretch>
        </p:blipFill>
        <p:spPr>
          <a:xfrm>
            <a:off x="602497" y="1954923"/>
            <a:ext cx="6104762" cy="4123809"/>
          </a:xfrm>
          <a:prstGeom prst="rect">
            <a:avLst/>
          </a:prstGeom>
        </p:spPr>
      </p:pic>
      <p:sp>
        <p:nvSpPr>
          <p:cNvPr id="5" name="Oval 4"/>
          <p:cNvSpPr/>
          <p:nvPr/>
        </p:nvSpPr>
        <p:spPr>
          <a:xfrm>
            <a:off x="5837464" y="2628900"/>
            <a:ext cx="122465" cy="18777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Oval 7"/>
          <p:cNvSpPr/>
          <p:nvPr/>
        </p:nvSpPr>
        <p:spPr>
          <a:xfrm>
            <a:off x="5837463" y="3548743"/>
            <a:ext cx="122465" cy="18777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08488864"/>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a:xfrm>
            <a:off x="838200" y="365125"/>
            <a:ext cx="9310007" cy="1325563"/>
          </a:xfrm>
        </p:spPr>
        <p:txBody>
          <a:bodyPr/>
          <a:lstStyle/>
          <a:p>
            <a:r>
              <a:rPr lang="en-IN" sz="3600" dirty="0"/>
              <a:t>Issue </a:t>
            </a:r>
            <a:r>
              <a:rPr lang="en-IN" sz="3600" dirty="0" smtClean="0"/>
              <a:t>#3 </a:t>
            </a:r>
            <a:r>
              <a:rPr lang="en-IN" sz="3600" dirty="0"/>
              <a:t>– </a:t>
            </a:r>
            <a:r>
              <a:rPr lang="en-US" altLang="en-US" sz="3600" dirty="0"/>
              <a:t>Support for Constrained Device leveraging MSGin5G Gateway UE</a:t>
            </a:r>
            <a:endParaRPr lang="en-GB" altLang="en-US" sz="3600"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a:xfrm>
            <a:off x="375557" y="1779813"/>
            <a:ext cx="10978243" cy="4645479"/>
          </a:xfrm>
        </p:spPr>
        <p:txBody>
          <a:bodyPr/>
          <a:lstStyle/>
          <a:p>
            <a:r>
              <a:rPr lang="en-IN" sz="2400" dirty="0"/>
              <a:t>Current Status</a:t>
            </a:r>
          </a:p>
          <a:p>
            <a:pPr lvl="1"/>
            <a:r>
              <a:rPr lang="en-IN" sz="2000" dirty="0"/>
              <a:t>Align with the NOTE 5 of the architecture and also as per the suggestions received in previous meeting.</a:t>
            </a:r>
          </a:p>
          <a:p>
            <a:pPr marL="457200" lvl="1" indent="0">
              <a:buNone/>
            </a:pPr>
            <a:r>
              <a:rPr lang="en-IN" sz="1800" dirty="0" smtClean="0"/>
              <a:t>	“</a:t>
            </a:r>
            <a:r>
              <a:rPr lang="en-GB" sz="1600" dirty="0"/>
              <a:t>NOTE 5: When both UE-1 and UE-2 support MSGin5G Client, MSGin5G Client in UE-1 acts as a relay for the MSGin5G Client in UE-2 to receive MSGin5GService. </a:t>
            </a:r>
            <a:r>
              <a:rPr lang="en-GB" sz="1600" dirty="0">
                <a:solidFill>
                  <a:srgbClr val="FF0000"/>
                </a:solidFill>
              </a:rPr>
              <a:t>When UE-2 does not support MSGin5G Client and only UE-1 supports MSGin5G Client, MSGin5G Client in UE-1 acts as a gateway for the Application Client in UE-2 to receive MSGin5G Service</a:t>
            </a:r>
            <a:r>
              <a:rPr lang="en-GB" sz="1600" dirty="0"/>
              <a:t>.</a:t>
            </a:r>
            <a:r>
              <a:rPr lang="en-IN" sz="1800" dirty="0"/>
              <a:t>”</a:t>
            </a:r>
          </a:p>
          <a:p>
            <a:pPr lvl="1"/>
            <a:r>
              <a:rPr lang="en-IN" sz="2000" dirty="0"/>
              <a:t>UE-2 needs to check with MSGin5G UE-1 whether it can act as gateway for UE-2 or not (In certain case – due to less power or connectivity issues) – MSGin5G UE-1 may not be able to act as Gateway UE although it can support such functionality.</a:t>
            </a:r>
          </a:p>
          <a:p>
            <a:pPr lvl="2"/>
            <a:r>
              <a:rPr lang="en-IN" sz="1800" dirty="0">
                <a:solidFill>
                  <a:srgbClr val="FF0000"/>
                </a:solidFill>
              </a:rPr>
              <a:t>Application client within MSGin5G UE-1 do not need to check such capability</a:t>
            </a:r>
          </a:p>
          <a:p>
            <a:r>
              <a:rPr lang="en-IN" sz="2000" dirty="0"/>
              <a:t>Changes are made – to use only UE-2, EN added to cover security aspects</a:t>
            </a:r>
          </a:p>
          <a:p>
            <a:r>
              <a:rPr lang="en-IN" sz="2000" b="1" dirty="0" smtClean="0">
                <a:solidFill>
                  <a:srgbClr val="FF0000"/>
                </a:solidFill>
              </a:rPr>
              <a:t>Conclusion:</a:t>
            </a:r>
            <a:r>
              <a:rPr lang="en-IN" sz="2000" dirty="0" smtClean="0"/>
              <a:t> </a:t>
            </a:r>
          </a:p>
          <a:p>
            <a:pPr lvl="1"/>
            <a:r>
              <a:rPr lang="en-IN" sz="1600" b="1" dirty="0" smtClean="0"/>
              <a:t>Agree to current procedures which are aligned to NOTE 5 </a:t>
            </a:r>
          </a:p>
          <a:p>
            <a:pPr lvl="1"/>
            <a:r>
              <a:rPr lang="en-IN" sz="1600" b="1" dirty="0" smtClean="0"/>
              <a:t>Comments related to </a:t>
            </a:r>
            <a:r>
              <a:rPr lang="en-IN" sz="1600" b="1" dirty="0" smtClean="0"/>
              <a:t>scenario where </a:t>
            </a:r>
            <a:r>
              <a:rPr lang="en-IN" sz="1600" b="1" dirty="0"/>
              <a:t>both UEs are MSGin5G </a:t>
            </a:r>
            <a:r>
              <a:rPr lang="en-IN" sz="1600" b="1" dirty="0" smtClean="0"/>
              <a:t>UEs, could </a:t>
            </a:r>
            <a:r>
              <a:rPr lang="en-IN" sz="1600" b="1" dirty="0"/>
              <a:t>be discussed next meeting </a:t>
            </a:r>
            <a:r>
              <a:rPr lang="en-IN" sz="1600" b="1" dirty="0" smtClean="0"/>
              <a:t>based on contributions</a:t>
            </a:r>
            <a:endParaRPr lang="en-IN" sz="1600" b="1" dirty="0"/>
          </a:p>
        </p:txBody>
      </p:sp>
    </p:spTree>
    <p:extLst>
      <p:ext uri="{BB962C8B-B14F-4D97-AF65-F5344CB8AC3E}">
        <p14:creationId xmlns:p14="http://schemas.microsoft.com/office/powerpoint/2010/main" val="469679022"/>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a:xfrm>
            <a:off x="838200" y="365125"/>
            <a:ext cx="9081407" cy="1325563"/>
          </a:xfrm>
        </p:spPr>
        <p:txBody>
          <a:bodyPr/>
          <a:lstStyle/>
          <a:p>
            <a:r>
              <a:rPr lang="en-IN" sz="3600" dirty="0" smtClean="0"/>
              <a:t>Issue-4</a:t>
            </a:r>
            <a:r>
              <a:rPr lang="en-IN" sz="3600" dirty="0"/>
              <a:t>: Protocol adaptation when MSGin5G UEs support divergent protocols</a:t>
            </a:r>
            <a:endParaRPr lang="en-GB" altLang="en-US" sz="3600"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a:xfrm>
            <a:off x="267855" y="1797916"/>
            <a:ext cx="11406909" cy="4722957"/>
          </a:xfrm>
        </p:spPr>
        <p:txBody>
          <a:bodyPr/>
          <a:lstStyle/>
          <a:p>
            <a:r>
              <a:rPr lang="en-US" altLang="en-US" sz="1400" dirty="0" smtClean="0"/>
              <a:t>MSGin5G Service is application layer service</a:t>
            </a:r>
          </a:p>
          <a:p>
            <a:r>
              <a:rPr lang="en-US" altLang="en-US" sz="1400" dirty="0" smtClean="0"/>
              <a:t>MSGin5G Message defined in </a:t>
            </a:r>
            <a:r>
              <a:rPr lang="en-US" altLang="en-US" sz="1400" dirty="0" smtClean="0"/>
              <a:t>TS </a:t>
            </a:r>
            <a:r>
              <a:rPr lang="en-US" altLang="en-US" sz="1400" dirty="0" smtClean="0"/>
              <a:t>23.554 </a:t>
            </a:r>
            <a:r>
              <a:rPr lang="en-US" altLang="en-US" sz="1400" dirty="0" smtClean="0"/>
              <a:t>– It </a:t>
            </a:r>
            <a:r>
              <a:rPr lang="en-US" altLang="en-US" sz="1400" dirty="0" smtClean="0"/>
              <a:t>needs to send </a:t>
            </a:r>
            <a:r>
              <a:rPr lang="en-US" altLang="en-US" sz="1400" dirty="0" smtClean="0"/>
              <a:t>leveraging some </a:t>
            </a:r>
            <a:r>
              <a:rPr lang="en-US" altLang="en-US" sz="1400" b="1" i="1" dirty="0" smtClean="0"/>
              <a:t>application </a:t>
            </a:r>
            <a:r>
              <a:rPr lang="en-US" altLang="en-US" sz="1400" b="1" i="1" dirty="0" smtClean="0"/>
              <a:t>level protocols</a:t>
            </a:r>
          </a:p>
          <a:p>
            <a:pPr lvl="1"/>
            <a:r>
              <a:rPr lang="en-US" altLang="en-US" sz="1200" dirty="0" smtClean="0"/>
              <a:t>E.g. #1: MSGin5G Message can be sent over HTTP </a:t>
            </a:r>
          </a:p>
          <a:p>
            <a:pPr lvl="2"/>
            <a:r>
              <a:rPr lang="en-US" altLang="en-US" sz="1100" dirty="0" smtClean="0"/>
              <a:t>As per RFC 7231: “</a:t>
            </a:r>
            <a:r>
              <a:rPr lang="en-IN" altLang="en-US" sz="1100" dirty="0"/>
              <a:t>The Hypertext Transfer Protocol (HTTP) is a stateless </a:t>
            </a:r>
            <a:r>
              <a:rPr lang="en-IN" altLang="en-US" sz="1100" dirty="0">
                <a:solidFill>
                  <a:srgbClr val="FF0000"/>
                </a:solidFill>
              </a:rPr>
              <a:t>application-level protocol</a:t>
            </a:r>
            <a:r>
              <a:rPr lang="en-IN" altLang="en-US" sz="1100" dirty="0"/>
              <a:t> for distributed, collaborative, hypertext information systems.</a:t>
            </a:r>
            <a:r>
              <a:rPr lang="en-US" altLang="en-US" sz="1100" dirty="0" smtClean="0"/>
              <a:t>”</a:t>
            </a:r>
          </a:p>
          <a:p>
            <a:pPr lvl="1"/>
            <a:r>
              <a:rPr lang="en-US" altLang="en-US" sz="1200" dirty="0" smtClean="0"/>
              <a:t>E.g. #2: MSGin5G Message can be sent over </a:t>
            </a:r>
            <a:r>
              <a:rPr lang="en-US" altLang="en-US" sz="1200" dirty="0" err="1" smtClean="0"/>
              <a:t>CoAP</a:t>
            </a:r>
            <a:endParaRPr lang="en-US" altLang="en-US" sz="1200" dirty="0" smtClean="0"/>
          </a:p>
          <a:p>
            <a:pPr lvl="2"/>
            <a:r>
              <a:rPr lang="en-US" altLang="en-US" sz="1100" dirty="0" smtClean="0"/>
              <a:t>As per RFC 7252: “</a:t>
            </a:r>
            <a:r>
              <a:rPr lang="en-IN" altLang="en-US" sz="1100" dirty="0"/>
              <a:t>The </a:t>
            </a:r>
            <a:r>
              <a:rPr lang="en-IN" altLang="en-US" sz="1100" dirty="0">
                <a:solidFill>
                  <a:srgbClr val="FF0000"/>
                </a:solidFill>
              </a:rPr>
              <a:t>Constrained Application Protocol </a:t>
            </a:r>
            <a:r>
              <a:rPr lang="en-IN" altLang="en-US" sz="1100" dirty="0"/>
              <a:t>(</a:t>
            </a:r>
            <a:r>
              <a:rPr lang="en-IN" altLang="en-US" sz="1100" dirty="0" err="1"/>
              <a:t>CoAP</a:t>
            </a:r>
            <a:r>
              <a:rPr lang="en-IN" altLang="en-US" sz="1100" dirty="0"/>
              <a:t>) is a specialized web transfer protocol for use with constrained nodes </a:t>
            </a:r>
            <a:r>
              <a:rPr lang="en-IN" altLang="en-US" sz="1100" dirty="0" smtClean="0"/>
              <a:t>… </a:t>
            </a:r>
            <a:r>
              <a:rPr lang="en-US" altLang="en-US" sz="1100" dirty="0" smtClean="0"/>
              <a:t>”</a:t>
            </a:r>
          </a:p>
          <a:p>
            <a:pPr lvl="1"/>
            <a:r>
              <a:rPr lang="en-US" altLang="en-US" sz="1200" dirty="0" smtClean="0"/>
              <a:t>E.g. #3: any other protocol</a:t>
            </a:r>
          </a:p>
          <a:p>
            <a:pPr lvl="1"/>
            <a:r>
              <a:rPr lang="en-US" altLang="en-US" sz="1200" dirty="0" smtClean="0"/>
              <a:t>Actual selection </a:t>
            </a:r>
            <a:r>
              <a:rPr lang="en-US" altLang="en-US" sz="1200" dirty="0"/>
              <a:t>of protocol using which the MSGin5G will be sent is CT1 </a:t>
            </a:r>
            <a:r>
              <a:rPr lang="en-US" altLang="en-US" sz="1200" dirty="0" smtClean="0"/>
              <a:t>responsibility</a:t>
            </a:r>
          </a:p>
          <a:p>
            <a:r>
              <a:rPr lang="en-US" altLang="en-US" sz="1400" dirty="0" smtClean="0"/>
              <a:t>However, MSGin5G service needs to support both constrained device and unconstrained devices</a:t>
            </a:r>
          </a:p>
          <a:p>
            <a:r>
              <a:rPr lang="en-US" altLang="en-US" sz="1400" dirty="0" smtClean="0"/>
              <a:t>If MSGin5G message is sent over HTTP by unconstrained MSGin5G UE towards constrained MSGin5G UE (which understands MSGin5G Message received over </a:t>
            </a:r>
            <a:r>
              <a:rPr lang="en-US" altLang="en-US" sz="1400" dirty="0" err="1" smtClean="0"/>
              <a:t>CoAP</a:t>
            </a:r>
            <a:r>
              <a:rPr lang="en-US" altLang="en-US" sz="1400" dirty="0" smtClean="0"/>
              <a:t> only) </a:t>
            </a:r>
          </a:p>
          <a:p>
            <a:pPr lvl="1"/>
            <a:r>
              <a:rPr lang="en-US" altLang="en-US" sz="1200" dirty="0" smtClean="0"/>
              <a:t>In this case, we need an entity who adapts from one application protocol to another.</a:t>
            </a:r>
          </a:p>
          <a:p>
            <a:r>
              <a:rPr lang="en-IN" sz="1400" b="1" dirty="0" smtClean="0"/>
              <a:t>Proposed paragraph for MSGin5G Server</a:t>
            </a:r>
            <a:r>
              <a:rPr lang="en-IN" sz="1400" b="1" i="1" dirty="0" smtClean="0"/>
              <a:t>: </a:t>
            </a:r>
            <a:r>
              <a:rPr lang="en-IN" sz="1400" dirty="0" smtClean="0"/>
              <a:t>As </a:t>
            </a:r>
            <a:r>
              <a:rPr lang="en-IN" sz="1400" dirty="0"/>
              <a:t>per the application architecture defined in clause 5.2, the MSGin5G UE-1 can be constrained device or unconstrained device. It is possible that both originator and recipient devices supports MSGin5G client (i.e. they are MSGin5G UEs). To send MSGin5G Message from originator (which is MSGin5G UE) to the recipient (which is also MSGin5G UE) – no Message Gateway functions are involved. MSGin5G Server needs to adapt the MSGin5G Message to enable message exchange between heterogeneous MSGin5G UEs</a:t>
            </a:r>
            <a:r>
              <a:rPr lang="en-IN" sz="1400" dirty="0" smtClean="0"/>
              <a:t>.</a:t>
            </a:r>
          </a:p>
          <a:p>
            <a:r>
              <a:rPr lang="en-IN" sz="1800" b="1" dirty="0">
                <a:solidFill>
                  <a:srgbClr val="FF0000"/>
                </a:solidFill>
              </a:rPr>
              <a:t>Conclusion:</a:t>
            </a:r>
            <a:r>
              <a:rPr lang="en-IN" sz="1800" dirty="0"/>
              <a:t> </a:t>
            </a:r>
          </a:p>
          <a:p>
            <a:pPr lvl="1"/>
            <a:r>
              <a:rPr lang="en-IN" sz="1400" b="1" dirty="0"/>
              <a:t>Agree </a:t>
            </a:r>
            <a:r>
              <a:rPr lang="en-IN" sz="1400" b="1" dirty="0" smtClean="0"/>
              <a:t>that MSGin5G performs protocol adaptation as and when necessary</a:t>
            </a:r>
            <a:endParaRPr lang="en-IN" sz="1400" dirty="0"/>
          </a:p>
          <a:p>
            <a:endParaRPr lang="en-US" altLang="en-US" sz="1600" dirty="0"/>
          </a:p>
        </p:txBody>
      </p:sp>
    </p:spTree>
    <p:extLst>
      <p:ext uri="{BB962C8B-B14F-4D97-AF65-F5344CB8AC3E}">
        <p14:creationId xmlns:p14="http://schemas.microsoft.com/office/powerpoint/2010/main" val="839344441"/>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IN" altLang="en-US" sz="3200" dirty="0" smtClean="0"/>
              <a:t>Issue-5: Group </a:t>
            </a:r>
            <a:r>
              <a:rPr lang="en-IN" altLang="en-US" sz="3200" dirty="0"/>
              <a:t>information towards Non-MSGin5G UEs </a:t>
            </a:r>
            <a:endParaRPr lang="en-GB" altLang="en-US" sz="3200"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6727370" y="1825624"/>
            <a:ext cx="4626429" cy="4624161"/>
          </a:xfrm>
        </p:spPr>
        <p:txBody>
          <a:bodyPr/>
          <a:lstStyle/>
          <a:p>
            <a:pPr marL="0" indent="0">
              <a:buFontTx/>
              <a:buNone/>
              <a:defRPr/>
            </a:pPr>
            <a:r>
              <a:rPr lang="en-IN" altLang="en-US" sz="1800" b="1" dirty="0">
                <a:solidFill>
                  <a:srgbClr val="FF3300"/>
                </a:solidFill>
              </a:rPr>
              <a:t>Approach 1</a:t>
            </a:r>
            <a:r>
              <a:rPr lang="en-IN" altLang="en-US" sz="1800" b="1" dirty="0"/>
              <a:t>:</a:t>
            </a:r>
            <a:r>
              <a:rPr lang="en-IN" altLang="en-US" sz="1800" dirty="0"/>
              <a:t> </a:t>
            </a:r>
            <a:r>
              <a:rPr lang="en-IN" altLang="en-US" sz="1800" b="1" dirty="0"/>
              <a:t>GMS</a:t>
            </a:r>
            <a:r>
              <a:rPr lang="en-IN" altLang="en-US" sz="1800" dirty="0"/>
              <a:t> sends Group creation notification </a:t>
            </a:r>
            <a:r>
              <a:rPr lang="en-IN" altLang="en-US" sz="1800" b="1" dirty="0"/>
              <a:t>to Message Gateway</a:t>
            </a:r>
          </a:p>
          <a:p>
            <a:pPr>
              <a:defRPr/>
            </a:pPr>
            <a:r>
              <a:rPr lang="en-IN" altLang="en-US" sz="1800" dirty="0"/>
              <a:t>Requires to introduce new interface between GMS and Message Gateway, i.e. architectural impacts</a:t>
            </a:r>
          </a:p>
          <a:p>
            <a:pPr marL="0" indent="0">
              <a:buFontTx/>
              <a:buNone/>
              <a:defRPr/>
            </a:pPr>
            <a:r>
              <a:rPr lang="en-IN" altLang="en-US" sz="1800" b="1" dirty="0">
                <a:solidFill>
                  <a:srgbClr val="FF3300"/>
                </a:solidFill>
              </a:rPr>
              <a:t>Approach 2</a:t>
            </a:r>
            <a:r>
              <a:rPr lang="en-IN" altLang="en-US" sz="1800" b="1" dirty="0"/>
              <a:t>:</a:t>
            </a:r>
            <a:r>
              <a:rPr lang="en-IN" altLang="en-US" sz="1800" dirty="0"/>
              <a:t> </a:t>
            </a:r>
            <a:r>
              <a:rPr lang="en-IN" altLang="en-US" sz="1800" b="1" dirty="0"/>
              <a:t>MSGin5G Server </a:t>
            </a:r>
            <a:r>
              <a:rPr lang="en-IN" altLang="en-US" sz="1800" dirty="0"/>
              <a:t>takes responsibility to send the Group creation notification </a:t>
            </a:r>
            <a:r>
              <a:rPr lang="en-IN" altLang="en-US" sz="1800" b="1" dirty="0"/>
              <a:t>to non-MSGin5G members</a:t>
            </a:r>
          </a:p>
          <a:p>
            <a:pPr>
              <a:defRPr/>
            </a:pPr>
            <a:r>
              <a:rPr lang="en-IN" altLang="en-US" sz="1800" dirty="0"/>
              <a:t>No new interface</a:t>
            </a:r>
          </a:p>
          <a:p>
            <a:pPr marL="0" indent="0">
              <a:buFontTx/>
              <a:buNone/>
              <a:defRPr/>
            </a:pPr>
            <a:r>
              <a:rPr lang="en-IN" altLang="en-US" sz="1800" b="1" dirty="0">
                <a:solidFill>
                  <a:srgbClr val="FF3300"/>
                </a:solidFill>
              </a:rPr>
              <a:t>Approach 3</a:t>
            </a:r>
            <a:r>
              <a:rPr lang="en-IN" altLang="en-US" sz="1800" b="1" dirty="0"/>
              <a:t>:</a:t>
            </a:r>
            <a:r>
              <a:rPr lang="en-IN" altLang="en-US" sz="1800" dirty="0"/>
              <a:t> </a:t>
            </a:r>
            <a:r>
              <a:rPr lang="en-IN" altLang="en-US" sz="1800" b="1" dirty="0"/>
              <a:t>MSGin5G Server </a:t>
            </a:r>
            <a:r>
              <a:rPr lang="en-IN" altLang="en-US" sz="1800" dirty="0"/>
              <a:t>takes responsibility to send the Group creation notification to </a:t>
            </a:r>
            <a:r>
              <a:rPr lang="en-IN" altLang="en-US" sz="1800" b="1" dirty="0"/>
              <a:t>all group </a:t>
            </a:r>
            <a:r>
              <a:rPr lang="en-IN" altLang="en-US" sz="1800" b="1" dirty="0" smtClean="0"/>
              <a:t>members</a:t>
            </a:r>
          </a:p>
          <a:p>
            <a:pPr marL="0" indent="0">
              <a:buFontTx/>
              <a:buNone/>
              <a:defRPr/>
            </a:pPr>
            <a:endParaRPr lang="en-IN" altLang="en-US" sz="1800" b="1" dirty="0"/>
          </a:p>
          <a:p>
            <a:pPr marL="0" indent="0">
              <a:buFontTx/>
              <a:buNone/>
              <a:defRPr/>
            </a:pPr>
            <a:r>
              <a:rPr lang="en-IN" altLang="en-US" sz="1800" b="1" dirty="0" smtClean="0">
                <a:solidFill>
                  <a:srgbClr val="FF0000"/>
                </a:solidFill>
              </a:rPr>
              <a:t>Conclusion: </a:t>
            </a:r>
            <a:r>
              <a:rPr lang="en-IN" altLang="en-US" sz="1800" b="1" dirty="0" smtClean="0"/>
              <a:t>To go with Approach 3.</a:t>
            </a:r>
            <a:endParaRPr lang="en-IN" altLang="en-US" sz="1800" b="1" dirty="0"/>
          </a:p>
        </p:txBody>
      </p:sp>
      <p:graphicFrame>
        <p:nvGraphicFramePr>
          <p:cNvPr id="4" name="Object 4"/>
          <p:cNvGraphicFramePr>
            <a:graphicFrameLocks noChangeAspect="1"/>
          </p:cNvGraphicFramePr>
          <p:nvPr>
            <p:extLst>
              <p:ext uri="{D42A27DB-BD31-4B8C-83A1-F6EECF244321}">
                <p14:modId xmlns:p14="http://schemas.microsoft.com/office/powerpoint/2010/main" val="119212274"/>
              </p:ext>
            </p:extLst>
          </p:nvPr>
        </p:nvGraphicFramePr>
        <p:xfrm>
          <a:off x="149226" y="1825623"/>
          <a:ext cx="6552738" cy="4158797"/>
        </p:xfrm>
        <a:graphic>
          <a:graphicData uri="http://schemas.openxmlformats.org/presentationml/2006/ole">
            <mc:AlternateContent xmlns:mc="http://schemas.openxmlformats.org/markup-compatibility/2006">
              <mc:Choice xmlns:v="urn:schemas-microsoft-com:vml" Requires="v">
                <p:oleObj spid="_x0000_s4103" name="Document" r:id="rId3" imgW="5202067" imgH="3299668" progId="Word.Document.12">
                  <p:embed/>
                </p:oleObj>
              </mc:Choice>
              <mc:Fallback>
                <p:oleObj name="Document" r:id="rId3" imgW="5202067" imgH="3299668" progId="Word.Document.12">
                  <p:embed/>
                  <p:pic>
                    <p:nvPicPr>
                      <p:cNvPr id="1536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226" y="1825623"/>
                        <a:ext cx="6552738" cy="415879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843349902"/>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CA3727-A4EB-4398-9783-D0148B061093}">
  <ds:schemaRefs>
    <ds:schemaRef ds:uri="http://purl.org/dc/elements/1.1/"/>
    <ds:schemaRef ds:uri="http://schemas.microsoft.com/office/2006/documentManagement/types"/>
    <ds:schemaRef ds:uri="http://purl.org/dc/dcmitype/"/>
    <ds:schemaRef ds:uri="679a257e-872f-4c98-9e8a-0a9c104f72cd"/>
    <ds:schemaRef ds:uri="http://schemas.microsoft.com/office/infopath/2007/PartnerControls"/>
    <ds:schemaRef ds:uri="http://schemas.microsoft.com/office/2006/metadata/properties"/>
    <ds:schemaRef ds:uri="http://schemas.openxmlformats.org/package/2006/metadata/core-properties"/>
    <ds:schemaRef ds:uri="280d8efa-eff2-4910-88d2-79ca146720c4"/>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5485</TotalTime>
  <Words>1041</Words>
  <Application>Microsoft Office PowerPoint</Application>
  <PresentationFormat>Widescreen</PresentationFormat>
  <Paragraphs>110</Paragraphs>
  <Slides>12</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12</vt:i4>
      </vt:variant>
    </vt:vector>
  </HeadingPairs>
  <TitlesOfParts>
    <vt:vector size="21" baseType="lpstr">
      <vt:lpstr>Arial</vt:lpstr>
      <vt:lpstr>Arial </vt:lpstr>
      <vt:lpstr>Calibri</vt:lpstr>
      <vt:lpstr>Calibri Light</vt:lpstr>
      <vt:lpstr>Times New Roman</vt:lpstr>
      <vt:lpstr>Office Theme</vt:lpstr>
      <vt:lpstr>Microsoft Visio 2003-2010 Drawing</vt:lpstr>
      <vt:lpstr>Microsoft Visio Drawing</vt:lpstr>
      <vt:lpstr>Document</vt:lpstr>
      <vt:lpstr>5GMARCH – Open Issues</vt:lpstr>
      <vt:lpstr>5GMARCH Open Issues</vt:lpstr>
      <vt:lpstr>Issue-1: Non-MSGin5G UEs to initiate communication (p2p and group) towards MSGin5G service end points [1/2]</vt:lpstr>
      <vt:lpstr>Issue-1: Non-MSGin5G UEs to initiate communication (p2p and group) towards MSGin5G service end points [2/2]</vt:lpstr>
      <vt:lpstr>Issue-2: Routing based on UE Service ID [1/2]</vt:lpstr>
      <vt:lpstr>Issue-2: Routing based on UE Service ID [2/2]</vt:lpstr>
      <vt:lpstr>Issue #3 – Support for Constrained Device leveraging MSGin5G Gateway UE</vt:lpstr>
      <vt:lpstr>Issue-4: Protocol adaptation when MSGin5G UEs support divergent protocols</vt:lpstr>
      <vt:lpstr>Issue-5: Group information towards Non-MSGin5G UEs </vt:lpstr>
      <vt:lpstr>Issue-6: Usage of SEAL Group Management </vt:lpstr>
      <vt:lpstr>Issue-7: Delivery report</vt:lpstr>
      <vt:lpstr>Summary</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Basu</cp:lastModifiedBy>
  <cp:revision>619</cp:revision>
  <dcterms:created xsi:type="dcterms:W3CDTF">2010-02-05T13:52:04Z</dcterms:created>
  <dcterms:modified xsi:type="dcterms:W3CDTF">2021-07-15T12:12:46Z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NSCPROP_SA">
    <vt:lpwstr>C:\Users\basavarajjp\AppData\Local\Temp\Temp1_Template_Meeting_pres_2020_06_3gpp_S6-21xxxx.zip\Template_Meeting_pres_2020_06_3gpp_S6-21xxxx.pptx</vt:lpwstr>
  </property>
</Properties>
</file>