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6"/>
    <p:sldMasterId id="2147483940" r:id="rId7"/>
  </p:sldMasterIdLst>
  <p:notesMasterIdLst>
    <p:notesMasterId r:id="rId26"/>
  </p:notesMasterIdLst>
  <p:handoutMasterIdLst>
    <p:handoutMasterId r:id="rId27"/>
  </p:handoutMasterIdLst>
  <p:sldIdLst>
    <p:sldId id="303" r:id="rId8"/>
    <p:sldId id="726" r:id="rId9"/>
    <p:sldId id="668" r:id="rId10"/>
    <p:sldId id="670" r:id="rId11"/>
    <p:sldId id="930" r:id="rId12"/>
    <p:sldId id="635" r:id="rId13"/>
    <p:sldId id="963" r:id="rId14"/>
    <p:sldId id="931" r:id="rId15"/>
    <p:sldId id="953" r:id="rId16"/>
    <p:sldId id="981" r:id="rId17"/>
    <p:sldId id="1002" r:id="rId18"/>
    <p:sldId id="1008" r:id="rId19"/>
    <p:sldId id="1010" r:id="rId20"/>
    <p:sldId id="1001" r:id="rId21"/>
    <p:sldId id="1007" r:id="rId22"/>
    <p:sldId id="1009" r:id="rId23"/>
    <p:sldId id="936" r:id="rId24"/>
    <p:sldId id="704" r:id="rId25"/>
  </p:sldIdLst>
  <p:sldSz cx="12192000" cy="6858000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608013" indent="-1508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1217613" indent="-3032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827213" indent="-4556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2436813" indent="-6080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TRIXX Software" initials="GG" lastIdx="1" clrIdx="0">
    <p:extLst>
      <p:ext uri="{19B8F6BF-5375-455C-9EA6-DF929625EA0E}">
        <p15:presenceInfo xmlns:p15="http://schemas.microsoft.com/office/powerpoint/2012/main" userId="MATRIXX Software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72AF2F"/>
    <a:srgbClr val="5C88D0"/>
    <a:srgbClr val="FFFFCC"/>
    <a:srgbClr val="C1E442"/>
    <a:srgbClr val="FFFF99"/>
    <a:srgbClr val="C6D254"/>
    <a:srgbClr val="000000"/>
    <a:srgbClr val="2A6EA8"/>
    <a:srgbClr val="B1D254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620" autoAdjust="0"/>
    <p:restoredTop sz="92197" autoAdjust="0"/>
  </p:normalViewPr>
  <p:slideViewPr>
    <p:cSldViewPr snapToGrid="0">
      <p:cViewPr varScale="1">
        <p:scale>
          <a:sx n="73" d="100"/>
          <a:sy n="73" d="100"/>
        </p:scale>
        <p:origin x="1411" y="7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>
        <p:scale>
          <a:sx n="100" d="100"/>
          <a:sy n="100" d="100"/>
        </p:scale>
        <p:origin x="2338" y="-1522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4.xml"/><Relationship Id="rId7" Type="http://schemas.openxmlformats.org/officeDocument/2006/relationships/slideMaster" Target="slideMasters/slideMaster2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2" Type="http://schemas.openxmlformats.org/officeDocument/2006/relationships/customXml" Target="../customXml/item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tableStyles" Target="tableStyles.xml"/><Relationship Id="rId5" Type="http://schemas.openxmlformats.org/officeDocument/2006/relationships/customXml" Target="../customXml/item5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commentAuthors" Target="commentAuthors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theme" Target="theme/theme1.xml"/><Relationship Id="rId4" Type="http://schemas.openxmlformats.org/officeDocument/2006/relationships/customXml" Target="../customXml/item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AA78BAD3-FC21-4679-B770-3EA085F20603}" type="datetime1">
              <a:rPr lang="en-US"/>
              <a:pPr>
                <a:defRPr/>
              </a:pPr>
              <a:t>11/21/2025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17FF792-3EB9-44FA-9386-5606498586B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5220780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BE730920-F8FB-4BAB-A0E2-B112E44812FA}" type="datetime1">
              <a:rPr lang="en-US"/>
              <a:pPr>
                <a:defRPr/>
              </a:pPr>
              <a:t>11/21/2025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7BB3565-DE1F-45E8-8B92-B6CEF3A5A93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5645932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6080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12176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8272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24368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613128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4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081451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57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68489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4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33366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013" y="0"/>
            <a:ext cx="5145087" cy="633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3" y="3839308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30231849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3DEB1-7EBD-41E7-8CD2-408332011F25}" type="datetimeFigureOut">
              <a:rPr lang="zh-CN" altLang="en-US" smtClean="0"/>
              <a:t>2025/11/21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EB1C0-2C64-43F8-B525-11F2A3E82C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72203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3DEB1-7EBD-41E7-8CD2-408332011F25}" type="datetimeFigureOut">
              <a:rPr lang="zh-CN" altLang="en-US" smtClean="0"/>
              <a:t>2025/11/21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EB1C0-2C64-43F8-B525-11F2A3E82C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121896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3DEB1-7EBD-41E7-8CD2-408332011F25}" type="datetimeFigureOut">
              <a:rPr lang="zh-CN" altLang="en-US" smtClean="0"/>
              <a:t>2025/11/21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EB1C0-2C64-43F8-B525-11F2A3E82C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891956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3DEB1-7EBD-41E7-8CD2-408332011F25}" type="datetimeFigureOut">
              <a:rPr lang="zh-CN" altLang="en-US" smtClean="0"/>
              <a:t>2025/11/21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EB1C0-2C64-43F8-B525-11F2A3E82C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870243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3DEB1-7EBD-41E7-8CD2-408332011F25}" type="datetimeFigureOut">
              <a:rPr lang="zh-CN" altLang="en-US" smtClean="0"/>
              <a:t>2025/11/21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EB1C0-2C64-43F8-B525-11F2A3E82C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41468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3DEB1-7EBD-41E7-8CD2-408332011F25}" type="datetimeFigureOut">
              <a:rPr lang="zh-CN" altLang="en-US" smtClean="0"/>
              <a:t>2025/11/21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EB1C0-2C64-43F8-B525-11F2A3E82C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36910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3DEB1-7EBD-41E7-8CD2-408332011F25}" type="datetimeFigureOut">
              <a:rPr lang="zh-CN" altLang="en-US" smtClean="0"/>
              <a:t>2025/11/21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EB1C0-2C64-43F8-B525-11F2A3E82C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51798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609585" indent="-609585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623381228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09600" y="1600201"/>
            <a:ext cx="10972800" cy="4525963"/>
          </a:xfrm>
        </p:spPr>
        <p:txBody>
          <a:bodyPr/>
          <a:lstStyle/>
          <a:p>
            <a:pPr lvl="0"/>
            <a:endParaRPr lang="en-IE" noProof="0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11410952" y="6483350"/>
            <a:ext cx="527049" cy="222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8B78E712-7E90-46AF-8873-540771249AD5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9130468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925610684"/>
      </p:ext>
    </p:extLst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09303506"/>
      </p:ext>
    </p:extLst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3DEB1-7EBD-41E7-8CD2-408332011F25}" type="datetimeFigureOut">
              <a:rPr lang="zh-CN" altLang="en-US" smtClean="0"/>
              <a:t>2025/11/21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EB1C0-2C64-43F8-B525-11F2A3E82C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78313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3DEB1-7EBD-41E7-8CD2-408332011F25}" type="datetimeFigureOut">
              <a:rPr lang="zh-CN" altLang="en-US" smtClean="0"/>
              <a:t>2025/11/21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EB1C0-2C64-43F8-B525-11F2A3E82C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13304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3DEB1-7EBD-41E7-8CD2-408332011F25}" type="datetimeFigureOut">
              <a:rPr lang="zh-CN" altLang="en-US" smtClean="0"/>
              <a:t>2025/11/21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EB1C0-2C64-43F8-B525-11F2A3E82C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82274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3DEB1-7EBD-41E7-8CD2-408332011F25}" type="datetimeFigureOut">
              <a:rPr lang="zh-CN" altLang="en-US" smtClean="0"/>
              <a:t>2025/11/21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EB1C0-2C64-43F8-B525-11F2A3E82C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15169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11" Type="http://schemas.openxmlformats.org/officeDocument/2006/relationships/image" Target="../media/image5.jpe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4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3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15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938327" y="6413501"/>
            <a:ext cx="8224837" cy="333374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333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52463" y="228600"/>
            <a:ext cx="91027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0" y="1454150"/>
            <a:ext cx="11183938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971266" y="6423758"/>
            <a:ext cx="7950201" cy="234950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33" spc="400" dirty="0">
                <a:solidFill>
                  <a:schemeClr val="bg1"/>
                </a:solidFill>
              </a:rPr>
              <a:t> 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S5-255694 CH exec report from SA5#164</a:t>
            </a:r>
          </a:p>
        </p:txBody>
      </p:sp>
      <p:sp>
        <p:nvSpPr>
          <p:cNvPr id="1030" name="Rectangle 15"/>
          <p:cNvSpPr>
            <a:spLocks noChangeArrowheads="1"/>
          </p:cNvSpPr>
          <p:nvPr userDrawn="1"/>
        </p:nvSpPr>
        <p:spPr bwMode="auto">
          <a:xfrm>
            <a:off x="5448300" y="3303588"/>
            <a:ext cx="1238250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>
                <a:solidFill>
                  <a:schemeClr val="bg1"/>
                </a:solidFill>
              </a:rPr>
              <a:t>© 3GPP 2012</a:t>
            </a:r>
            <a:endParaRPr lang="en-GB" altLang="en-US" sz="1333"/>
          </a:p>
        </p:txBody>
      </p:sp>
      <p:pic>
        <p:nvPicPr>
          <p:cNvPr id="1031" name="Picture 10" descr="3GPP_TM_RD.jpg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8088" y="306388"/>
            <a:ext cx="1584325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9918700" y="6462713"/>
            <a:ext cx="1027845" cy="256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67" dirty="0"/>
              <a:t>© 3GPP 2025</a:t>
            </a:r>
          </a:p>
        </p:txBody>
      </p:sp>
      <p:pic>
        <p:nvPicPr>
          <p:cNvPr id="11" name="Picture 13" descr="green2.jpg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1467" y="6423704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Oval 11"/>
          <p:cNvSpPr/>
          <p:nvPr userDrawn="1"/>
        </p:nvSpPr>
        <p:spPr bwMode="auto">
          <a:xfrm>
            <a:off x="11157629" y="6330667"/>
            <a:ext cx="812800" cy="419100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435BA645-663C-49B9-8214-3A0DBAD6F1FF}" type="slidenum">
              <a:rPr lang="en-GB" altLang="en-US" sz="1333" b="1" smtClean="0"/>
              <a:pPr algn="ctr">
                <a:defRPr/>
              </a:pPr>
              <a:t>‹#›</a:t>
            </a:fld>
            <a:endParaRPr lang="en-GB" altLang="en-US" sz="1333" b="1" dirty="0"/>
          </a:p>
          <a:p>
            <a:pPr>
              <a:defRPr/>
            </a:pPr>
            <a:endParaRPr lang="en-GB" altLang="en-US" sz="1333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8" r:id="rId1"/>
    <p:sldLayoutId id="2147483936" r:id="rId2"/>
    <p:sldLayoutId id="2147483939" r:id="rId3"/>
    <p:sldLayoutId id="2147483952" r:id="rId4"/>
    <p:sldLayoutId id="2147483953" r:id="rId5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5pPr>
      <a:lvl6pPr marL="609585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70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754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339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608013" indent="-608013" algn="l" rtl="0" eaLnBrk="0" fontAlgn="base" hangingPunct="0">
        <a:spcBef>
          <a:spcPct val="20000"/>
        </a:spcBef>
        <a:spcAft>
          <a:spcPct val="0"/>
        </a:spcAft>
        <a:buBlip>
          <a:blip r:embed="rId9"/>
        </a:buBlip>
        <a:defRPr sz="3700">
          <a:solidFill>
            <a:schemeClr val="tx1"/>
          </a:solidFill>
          <a:latin typeface="+mn-lt"/>
          <a:ea typeface="+mn-ea"/>
          <a:cs typeface="+mn-cs"/>
        </a:defRPr>
      </a:lvl1pPr>
      <a:lvl2pPr marL="989013" indent="-37941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Blip>
          <a:blip r:embed="rId10"/>
        </a:buBlip>
        <a:defRPr sz="3200">
          <a:solidFill>
            <a:schemeClr val="tx1"/>
          </a:solidFill>
          <a:latin typeface="+mn-lt"/>
        </a:defRPr>
      </a:lvl2pPr>
      <a:lvl3pPr marL="1522413" indent="-303213" algn="l" rtl="0" eaLnBrk="0" fontAlgn="base" hangingPunct="0">
        <a:spcBef>
          <a:spcPct val="20000"/>
        </a:spcBef>
        <a:spcAft>
          <a:spcPct val="0"/>
        </a:spcAft>
        <a:buBlip>
          <a:blip r:embed="rId11"/>
        </a:buBlip>
        <a:defRPr sz="2600">
          <a:solidFill>
            <a:schemeClr val="tx1"/>
          </a:solidFill>
          <a:latin typeface="+mn-lt"/>
        </a:defRPr>
      </a:lvl3pPr>
      <a:lvl4pPr marL="21320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00">
          <a:solidFill>
            <a:schemeClr val="tx1"/>
          </a:solidFill>
          <a:latin typeface="+mn-lt"/>
        </a:defRPr>
      </a:lvl4pPr>
      <a:lvl5pPr marL="27416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00">
          <a:solidFill>
            <a:schemeClr val="tx1"/>
          </a:solidFill>
          <a:latin typeface="+mn-lt"/>
        </a:defRPr>
      </a:lvl5pPr>
      <a:lvl6pPr marL="335271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6pPr>
      <a:lvl7pPr marL="3962301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7pPr>
      <a:lvl8pPr marL="457188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8pPr>
      <a:lvl9pPr marL="5181470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B3DEB1-7EBD-41E7-8CD2-408332011F25}" type="datetimeFigureOut">
              <a:rPr lang="zh-CN" altLang="en-US" smtClean="0"/>
              <a:t>2025/11/21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6EB1C0-2C64-43F8-B525-11F2A3E82C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03521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1" r:id="rId1"/>
    <p:sldLayoutId id="2147483942" r:id="rId2"/>
    <p:sldLayoutId id="2147483943" r:id="rId3"/>
    <p:sldLayoutId id="2147483944" r:id="rId4"/>
    <p:sldLayoutId id="2147483945" r:id="rId5"/>
    <p:sldLayoutId id="2147483946" r:id="rId6"/>
    <p:sldLayoutId id="2147483947" r:id="rId7"/>
    <p:sldLayoutId id="2147483948" r:id="rId8"/>
    <p:sldLayoutId id="2147483949" r:id="rId9"/>
    <p:sldLayoutId id="2147483950" r:id="rId10"/>
    <p:sldLayoutId id="214748395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emf"/><Relationship Id="rId5" Type="http://schemas.openxmlformats.org/officeDocument/2006/relationships/oleObject" Target="../embeddings/oleObject1.bin"/><Relationship Id="rId4" Type="http://schemas.openxmlformats.org/officeDocument/2006/relationships/image" Target="../media/image5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ftp://ftp.3gpp.org/information/WorkPlan" TargetMode="Externa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330960" y="2308081"/>
            <a:ext cx="10363200" cy="2241838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48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sz="4800" dirty="0"/>
            </a:br>
            <a:br>
              <a:rPr lang="en-GB" sz="4800" dirty="0"/>
            </a:br>
            <a:r>
              <a:rPr lang="en-GB" altLang="zh-CN" sz="4800" b="1" dirty="0"/>
              <a:t>Executive Report of </a:t>
            </a:r>
            <a:br>
              <a:rPr lang="en-GB" altLang="zh-CN" sz="4800" b="1" dirty="0"/>
            </a:br>
            <a:r>
              <a:rPr lang="en-GB" altLang="zh-CN" sz="4800" b="1" dirty="0"/>
              <a:t>SA5#164 SWG Charging</a:t>
            </a:r>
            <a:br>
              <a:rPr lang="en-GB" altLang="zh-CN" sz="4800" b="1" dirty="0"/>
            </a:br>
            <a:r>
              <a:rPr lang="en-GB" sz="4800" dirty="0">
                <a:latin typeface="Arial" pitchFamily="34" charset="0"/>
              </a:rPr>
              <a:t> </a:t>
            </a:r>
            <a:r>
              <a:rPr lang="en-GB" altLang="zh-CN" sz="3200" b="1" dirty="0"/>
              <a:t>Charging Management (CH)</a:t>
            </a:r>
            <a:br>
              <a:rPr lang="en-GB" altLang="zh-CN" sz="3200" b="1" dirty="0"/>
            </a:br>
            <a:br>
              <a:rPr lang="en-US" sz="4800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GB" sz="4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2425700" y="4999067"/>
            <a:ext cx="8953500" cy="17526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GB" altLang="zh-CN" sz="2400" dirty="0">
                <a:latin typeface="Arial" charset="0"/>
              </a:rPr>
              <a:t>Gerald G</a:t>
            </a:r>
            <a:r>
              <a:rPr lang="en-US" sz="2400" dirty="0">
                <a:latin typeface="Arial" charset="0"/>
              </a:rPr>
              <a:t>ö</a:t>
            </a:r>
            <a:r>
              <a:rPr lang="en-GB" altLang="zh-CN" sz="2400" dirty="0">
                <a:latin typeface="Arial" charset="0"/>
              </a:rPr>
              <a:t>rmer,</a:t>
            </a:r>
            <a:r>
              <a:rPr lang="de-DE" altLang="de-DE" sz="2400" dirty="0">
                <a:latin typeface="Arial" charset="0"/>
              </a:rPr>
              <a:t> SA5 Charging SWG Chair, MATRIXX Software</a:t>
            </a:r>
            <a:endParaRPr lang="en-GB" sz="2400" dirty="0">
              <a:latin typeface="Arial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654058-D101-E3E4-ECEC-0CFA03A339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45A288E8-7E91-72C7-907E-8B2047C916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6811" y="165101"/>
            <a:ext cx="9339381" cy="1143000"/>
          </a:xfrm>
        </p:spPr>
        <p:txBody>
          <a:bodyPr/>
          <a:lstStyle/>
          <a:p>
            <a:r>
              <a:rPr lang="en-GB" altLang="en-US" sz="3200" b="1" dirty="0"/>
              <a:t>Rel-20 WID on Charging Aspects on XRM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2AFBED44-BD2F-D298-D8FA-F28BA6861CF4}"/>
              </a:ext>
            </a:extLst>
          </p:cNvPr>
          <p:cNvGraphicFramePr>
            <a:graphicFrameLocks noGrp="1"/>
          </p:cNvGraphicFramePr>
          <p:nvPr/>
        </p:nvGraphicFramePr>
        <p:xfrm>
          <a:off x="745130" y="1238527"/>
          <a:ext cx="11000316" cy="157183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625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261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8838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0039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1833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13897">
                  <a:extLst>
                    <a:ext uri="{9D8B030D-6E8A-4147-A177-3AD203B41FA5}">
                      <a16:colId xmlns:a16="http://schemas.microsoft.com/office/drawing/2014/main" val="1044384781"/>
                    </a:ext>
                  </a:extLst>
                </a:gridCol>
                <a:gridCol w="79866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791981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25234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Target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WID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New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Change or comment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7595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1090012</a:t>
                      </a:r>
                      <a:endParaRPr lang="en-GB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l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GB" sz="10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Charging Aspects on XRM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XRM_Ph2-CH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12/06/2026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SP-251214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1828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r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GB" sz="10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WT-1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0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70 %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0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70 %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642668667"/>
                  </a:ext>
                </a:extLst>
              </a:tr>
              <a:tr h="262114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r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GB" sz="10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WT-2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0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0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 </a:t>
                      </a: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2181216308"/>
                  </a:ext>
                </a:extLst>
              </a:tr>
              <a:tr h="227296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r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GB" sz="10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WT-3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0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0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854227875"/>
                  </a:ext>
                </a:extLst>
              </a:tr>
              <a:tr h="290662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r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GB" sz="10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WT-4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0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0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3882579077"/>
                  </a:ext>
                </a:extLst>
              </a:tr>
            </a:tbl>
          </a:graphicData>
        </a:graphic>
      </p:graphicFrame>
      <p:sp>
        <p:nvSpPr>
          <p:cNvPr id="2" name="Content Placeholder 7">
            <a:extLst>
              <a:ext uri="{FF2B5EF4-FFF2-40B4-BE49-F238E27FC236}">
                <a16:creationId xmlns:a16="http://schemas.microsoft.com/office/drawing/2014/main" id="{86E4D22B-5860-E098-3B15-2CC6B1280EDC}"/>
              </a:ext>
            </a:extLst>
          </p:cNvPr>
          <p:cNvSpPr txBox="1">
            <a:spLocks/>
          </p:cNvSpPr>
          <p:nvPr/>
        </p:nvSpPr>
        <p:spPr>
          <a:xfrm>
            <a:off x="782452" y="2791004"/>
            <a:ext cx="10925672" cy="3510405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Summary of the progress at this meeting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WT-1: 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	- No progress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WT-2: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	- No progress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sz="1400" dirty="0">
                <a:latin typeface="Calibri" pitchFamily="34" charset="0"/>
                <a:ea typeface="宋体" pitchFamily="2" charset="-122"/>
                <a:cs typeface="Arial" charset="0"/>
              </a:rPr>
              <a:t>WT-3:</a:t>
            </a:r>
          </a:p>
          <a:p>
            <a:pPr marL="457200" indent="0" algn="l" rtl="0" eaLnBrk="0" fontAlgn="base" hangingPunc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14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	</a:t>
            </a:r>
            <a:r>
              <a:rPr lang="en-US" altLang="zh-CN" sz="1400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- No progress</a:t>
            </a:r>
            <a:endParaRPr lang="en-US" sz="1400" dirty="0">
              <a:latin typeface="Calibri" pitchFamily="34" charset="0"/>
              <a:ea typeface="宋体" pitchFamily="2" charset="-122"/>
              <a:cs typeface="Arial" charset="0"/>
            </a:endParaRP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sz="1400" dirty="0">
                <a:latin typeface="Calibri" pitchFamily="34" charset="0"/>
                <a:ea typeface="宋体" pitchFamily="2" charset="-122"/>
                <a:cs typeface="Arial" charset="0"/>
              </a:rPr>
              <a:t>WT-4: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sz="1400" dirty="0">
                <a:latin typeface="Calibri" pitchFamily="34" charset="0"/>
                <a:ea typeface="宋体" pitchFamily="2" charset="-122"/>
                <a:cs typeface="Arial" charset="0"/>
              </a:rPr>
              <a:t>	- </a:t>
            </a:r>
            <a:r>
              <a:rPr lang="en-GB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Add information elements to address charging impacts from enhanced QoS handling in XRM</a:t>
            </a: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, but no agreement was reached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sz="2000" kern="0" dirty="0"/>
              <a:t>RAN/SA/CT impacts and dependencies:</a:t>
            </a:r>
            <a:endParaRPr lang="de-DE" sz="2000" kern="0" dirty="0"/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400" kern="0" dirty="0"/>
              <a:t>N</a:t>
            </a:r>
            <a:r>
              <a:rPr lang="en-US" altLang="zh-CN" sz="1400" kern="0" dirty="0"/>
              <a:t>o dependencies</a:t>
            </a:r>
            <a:endParaRPr lang="en-US" sz="14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Updates/Next steps:</a:t>
            </a:r>
          </a:p>
          <a:p>
            <a:pPr lvl="1">
              <a:defRPr/>
            </a:pPr>
            <a:r>
              <a:rPr lang="en-US" altLang="zh-CN" sz="1400" kern="0" dirty="0"/>
              <a:t>Stage2 of  charging aspects for QoS handling</a:t>
            </a:r>
            <a:r>
              <a:rPr lang="zh-CN" altLang="en-US" sz="1400" kern="0" dirty="0"/>
              <a:t>，</a:t>
            </a:r>
            <a:r>
              <a:rPr lang="en-US" altLang="zh-CN" sz="1400" kern="0" dirty="0"/>
              <a:t>PDU set handling and Multiplexed media service</a:t>
            </a:r>
            <a:endParaRPr lang="en-US" sz="1400" kern="0" dirty="0"/>
          </a:p>
        </p:txBody>
      </p:sp>
    </p:spTree>
    <p:extLst>
      <p:ext uri="{BB962C8B-B14F-4D97-AF65-F5344CB8AC3E}">
        <p14:creationId xmlns:p14="http://schemas.microsoft.com/office/powerpoint/2010/main" val="1169968834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8F82A3-B570-C365-1EC6-B6A4A29FE6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D2741F3D-2FB8-29F5-57D2-5C8E59A5AD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6811" y="165101"/>
            <a:ext cx="9339381" cy="1143000"/>
          </a:xfrm>
        </p:spPr>
        <p:txBody>
          <a:bodyPr/>
          <a:lstStyle/>
          <a:p>
            <a:r>
              <a:rPr lang="en-GB" altLang="en-US" sz="3200" b="1" dirty="0"/>
              <a:t>Rel-20 WID on Charging aspects of next generation real time communication services phase 3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3884EE90-8325-C030-6058-08A09A8831D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58371776"/>
              </p:ext>
            </p:extLst>
          </p:nvPr>
        </p:nvGraphicFramePr>
        <p:xfrm>
          <a:off x="745130" y="1238527"/>
          <a:ext cx="11000316" cy="1070134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625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261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8838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1141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0731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13897">
                  <a:extLst>
                    <a:ext uri="{9D8B030D-6E8A-4147-A177-3AD203B41FA5}">
                      <a16:colId xmlns:a16="http://schemas.microsoft.com/office/drawing/2014/main" val="1044384781"/>
                    </a:ext>
                  </a:extLst>
                </a:gridCol>
                <a:gridCol w="79866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791981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25234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Target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WID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New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Change or comment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1100xxx</a:t>
                      </a:r>
                      <a:endParaRPr lang="en-GB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l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GB" sz="10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Charging aspects of next generation real time communication services phase 3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NG_RTC_Ph_-CH_Ph2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12/12/2026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S5-255653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For SA approval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1828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r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GB" sz="10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WT-1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0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0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642668667"/>
                  </a:ext>
                </a:extLst>
              </a:tr>
              <a:tr h="262114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r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GB" sz="10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WT-2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0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0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2181216308"/>
                  </a:ext>
                </a:extLst>
              </a:tr>
            </a:tbl>
          </a:graphicData>
        </a:graphic>
      </p:graphicFrame>
      <p:sp>
        <p:nvSpPr>
          <p:cNvPr id="2" name="Content Placeholder 7">
            <a:extLst>
              <a:ext uri="{FF2B5EF4-FFF2-40B4-BE49-F238E27FC236}">
                <a16:creationId xmlns:a16="http://schemas.microsoft.com/office/drawing/2014/main" id="{1DA47353-6745-CF57-30C4-08E33A3004EF}"/>
              </a:ext>
            </a:extLst>
          </p:cNvPr>
          <p:cNvSpPr txBox="1">
            <a:spLocks/>
          </p:cNvSpPr>
          <p:nvPr/>
        </p:nvSpPr>
        <p:spPr>
          <a:xfrm>
            <a:off x="782452" y="2791004"/>
            <a:ext cx="10925672" cy="3510405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Summary of the progress at this meeting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WT-1: 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	- …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WT-2: 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	- …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endParaRPr lang="en-GB" sz="1400" dirty="0">
              <a:latin typeface="Calibri" pitchFamily="34" charset="0"/>
              <a:ea typeface="宋体" pitchFamily="2" charset="-122"/>
              <a:cs typeface="Arial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RAN/SA/CT impacts and dependencies:</a:t>
            </a:r>
            <a:endParaRPr lang="de-DE" sz="2000" kern="0" dirty="0"/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400" kern="0" dirty="0"/>
              <a:t>…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endParaRPr lang="en-US" sz="14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Updates/Next steps:</a:t>
            </a:r>
          </a:p>
          <a:p>
            <a:pPr lvl="1">
              <a:defRPr/>
            </a:pPr>
            <a:r>
              <a:rPr lang="en-GB" altLang="zh-CN" sz="1400" dirty="0"/>
              <a:t>…</a:t>
            </a:r>
            <a:endParaRPr lang="en-US" sz="1400" kern="0" dirty="0"/>
          </a:p>
        </p:txBody>
      </p:sp>
    </p:spTree>
    <p:extLst>
      <p:ext uri="{BB962C8B-B14F-4D97-AF65-F5344CB8AC3E}">
        <p14:creationId xmlns:p14="http://schemas.microsoft.com/office/powerpoint/2010/main" val="2880430705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59ECF3-F2B9-B27C-BB15-32C5C2C32A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5648D478-FE1E-4D25-9E1D-F1725F115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875" y="189173"/>
            <a:ext cx="9838823" cy="1143000"/>
          </a:xfrm>
        </p:spPr>
        <p:txBody>
          <a:bodyPr/>
          <a:lstStyle/>
          <a:p>
            <a:r>
              <a:rPr lang="en-GB" altLang="en-US" sz="3200" b="1" dirty="0"/>
              <a:t>Rel-20 Study on Charging Aspects of CAPIF phase 3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4D2BFF3D-9F48-A219-4095-BB3EC859479C}"/>
              </a:ext>
            </a:extLst>
          </p:cNvPr>
          <p:cNvGraphicFramePr>
            <a:graphicFrameLocks noGrp="1"/>
          </p:cNvGraphicFramePr>
          <p:nvPr/>
        </p:nvGraphicFramePr>
        <p:xfrm>
          <a:off x="595842" y="1332173"/>
          <a:ext cx="11000316" cy="1305506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625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261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8838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1141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0731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13897">
                  <a:extLst>
                    <a:ext uri="{9D8B030D-6E8A-4147-A177-3AD203B41FA5}">
                      <a16:colId xmlns:a16="http://schemas.microsoft.com/office/drawing/2014/main" val="1044384781"/>
                    </a:ext>
                  </a:extLst>
                </a:gridCol>
                <a:gridCol w="79866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791981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435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Target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WID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New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Change or comment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9842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1080014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l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GB" sz="10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SID on Charging Aspects of CAPIF phase 3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FS_CAPIF_Ph3-CH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12/06/2026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SP-250869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kern="12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9842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r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GB" sz="10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WT-1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9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2829475141"/>
                  </a:ext>
                </a:extLst>
              </a:tr>
              <a:tr h="289842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r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GB" sz="10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WT-2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9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2184389155"/>
                  </a:ext>
                </a:extLst>
              </a:tr>
            </a:tbl>
          </a:graphicData>
        </a:graphic>
      </p:graphicFrame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CE3EAD38-5229-069A-5569-A81522474680}"/>
              </a:ext>
            </a:extLst>
          </p:cNvPr>
          <p:cNvSpPr txBox="1">
            <a:spLocks/>
          </p:cNvSpPr>
          <p:nvPr/>
        </p:nvSpPr>
        <p:spPr>
          <a:xfrm>
            <a:off x="595843" y="2637679"/>
            <a:ext cx="11000316" cy="3700059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1800" kern="0" dirty="0"/>
              <a:t>Summary </a:t>
            </a:r>
            <a:r>
              <a:rPr lang="de-DE" altLang="de-DE" sz="1800" kern="0" dirty="0" err="1"/>
              <a:t>of</a:t>
            </a:r>
            <a:r>
              <a:rPr lang="de-DE" altLang="de-DE" sz="1800" kern="0" dirty="0"/>
              <a:t> </a:t>
            </a:r>
            <a:r>
              <a:rPr lang="de-DE" altLang="de-DE" sz="1800" kern="0" dirty="0" err="1"/>
              <a:t>the</a:t>
            </a:r>
            <a:r>
              <a:rPr lang="de-DE" altLang="de-DE" sz="1800" kern="0" dirty="0"/>
              <a:t> </a:t>
            </a:r>
            <a:r>
              <a:rPr lang="de-DE" altLang="de-DE" sz="1800" kern="0" dirty="0" err="1"/>
              <a:t>progress</a:t>
            </a:r>
            <a:r>
              <a:rPr lang="de-DE" altLang="de-DE" sz="1800" kern="0" dirty="0"/>
              <a:t> at </a:t>
            </a:r>
            <a:r>
              <a:rPr lang="de-DE" altLang="de-DE" sz="1800" kern="0" dirty="0" err="1"/>
              <a:t>this</a:t>
            </a:r>
            <a:r>
              <a:rPr lang="de-DE" altLang="de-DE" sz="1800" kern="0" dirty="0"/>
              <a:t> </a:t>
            </a:r>
            <a:r>
              <a:rPr lang="de-DE" altLang="de-DE" sz="1800" kern="0" dirty="0" err="1"/>
              <a:t>meeting</a:t>
            </a:r>
            <a:endParaRPr lang="de-DE" altLang="de-DE" sz="1800" kern="0" dirty="0"/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600" dirty="0">
                <a:latin typeface="Calibri" pitchFamily="34" charset="0"/>
                <a:ea typeface="宋体" pitchFamily="2" charset="-122"/>
                <a:cs typeface="Arial" charset="0"/>
              </a:rPr>
              <a:t>General of 2 </a:t>
            </a:r>
            <a:r>
              <a:rPr lang="en-US" altLang="zh-CN" sz="1600" dirty="0" err="1">
                <a:latin typeface="Calibri" pitchFamily="34" charset="0"/>
                <a:ea typeface="宋体" pitchFamily="2" charset="-122"/>
                <a:cs typeface="Arial" charset="0"/>
              </a:rPr>
              <a:t>pCRs</a:t>
            </a:r>
            <a:r>
              <a:rPr lang="en-US" altLang="zh-CN" sz="1600" dirty="0">
                <a:latin typeface="Calibri" pitchFamily="34" charset="0"/>
                <a:ea typeface="宋体" pitchFamily="2" charset="-122"/>
                <a:cs typeface="Arial" charset="0"/>
              </a:rPr>
              <a:t> on</a:t>
            </a:r>
          </a:p>
          <a:p>
            <a:pPr lvl="2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600" dirty="0">
                <a:latin typeface="Calibri" pitchFamily="34" charset="0"/>
                <a:ea typeface="宋体" pitchFamily="2" charset="-122"/>
                <a:cs typeface="Arial" charset="0"/>
              </a:rPr>
              <a:t>Study scope correction and background update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600" dirty="0">
                <a:latin typeface="Calibri" pitchFamily="34" charset="0"/>
                <a:ea typeface="宋体" pitchFamily="2" charset="-122"/>
                <a:cs typeface="Arial" charset="0"/>
              </a:rPr>
              <a:t>WT-1 with 6 </a:t>
            </a:r>
            <a:r>
              <a:rPr lang="en-US" altLang="zh-CN" sz="1600" dirty="0" err="1">
                <a:latin typeface="Calibri" pitchFamily="34" charset="0"/>
                <a:ea typeface="宋体" pitchFamily="2" charset="-122"/>
                <a:cs typeface="Arial" charset="0"/>
              </a:rPr>
              <a:t>pCRs</a:t>
            </a:r>
            <a:r>
              <a:rPr lang="en-US" altLang="zh-CN" sz="1600" dirty="0">
                <a:latin typeface="Calibri" pitchFamily="34" charset="0"/>
                <a:ea typeface="宋体" pitchFamily="2" charset="-122"/>
                <a:cs typeface="Arial" charset="0"/>
              </a:rPr>
              <a:t> on  </a:t>
            </a:r>
          </a:p>
          <a:p>
            <a:pPr lvl="2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600" dirty="0">
                <a:latin typeface="Calibri" pitchFamily="34" charset="0"/>
                <a:ea typeface="宋体" pitchFamily="2" charset="-122"/>
                <a:cs typeface="Arial" charset="0"/>
              </a:rPr>
              <a:t>CAPIF Inter-connection Use cases, key issues and charging requirements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600" dirty="0">
                <a:latin typeface="Calibri" pitchFamily="34" charset="0"/>
                <a:ea typeface="宋体" pitchFamily="2" charset="-122"/>
                <a:cs typeface="Arial" charset="0"/>
              </a:rPr>
              <a:t>WT-2 with 6 </a:t>
            </a:r>
            <a:r>
              <a:rPr lang="en-US" altLang="zh-CN" sz="1600" dirty="0" err="1">
                <a:latin typeface="Calibri" pitchFamily="34" charset="0"/>
                <a:ea typeface="宋体" pitchFamily="2" charset="-122"/>
                <a:cs typeface="Arial" charset="0"/>
              </a:rPr>
              <a:t>pCRs</a:t>
            </a:r>
            <a:r>
              <a:rPr lang="en-US" altLang="zh-CN" sz="1600" dirty="0">
                <a:latin typeface="Calibri" pitchFamily="34" charset="0"/>
                <a:ea typeface="宋体" pitchFamily="2" charset="-122"/>
                <a:cs typeface="Arial" charset="0"/>
              </a:rPr>
              <a:t> on </a:t>
            </a:r>
          </a:p>
          <a:p>
            <a:pPr lvl="2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600" dirty="0">
                <a:latin typeface="Calibri" pitchFamily="34" charset="0"/>
                <a:ea typeface="宋体" pitchFamily="2" charset="-122"/>
                <a:cs typeface="Arial" charset="0"/>
              </a:rPr>
              <a:t>Authorization, Authentication Use Cases (2), key Issues and charging requirements</a:t>
            </a:r>
          </a:p>
          <a:p>
            <a:pPr marL="914400" lvl="2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en-US" altLang="zh-CN" sz="1600" dirty="0">
              <a:latin typeface="Calibri" pitchFamily="34" charset="0"/>
              <a:ea typeface="宋体" pitchFamily="2" charset="-122"/>
              <a:cs typeface="Arial" charset="0"/>
            </a:endParaRP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altLang="zh-CN" sz="1600" dirty="0">
                <a:latin typeface="Calibri" panose="020F0502020204030204" pitchFamily="34" charset="0"/>
                <a:ea typeface="宋体" panose="02010600030101010101" pitchFamily="2" charset="-122"/>
                <a:sym typeface="+mn-ea"/>
              </a:rPr>
              <a:t>Draft TR 28.891-020 (</a:t>
            </a:r>
            <a:r>
              <a:rPr lang="en-US" altLang="zh-CN" sz="1600" b="1" dirty="0">
                <a:latin typeface="Calibri" panose="020F0502020204030204" pitchFamily="34" charset="0"/>
                <a:ea typeface="宋体" panose="02010600030101010101" pitchFamily="2" charset="-122"/>
                <a:sym typeface="+mn-ea"/>
              </a:rPr>
              <a:t>Email Approval </a:t>
            </a:r>
            <a:r>
              <a:rPr lang="en-GB" altLang="de-DE" sz="1600" dirty="0">
                <a:latin typeface="Calibri" pitchFamily="34" charset="0"/>
                <a:ea typeface="宋体" pitchFamily="2" charset="-122"/>
                <a:cs typeface="Arial" charset="0"/>
              </a:rPr>
              <a:t>S5-255415</a:t>
            </a:r>
            <a:r>
              <a:rPr lang="en-US" altLang="zh-CN" sz="1600" dirty="0">
                <a:latin typeface="Calibri" panose="020F0502020204030204" pitchFamily="34" charset="0"/>
                <a:ea typeface="宋体" panose="02010600030101010101" pitchFamily="2" charset="-122"/>
                <a:sym typeface="+mn-ea"/>
              </a:rPr>
              <a:t>)</a:t>
            </a:r>
            <a:endParaRPr lang="en-GB" sz="1600" dirty="0"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en-GB" sz="1200" dirty="0">
              <a:latin typeface="Calibri" pitchFamily="34" charset="0"/>
              <a:ea typeface="宋体" pitchFamily="2" charset="-122"/>
              <a:cs typeface="Arial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800" kern="0" dirty="0"/>
              <a:t>RAN/SA/CT impacts and dependencies:</a:t>
            </a:r>
            <a:endParaRPr lang="de-DE" sz="1800" kern="0" dirty="0"/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600" kern="0" dirty="0"/>
              <a:t>None Identified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800" kern="0" dirty="0"/>
              <a:t>Updates/Next steps:</a:t>
            </a:r>
          </a:p>
          <a:p>
            <a:pPr lvl="1">
              <a:defRPr/>
            </a:pPr>
            <a:r>
              <a:rPr lang="en-GB" altLang="zh-CN" sz="1600" dirty="0"/>
              <a:t>WT-1, WT-2 Use cases, Key issues, first solutions contributions </a:t>
            </a:r>
            <a:endParaRPr lang="en-US" sz="1600" kern="0" dirty="0"/>
          </a:p>
        </p:txBody>
      </p:sp>
    </p:spTree>
    <p:extLst>
      <p:ext uri="{BB962C8B-B14F-4D97-AF65-F5344CB8AC3E}">
        <p14:creationId xmlns:p14="http://schemas.microsoft.com/office/powerpoint/2010/main" val="671251384"/>
      </p:ext>
    </p:extLst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AF0486A-6B57-EF28-1246-FA0E58AEE4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B4C2870F-A626-7656-2E48-CDB2E3D048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875" y="189173"/>
            <a:ext cx="9838823" cy="1143000"/>
          </a:xfrm>
        </p:spPr>
        <p:txBody>
          <a:bodyPr/>
          <a:lstStyle/>
          <a:p>
            <a:r>
              <a:rPr lang="en-GB" altLang="en-US" sz="3200" b="1" dirty="0"/>
              <a:t>Rel-20 Study on 5GA roaming charging reliability enhancement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71EA8C89-2229-A1D7-0927-EC7EF186A3C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6915228"/>
              </p:ext>
            </p:extLst>
          </p:nvPr>
        </p:nvGraphicFramePr>
        <p:xfrm>
          <a:off x="667559" y="1142727"/>
          <a:ext cx="11000316" cy="1061818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625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261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8838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1141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0731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13897">
                  <a:extLst>
                    <a:ext uri="{9D8B030D-6E8A-4147-A177-3AD203B41FA5}">
                      <a16:colId xmlns:a16="http://schemas.microsoft.com/office/drawing/2014/main" val="1044384781"/>
                    </a:ext>
                  </a:extLst>
                </a:gridCol>
                <a:gridCol w="79866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791981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4684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Target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WID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New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Change or comment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3763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1090010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l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GB" sz="10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5GA roaming charging reliability enhancement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err="1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FS_RoamRe_CH</a:t>
                      </a:r>
                      <a:endParaRPr lang="en-US" sz="10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kern="1200" noProof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12/03/2026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kern="1200" noProof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kern="1200" noProof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SP-251203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kern="1200" noProof="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45 %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7451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r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GB" sz="10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WT-1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9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2829475141"/>
                  </a:ext>
                </a:extLst>
              </a:tr>
              <a:tr h="253763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r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GB" sz="10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WT-2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9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2184389155"/>
                  </a:ext>
                </a:extLst>
              </a:tr>
            </a:tbl>
          </a:graphicData>
        </a:graphic>
      </p:graphicFrame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B91B605A-0F13-258F-43A8-032DB1A45A06}"/>
              </a:ext>
            </a:extLst>
          </p:cNvPr>
          <p:cNvSpPr txBox="1">
            <a:spLocks/>
          </p:cNvSpPr>
          <p:nvPr/>
        </p:nvSpPr>
        <p:spPr>
          <a:xfrm>
            <a:off x="667559" y="2109952"/>
            <a:ext cx="11138959" cy="4319235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Summary of the progress at this meeting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WT-1 of 3 </a:t>
            </a:r>
            <a:r>
              <a:rPr lang="en-US" altLang="zh-CN" sz="1400" dirty="0" err="1">
                <a:latin typeface="Calibri" pitchFamily="34" charset="0"/>
                <a:ea typeface="宋体" pitchFamily="2" charset="-122"/>
                <a:cs typeface="Arial" charset="0"/>
              </a:rPr>
              <a:t>pCRs</a:t>
            </a: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:</a:t>
            </a:r>
          </a:p>
          <a:p>
            <a:pPr marL="914400" lvl="2" indent="0">
              <a:spcBef>
                <a:spcPts val="0"/>
              </a:spcBef>
              <a:spcAft>
                <a:spcPts val="600"/>
              </a:spcAft>
              <a:buNone/>
              <a:defRPr/>
            </a:pPr>
            <a:r>
              <a:rPr lang="en-US" altLang="zh-CN" sz="1200" dirty="0">
                <a:latin typeface="Calibri" pitchFamily="34" charset="0"/>
                <a:ea typeface="宋体" pitchFamily="2" charset="-122"/>
                <a:cs typeface="Arial" charset="0"/>
              </a:rPr>
              <a:t>-  </a:t>
            </a:r>
            <a:r>
              <a:rPr lang="en-US" altLang="zh-CN" sz="1200" kern="0" dirty="0"/>
              <a:t>Introduce the Key Issue for the use case in HR scenario</a:t>
            </a:r>
          </a:p>
          <a:p>
            <a:pPr marL="914400" lvl="2" indent="0">
              <a:spcBef>
                <a:spcPts val="0"/>
              </a:spcBef>
              <a:spcAft>
                <a:spcPts val="600"/>
              </a:spcAft>
              <a:buNone/>
              <a:defRPr/>
            </a:pPr>
            <a:r>
              <a:rPr lang="en-US" altLang="zh-CN" sz="1200" dirty="0">
                <a:latin typeface="Calibri" pitchFamily="34" charset="0"/>
                <a:ea typeface="宋体" pitchFamily="2" charset="-122"/>
                <a:cs typeface="Arial" charset="0"/>
              </a:rPr>
              <a:t>-  </a:t>
            </a:r>
            <a:r>
              <a:rPr lang="en-GB" altLang="zh-CN" sz="1200" kern="0" dirty="0"/>
              <a:t>Use case LBO VSMF to HCHF N40/N47 failure scenario</a:t>
            </a:r>
            <a:endParaRPr lang="en-US" altLang="zh-CN" sz="1200" kern="0" dirty="0"/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WT-2 of 6 </a:t>
            </a:r>
            <a:r>
              <a:rPr lang="en-US" altLang="zh-CN" sz="1400" dirty="0" err="1">
                <a:latin typeface="Calibri" pitchFamily="34" charset="0"/>
                <a:ea typeface="宋体" pitchFamily="2" charset="-122"/>
                <a:cs typeface="Arial" charset="0"/>
              </a:rPr>
              <a:t>pCRs</a:t>
            </a: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 :</a:t>
            </a:r>
          </a:p>
          <a:p>
            <a:pPr lvl="2">
              <a:spcBef>
                <a:spcPts val="0"/>
              </a:spcBef>
              <a:spcAft>
                <a:spcPts val="600"/>
              </a:spcAft>
              <a:buFontTx/>
              <a:buChar char="-"/>
              <a:defRPr/>
            </a:pPr>
            <a:r>
              <a:rPr lang="en-GB" altLang="zh-CN" sz="1200" dirty="0">
                <a:latin typeface="Calibri" pitchFamily="34" charset="0"/>
                <a:ea typeface="宋体" pitchFamily="2" charset="-122"/>
                <a:cs typeface="Arial" charset="0"/>
              </a:rPr>
              <a:t>Introduce t</a:t>
            </a:r>
            <a:r>
              <a:rPr lang="en-US" altLang="zh-CN" sz="1200" dirty="0">
                <a:latin typeface="Calibri" pitchFamily="34" charset="0"/>
                <a:ea typeface="宋体" pitchFamily="2" charset="-122"/>
                <a:cs typeface="Arial" charset="0"/>
              </a:rPr>
              <a:t>wo </a:t>
            </a:r>
            <a:r>
              <a:rPr lang="en-GB" altLang="zh-CN" sz="1200" dirty="0">
                <a:latin typeface="Calibri" pitchFamily="34" charset="0"/>
                <a:ea typeface="宋体" pitchFamily="2" charset="-122"/>
                <a:cs typeface="Arial" charset="0"/>
              </a:rPr>
              <a:t>solutions for</a:t>
            </a:r>
            <a:r>
              <a:rPr lang="en-US" altLang="zh-CN" sz="1200" dirty="0">
                <a:latin typeface="Calibri" pitchFamily="34" charset="0"/>
                <a:ea typeface="宋体" pitchFamily="2" charset="-122"/>
                <a:cs typeface="Arial" charset="0"/>
              </a:rPr>
              <a:t> HR scenario Key issue #1</a:t>
            </a:r>
          </a:p>
          <a:p>
            <a:pPr lvl="2">
              <a:spcBef>
                <a:spcPts val="0"/>
              </a:spcBef>
              <a:spcAft>
                <a:spcPts val="600"/>
              </a:spcAft>
              <a:buFontTx/>
              <a:buChar char="-"/>
              <a:defRPr/>
            </a:pPr>
            <a:r>
              <a:rPr lang="en-GB" altLang="zh-CN" sz="1200" kern="0" dirty="0"/>
              <a:t>Solutions on Failure handling of :</a:t>
            </a:r>
          </a:p>
          <a:p>
            <a:pPr lvl="3">
              <a:spcBef>
                <a:spcPts val="0"/>
              </a:spcBef>
              <a:spcAft>
                <a:spcPts val="600"/>
              </a:spcAft>
              <a:buFontTx/>
              <a:buChar char="-"/>
              <a:defRPr/>
            </a:pPr>
            <a:r>
              <a:rPr lang="en-US" altLang="zh-CN" sz="1200" dirty="0">
                <a:latin typeface="Calibri" pitchFamily="34" charset="0"/>
                <a:ea typeface="宋体" pitchFamily="2" charset="-122"/>
                <a:cs typeface="Arial" charset="0"/>
              </a:rPr>
              <a:t>CTF when failures detected between the CTF and the V-CHF</a:t>
            </a:r>
          </a:p>
          <a:p>
            <a:pPr lvl="3">
              <a:spcBef>
                <a:spcPts val="0"/>
              </a:spcBef>
              <a:spcAft>
                <a:spcPts val="600"/>
              </a:spcAft>
              <a:buFontTx/>
              <a:buChar char="-"/>
              <a:defRPr/>
            </a:pPr>
            <a:r>
              <a:rPr lang="en-GB" altLang="zh-CN" sz="1200" kern="0" dirty="0"/>
              <a:t>V-CHF when failures detected between the CTF and the V-CHF</a:t>
            </a:r>
          </a:p>
          <a:p>
            <a:pPr lvl="3">
              <a:spcBef>
                <a:spcPts val="0"/>
              </a:spcBef>
              <a:spcAft>
                <a:spcPts val="600"/>
              </a:spcAft>
              <a:buFontTx/>
              <a:buChar char="-"/>
              <a:defRPr/>
            </a:pPr>
            <a:r>
              <a:rPr lang="en-US" altLang="zh-CN" sz="1200" dirty="0">
                <a:latin typeface="Calibri" pitchFamily="34" charset="0"/>
                <a:ea typeface="宋体" pitchFamily="2" charset="-122"/>
                <a:cs typeface="Arial" charset="0"/>
              </a:rPr>
              <a:t>V-CHF when V-CHF detected failure of charging session with H-CHF</a:t>
            </a:r>
          </a:p>
          <a:p>
            <a:pPr lvl="3">
              <a:spcBef>
                <a:spcPts val="0"/>
              </a:spcBef>
              <a:spcAft>
                <a:spcPts val="600"/>
              </a:spcAft>
              <a:buFontTx/>
              <a:buChar char="-"/>
              <a:defRPr/>
            </a:pPr>
            <a:r>
              <a:rPr lang="en-US" altLang="zh-CN" sz="1200" dirty="0">
                <a:latin typeface="Calibri" pitchFamily="34" charset="0"/>
                <a:ea typeface="宋体" pitchFamily="2" charset="-122"/>
                <a:cs typeface="Arial" charset="0"/>
              </a:rPr>
              <a:t>H-CHF when H-CHF detected failure of charging session with V-CHF</a:t>
            </a:r>
          </a:p>
          <a:p>
            <a:pPr marL="914400" lvl="2" indent="0">
              <a:spcBef>
                <a:spcPts val="0"/>
              </a:spcBef>
              <a:spcAft>
                <a:spcPts val="600"/>
              </a:spcAft>
              <a:buNone/>
              <a:defRPr/>
            </a:pPr>
            <a:r>
              <a:rPr lang="en-US" altLang="zh-CN" sz="1200" dirty="0">
                <a:latin typeface="Calibri" pitchFamily="34" charset="0"/>
                <a:ea typeface="宋体" pitchFamily="2" charset="-122"/>
                <a:cs typeface="Arial" charset="0"/>
              </a:rPr>
              <a:t>-  </a:t>
            </a:r>
            <a:r>
              <a:rPr lang="en-GB" altLang="de-DE" sz="1400" dirty="0">
                <a:latin typeface="Calibri" pitchFamily="34" charset="0"/>
                <a:ea typeface="宋体" pitchFamily="2" charset="-122"/>
                <a:cs typeface="Arial" charset="0"/>
              </a:rPr>
              <a:t>Draft TR 32.872 (</a:t>
            </a:r>
            <a:r>
              <a:rPr lang="en-GB" altLang="de-DE" sz="1400" b="1" dirty="0">
                <a:latin typeface="Calibri" pitchFamily="34" charset="0"/>
                <a:ea typeface="宋体" pitchFamily="2" charset="-122"/>
                <a:cs typeface="Arial" charset="0"/>
              </a:rPr>
              <a:t>Email Approval </a:t>
            </a:r>
            <a:r>
              <a:rPr lang="en-GB" altLang="de-DE" sz="1400" dirty="0">
                <a:latin typeface="Calibri" pitchFamily="34" charset="0"/>
                <a:ea typeface="宋体" pitchFamily="2" charset="-122"/>
                <a:cs typeface="Arial" charset="0"/>
              </a:rPr>
              <a:t>S5-255416)</a:t>
            </a:r>
            <a:endParaRPr lang="en-GB" altLang="zh-CN" sz="1400" dirty="0">
              <a:latin typeface="Calibri" pitchFamily="34" charset="0"/>
              <a:ea typeface="宋体" pitchFamily="2" charset="-122"/>
              <a:cs typeface="Arial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RAN/SA/CT impacts and dependencies:</a:t>
            </a:r>
            <a:endParaRPr lang="de-DE" sz="2000" kern="0" dirty="0"/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altLang="zh-CN" sz="1400" kern="0" dirty="0"/>
              <a:t>None identified</a:t>
            </a:r>
            <a:endParaRPr lang="en-US" sz="14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Updates/Next steps:</a:t>
            </a:r>
          </a:p>
          <a:p>
            <a:pPr lvl="1">
              <a:defRPr/>
            </a:pPr>
            <a:r>
              <a:rPr lang="en-GB" altLang="zh-CN" sz="1400" dirty="0"/>
              <a:t>Continue to complete </a:t>
            </a:r>
            <a:r>
              <a:rPr lang="en-US" altLang="zh-CN" sz="1400" kern="0" dirty="0"/>
              <a:t>use cases and solutions</a:t>
            </a:r>
          </a:p>
        </p:txBody>
      </p:sp>
    </p:spTree>
    <p:extLst>
      <p:ext uri="{BB962C8B-B14F-4D97-AF65-F5344CB8AC3E}">
        <p14:creationId xmlns:p14="http://schemas.microsoft.com/office/powerpoint/2010/main" val="1841415602"/>
      </p:ext>
    </p:extLst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EEE436B-D825-A8AF-BD38-3291AFA250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AF464946-B1EE-8451-D813-6AFC25498D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6811" y="165101"/>
            <a:ext cx="9339381" cy="1143000"/>
          </a:xfrm>
        </p:spPr>
        <p:txBody>
          <a:bodyPr/>
          <a:lstStyle/>
          <a:p>
            <a:r>
              <a:rPr lang="en-GB" altLang="en-US" sz="3200" b="1" dirty="0"/>
              <a:t>Rel-20 Study on 5GA Charging aspects of integrated sensing and communications</a:t>
            </a:r>
            <a:br>
              <a:rPr lang="en-GB" altLang="en-US" sz="3200" b="1" dirty="0"/>
            </a:br>
            <a:endParaRPr lang="en-GB" altLang="en-US" sz="3200" b="1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453BF5A1-B8FF-13FE-2DAF-4F4D9F7C660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8354116"/>
              </p:ext>
            </p:extLst>
          </p:nvPr>
        </p:nvGraphicFramePr>
        <p:xfrm>
          <a:off x="745130" y="1238527"/>
          <a:ext cx="11000316" cy="1236998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625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261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8838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1141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0731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13897">
                  <a:extLst>
                    <a:ext uri="{9D8B030D-6E8A-4147-A177-3AD203B41FA5}">
                      <a16:colId xmlns:a16="http://schemas.microsoft.com/office/drawing/2014/main" val="1044384781"/>
                    </a:ext>
                  </a:extLst>
                </a:gridCol>
                <a:gridCol w="79866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791981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25234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Target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WID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New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Change or comment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1100xxx</a:t>
                      </a:r>
                      <a:endParaRPr lang="en-GB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l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GB" sz="10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5GA Charging aspects of integrated sensing and communications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FS_ </a:t>
                      </a:r>
                      <a:r>
                        <a:rPr lang="en-GB" sz="1000" kern="1200" dirty="0" err="1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Sensing_CH</a:t>
                      </a:r>
                      <a:endParaRPr lang="en-GB" sz="10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12/06/2026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S5-2554194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For SA approval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1828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r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GB" sz="10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WT-1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0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0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642668667"/>
                  </a:ext>
                </a:extLst>
              </a:tr>
              <a:tr h="262114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r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GB" sz="10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WT-2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0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0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2181216308"/>
                  </a:ext>
                </a:extLst>
              </a:tr>
              <a:tr h="262114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r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GB" sz="10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WT-3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0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0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2751873192"/>
                  </a:ext>
                </a:extLst>
              </a:tr>
            </a:tbl>
          </a:graphicData>
        </a:graphic>
      </p:graphicFrame>
      <p:sp>
        <p:nvSpPr>
          <p:cNvPr id="2" name="Content Placeholder 7">
            <a:extLst>
              <a:ext uri="{FF2B5EF4-FFF2-40B4-BE49-F238E27FC236}">
                <a16:creationId xmlns:a16="http://schemas.microsoft.com/office/drawing/2014/main" id="{1DD59661-558E-E529-7EAC-7D4211C5EF62}"/>
              </a:ext>
            </a:extLst>
          </p:cNvPr>
          <p:cNvSpPr txBox="1">
            <a:spLocks/>
          </p:cNvSpPr>
          <p:nvPr/>
        </p:nvSpPr>
        <p:spPr>
          <a:xfrm>
            <a:off x="782452" y="2791004"/>
            <a:ext cx="10925672" cy="3510405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Summary of the progress at this meeting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WT-1: 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	- …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WT-2: 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	- …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WT-3: 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	- …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endParaRPr lang="en-GB" sz="1400" dirty="0">
              <a:latin typeface="Calibri" pitchFamily="34" charset="0"/>
              <a:ea typeface="宋体" pitchFamily="2" charset="-122"/>
              <a:cs typeface="Arial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RAN/SA/CT impacts and dependencies:</a:t>
            </a:r>
            <a:endParaRPr lang="de-DE" sz="2000" kern="0" dirty="0"/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400" kern="0" dirty="0"/>
              <a:t>…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endParaRPr lang="en-US" sz="14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Updates/Next steps:</a:t>
            </a:r>
          </a:p>
          <a:p>
            <a:pPr lvl="1">
              <a:defRPr/>
            </a:pPr>
            <a:r>
              <a:rPr lang="en-GB" altLang="zh-CN" sz="1400" dirty="0"/>
              <a:t>…</a:t>
            </a:r>
            <a:endParaRPr lang="en-US" sz="1400" kern="0" dirty="0"/>
          </a:p>
        </p:txBody>
      </p:sp>
    </p:spTree>
    <p:extLst>
      <p:ext uri="{BB962C8B-B14F-4D97-AF65-F5344CB8AC3E}">
        <p14:creationId xmlns:p14="http://schemas.microsoft.com/office/powerpoint/2010/main" val="2001542922"/>
      </p:ext>
    </p:extLst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6201BA-CE84-DB45-4A97-9A87D76350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210D41EF-0D5B-AE36-7BDC-CA6019B3AD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6811" y="165101"/>
            <a:ext cx="9339381" cy="1143000"/>
          </a:xfrm>
        </p:spPr>
        <p:txBody>
          <a:bodyPr/>
          <a:lstStyle/>
          <a:p>
            <a:r>
              <a:rPr lang="en-GB" altLang="en-US" sz="3200" b="1" dirty="0"/>
              <a:t>Rel-20 Study on Study on Charging Aspects of satellite access phase 4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2885DC87-11FF-8CB9-F997-B05C9595CF9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436537"/>
              </p:ext>
            </p:extLst>
          </p:nvPr>
        </p:nvGraphicFramePr>
        <p:xfrm>
          <a:off x="782452" y="1308101"/>
          <a:ext cx="11000316" cy="974884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625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20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9373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1141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0731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13897">
                  <a:extLst>
                    <a:ext uri="{9D8B030D-6E8A-4147-A177-3AD203B41FA5}">
                      <a16:colId xmlns:a16="http://schemas.microsoft.com/office/drawing/2014/main" val="1044384781"/>
                    </a:ext>
                  </a:extLst>
                </a:gridCol>
                <a:gridCol w="79866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791981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25234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Target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WID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New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Change or comment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1100xxx</a:t>
                      </a:r>
                      <a:endParaRPr lang="en-GB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l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GB" sz="10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Study on Charging Aspects of satellite access phase 4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FS_5GSAT_Ph4_CH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12/06/2026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S5-255419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For SA approval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1828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r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GB" sz="10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WT-1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0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0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642668667"/>
                  </a:ext>
                </a:extLst>
              </a:tr>
              <a:tr h="262114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r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GB" sz="10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WT-2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0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0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2181216308"/>
                  </a:ext>
                </a:extLst>
              </a:tr>
            </a:tbl>
          </a:graphicData>
        </a:graphic>
      </p:graphicFrame>
      <p:sp>
        <p:nvSpPr>
          <p:cNvPr id="2" name="Content Placeholder 7">
            <a:extLst>
              <a:ext uri="{FF2B5EF4-FFF2-40B4-BE49-F238E27FC236}">
                <a16:creationId xmlns:a16="http://schemas.microsoft.com/office/drawing/2014/main" id="{2152B491-7517-D70A-DD8A-5BC2D17DD15E}"/>
              </a:ext>
            </a:extLst>
          </p:cNvPr>
          <p:cNvSpPr txBox="1">
            <a:spLocks/>
          </p:cNvSpPr>
          <p:nvPr/>
        </p:nvSpPr>
        <p:spPr>
          <a:xfrm>
            <a:off x="782452" y="2791004"/>
            <a:ext cx="10925672" cy="3510405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Summary of the progress at this meeting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WT-1: 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	- …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WT-2: 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	- …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endParaRPr lang="en-GB" sz="1400" dirty="0">
              <a:latin typeface="Calibri" pitchFamily="34" charset="0"/>
              <a:ea typeface="宋体" pitchFamily="2" charset="-122"/>
              <a:cs typeface="Arial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RAN/SA/CT impacts and dependencies:</a:t>
            </a:r>
            <a:endParaRPr lang="de-DE" sz="2000" kern="0" dirty="0"/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400" kern="0" dirty="0"/>
              <a:t>…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endParaRPr lang="en-US" sz="14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Updates/Next steps:</a:t>
            </a:r>
          </a:p>
          <a:p>
            <a:pPr lvl="1">
              <a:defRPr/>
            </a:pPr>
            <a:r>
              <a:rPr lang="en-GB" altLang="zh-CN" sz="1400" dirty="0"/>
              <a:t>…</a:t>
            </a:r>
            <a:endParaRPr lang="en-US" sz="1400" kern="0" dirty="0"/>
          </a:p>
        </p:txBody>
      </p:sp>
    </p:spTree>
    <p:extLst>
      <p:ext uri="{BB962C8B-B14F-4D97-AF65-F5344CB8AC3E}">
        <p14:creationId xmlns:p14="http://schemas.microsoft.com/office/powerpoint/2010/main" val="831838554"/>
      </p:ext>
    </p:extLst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476811" y="165101"/>
            <a:ext cx="9339381" cy="1143000"/>
          </a:xfrm>
        </p:spPr>
        <p:txBody>
          <a:bodyPr/>
          <a:lstStyle/>
          <a:p>
            <a:r>
              <a:rPr lang="en-GB" altLang="en-US" sz="3200" b="1" dirty="0"/>
              <a:t>Rel-20 Study on Charging Aspects of 6G System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5184626"/>
              </p:ext>
            </p:extLst>
          </p:nvPr>
        </p:nvGraphicFramePr>
        <p:xfrm>
          <a:off x="745130" y="1238527"/>
          <a:ext cx="11000316" cy="1101348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625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261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8838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1141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0731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1389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9866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791981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5234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Target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WID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New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Change or comment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marL="0" marR="0" lvl="0" indent="0" algn="ctr" defTabSz="12192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1090013</a:t>
                      </a:r>
                      <a:endParaRPr lang="en-GB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l" defTabSz="121920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GB" sz="10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Charging Aspects of </a:t>
                      </a:r>
                      <a:r>
                        <a:rPr lang="en-GB" sz="1000" b="1" i="0" u="none" strike="noStrike" kern="120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6G System</a:t>
                      </a:r>
                      <a:endParaRPr lang="en-GB" sz="1000" b="1" i="0" u="none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GB" sz="10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FS_6G_CH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GB" sz="1000" kern="1200" noProof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12/03/2027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2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GB" sz="1000" kern="1200" noProof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SP-251218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2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en-GB" sz="1000" kern="1200" noProof="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15</a:t>
                      </a:r>
                      <a:r>
                        <a:rPr lang="en-GB" sz="1000" kern="1200" noProof="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2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3924">
                <a:tc>
                  <a:txBody>
                    <a:bodyPr/>
                    <a:lstStyle/>
                    <a:p>
                      <a:pPr marL="0" marR="0" lvl="0" indent="0" algn="ctr" defTabSz="12192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GB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r" defTabSz="121920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GB" sz="10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WT-1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GB" sz="10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en-GB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2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2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GB" sz="10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2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12</a:t>
                      </a: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2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9186">
                <a:tc>
                  <a:txBody>
                    <a:bodyPr/>
                    <a:lstStyle/>
                    <a:p>
                      <a:pPr marL="0" marR="0" lvl="0" indent="0" algn="ctr" defTabSz="12192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GB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r" defTabSz="121920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GB" sz="10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WT-2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GB" sz="10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en-GB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2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2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GB" sz="10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2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15</a:t>
                      </a: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2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7296">
                <a:tc>
                  <a:txBody>
                    <a:bodyPr/>
                    <a:lstStyle/>
                    <a:p>
                      <a:pPr marL="0" marR="0" lvl="0" indent="0" algn="ctr" defTabSz="12192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GB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r" defTabSz="121920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GB" sz="10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WT-3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GB" sz="10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en-GB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2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2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GB" sz="10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2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2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" name="Content Placeholder 7"/>
          <p:cNvSpPr txBox="1"/>
          <p:nvPr/>
        </p:nvSpPr>
        <p:spPr>
          <a:xfrm>
            <a:off x="782452" y="2254977"/>
            <a:ext cx="10925672" cy="4114292"/>
          </a:xfrm>
          <a:prstGeom prst="rect">
            <a:avLst/>
          </a:prstGeom>
        </p:spPr>
        <p:txBody>
          <a:bodyPr/>
          <a:lstStyle>
            <a:lvl1pPr marL="341630" indent="-34163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MS PGothic" panose="020B0600070205080204" pitchFamily="34" charset="-128"/>
              </a:defRPr>
            </a:lvl1pPr>
            <a:lvl2pPr marL="741680" indent="-2844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7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9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61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16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36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56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Summary of the progress at this meeting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400" dirty="0"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General of 3 </a:t>
            </a:r>
            <a:r>
              <a:rPr lang="en-US" altLang="zh-CN" sz="1400" dirty="0" err="1"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pCRs</a:t>
            </a:r>
            <a:r>
              <a:rPr lang="en-US" altLang="zh-CN" sz="1400" dirty="0"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:</a:t>
            </a:r>
          </a:p>
          <a:p>
            <a:pPr marL="914400" lvl="2" indent="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US" altLang="zh-CN" sz="1400" dirty="0"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- Add potential SA1 charging requirements</a:t>
            </a:r>
          </a:p>
          <a:p>
            <a:pPr marL="457200" lvl="2" indent="45720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US" altLang="zh-CN" sz="1400" dirty="0">
                <a:latin typeface="Calibri" panose="020F0502020204030204" pitchFamily="34" charset="0"/>
                <a:ea typeface="宋体" panose="02010600030101010101" pitchFamily="2" charset="-122"/>
                <a:sym typeface="+mn-ea"/>
              </a:rPr>
              <a:t>- Add backgoud information for new services with charging concern  </a:t>
            </a:r>
            <a:endParaRPr lang="en-US" altLang="zh-CN" sz="1400" dirty="0">
              <a:latin typeface="Calibri" panose="020F050202020403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L="457200" lvl="1" indent="457200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zh-CN" sz="1400" dirty="0">
                <a:latin typeface="Calibri" panose="020F0502020204030204" pitchFamily="34" charset="0"/>
                <a:ea typeface="宋体" panose="02010600030101010101" pitchFamily="2" charset="-122"/>
                <a:sym typeface="+mn-ea"/>
              </a:rPr>
              <a:t>- Add descrptions and examples for buisness roles and business models in 6G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400" dirty="0"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WT-1</a:t>
            </a:r>
            <a:r>
              <a:rPr lang="en-US" altLang="zh-CN" sz="1400" dirty="0">
                <a:latin typeface="Calibri" panose="020F0502020204030204" pitchFamily="34" charset="0"/>
                <a:ea typeface="宋体" panose="02010600030101010101" pitchFamily="2" charset="-122"/>
              </a:rPr>
              <a:t> of 3 </a:t>
            </a:r>
            <a:r>
              <a:rPr lang="en-US" altLang="zh-CN" sz="1400" dirty="0" err="1">
                <a:latin typeface="Calibri" panose="020F0502020204030204" pitchFamily="34" charset="0"/>
                <a:ea typeface="宋体" panose="02010600030101010101" pitchFamily="2" charset="-122"/>
              </a:rPr>
              <a:t>pCR</a:t>
            </a:r>
            <a:r>
              <a:rPr lang="en-US" altLang="zh-CN" sz="1400" dirty="0">
                <a:latin typeface="Calibri" panose="020F0502020204030204" pitchFamily="34" charset="0"/>
                <a:ea typeface="宋体" panose="02010600030101010101" pitchFamily="2" charset="-122"/>
              </a:rPr>
              <a:t>:</a:t>
            </a:r>
          </a:p>
          <a:p>
            <a:pPr marL="914400" lvl="2" indent="0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zh-CN" sz="1400" dirty="0">
                <a:latin typeface="Calibri" panose="020F0502020204030204" pitchFamily="34" charset="0"/>
                <a:ea typeface="宋体" panose="02010600030101010101" pitchFamily="2" charset="-122"/>
              </a:rPr>
              <a:t>-  Add a new UC/Req/KI of charging for edge applications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400" dirty="0"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WT-2 of 3 </a:t>
            </a:r>
            <a:r>
              <a:rPr lang="en-US" altLang="zh-CN" sz="1400" dirty="0" err="1"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pCRs</a:t>
            </a:r>
            <a:r>
              <a:rPr lang="en-US" altLang="zh-CN" sz="1400" dirty="0"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:</a:t>
            </a:r>
          </a:p>
          <a:p>
            <a:pPr marL="457200" lvl="1" indent="45720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US" altLang="zh-CN" sz="1400" dirty="0"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- Add a new </a:t>
            </a:r>
            <a:r>
              <a:rPr lang="en-US" altLang="zh-CN" sz="1400" dirty="0">
                <a:latin typeface="Calibri" panose="020F0502020204030204" pitchFamily="34" charset="0"/>
                <a:ea typeface="宋体" panose="02010600030101010101" pitchFamily="2" charset="-122"/>
                <a:sym typeface="+mn-ea"/>
              </a:rPr>
              <a:t>UC/Req/KI/Sol</a:t>
            </a:r>
            <a:r>
              <a:rPr lang="en-US" altLang="zh-CN" sz="1400" dirty="0"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 of unified charging data</a:t>
            </a:r>
          </a:p>
          <a:p>
            <a:pPr marL="457200" lvl="1" indent="45720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US" altLang="zh-CN" sz="1400" dirty="0">
                <a:latin typeface="Calibri" panose="020F0502020204030204" pitchFamily="34" charset="0"/>
                <a:ea typeface="宋体" panose="02010600030101010101" pitchFamily="2" charset="-122"/>
                <a:sym typeface="+mn-ea"/>
              </a:rPr>
              <a:t>- Add a new UC/Req/KI of s</a:t>
            </a:r>
            <a:r>
              <a:rPr lang="en-US" altLang="zh-CN" sz="1400" dirty="0"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tructuring of </a:t>
            </a:r>
            <a:r>
              <a:rPr lang="en-US" altLang="zh-CN" sz="1400" dirty="0" err="1"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OpenAPI</a:t>
            </a:r>
            <a:r>
              <a:rPr lang="en-US" altLang="zh-CN" sz="1400" dirty="0"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 and </a:t>
            </a:r>
            <a:r>
              <a:rPr lang="en-US" altLang="zh-CN" sz="1400" dirty="0">
                <a:latin typeface="Calibri" panose="020F0502020204030204" pitchFamily="34" charset="0"/>
                <a:ea typeface="宋体" panose="02010600030101010101" pitchFamily="2" charset="-122"/>
                <a:sym typeface="+mn-ea"/>
              </a:rPr>
              <a:t>ASN.1</a:t>
            </a:r>
            <a:endParaRPr lang="en-US" altLang="zh-CN" sz="1400" dirty="0">
              <a:latin typeface="Calibri" panose="020F050202020403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sz="1400" dirty="0"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WT-3: Not yet </a:t>
            </a:r>
            <a:r>
              <a:rPr lang="en-US" sz="1400" dirty="0">
                <a:latin typeface="Calibri" panose="020F0502020204030204" pitchFamily="34" charset="0"/>
                <a:ea typeface="宋体" panose="02010600030101010101" pitchFamily="2" charset="-122"/>
                <a:sym typeface="+mn-ea"/>
              </a:rPr>
              <a:t>started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400" dirty="0">
                <a:latin typeface="Calibri" panose="020F0502020204030204" pitchFamily="34" charset="0"/>
                <a:ea typeface="宋体" panose="02010600030101010101" pitchFamily="2" charset="-122"/>
                <a:sym typeface="+mn-ea"/>
              </a:rPr>
              <a:t>Draft TR 32.801-02 v0.2.0 (</a:t>
            </a:r>
            <a:r>
              <a:rPr lang="en-US" altLang="zh-CN" sz="1400" b="1" dirty="0">
                <a:latin typeface="Calibri" panose="020F0502020204030204" pitchFamily="34" charset="0"/>
                <a:ea typeface="宋体" panose="02010600030101010101" pitchFamily="2" charset="-122"/>
                <a:sym typeface="+mn-ea"/>
              </a:rPr>
              <a:t>Email Approval </a:t>
            </a:r>
            <a:r>
              <a:rPr lang="en-GB" altLang="de-DE" sz="1400" dirty="0"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S5-25</a:t>
            </a:r>
            <a:r>
              <a:rPr lang="en-US" altLang="en-GB" sz="1400" dirty="0"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5417</a:t>
            </a:r>
            <a:r>
              <a:rPr lang="en-US" altLang="zh-CN" sz="1400" dirty="0">
                <a:latin typeface="Calibri" panose="020F0502020204030204" pitchFamily="34" charset="0"/>
                <a:ea typeface="宋体" panose="02010600030101010101" pitchFamily="2" charset="-122"/>
                <a:sym typeface="+mn-ea"/>
              </a:rPr>
              <a:t>)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en-GB" sz="1400" dirty="0">
              <a:latin typeface="Calibri" panose="020F050202020403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RAN/SA/CT impacts and dependencies:</a:t>
            </a:r>
            <a:endParaRPr lang="de-DE" sz="2000" kern="0" dirty="0"/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400" kern="0" dirty="0"/>
              <a:t>WT-3 has a dependency on SA2 6G Study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Updates/Next steps:</a:t>
            </a:r>
          </a:p>
          <a:p>
            <a:pPr lvl="1">
              <a:defRPr/>
            </a:pPr>
            <a:r>
              <a:rPr lang="en-US" sz="1400" kern="0" dirty="0"/>
              <a:t>Use cases, Potential charging requirements, Key issues, Solutions</a:t>
            </a:r>
          </a:p>
        </p:txBody>
      </p:sp>
    </p:spTree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9A4462-8410-4856-8E91-37BCEC64D8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52410" y="309353"/>
            <a:ext cx="6507824" cy="1143000"/>
          </a:xfrm>
        </p:spPr>
        <p:txBody>
          <a:bodyPr/>
          <a:lstStyle/>
          <a:p>
            <a:r>
              <a:rPr lang="en-US" sz="4000" dirty="0">
                <a:ea typeface="+mn-ea"/>
                <a:cs typeface="Arial" panose="020B0604020202020204" pitchFamily="34" charset="0"/>
              </a:rPr>
              <a:t>Charging contributions 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26A0F4C-1F3F-4B7E-AB9C-EEE50D4A05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25825" y="1644187"/>
            <a:ext cx="4996209" cy="4599860"/>
          </a:xfrm>
        </p:spPr>
        <p:txBody>
          <a:bodyPr/>
          <a:lstStyle/>
          <a:p>
            <a:pPr marL="0" indent="0">
              <a:buNone/>
            </a:pPr>
            <a:r>
              <a:rPr lang="en-US" sz="2800" b="1" dirty="0"/>
              <a:t>Maintenance</a:t>
            </a:r>
          </a:p>
          <a:p>
            <a:r>
              <a:rPr lang="en-US" sz="2800" dirty="0"/>
              <a:t>5GS_Ph1-SBI_CH, TEI19</a:t>
            </a:r>
          </a:p>
          <a:p>
            <a:r>
              <a:rPr lang="en-GB" sz="2800" dirty="0"/>
              <a:t>5GS_Ph1-DCH, TEI19</a:t>
            </a:r>
          </a:p>
          <a:p>
            <a:r>
              <a:rPr lang="en-GB" sz="2800" dirty="0"/>
              <a:t>5GSATB_CH</a:t>
            </a:r>
          </a:p>
          <a:p>
            <a:r>
              <a:rPr lang="en-GB" sz="2800" dirty="0"/>
              <a:t>CHFSeg</a:t>
            </a:r>
          </a:p>
          <a:p>
            <a:r>
              <a:rPr lang="en-GB" sz="2800" dirty="0"/>
              <a:t>TEI19</a:t>
            </a:r>
            <a:endParaRPr lang="en-US" sz="2800" dirty="0"/>
          </a:p>
          <a:p>
            <a:endParaRPr lang="en-US" sz="28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B4DA224E-B1E2-A4CE-6F55-7F4895750B12}"/>
              </a:ext>
            </a:extLst>
          </p:cNvPr>
          <p:cNvSpPr txBox="1">
            <a:spLocks/>
          </p:cNvSpPr>
          <p:nvPr/>
        </p:nvSpPr>
        <p:spPr bwMode="auto">
          <a:xfrm>
            <a:off x="1337206" y="1644186"/>
            <a:ext cx="5396693" cy="2443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2" anchor="t" anchorCtr="0" compatLnSpc="1">
            <a:prstTxWarp prst="textNoShape">
              <a:avLst/>
            </a:prstTxWarp>
          </a:bodyPr>
          <a:lstStyle>
            <a:lvl1pPr marL="609585" indent="-609585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3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89013" indent="-3794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3"/>
              </a:buBlip>
              <a:defRPr sz="3200">
                <a:solidFill>
                  <a:schemeClr val="tx1"/>
                </a:solidFill>
                <a:latin typeface="+mn-lt"/>
              </a:defRPr>
            </a:lvl2pPr>
            <a:lvl3pPr marL="15224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2600">
                <a:solidFill>
                  <a:schemeClr val="tx1"/>
                </a:solidFill>
                <a:latin typeface="+mn-lt"/>
              </a:defRPr>
            </a:lvl3pPr>
            <a:lvl4pPr marL="21320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+mn-lt"/>
              </a:defRPr>
            </a:lvl4pPr>
            <a:lvl5pPr marL="27416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+mn-lt"/>
              </a:defRPr>
            </a:lvl5pPr>
            <a:lvl6pPr marL="335271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6pPr>
            <a:lvl7pPr marL="3962301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7pPr>
            <a:lvl8pPr marL="457188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8pPr>
            <a:lvl9pPr marL="5181470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>
              <a:buNone/>
            </a:pPr>
            <a:r>
              <a:rPr lang="en-US" sz="2800" b="1" kern="0" dirty="0"/>
              <a:t>Rel-20 5GA Work</a:t>
            </a:r>
          </a:p>
          <a:p>
            <a:pPr marL="0" indent="0" algn="ctr">
              <a:buNone/>
            </a:pPr>
            <a:endParaRPr lang="en-US" sz="2800" b="1" kern="0" dirty="0">
              <a:solidFill>
                <a:srgbClr val="FF0000"/>
              </a:solidFill>
            </a:endParaRPr>
          </a:p>
          <a:p>
            <a:r>
              <a:rPr lang="en-GB" sz="2800" kern="0" dirty="0"/>
              <a:t>…</a:t>
            </a:r>
            <a:endParaRPr lang="en-US" sz="2800" kern="0" dirty="0"/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F1C12B34-3BB4-2F6E-B2D1-7B8C075483E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05019225"/>
              </p:ext>
            </p:extLst>
          </p:nvPr>
        </p:nvGraphicFramePr>
        <p:xfrm>
          <a:off x="3936124" y="3342670"/>
          <a:ext cx="2159876" cy="18711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ocument" showAsIcon="1" r:id="rId5" imgW="914282" imgH="792515" progId="Word.Document.8">
                  <p:embed/>
                </p:oleObj>
              </mc:Choice>
              <mc:Fallback>
                <p:oleObj name="Document" showAsIcon="1" r:id="rId5" imgW="914282" imgH="792515" progId="Word.Document.8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936124" y="3342670"/>
                        <a:ext cx="2159876" cy="187114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82765894"/>
      </p:ext>
    </p:extLst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9815" y="2879729"/>
            <a:ext cx="8221835" cy="519616"/>
          </a:xfrm>
        </p:spPr>
        <p:txBody>
          <a:bodyPr/>
          <a:lstStyle/>
          <a:p>
            <a:r>
              <a:rPr lang="sv-SE" sz="6000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11954805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037078" y="1170618"/>
            <a:ext cx="6951645" cy="1140618"/>
          </a:xfrm>
        </p:spPr>
        <p:txBody>
          <a:bodyPr/>
          <a:lstStyle/>
          <a:p>
            <a:r>
              <a:rPr lang="en-GB" altLang="zh-CN" sz="4400" dirty="0"/>
              <a:t>General information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type="subTitle" idx="1"/>
          </p:nvPr>
        </p:nvSpPr>
        <p:spPr>
          <a:xfrm>
            <a:off x="3700470" y="2311236"/>
            <a:ext cx="8262213" cy="4865052"/>
          </a:xfrm>
        </p:spPr>
        <p:txBody>
          <a:bodyPr/>
          <a:lstStyle/>
          <a:p>
            <a:pPr marL="342900" indent="-342900" algn="l">
              <a:buFont typeface="Wingdings" panose="05000000000000000000" pitchFamily="2" charset="2"/>
              <a:buChar char="Ø"/>
            </a:pPr>
            <a:r>
              <a:rPr lang="en-GB" sz="2400" b="1" dirty="0"/>
              <a:t>SA5 SWG CH work status:</a:t>
            </a:r>
          </a:p>
          <a:p>
            <a:pPr marL="952485" lvl="1" indent="-342900" algn="l">
              <a:buFont typeface="Wingdings" panose="05000000000000000000" pitchFamily="2" charset="2"/>
              <a:buChar char="v"/>
            </a:pPr>
            <a:r>
              <a:rPr lang="en-GB" sz="1800" dirty="0"/>
              <a:t>Drafting principles for 6G study work endorsed (S5-255449)</a:t>
            </a:r>
          </a:p>
          <a:p>
            <a:pPr marL="952485" lvl="1" indent="-342900" algn="l">
              <a:buFont typeface="Wingdings" panose="05000000000000000000" pitchFamily="2" charset="2"/>
              <a:buChar char="v"/>
            </a:pPr>
            <a:r>
              <a:rPr lang="en-GB" sz="1800" dirty="0"/>
              <a:t>CH rapporteur call on 14</a:t>
            </a:r>
            <a:r>
              <a:rPr lang="en-GB" sz="1800" baseline="30000" dirty="0"/>
              <a:t>th</a:t>
            </a:r>
            <a:r>
              <a:rPr lang="en-GB" sz="1800" dirty="0"/>
              <a:t> January to support 5GA/6G study phase </a:t>
            </a:r>
          </a:p>
          <a:p>
            <a:pPr marL="952485" lvl="1" indent="-342900" algn="l">
              <a:buFont typeface="Wingdings" panose="05000000000000000000" pitchFamily="2" charset="2"/>
              <a:buChar char="v"/>
            </a:pPr>
            <a:endParaRPr lang="en-GB" sz="1800" dirty="0"/>
          </a:p>
          <a:p>
            <a:pPr marL="342900" indent="-342900" algn="l">
              <a:buFont typeface="Wingdings" panose="05000000000000000000" pitchFamily="2" charset="2"/>
              <a:buChar char="Ø"/>
            </a:pPr>
            <a:r>
              <a:rPr lang="en-GB" sz="2400" b="1" dirty="0"/>
              <a:t>SA5 SWG CH statistics: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93036B2-923D-1ED7-FEDF-00BA1DAD4EDE}"/>
              </a:ext>
            </a:extLst>
          </p:cNvPr>
          <p:cNvSpPr txBox="1"/>
          <p:nvPr/>
        </p:nvSpPr>
        <p:spPr>
          <a:xfrm>
            <a:off x="3597279" y="4381183"/>
            <a:ext cx="4705564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952485" lvl="1" indent="-342900" algn="l">
              <a:buFont typeface="Wingdings" panose="05000000000000000000" pitchFamily="2" charset="2"/>
              <a:buChar char="Ø"/>
            </a:pPr>
            <a:r>
              <a:rPr lang="en-GB" sz="1800" dirty="0">
                <a:latin typeface="+mn-lt"/>
              </a:rPr>
              <a:t>Registration at this meeting</a:t>
            </a:r>
          </a:p>
          <a:p>
            <a:pPr marL="952470" lvl="1" indent="-342900">
              <a:buFont typeface="Arial" panose="020B0604020202020204" pitchFamily="34" charset="0"/>
              <a:buChar char="•"/>
            </a:pPr>
            <a:r>
              <a:rPr lang="en-GB" sz="1400" dirty="0"/>
              <a:t>33 delegates face-to-face</a:t>
            </a:r>
          </a:p>
          <a:p>
            <a:pPr marL="952470" lvl="1" indent="-342900">
              <a:buFont typeface="Arial" panose="020B0604020202020204" pitchFamily="34" charset="0"/>
              <a:buChar char="•"/>
            </a:pPr>
            <a:r>
              <a:rPr lang="en-GB" sz="1400" dirty="0"/>
              <a:t>12 delegates online</a:t>
            </a:r>
          </a:p>
          <a:p>
            <a:pPr marL="952470" lvl="1" indent="-342900">
              <a:buFont typeface="Arial" panose="020B0604020202020204" pitchFamily="34" charset="0"/>
              <a:buChar char="•"/>
            </a:pPr>
            <a:endParaRPr lang="en-GB" sz="1400" dirty="0"/>
          </a:p>
          <a:p>
            <a:pPr marL="952485" lvl="1" indent="-342900" algn="l">
              <a:buFont typeface="Wingdings" panose="05000000000000000000" pitchFamily="2" charset="2"/>
              <a:buChar char="Ø"/>
            </a:pPr>
            <a:r>
              <a:rPr lang="en-GB" sz="1600" dirty="0"/>
              <a:t>Participation to this meeting</a:t>
            </a:r>
          </a:p>
          <a:p>
            <a:pPr marL="952470" lvl="1" indent="-342900">
              <a:buFont typeface="Arial" panose="020B0604020202020204" pitchFamily="34" charset="0"/>
              <a:buChar char="•"/>
            </a:pPr>
            <a:r>
              <a:rPr lang="en-GB" sz="1400" dirty="0"/>
              <a:t>25 delegates attended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47D10E5-BDBC-293D-E863-C3E4010AECF5}"/>
              </a:ext>
            </a:extLst>
          </p:cNvPr>
          <p:cNvSpPr txBox="1"/>
          <p:nvPr/>
        </p:nvSpPr>
        <p:spPr>
          <a:xfrm>
            <a:off x="6997105" y="4381183"/>
            <a:ext cx="5194895" cy="18774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952485" lvl="1" indent="-342900" algn="l">
              <a:buFont typeface="Wingdings" panose="05000000000000000000" pitchFamily="2" charset="2"/>
              <a:buChar char="Ø"/>
            </a:pPr>
            <a:r>
              <a:rPr lang="en-GB" sz="1800" dirty="0">
                <a:latin typeface="+mn-lt"/>
              </a:rPr>
              <a:t>Documents</a:t>
            </a:r>
            <a:r>
              <a:rPr lang="en-GB" sz="1600" dirty="0"/>
              <a:t> at this meeting</a:t>
            </a:r>
          </a:p>
          <a:p>
            <a:pPr marL="952470" lvl="1" indent="-342900">
              <a:buFont typeface="Arial" panose="020B0604020202020204" pitchFamily="34" charset="0"/>
              <a:buChar char="•"/>
            </a:pPr>
            <a:r>
              <a:rPr lang="en-GB" sz="1400" dirty="0"/>
              <a:t>70 total input and 54 output contributions</a:t>
            </a:r>
          </a:p>
          <a:p>
            <a:pPr marL="952470" lvl="1" indent="-342900">
              <a:buFont typeface="Arial" panose="020B0604020202020204" pitchFamily="34" charset="0"/>
              <a:buChar char="•"/>
            </a:pPr>
            <a:r>
              <a:rPr lang="en-GB" sz="1400" dirty="0"/>
              <a:t>3 contributions from the CH plenary</a:t>
            </a:r>
          </a:p>
          <a:p>
            <a:pPr marL="952470" lvl="1" indent="-342900">
              <a:buFont typeface="Arial" panose="020B0604020202020204" pitchFamily="34" charset="0"/>
              <a:buChar char="•"/>
            </a:pPr>
            <a:r>
              <a:rPr lang="en-GB" sz="1400" dirty="0"/>
              <a:t>no </a:t>
            </a:r>
            <a:r>
              <a:rPr lang="en-GB" sz="1400" dirty="0" err="1"/>
              <a:t>LSin</a:t>
            </a:r>
            <a:r>
              <a:rPr lang="en-GB" sz="1400" dirty="0"/>
              <a:t> and no </a:t>
            </a:r>
            <a:r>
              <a:rPr lang="en-GB" sz="1400" dirty="0" err="1"/>
              <a:t>LSout</a:t>
            </a:r>
            <a:r>
              <a:rPr lang="en-GB" sz="1400" dirty="0"/>
              <a:t> </a:t>
            </a:r>
          </a:p>
          <a:p>
            <a:pPr marL="952470" lvl="1" indent="-342900">
              <a:buFont typeface="Arial" panose="020B0604020202020204" pitchFamily="34" charset="0"/>
              <a:buChar char="•"/>
            </a:pPr>
            <a:r>
              <a:rPr lang="en-GB" sz="1400" dirty="0"/>
              <a:t>1 new Rel-20 WID and 2 new Rel-20 SID</a:t>
            </a:r>
          </a:p>
          <a:p>
            <a:pPr marL="952470" lvl="1" indent="-342900">
              <a:buFont typeface="Arial" panose="020B0604020202020204" pitchFamily="34" charset="0"/>
              <a:buChar char="•"/>
            </a:pPr>
            <a:r>
              <a:rPr lang="en-GB" sz="1400" dirty="0"/>
              <a:t>3 DP for new Rel-20 SID on ISAC </a:t>
            </a:r>
          </a:p>
          <a:p>
            <a:pPr marL="952470" lvl="1" indent="-342900">
              <a:buFont typeface="Arial" panose="020B0604020202020204" pitchFamily="34" charset="0"/>
              <a:buChar char="•"/>
            </a:pPr>
            <a:r>
              <a:rPr lang="en-GB" sz="1400" dirty="0"/>
              <a:t>32 </a:t>
            </a:r>
            <a:r>
              <a:rPr lang="en-GB" sz="1400" dirty="0" err="1"/>
              <a:t>pCRs</a:t>
            </a:r>
            <a:r>
              <a:rPr lang="en-GB" sz="1400" dirty="0"/>
              <a:t> for Rel-20 and 3 TR email approvals</a:t>
            </a:r>
          </a:p>
          <a:p>
            <a:pPr marL="952470" lvl="1" indent="-342900">
              <a:buFont typeface="Arial" panose="020B0604020202020204" pitchFamily="34" charset="0"/>
              <a:buChar char="•"/>
            </a:pPr>
            <a:r>
              <a:rPr lang="en-GB" sz="1400" dirty="0"/>
              <a:t>10 agreed CRs for Maintenance</a:t>
            </a:r>
          </a:p>
        </p:txBody>
      </p:sp>
    </p:spTree>
    <p:extLst>
      <p:ext uri="{BB962C8B-B14F-4D97-AF65-F5344CB8AC3E}">
        <p14:creationId xmlns:p14="http://schemas.microsoft.com/office/powerpoint/2010/main" val="3524770648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2067" y="410966"/>
            <a:ext cx="8973312" cy="768101"/>
          </a:xfrm>
        </p:spPr>
        <p:txBody>
          <a:bodyPr/>
          <a:lstStyle/>
          <a:p>
            <a:r>
              <a:rPr lang="sv-SE" dirty="0"/>
              <a:t>Incoming LSs</a:t>
            </a:r>
          </a:p>
        </p:txBody>
      </p:sp>
      <p:graphicFrame>
        <p:nvGraphicFramePr>
          <p:cNvPr id="6" name="Table Placeholder 4">
            <a:extLst>
              <a:ext uri="{FF2B5EF4-FFF2-40B4-BE49-F238E27FC236}">
                <a16:creationId xmlns:a16="http://schemas.microsoft.com/office/drawing/2014/main" id="{81E1A320-EF42-4A25-A368-F111EC773BB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37869548"/>
              </p:ext>
            </p:extLst>
          </p:nvPr>
        </p:nvGraphicFramePr>
        <p:xfrm>
          <a:off x="774441" y="1939341"/>
          <a:ext cx="10877628" cy="183229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7595">
                  <a:extLst>
                    <a:ext uri="{9D8B030D-6E8A-4147-A177-3AD203B41FA5}">
                      <a16:colId xmlns:a16="http://schemas.microsoft.com/office/drawing/2014/main" val="570476699"/>
                    </a:ext>
                  </a:extLst>
                </a:gridCol>
                <a:gridCol w="6052411">
                  <a:extLst>
                    <a:ext uri="{9D8B030D-6E8A-4147-A177-3AD203B41FA5}">
                      <a16:colId xmlns:a16="http://schemas.microsoft.com/office/drawing/2014/main" val="2618836924"/>
                    </a:ext>
                  </a:extLst>
                </a:gridCol>
                <a:gridCol w="1351622">
                  <a:extLst>
                    <a:ext uri="{9D8B030D-6E8A-4147-A177-3AD203B41FA5}">
                      <a16:colId xmlns:a16="http://schemas.microsoft.com/office/drawing/2014/main" val="3016348962"/>
                    </a:ext>
                  </a:extLst>
                </a:gridCol>
                <a:gridCol w="1175657">
                  <a:extLst>
                    <a:ext uri="{9D8B030D-6E8A-4147-A177-3AD203B41FA5}">
                      <a16:colId xmlns:a16="http://schemas.microsoft.com/office/drawing/2014/main" val="3690116950"/>
                    </a:ext>
                  </a:extLst>
                </a:gridCol>
                <a:gridCol w="1110343">
                  <a:extLst>
                    <a:ext uri="{9D8B030D-6E8A-4147-A177-3AD203B41FA5}">
                      <a16:colId xmlns:a16="http://schemas.microsoft.com/office/drawing/2014/main" val="2952368263"/>
                    </a:ext>
                  </a:extLst>
                </a:gridCol>
              </a:tblGrid>
              <a:tr h="1569403">
                <a:tc>
                  <a:txBody>
                    <a:bodyPr/>
                    <a:lstStyle/>
                    <a:p>
                      <a:pPr algn="ctr"/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Tdoc</a:t>
                      </a:r>
                      <a:endParaRPr lang="sv-SE" sz="2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Title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Source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Decision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Reply In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368766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endParaRPr kumimoji="0" lang="en-DE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endParaRPr kumimoji="0" lang="en-GB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0" lang="en-DE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endParaRPr kumimoji="0" lang="en-GB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9722031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638350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680" y="116142"/>
            <a:ext cx="9112251" cy="1143000"/>
          </a:xfrm>
        </p:spPr>
        <p:txBody>
          <a:bodyPr/>
          <a:lstStyle/>
          <a:p>
            <a:r>
              <a:rPr lang="sv-SE" dirty="0"/>
              <a:t>Outgoing LSs</a:t>
            </a:r>
          </a:p>
        </p:txBody>
      </p:sp>
      <p:graphicFrame>
        <p:nvGraphicFramePr>
          <p:cNvPr id="5" name="Table Placeholder 4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2270518900"/>
              </p:ext>
            </p:extLst>
          </p:nvPr>
        </p:nvGraphicFramePr>
        <p:xfrm>
          <a:off x="731520" y="2155077"/>
          <a:ext cx="10746105" cy="18984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7755">
                  <a:extLst>
                    <a:ext uri="{9D8B030D-6E8A-4147-A177-3AD203B41FA5}">
                      <a16:colId xmlns:a16="http://schemas.microsoft.com/office/drawing/2014/main" val="570476699"/>
                    </a:ext>
                  </a:extLst>
                </a:gridCol>
                <a:gridCol w="5846618">
                  <a:extLst>
                    <a:ext uri="{9D8B030D-6E8A-4147-A177-3AD203B41FA5}">
                      <a16:colId xmlns:a16="http://schemas.microsoft.com/office/drawing/2014/main" val="2618836924"/>
                    </a:ext>
                  </a:extLst>
                </a:gridCol>
                <a:gridCol w="1236518">
                  <a:extLst>
                    <a:ext uri="{9D8B030D-6E8A-4147-A177-3AD203B41FA5}">
                      <a16:colId xmlns:a16="http://schemas.microsoft.com/office/drawing/2014/main" val="3016348962"/>
                    </a:ext>
                  </a:extLst>
                </a:gridCol>
                <a:gridCol w="1194724">
                  <a:extLst>
                    <a:ext uri="{9D8B030D-6E8A-4147-A177-3AD203B41FA5}">
                      <a16:colId xmlns:a16="http://schemas.microsoft.com/office/drawing/2014/main" val="3690116950"/>
                    </a:ext>
                  </a:extLst>
                </a:gridCol>
                <a:gridCol w="1380490">
                  <a:extLst>
                    <a:ext uri="{9D8B030D-6E8A-4147-A177-3AD203B41FA5}">
                      <a16:colId xmlns:a16="http://schemas.microsoft.com/office/drawing/2014/main" val="2952368263"/>
                    </a:ext>
                  </a:extLst>
                </a:gridCol>
              </a:tblGrid>
              <a:tr h="149236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Tdoc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Title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Cc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Reply To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3687663"/>
                  </a:ext>
                </a:extLst>
              </a:tr>
              <a:tr h="406125">
                <a:tc>
                  <a:txBody>
                    <a:bodyPr/>
                    <a:lstStyle/>
                    <a:p>
                      <a:pPr marL="0" algn="ctr" defTabSz="1219170" rtl="0" eaLnBrk="1" latinLnBrk="0" hangingPunct="1">
                        <a:spcAft>
                          <a:spcPts val="900"/>
                        </a:spcAft>
                      </a:pPr>
                      <a:endParaRPr kumimoji="0" lang="en-GB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endParaRPr kumimoji="0" lang="en-DE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endParaRPr kumimoji="0" lang="en-US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sv-SE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773078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976364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78C1BF-313B-4838-85C8-7573D7717E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6001" y="2454388"/>
            <a:ext cx="9102725" cy="1143000"/>
          </a:xfrm>
        </p:spPr>
        <p:txBody>
          <a:bodyPr/>
          <a:lstStyle/>
          <a:p>
            <a:r>
              <a:rPr lang="sv-SE" dirty="0"/>
              <a:t>Charging (CH) WIs/SIs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35062416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ChangeArrowheads="1"/>
          </p:cNvSpPr>
          <p:nvPr/>
        </p:nvSpPr>
        <p:spPr bwMode="auto">
          <a:xfrm>
            <a:off x="457201" y="541565"/>
            <a:ext cx="8753474" cy="88083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>
              <a:defRPr/>
            </a:pPr>
            <a:r>
              <a:rPr lang="en-GB" altLang="zh-CN" sz="3200" kern="0" dirty="0">
                <a:solidFill>
                  <a:srgbClr val="FF0000"/>
                </a:solidFill>
                <a:latin typeface="Calibri"/>
                <a:cs typeface="+mj-cs"/>
              </a:rPr>
              <a:t>New or Revised Charging WIDs/SIDs</a:t>
            </a:r>
          </a:p>
        </p:txBody>
      </p:sp>
      <p:graphicFrame>
        <p:nvGraphicFramePr>
          <p:cNvPr id="8" name="Group 76">
            <a:extLst>
              <a:ext uri="{FF2B5EF4-FFF2-40B4-BE49-F238E27FC236}">
                <a16:creationId xmlns:a16="http://schemas.microsoft.com/office/drawing/2014/main" id="{9969EA0D-50CF-4183-B85E-7E445686F9F7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14311473"/>
              </p:ext>
            </p:extLst>
          </p:nvPr>
        </p:nvGraphicFramePr>
        <p:xfrm>
          <a:off x="597160" y="1422400"/>
          <a:ext cx="11066106" cy="2245185"/>
        </p:xfrm>
        <a:graphic>
          <a:graphicData uri="http://schemas.openxmlformats.org/drawingml/2006/table">
            <a:tbl>
              <a:tblPr/>
              <a:tblGrid>
                <a:gridCol w="13157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7479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02431">
                  <a:extLst>
                    <a:ext uri="{9D8B030D-6E8A-4147-A177-3AD203B41FA5}">
                      <a16:colId xmlns:a16="http://schemas.microsoft.com/office/drawing/2014/main" val="1853449902"/>
                    </a:ext>
                  </a:extLst>
                </a:gridCol>
              </a:tblGrid>
              <a:tr h="88392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Number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Title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Source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3755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kumimoji="0" lang="en-GB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S5-255418</a:t>
                      </a:r>
                      <a:endParaRPr kumimoji="0" lang="en-DE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kumimoji="0" lang="en-GB" sz="16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New </a:t>
                      </a:r>
                      <a:r>
                        <a:rPr kumimoji="0" lang="en-GB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WID on Charging aspects of next generation real time communication services phase 3</a:t>
                      </a:r>
                      <a:endParaRPr kumimoji="0" lang="en-DE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kumimoji="0" lang="en-GB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China Mobile</a:t>
                      </a:r>
                      <a:endParaRPr kumimoji="0" lang="en-DE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74835171"/>
                  </a:ext>
                </a:extLst>
              </a:tr>
              <a:tr h="453755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S5-255693</a:t>
                      </a:r>
                      <a:endParaRPr kumimoji="0" lang="en-DE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kumimoji="0" lang="en-GB" sz="16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New</a:t>
                      </a:r>
                      <a:r>
                        <a:rPr kumimoji="0" lang="en-GB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 SID on 5GA Charging aspects of integrated sensing and communications</a:t>
                      </a:r>
                      <a:endParaRPr kumimoji="0" lang="en-DE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kumimoji="0" lang="en-GB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China Unicom</a:t>
                      </a:r>
                      <a:endParaRPr kumimoji="0" lang="en-DE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9547681"/>
                  </a:ext>
                </a:extLst>
              </a:tr>
              <a:tr h="453755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S5-255419</a:t>
                      </a:r>
                      <a:endParaRPr kumimoji="0" lang="en-DE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kumimoji="0" lang="en-GB" sz="16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New</a:t>
                      </a:r>
                      <a:r>
                        <a:rPr kumimoji="0" lang="en-GB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 SID on Charging Aspects of satellite access phase 4</a:t>
                      </a:r>
                      <a:endParaRPr kumimoji="0" lang="en-DE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kumimoji="0" lang="en-GB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CATT</a:t>
                      </a:r>
                      <a:endParaRPr kumimoji="0" lang="en-DE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157951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62750734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ChangeArrowheads="1"/>
          </p:cNvSpPr>
          <p:nvPr/>
        </p:nvSpPr>
        <p:spPr bwMode="auto">
          <a:xfrm>
            <a:off x="1636523" y="670114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>
              <a:defRPr/>
            </a:pPr>
            <a:r>
              <a:rPr lang="en-GB" altLang="zh-CN" sz="3200" kern="0" dirty="0">
                <a:solidFill>
                  <a:srgbClr val="FF0000"/>
                </a:solidFill>
                <a:latin typeface="Calibri"/>
                <a:cs typeface="+mj-cs"/>
              </a:rPr>
              <a:t>Charging TSs &amp; TRs </a:t>
            </a:r>
            <a:r>
              <a:rPr lang="en-US" altLang="zh-CN" sz="3200" kern="0" dirty="0">
                <a:solidFill>
                  <a:srgbClr val="FF0000"/>
                </a:solidFill>
                <a:latin typeface="Calibri"/>
                <a:cs typeface="+mj-cs"/>
              </a:rPr>
              <a:t>to be sent to SA#110</a:t>
            </a:r>
            <a:endParaRPr lang="en-GB" altLang="zh-CN" sz="3200" dirty="0">
              <a:solidFill>
                <a:srgbClr val="FF0000"/>
              </a:solidFill>
              <a:latin typeface="Calibri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88323605"/>
              </p:ext>
            </p:extLst>
          </p:nvPr>
        </p:nvGraphicFramePr>
        <p:xfrm>
          <a:off x="690170" y="2084296"/>
          <a:ext cx="10651674" cy="949259"/>
        </p:xfrm>
        <a:graphic>
          <a:graphicData uri="http://schemas.openxmlformats.org/drawingml/2006/table">
            <a:tbl>
              <a:tblPr/>
              <a:tblGrid>
                <a:gridCol w="12815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7990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71081">
                  <a:extLst>
                    <a:ext uri="{9D8B030D-6E8A-4147-A177-3AD203B41FA5}">
                      <a16:colId xmlns:a16="http://schemas.microsoft.com/office/drawing/2014/main" val="1307580657"/>
                    </a:ext>
                  </a:extLst>
                </a:gridCol>
              </a:tblGrid>
              <a:tr h="46312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Number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Title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For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86137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8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fr-FR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8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4480735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16487926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ChangeArrowheads="1"/>
          </p:cNvSpPr>
          <p:nvPr/>
        </p:nvSpPr>
        <p:spPr bwMode="auto">
          <a:xfrm>
            <a:off x="1847849" y="541566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>
              <a:defRPr/>
            </a:pPr>
            <a:r>
              <a:rPr lang="en-GB" altLang="zh-CN" sz="3200" kern="0" dirty="0">
                <a:solidFill>
                  <a:srgbClr val="FF0000"/>
                </a:solidFill>
                <a:latin typeface="Calibri"/>
                <a:cs typeface="+mj-cs"/>
              </a:rPr>
              <a:t>Charging Exception requests</a:t>
            </a:r>
            <a:endParaRPr lang="en-GB" altLang="zh-CN" sz="3200" dirty="0">
              <a:solidFill>
                <a:srgbClr val="FF0000"/>
              </a:solidFill>
              <a:latin typeface="Calibri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87692101"/>
              </p:ext>
            </p:extLst>
          </p:nvPr>
        </p:nvGraphicFramePr>
        <p:xfrm>
          <a:off x="1115876" y="1478555"/>
          <a:ext cx="10184439" cy="991501"/>
        </p:xfrm>
        <a:graphic>
          <a:graphicData uri="http://schemas.openxmlformats.org/drawingml/2006/table">
            <a:tbl>
              <a:tblPr/>
              <a:tblGrid>
                <a:gridCol w="14838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7005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0527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itchFamily="2" charset="-122"/>
                          <a:cs typeface="Arial" charset="0"/>
                        </a:rPr>
                        <a:t>Number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itchFamily="2" charset="-122"/>
                          <a:cs typeface="Arial" charset="0"/>
                        </a:rPr>
                        <a:t>Title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86229">
                <a:tc>
                  <a:txBody>
                    <a:bodyPr/>
                    <a:lstStyle/>
                    <a:p>
                      <a:pPr marL="0" algn="ctr" defTabSz="1219170" rtl="0" eaLnBrk="1" fontAlgn="t" latinLnBrk="0" hangingPunct="1">
                        <a:spcAft>
                          <a:spcPts val="900"/>
                        </a:spcAft>
                      </a:pPr>
                      <a:endParaRPr lang="fr-FR" sz="2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endParaRPr lang="fr-FR" sz="2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898486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75603900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>
          <a:xfrm>
            <a:off x="1227667" y="101600"/>
            <a:ext cx="9103784" cy="1143000"/>
          </a:xfrm>
        </p:spPr>
        <p:txBody>
          <a:bodyPr/>
          <a:lstStyle/>
          <a:p>
            <a:r>
              <a:rPr lang="en-GB" altLang="en-US" dirty="0"/>
              <a:t>SA5 Charging progress – Summary</a:t>
            </a:r>
            <a:endParaRPr lang="en-US" altLang="en-US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4575958"/>
              </p:ext>
            </p:extLst>
          </p:nvPr>
        </p:nvGraphicFramePr>
        <p:xfrm>
          <a:off x="404027" y="1350985"/>
          <a:ext cx="11602721" cy="4061204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664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1216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7038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470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4571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63600">
                  <a:extLst>
                    <a:ext uri="{9D8B030D-6E8A-4147-A177-3AD203B41FA5}">
                      <a16:colId xmlns:a16="http://schemas.microsoft.com/office/drawing/2014/main" val="3182844481"/>
                    </a:ext>
                  </a:extLst>
                </a:gridCol>
                <a:gridCol w="48768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582588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1842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Target </a:t>
                      </a:r>
                      <a:r>
                        <a:rPr lang="en-GB" sz="800" dirty="0"/>
                        <a:t>(dd/mm/yyyy)</a:t>
                      </a:r>
                      <a:endParaRPr lang="en-GB" sz="1400" dirty="0"/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/>
                        <a:t>WID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New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Change or comment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9905"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2700" marR="12700" marT="12704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Rel-20 5GA Work Items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------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-----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------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----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---</a:t>
                      </a:r>
                      <a:r>
                        <a:rPr lang="en-GB" sz="8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8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2273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1090012</a:t>
                      </a:r>
                    </a:p>
                  </a:txBody>
                  <a:tcPr marL="12700" marR="12700" marT="12704" marB="0" anchor="ctr"/>
                </a:tc>
                <a:tc>
                  <a:txBody>
                    <a:bodyPr/>
                    <a:lstStyle/>
                    <a:p>
                      <a:pPr marL="0" algn="l" defTabSz="1219170" rtl="0" eaLnBrk="1" fontAlgn="ctr" latinLnBrk="0" hangingPunct="1">
                        <a:spcAft>
                          <a:spcPts val="900"/>
                        </a:spcAft>
                      </a:pPr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Charging Aspects on XRM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XRM_Ph2-CH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12/06/2026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SP-251214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419739168"/>
                  </a:ext>
                </a:extLst>
              </a:tr>
              <a:tr h="308113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110XXX</a:t>
                      </a:r>
                    </a:p>
                  </a:txBody>
                  <a:tcPr marL="12700" marR="12700" marT="12704" marB="0" anchor="ctr"/>
                </a:tc>
                <a:tc>
                  <a:txBody>
                    <a:bodyPr/>
                    <a:lstStyle/>
                    <a:p>
                      <a:pPr marL="0" algn="l" defTabSz="1219170" rtl="0" eaLnBrk="1" fontAlgn="ctr" latinLnBrk="0" hangingPunct="1">
                        <a:spcAft>
                          <a:spcPts val="900"/>
                        </a:spcAft>
                      </a:pPr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Charging aspects of next generation real time communication services phase 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NG_RTC_Ph3_CH_Ph2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12/12/2026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S5-255693</a:t>
                      </a:r>
                      <a:endParaRPr lang="en-DE" sz="12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For SA approval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783552907"/>
                  </a:ext>
                </a:extLst>
              </a:tr>
              <a:tr h="369376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sz="9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4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Rel-20 5GA Studies</a:t>
                      </a:r>
                      <a:endParaRPr lang="en-US" sz="1200" b="1" i="0" u="none" strike="noStrike" kern="1200" dirty="0">
                        <a:solidFill>
                          <a:srgbClr val="00B05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------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-----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------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-----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----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892005409"/>
                  </a:ext>
                </a:extLst>
              </a:tr>
              <a:tr h="348646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1080014</a:t>
                      </a:r>
                      <a:endParaRPr kumimoji="0" lang="en-GB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Charging Aspects of CAPIF phase 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FS_CAPIF_Ph3_CH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noProof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12/06/2026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noProof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noProof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SP-250869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noProof="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30</a:t>
                      </a:r>
                      <a:r>
                        <a:rPr lang="en-GB" sz="1200" kern="1200" noProof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72AF2F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3987493855"/>
                  </a:ext>
                </a:extLst>
              </a:tr>
              <a:tr h="298174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1090010</a:t>
                      </a:r>
                      <a:endParaRPr kumimoji="0" lang="en-GB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5GA roaming charging reliability enhancement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 err="1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FS_RoamRe_CH</a:t>
                      </a:r>
                      <a:endParaRPr lang="en-US" sz="12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noProof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12/03/2026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noProof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noProof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SP-251203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noProof="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45 </a:t>
                      </a:r>
                      <a:r>
                        <a:rPr lang="en-GB" sz="1200" kern="1200" noProof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72AF2F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480612945"/>
                  </a:ext>
                </a:extLst>
              </a:tr>
              <a:tr h="286796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110XXX</a:t>
                      </a:r>
                      <a:endParaRPr kumimoji="0" lang="en-GB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5GA Charging aspects of integrated sensing and communications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FS_ </a:t>
                      </a:r>
                      <a:r>
                        <a:rPr lang="en-GB" sz="1200" kern="1200" dirty="0" err="1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Sensing_CH</a:t>
                      </a:r>
                      <a:endParaRPr lang="en-GB" sz="12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12/09/2026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S5-255692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For SA approval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3487617964"/>
                  </a:ext>
                </a:extLst>
              </a:tr>
              <a:tr h="286796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110XXX</a:t>
                      </a:r>
                      <a:endParaRPr kumimoji="0" lang="en-GB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Study on Charging Aspects of satellite access phase 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FS_5GSAT_Ph4_CH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12/09/2026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S5-255419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For SA approval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99903336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algn="ctr" fontAlgn="t"/>
                      <a:endParaRPr kumimoji="0" lang="en-GB" sz="12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4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Rel-20 6G Studies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------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-----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------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-----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-----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200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3848435437"/>
                  </a:ext>
                </a:extLst>
              </a:tr>
              <a:tr h="454591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1090013</a:t>
                      </a:r>
                    </a:p>
                  </a:txBody>
                  <a:tcPr marL="12700" marR="12700" marT="12704" marB="0" anchor="ctr"/>
                </a:tc>
                <a:tc>
                  <a:txBody>
                    <a:bodyPr/>
                    <a:lstStyle/>
                    <a:p>
                      <a:pPr marL="0" algn="l" defTabSz="1219170" rtl="0" eaLnBrk="1" fontAlgn="ctr" latinLnBrk="0" hangingPunct="1">
                        <a:spcAft>
                          <a:spcPts val="900"/>
                        </a:spcAft>
                      </a:pPr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 </a:t>
                      </a:r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Study on Charging Aspects of 6G System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FS_6G_CH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noProof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12/03/2027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noProof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SP-251218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noProof="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15</a:t>
                      </a:r>
                      <a:r>
                        <a:rPr lang="en-GB" sz="1200" kern="1200" noProof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200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372913605"/>
                  </a:ext>
                </a:extLst>
              </a:tr>
              <a:tr h="192080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4" marB="0" anchor="ctr"/>
                </a:tc>
                <a:tc>
                  <a:txBody>
                    <a:bodyPr/>
                    <a:lstStyle/>
                    <a:p>
                      <a:pPr marL="0" algn="l" defTabSz="1219170" rtl="0" eaLnBrk="1" fontAlgn="ctr" latinLnBrk="0" hangingPunct="1">
                        <a:spcAft>
                          <a:spcPts val="900"/>
                        </a:spcAft>
                      </a:pPr>
                      <a:endParaRPr lang="en-GB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200" kern="1200" noProof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200" kern="1200" noProof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endParaRPr lang="en-GB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200" kern="1200" noProof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200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863207571"/>
                  </a:ext>
                </a:extLst>
              </a:tr>
            </a:tbl>
          </a:graphicData>
        </a:graphic>
      </p:graphicFrame>
      <p:sp>
        <p:nvSpPr>
          <p:cNvPr id="6259" name="TextBox 1"/>
          <p:cNvSpPr txBox="1">
            <a:spLocks noChangeArrowheads="1"/>
          </p:cNvSpPr>
          <p:nvPr/>
        </p:nvSpPr>
        <p:spPr bwMode="auto">
          <a:xfrm>
            <a:off x="404027" y="6159917"/>
            <a:ext cx="11116980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GB" altLang="en-US" sz="1100" dirty="0"/>
              <a:t>For more information, see the full Work Plan at: </a:t>
            </a:r>
            <a:r>
              <a:rPr lang="en-GB" altLang="en-US" sz="1100" dirty="0">
                <a:hlinkClick r:id="rId2"/>
              </a:rPr>
              <a:t>ftp://ftp.3gpp.org/information/WorkPlan</a:t>
            </a:r>
            <a:endParaRPr lang="en-GB" altLang="en-US" sz="1100" dirty="0"/>
          </a:p>
        </p:txBody>
      </p:sp>
    </p:spTree>
    <p:extLst>
      <p:ext uri="{BB962C8B-B14F-4D97-AF65-F5344CB8AC3E}">
        <p14:creationId xmlns:p14="http://schemas.microsoft.com/office/powerpoint/2010/main" val="3593346237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?mso-contentType ?>
<spe:Receivers xmlns:spe="http://schemas.microsoft.com/sharepoint/events"/>
</file>

<file path=customXml/item2.xml><?xml version="1.0" encoding="utf-8"?>
<?mso-contentType ?>
<SharedContentType xmlns="Microsoft.SharePoint.Taxonomy.ContentTypeSync" SourceId="34c87397-5fc1-491e-85e7-d6110dbe9cbd" ContentTypeId="0x0101" PreviousValue="false"/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3185B6FD968AC4F8244C98DADFCDDF2" ma:contentTypeVersion="13" ma:contentTypeDescription="Create a new document." ma:contentTypeScope="" ma:versionID="82ad2bae7f0c06f2affd04e202398948">
  <xsd:schema xmlns:xsd="http://www.w3.org/2001/XMLSchema" xmlns:xs="http://www.w3.org/2001/XMLSchema" xmlns:p="http://schemas.microsoft.com/office/2006/metadata/properties" xmlns:ns3="71c5aaf6-e6ce-465b-b873-5148d2a4c105" xmlns:ns4="687e87d0-d0a8-4c48-8f94-14f0c67212c5" xmlns:ns5="b4d06219-a142-4c5f-be55-53f74cb980c7" targetNamespace="http://schemas.microsoft.com/office/2006/metadata/properties" ma:root="true" ma:fieldsID="f9959177c7080051a0232d0818074d39" ns3:_="" ns4:_="" ns5:_="">
    <xsd:import namespace="71c5aaf6-e6ce-465b-b873-5148d2a4c105"/>
    <xsd:import namespace="687e87d0-d0a8-4c48-8f94-14f0c67212c5"/>
    <xsd:import namespace="b4d06219-a142-4c5f-be55-53f74cb980c7"/>
    <xsd:element name="properties">
      <xsd:complexType>
        <xsd:sequence>
          <xsd:element name="documentManagement">
            <xsd:complexType>
              <xsd:all>
                <xsd:element ref="ns3:_dlc_DocId" minOccurs="0"/>
                <xsd:element ref="ns3:_dlc_DocIdUrl" minOccurs="0"/>
                <xsd:element ref="ns3:_dlc_DocIdPersistId" minOccurs="0"/>
                <xsd:element ref="ns3:HideFromDelve" minOccurs="0"/>
                <xsd:element ref="ns4:MediaServiceFastMetadata" minOccurs="0"/>
                <xsd:element ref="ns5:SharedWithUsers" minOccurs="0"/>
                <xsd:element ref="ns5:SharedWithDetails" minOccurs="0"/>
                <xsd:element ref="ns5:SharingHintHash" minOccurs="0"/>
                <xsd:element ref="ns4:MediaServiceMetadata" minOccurs="0"/>
                <xsd:element ref="ns4:MediaServiceDateTaken" minOccurs="0"/>
                <xsd:element ref="ns4:MediaServiceAutoTags" minOccurs="0"/>
                <xsd:element ref="ns4:MediaServiceOCR" minOccurs="0"/>
                <xsd:element ref="ns4:MediaServiceLocation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87e87d0-d0a8-4c48-8f94-14f0c67212c5" elementFormDefault="qualified">
    <xsd:import namespace="http://schemas.microsoft.com/office/2006/documentManagement/types"/>
    <xsd:import namespace="http://schemas.microsoft.com/office/infopath/2007/PartnerControls"/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Metadata" ma:index="16" nillable="true" ma:displayName="MediaServiceMetadata" ma:hidden="true" ma:internalName="MediaServiceMetadata" ma:readOnly="true">
      <xsd:simpleType>
        <xsd:restriction base="dms:Note"/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8" nillable="true" ma:displayName="MediaServiceAutoTags" ma:internalName="MediaServiceAutoTags" ma:readOnly="true">
      <xsd:simpleType>
        <xsd:restriction base="dms:Text"/>
      </xsd:simpleType>
    </xsd:element>
    <xsd:element name="MediaServiceOCR" ma:index="19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  <xsd:element name="MediaServiceGenerationTime" ma:index="2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2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d06219-a142-4c5f-be55-53f74cb980c7" elementFormDefault="qualified">
    <xsd:import namespace="http://schemas.microsoft.com/office/2006/documentManagement/types"/>
    <xsd:import namespace="http://schemas.microsoft.com/office/infopath/2007/PartnerControls"/>
    <xsd:element name="SharedWithUsers" ma:index="13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4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5" nillable="true" ma:displayName="Sharing Hint Hash" ma:description="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HideFromDelve xmlns="71c5aaf6-e6ce-465b-b873-5148d2a4c105">false</HideFromDelve>
  </documentManagement>
</p:properties>
</file>

<file path=customXml/item5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C533F262-609D-4DE1-971D-E33E47E685D8}">
  <ds:schemaRefs>
    <ds:schemaRef ds:uri="http://schemas.microsoft.com/sharepoint/events"/>
  </ds:schemaRefs>
</ds:datastoreItem>
</file>

<file path=customXml/itemProps2.xml><?xml version="1.0" encoding="utf-8"?>
<ds:datastoreItem xmlns:ds="http://schemas.openxmlformats.org/officeDocument/2006/customXml" ds:itemID="{DB86EE5A-C607-470A-B2B8-6CB953A47714}">
  <ds:schemaRefs>
    <ds:schemaRef ds:uri="Microsoft.SharePoint.Taxonomy.ContentTypeSync"/>
  </ds:schemaRefs>
</ds:datastoreItem>
</file>

<file path=customXml/itemProps3.xml><?xml version="1.0" encoding="utf-8"?>
<ds:datastoreItem xmlns:ds="http://schemas.openxmlformats.org/officeDocument/2006/customXml" ds:itemID="{362C99FD-0342-4981-9E51-9B4B3D0AADD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687e87d0-d0a8-4c48-8f94-14f0c67212c5"/>
    <ds:schemaRef ds:uri="b4d06219-a142-4c5f-be55-53f74cb980c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4.xml><?xml version="1.0" encoding="utf-8"?>
<ds:datastoreItem xmlns:ds="http://schemas.openxmlformats.org/officeDocument/2006/customXml" ds:itemID="{613C568A-0C46-4592-BB68-CDB41342D77A}">
  <ds:schemaRefs>
    <ds:schemaRef ds:uri="http://purl.org/dc/dcmitype/"/>
    <ds:schemaRef ds:uri="http://www.w3.org/XML/1998/namespace"/>
    <ds:schemaRef ds:uri="b4d06219-a142-4c5f-be55-53f74cb980c7"/>
    <ds:schemaRef ds:uri="http://purl.org/dc/terms/"/>
    <ds:schemaRef ds:uri="http://purl.org/dc/elements/1.1/"/>
    <ds:schemaRef ds:uri="http://schemas.microsoft.com/office/2006/metadata/properties"/>
    <ds:schemaRef ds:uri="http://schemas.microsoft.com/office/infopath/2007/PartnerControls"/>
    <ds:schemaRef ds:uri="http://schemas.microsoft.com/office/2006/documentManagement/types"/>
    <ds:schemaRef ds:uri="http://schemas.openxmlformats.org/package/2006/metadata/core-properties"/>
    <ds:schemaRef ds:uri="687e87d0-d0a8-4c48-8f94-14f0c67212c5"/>
    <ds:schemaRef ds:uri="71c5aaf6-e6ce-465b-b873-5148d2a4c105"/>
  </ds:schemaRefs>
</ds:datastoreItem>
</file>

<file path=customXml/itemProps5.xml><?xml version="1.0" encoding="utf-8"?>
<ds:datastoreItem xmlns:ds="http://schemas.openxmlformats.org/officeDocument/2006/customXml" ds:itemID="{D8EFD60F-3529-4261-B094-766615A3369C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6588</TotalTime>
  <Words>1422</Words>
  <Application>Microsoft Office PowerPoint</Application>
  <PresentationFormat>Widescreen</PresentationFormat>
  <Paragraphs>411</Paragraphs>
  <Slides>18</Slides>
  <Notes>4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6" baseType="lpstr">
      <vt:lpstr>Arial</vt:lpstr>
      <vt:lpstr>Calibri</vt:lpstr>
      <vt:lpstr>Calibri Light</vt:lpstr>
      <vt:lpstr>Times New Roman</vt:lpstr>
      <vt:lpstr>Wingdings</vt:lpstr>
      <vt:lpstr>Office Theme</vt:lpstr>
      <vt:lpstr>自定义设计方案</vt:lpstr>
      <vt:lpstr>Document</vt:lpstr>
      <vt:lpstr>    Executive Report of  SA5#164 SWG Charging  Charging Management (CH)  </vt:lpstr>
      <vt:lpstr>General information</vt:lpstr>
      <vt:lpstr>Incoming LSs</vt:lpstr>
      <vt:lpstr>Outgoing LSs</vt:lpstr>
      <vt:lpstr>Charging (CH) WIs/SIs</vt:lpstr>
      <vt:lpstr>PowerPoint Presentation</vt:lpstr>
      <vt:lpstr>PowerPoint Presentation</vt:lpstr>
      <vt:lpstr>PowerPoint Presentation</vt:lpstr>
      <vt:lpstr>SA5 Charging progress – Summary</vt:lpstr>
      <vt:lpstr>Rel-20 WID on Charging Aspects on XRM</vt:lpstr>
      <vt:lpstr>Rel-20 WID on Charging aspects of next generation real time communication services phase 3</vt:lpstr>
      <vt:lpstr>Rel-20 Study on Charging Aspects of CAPIF phase 3</vt:lpstr>
      <vt:lpstr>Rel-20 Study on 5GA roaming charging reliability enhancement</vt:lpstr>
      <vt:lpstr>Rel-20 Study on 5GA Charging aspects of integrated sensing and communications </vt:lpstr>
      <vt:lpstr>Rel-20 Study on Study on Charging Aspects of satellite access phase 4</vt:lpstr>
      <vt:lpstr>Rel-20 Study on Charging Aspects of 6G System</vt:lpstr>
      <vt:lpstr>Charging contributions  </vt:lpstr>
      <vt:lpstr>Thank you!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SA5 Status Report to SA#83  Charging Management (CH) Operation, Administration, Maintenance &amp; Provisioning (OAM&amp;P)</dc:title>
  <dc:creator>Thomas Tovinger</dc:creator>
  <cp:lastModifiedBy>Gerald Goermer</cp:lastModifiedBy>
  <cp:revision>750</cp:revision>
  <dcterms:created xsi:type="dcterms:W3CDTF">2019-03-13T01:38:36Z</dcterms:created>
  <dcterms:modified xsi:type="dcterms:W3CDTF">2025-11-21T18:32:03Z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0x01010083185B6FD968AC4F8244C98DADFCDDF2</vt:lpwstr>
  </property>
  <property fmtid="{D5CDD505-2E9C-101B-9397-08002B2CF9AE}" pid="3" name="_2015_ms_pID_725343">
    <vt:lpwstr>(3)/upS5PqvUDxNtma0YdN1Fox7Xn/nfxuaa+w3rYYzf8kSp2ei/nt/92xNPSIHc1B+PDECOvh7
j8sXXkg7brBlCuV8Xn1grKTW5iBWIvnvHTaR7/lFCp2HPdL9+TIELnuZbakFXhnHokKoAY8R
1COIqWGYFY4Oj+H03ngfhGVT/jbJDFRrh1sN0O4G2zmlg4HqySiseYU/Br4US1MyTe27D/z7
zNhNo2u3i5JRaiFjGw</vt:lpwstr>
  </property>
  <property fmtid="{D5CDD505-2E9C-101B-9397-08002B2CF9AE}" pid="4" name="_2015_ms_pID_7253431">
    <vt:lpwstr>1m/N6mBBIl3e6HWOczWVxhvYeZMHI42Un1iqWxOhoClRqH9WsC3xZL
ypnVtu99CsEepB7quqB6twn6EutnzOSrQkrG4it9oRUwpMeVTgdx0s+/OhG14ghiDuY4WFDH
ZUbByvxp7743cCyYovqWQgcyYcm0Ww3P+jWXG3d/q+jZh+yJ1WY29eglMvAdOJ88AFRww4uw
dPxVZh4QeM/0/EtJSHh3AcogYWAiEApPsQAM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1574815908</vt:lpwstr>
  </property>
  <property fmtid="{D5CDD505-2E9C-101B-9397-08002B2CF9AE}" pid="9" name="_2015_ms_pID_7253432">
    <vt:lpwstr>Yw==</vt:lpwstr>
  </property>
</Properties>
</file>