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5"/>
  </p:notesMasterIdLst>
  <p:handoutMasterIdLst>
    <p:handoutMasterId r:id="rId16"/>
  </p:handoutMasterIdLst>
  <p:sldIdLst>
    <p:sldId id="724" r:id="rId8"/>
    <p:sldId id="720" r:id="rId9"/>
    <p:sldId id="734" r:id="rId10"/>
    <p:sldId id="733" r:id="rId11"/>
    <p:sldId id="735" r:id="rId12"/>
    <p:sldId id="731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2A6EA8"/>
    <a:srgbClr val="0000FF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684" autoAdjust="0"/>
  </p:normalViewPr>
  <p:slideViewPr>
    <p:cSldViewPr snapToGrid="0">
      <p:cViewPr varScale="1">
        <p:scale>
          <a:sx n="95" d="100"/>
          <a:sy n="95" d="100"/>
        </p:scale>
        <p:origin x="122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6" y="6376872"/>
            <a:ext cx="689471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446315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dirty="0"/>
              <a:t>S5-252287  Discussion on </a:t>
            </a:r>
            <a:r>
              <a:rPr lang="en-US" altLang="zh-CN" sz="1100" b="1" dirty="0"/>
              <a:t>way forward for TS 28.104 clause 8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2025/5/9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tm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6000" dirty="0"/>
            </a:br>
            <a:r>
              <a:rPr lang="en-GB" altLang="zh-CN" sz="4400" b="1" dirty="0"/>
              <a:t>Discussion </a:t>
            </a:r>
            <a:r>
              <a:rPr lang="en-IN" altLang="zh-CN" sz="4400" b="1" dirty="0"/>
              <a:t>on </a:t>
            </a:r>
            <a:r>
              <a:rPr lang="en-US" altLang="zh-CN" sz="4400" b="1" dirty="0"/>
              <a:t>way forward for TS 28.104 clause 8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z="4000" dirty="0">
              <a:latin typeface="Arial" panose="020B0604020202020204" pitchFamily="34" charset="0"/>
            </a:endParaRPr>
          </a:p>
          <a:p>
            <a:r>
              <a:rPr lang="en-US" altLang="en-US" sz="4000" dirty="0">
                <a:latin typeface="Arial" panose="020B0604020202020204" pitchFamily="34" charset="0"/>
              </a:rPr>
              <a:t>Nokia, Nokia Shanghai Bell, Huawei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 / Observations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36663"/>
            <a:ext cx="11301413" cy="4678362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Background:</a:t>
            </a:r>
          </a:p>
          <a:p>
            <a:pPr lvl="1"/>
            <a:r>
              <a:rPr lang="en-US" altLang="zh-CN" sz="1600" b="1" dirty="0"/>
              <a:t>TS 28.104 defined information model (e.g.,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MDARequest</a:t>
            </a:r>
            <a:r>
              <a:rPr lang="en-US" altLang="zh-CN" sz="1600" b="1" dirty="0"/>
              <a:t>,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MDAReport</a:t>
            </a:r>
            <a:r>
              <a:rPr lang="en-US" altLang="zh-CN" sz="1600" b="1" dirty="0"/>
              <a:t> IOC, analytics specific Information Elements as analytics </a:t>
            </a:r>
            <a:r>
              <a:rPr lang="en-GB" altLang="zh-CN" sz="1600" b="1" dirty="0"/>
              <a:t>output in clause 8)</a:t>
            </a:r>
            <a:r>
              <a:rPr lang="en-US" altLang="zh-CN" sz="1600" b="1" dirty="0"/>
              <a:t> in stage 2.</a:t>
            </a:r>
          </a:p>
          <a:p>
            <a:pPr lvl="1"/>
            <a:r>
              <a:rPr lang="en-US" altLang="zh-CN" sz="1600" b="1" dirty="0"/>
              <a:t>TS 28.104 defined solution set of IOC (e.g.,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MDARequest</a:t>
            </a:r>
            <a:r>
              <a:rPr lang="en-US" altLang="zh-CN" sz="1600" b="1" dirty="0"/>
              <a:t> and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MDAReport</a:t>
            </a:r>
            <a:r>
              <a:rPr lang="en-US" altLang="zh-CN" sz="1600" b="1" dirty="0"/>
              <a:t>, etc.) in stage3, but it does not define analytics specific output in stage 3 (for clause 8).</a:t>
            </a:r>
          </a:p>
          <a:p>
            <a:pPr lvl="1"/>
            <a:r>
              <a:rPr lang="en-US" altLang="zh-CN" sz="1600" b="1" dirty="0"/>
              <a:t>The stage 3 of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MDARequest</a:t>
            </a:r>
            <a:r>
              <a:rPr lang="en-US" altLang="zh-CN" sz="1600" b="1" dirty="0"/>
              <a:t>,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MDAReport</a:t>
            </a:r>
            <a:r>
              <a:rPr lang="en-US" altLang="zh-CN" sz="1600" b="1" dirty="0"/>
              <a:t> and </a:t>
            </a:r>
            <a:r>
              <a:rPr lang="en-US" altLang="zh-CN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mDAOutputIEValue</a:t>
            </a:r>
            <a:r>
              <a:rPr lang="en-US" altLang="zh-CN" sz="1600" b="1" dirty="0"/>
              <a:t> attribute may be used to implement analytics output as indicated in table below (Clause 9.5.1).</a:t>
            </a:r>
          </a:p>
          <a:p>
            <a:pPr lvl="1"/>
            <a:endParaRPr lang="en-US" altLang="zh-CN" sz="1600" b="1" dirty="0"/>
          </a:p>
          <a:p>
            <a:pPr lvl="1"/>
            <a:endParaRPr lang="en-US" altLang="zh-CN" sz="1600" b="1" dirty="0"/>
          </a:p>
          <a:p>
            <a:pPr lvl="1"/>
            <a:endParaRPr lang="en-US" altLang="zh-CN" sz="1600" b="1" dirty="0"/>
          </a:p>
          <a:p>
            <a:r>
              <a:rPr lang="en-US" sz="2000" dirty="0"/>
              <a:t>There are the following observed issues:</a:t>
            </a:r>
          </a:p>
          <a:p>
            <a:pPr lvl="1"/>
            <a:r>
              <a:rPr lang="en-US" sz="1600" b="1" dirty="0"/>
              <a:t>No solution set created for clause 8.</a:t>
            </a:r>
          </a:p>
          <a:p>
            <a:pPr lvl="1"/>
            <a:r>
              <a:rPr lang="en-US" sz="1600" b="1" dirty="0"/>
              <a:t>The attribute definitions in clause 8 are not following the template in TS 32.160 clause 5.2 (see slide 3 for details).</a:t>
            </a:r>
            <a:endParaRPr lang="en-US" sz="1600" dirty="0"/>
          </a:p>
          <a:p>
            <a:pPr lvl="1"/>
            <a:r>
              <a:rPr lang="en-US" sz="1600" b="1" dirty="0"/>
              <a:t>In clause 9.5.1, there is the reference (last column above), which is not clear.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0" indent="0">
              <a:buNone/>
            </a:pPr>
            <a:r>
              <a:rPr lang="en-US" altLang="zh-CN" sz="2000" b="1" dirty="0">
                <a:sym typeface="Wingdings" panose="05000000000000000000" pitchFamily="2" charset="2"/>
              </a:rPr>
              <a:t> These issues make TS 28.104 lack of guidance details for implementation.</a:t>
            </a:r>
            <a:endParaRPr lang="en-US" altLang="zh-CN" sz="2000" b="1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A0DD81-7B71-76FE-1EE3-1A066A33C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71" y="2893671"/>
            <a:ext cx="8656255" cy="82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FE9DC-F30D-45AE-26AF-4C8DB00C9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Stage 2 definition is not clear</a:t>
            </a:r>
            <a:endParaRPr lang="zh-CN" altLang="en-US" dirty="0"/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BF59D4C-4C2F-A810-FC08-0DE95E56B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96" y="2945868"/>
            <a:ext cx="4985364" cy="3078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6AF6EA-1159-AB39-728C-7E3C7CE298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31453"/>
            <a:ext cx="6511854" cy="743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155322-64AC-9EA4-5E6A-6A469734A8C5}"/>
              </a:ext>
            </a:extLst>
          </p:cNvPr>
          <p:cNvSpPr txBox="1"/>
          <p:nvPr/>
        </p:nvSpPr>
        <p:spPr>
          <a:xfrm>
            <a:off x="481263" y="146005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Example attribute definition from TS 32.160 clause 5.2</a:t>
            </a:r>
            <a:endParaRPr lang="zh-CN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A1E67F-2724-A347-7986-E8636FC44947}"/>
              </a:ext>
            </a:extLst>
          </p:cNvPr>
          <p:cNvSpPr txBox="1"/>
          <p:nvPr/>
        </p:nvSpPr>
        <p:spPr>
          <a:xfrm>
            <a:off x="481263" y="263809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Example of Analytics output attribute definition from TS 28.104 clause 8</a:t>
            </a:r>
            <a:endParaRPr lang="zh-CN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A164E4-6126-57F2-0C5B-4347AB8988A3}"/>
              </a:ext>
            </a:extLst>
          </p:cNvPr>
          <p:cNvSpPr txBox="1"/>
          <p:nvPr/>
        </p:nvSpPr>
        <p:spPr>
          <a:xfrm>
            <a:off x="6577263" y="3667092"/>
            <a:ext cx="454218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Issues: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Unclear what is this group of Information Element, is it a &lt;&lt;dataType&gt;&gt; or something else?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If it is a &lt;&lt;dataType&gt;&gt;, there is no name for the &lt;&lt;dataType&gt;&gt;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The properties like “isReadable”, “isWritable”, “isInvariant”, “isNotifyable” are missing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17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526" y="0"/>
            <a:ext cx="9677400" cy="1143000"/>
          </a:xfrm>
        </p:spPr>
        <p:txBody>
          <a:bodyPr/>
          <a:lstStyle/>
          <a:p>
            <a:r>
              <a:rPr lang="en-US" altLang="zh-CN" sz="4000" dirty="0"/>
              <a:t>Proposal for improvement recommendations</a:t>
            </a:r>
            <a:endParaRPr lang="zh-CN" altLang="en-US" sz="4000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549442" y="1379091"/>
            <a:ext cx="11328401" cy="3095997"/>
          </a:xfrm>
        </p:spPr>
        <p:txBody>
          <a:bodyPr/>
          <a:lstStyle/>
          <a:p>
            <a:r>
              <a:rPr lang="en-US" altLang="zh-CN" sz="2000" b="1" u="sng" dirty="0"/>
              <a:t>Proposal 1: (see slide 5 for details)</a:t>
            </a:r>
            <a:endParaRPr lang="en-US" altLang="zh-CN" sz="2000" dirty="0"/>
          </a:p>
          <a:p>
            <a:pPr lvl="1"/>
            <a:r>
              <a:rPr lang="en-US" altLang="zh-CN" sz="1800" dirty="0"/>
              <a:t>Introduce the stage 3 (at least one SS) to clause 8 for Rel19 only (at least to support the new analytics types introduced in Rel19).</a:t>
            </a:r>
          </a:p>
          <a:p>
            <a:pPr lvl="1"/>
            <a:r>
              <a:rPr lang="en-US" altLang="zh-CN" sz="1800" dirty="0"/>
              <a:t>Keep Rel17, Rel18 unchanged.</a:t>
            </a:r>
          </a:p>
          <a:p>
            <a:r>
              <a:rPr lang="en-US" altLang="zh-CN" sz="2000" b="1" u="sng" dirty="0"/>
              <a:t>Proposal 2</a:t>
            </a:r>
          </a:p>
          <a:p>
            <a:pPr lvl="1"/>
            <a:r>
              <a:rPr lang="en-US" altLang="zh-CN" sz="1800" dirty="0"/>
              <a:t>No Change to stage 2, make the stage 3 as AttributeValuePair and strictly mandate the attribute is from clause 8 as per the analytics type.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1B9CF9-BD5F-BB26-9443-386387538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001736"/>
              </p:ext>
            </p:extLst>
          </p:nvPr>
        </p:nvGraphicFramePr>
        <p:xfrm>
          <a:off x="1465848" y="4081484"/>
          <a:ext cx="9559756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196">
                  <a:extLst>
                    <a:ext uri="{9D8B030D-6E8A-4147-A177-3AD203B41FA5}">
                      <a16:colId xmlns:a16="http://schemas.microsoft.com/office/drawing/2014/main" val="3818496996"/>
                    </a:ext>
                  </a:extLst>
                </a:gridCol>
                <a:gridCol w="3143898">
                  <a:extLst>
                    <a:ext uri="{9D8B030D-6E8A-4147-A177-3AD203B41FA5}">
                      <a16:colId xmlns:a16="http://schemas.microsoft.com/office/drawing/2014/main" val="471556249"/>
                    </a:ext>
                  </a:extLst>
                </a:gridCol>
                <a:gridCol w="4824662">
                  <a:extLst>
                    <a:ext uri="{9D8B030D-6E8A-4147-A177-3AD203B41FA5}">
                      <a16:colId xmlns:a16="http://schemas.microsoft.com/office/drawing/2014/main" val="194294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Proposal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Pros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Cons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215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Proposal 1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Issue fixed with minimized change,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 2/3 consistent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effort and more changes needed than proposal 2</a:t>
                      </a:r>
                    </a:p>
                    <a:p>
                      <a:pPr marL="28575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&lt;&lt;dataType&gt;&gt; definition not fully aligned with that in TS 32.160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523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Proposal 2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 3 issue resolved at the semantic level only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Stage 2/3 not fully consistent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Generating production code automatically  from this stage 3 is not possible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15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746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91634-DCFC-43F8-953D-72639DAF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0433"/>
            <a:ext cx="9112251" cy="749794"/>
          </a:xfrm>
        </p:spPr>
        <p:txBody>
          <a:bodyPr/>
          <a:lstStyle/>
          <a:p>
            <a:r>
              <a:rPr lang="en-US" altLang="zh-CN" sz="3600" dirty="0"/>
              <a:t>Solution example (Paging) for proposal 1</a:t>
            </a:r>
            <a:endParaRPr lang="zh-CN" altLang="en-US" sz="3600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40B2504-4B02-7E70-8898-4141B67AB3C7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172202" y="1084680"/>
            <a:ext cx="5564770" cy="1824633"/>
          </a:xfrm>
        </p:spPr>
        <p:txBody>
          <a:bodyPr/>
          <a:lstStyle/>
          <a:p>
            <a:r>
              <a:rPr lang="en-US" altLang="zh-CN" sz="1800" dirty="0"/>
              <a:t>Change summary:</a:t>
            </a:r>
          </a:p>
          <a:p>
            <a:pPr lvl="1"/>
            <a:r>
              <a:rPr lang="en-US" altLang="zh-CN" sz="1600" dirty="0"/>
              <a:t>Update clause 8.2.2 for the properties “isReadable”, “isWritable”, “isInvariant”, “isNotifyable” </a:t>
            </a:r>
            <a:endParaRPr lang="zh-CN" altLang="en-US" sz="1600" dirty="0"/>
          </a:p>
          <a:p>
            <a:pPr lvl="1"/>
            <a:r>
              <a:rPr lang="en-US" altLang="zh-CN" sz="1600" dirty="0"/>
              <a:t>Implement the Stage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DF598-9C33-E03A-5420-43E15DB426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8" name="Picture 7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61D08C0B-11C3-C381-EB01-4DB85EF82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73" y="960612"/>
            <a:ext cx="5597928" cy="1824633"/>
          </a:xfrm>
          <a:prstGeom prst="rect">
            <a:avLst/>
          </a:prstGeom>
        </p:spPr>
      </p:pic>
      <p:pic>
        <p:nvPicPr>
          <p:cNvPr id="10" name="Picture 9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FA3DD33A-FD94-5B8B-B94A-292162A45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823" y="2520701"/>
            <a:ext cx="4694653" cy="2013657"/>
          </a:xfrm>
          <a:prstGeom prst="rect">
            <a:avLst/>
          </a:prstGeom>
        </p:spPr>
      </p:pic>
      <p:pic>
        <p:nvPicPr>
          <p:cNvPr id="12" name="Picture 11" descr="A close-up of a text&#10;&#10;AI-generated content may be incorrect.">
            <a:extLst>
              <a:ext uri="{FF2B5EF4-FFF2-40B4-BE49-F238E27FC236}">
                <a16:creationId xmlns:a16="http://schemas.microsoft.com/office/drawing/2014/main" id="{7A624B62-D927-020B-2AB9-0EFD3A9D8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74" y="4622548"/>
            <a:ext cx="4757149" cy="153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97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dirty="0"/>
              <a:t>Endorse the “</a:t>
            </a:r>
            <a:r>
              <a:rPr lang="en-US" altLang="zh-CN" sz="4000" dirty="0"/>
              <a:t>Proposal 1”</a:t>
            </a:r>
            <a:r>
              <a:rPr lang="en-US" dirty="0"/>
              <a:t> as way forward</a:t>
            </a:r>
          </a:p>
        </p:txBody>
      </p:sp>
    </p:spTree>
    <p:extLst>
      <p:ext uri="{BB962C8B-B14F-4D97-AF65-F5344CB8AC3E}">
        <p14:creationId xmlns:p14="http://schemas.microsoft.com/office/powerpoint/2010/main" val="2341129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3537</TotalTime>
  <Words>453</Words>
  <Application>Microsoft Office PowerPoint</Application>
  <PresentationFormat>Widescreen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Courier New</vt:lpstr>
      <vt:lpstr>Times New Roman</vt:lpstr>
      <vt:lpstr>Wingdings</vt:lpstr>
      <vt:lpstr>Office Theme</vt:lpstr>
      <vt:lpstr>Custom Design</vt:lpstr>
      <vt:lpstr>  Discussion on way forward for TS 28.104 clause 8</vt:lpstr>
      <vt:lpstr>Background / Observations</vt:lpstr>
      <vt:lpstr>Stage 2 definition is not clear</vt:lpstr>
      <vt:lpstr>Proposal for improvement recommendations</vt:lpstr>
      <vt:lpstr>Solution example (Paging) for proposal 1</vt:lpstr>
      <vt:lpstr>Proposal for Endorsement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Sean</cp:lastModifiedBy>
  <cp:revision>60</cp:revision>
  <dcterms:created xsi:type="dcterms:W3CDTF">2019-03-13T01:38:36Z</dcterms:created>
  <dcterms:modified xsi:type="dcterms:W3CDTF">2025-05-09T08:10:27Z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