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1"/>
  </p:notesMasterIdLst>
  <p:handoutMasterIdLst>
    <p:handoutMasterId r:id="rId12"/>
  </p:handoutMasterIdLst>
  <p:sldIdLst>
    <p:sldId id="341" r:id="rId5"/>
    <p:sldId id="342" r:id="rId6"/>
    <p:sldId id="343" r:id="rId7"/>
    <p:sldId id="344" r:id="rId8"/>
    <p:sldId id="375" r:id="rId9"/>
    <p:sldId id="372"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039" autoAdjust="0"/>
    <p:restoredTop sz="94679" autoAdjust="0"/>
  </p:normalViewPr>
  <p:slideViewPr>
    <p:cSldViewPr snapToGrid="0">
      <p:cViewPr varScale="1">
        <p:scale>
          <a:sx n="57" d="100"/>
          <a:sy n="57" d="100"/>
        </p:scale>
        <p:origin x="1176" y="3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izzarri Simone" userId="947d92d5-c2e3-4e6f-bc87-c59019310b3d" providerId="ADAL" clId="{B0BDAC10-D3BB-4271-B9EF-90425190D25F}"/>
    <pc:docChg chg="modSld">
      <pc:chgData name="Bizzarri Simone" userId="947d92d5-c2e3-4e6f-bc87-c59019310b3d" providerId="ADAL" clId="{B0BDAC10-D3BB-4271-B9EF-90425190D25F}" dt="2025-03-28T13:26:26.008" v="15" actId="20577"/>
      <pc:docMkLst>
        <pc:docMk/>
      </pc:docMkLst>
      <pc:sldChg chg="modSp mod">
        <pc:chgData name="Bizzarri Simone" userId="947d92d5-c2e3-4e6f-bc87-c59019310b3d" providerId="ADAL" clId="{B0BDAC10-D3BB-4271-B9EF-90425190D25F}" dt="2025-03-28T13:26:26.008" v="15" actId="20577"/>
        <pc:sldMkLst>
          <pc:docMk/>
          <pc:sldMk cId="0" sldId="341"/>
        </pc:sldMkLst>
        <pc:spChg chg="mod">
          <ac:chgData name="Bizzarri Simone" userId="947d92d5-c2e3-4e6f-bc87-c59019310b3d" providerId="ADAL" clId="{B0BDAC10-D3BB-4271-B9EF-90425190D25F}" dt="2025-03-28T13:26:26.008" v="15" actId="20577"/>
          <ac:spMkLst>
            <pc:docMk/>
            <pc:sldMk cId="0" sldId="341"/>
            <ac:spMk id="5123" creationId="{9FAD3684-801E-4E1E-85EB-F5F3E5D37277}"/>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9111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SA5#160 Goteborg (Sweden) – April 2025</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S5-251423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sv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7" y="1709738"/>
            <a:ext cx="9070010" cy="2852737"/>
          </a:xfrm>
        </p:spPr>
        <p:txBody>
          <a:bodyPr/>
          <a:lstStyle/>
          <a:p>
            <a:pPr eaLnBrk="1" hangingPunct="1"/>
            <a:br>
              <a:rPr lang="en-US" altLang="en-US" sz="4400" dirty="0"/>
            </a:br>
            <a:r>
              <a:rPr lang="en-US" altLang="en-US" sz="4400" dirty="0"/>
              <a:t>Discussion Paper</a:t>
            </a:r>
            <a:br>
              <a:rPr lang="en-US" altLang="en-US" sz="4400" dirty="0"/>
            </a:br>
            <a:r>
              <a:rPr lang="en-US" altLang="en-US" sz="4400" dirty="0"/>
              <a:t>Justification for the Inclusion of Nested NDT Definition in the TS 28.561</a:t>
            </a:r>
            <a:endParaRPr lang="en-GB" altLang="en-US" sz="44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7" y="4589463"/>
            <a:ext cx="9203604" cy="1500187"/>
          </a:xfrm>
        </p:spPr>
        <p:txBody>
          <a:bodyPr/>
          <a:lstStyle/>
          <a:p>
            <a:pPr marL="0" indent="0" eaLnBrk="1" hangingPunct="1">
              <a:buFontTx/>
              <a:buNone/>
            </a:pPr>
            <a:r>
              <a:rPr lang="en-GB" altLang="en-US" dirty="0"/>
              <a:t>Source: </a:t>
            </a:r>
            <a:r>
              <a:rPr lang="en-GB" altLang="en-US" dirty="0" err="1"/>
              <a:t>Fibercop</a:t>
            </a:r>
            <a:r>
              <a:rPr lang="en-GB" altLang="en-US" dirty="0"/>
              <a:t>, Deutsche Telekom, Telecom Italia</a:t>
            </a:r>
          </a:p>
          <a:p>
            <a:pPr marL="0" indent="0" eaLnBrk="1" hangingPunct="1">
              <a:buFontTx/>
              <a:buNone/>
            </a:pPr>
            <a:r>
              <a:rPr lang="en-GB" altLang="en-US" sz="2000" dirty="0"/>
              <a:t>with support of M. Becattini (University of Florence), A. Iera (</a:t>
            </a:r>
            <a:r>
              <a:rPr lang="en-US" altLang="en-US" sz="2000" dirty="0"/>
              <a:t>University of Calabria and CNIT/</a:t>
            </a:r>
            <a:r>
              <a:rPr lang="en-US" altLang="en-US" sz="2000" dirty="0" err="1"/>
              <a:t>CONLab</a:t>
            </a:r>
            <a:r>
              <a:rPr lang="en-US" altLang="en-US" sz="2000" dirty="0"/>
              <a:t>), R. Marini (CNIT/</a:t>
            </a:r>
            <a:r>
              <a:rPr lang="en-US" altLang="en-US" sz="2000" dirty="0" err="1"/>
              <a:t>WiLab</a:t>
            </a:r>
            <a:r>
              <a:rPr lang="en-US" altLang="en-US" sz="2000" dirty="0"/>
              <a:t>), F. Conserva (CNIT/</a:t>
            </a:r>
            <a:r>
              <a:rPr lang="en-US" altLang="en-US" sz="2000" dirty="0" err="1"/>
              <a:t>WiLab</a:t>
            </a:r>
            <a:r>
              <a:rPr lang="en-US" altLang="en-US" sz="2000" dirty="0"/>
              <a:t>)</a:t>
            </a:r>
          </a:p>
          <a:p>
            <a:pPr marL="0" indent="0" eaLnBrk="1" hangingPunct="1">
              <a:buFontTx/>
              <a:buNone/>
            </a:pPr>
            <a:r>
              <a:rPr lang="en-US" altLang="en-US" sz="2000" dirty="0"/>
              <a:t>RESTART research program</a:t>
            </a:r>
            <a:endParaRPr lang="en-GB" altLang="en-US" sz="2000" dirty="0"/>
          </a:p>
          <a:p>
            <a:pPr marL="0" indent="0" eaLnBrk="1" hangingPunct="1">
              <a:buFontTx/>
              <a:buNone/>
            </a:pPr>
            <a:endParaRPr lang="en-GB" altLang="en-US" dirty="0"/>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98534C-92C8-6926-0E9F-6F7D3DF614F5}"/>
              </a:ext>
            </a:extLst>
          </p:cNvPr>
          <p:cNvSpPr>
            <a:spLocks noGrp="1"/>
          </p:cNvSpPr>
          <p:nvPr>
            <p:ph type="title"/>
          </p:nvPr>
        </p:nvSpPr>
        <p:spPr/>
        <p:txBody>
          <a:bodyPr/>
          <a:lstStyle/>
          <a:p>
            <a:r>
              <a:rPr lang="it-IT" dirty="0"/>
              <a:t>TR 28.915 </a:t>
            </a:r>
            <a:r>
              <a:rPr lang="it-IT" dirty="0" err="1"/>
              <a:t>conclusions</a:t>
            </a:r>
            <a:endParaRPr lang="en-US" dirty="0"/>
          </a:p>
        </p:txBody>
      </p:sp>
      <p:sp>
        <p:nvSpPr>
          <p:cNvPr id="3" name="Content Placeholder 2">
            <a:extLst>
              <a:ext uri="{FF2B5EF4-FFF2-40B4-BE49-F238E27FC236}">
                <a16:creationId xmlns:a16="http://schemas.microsoft.com/office/drawing/2014/main" id="{AA324F2E-C064-F206-8846-CBCDE7355BA2}"/>
              </a:ext>
            </a:extLst>
          </p:cNvPr>
          <p:cNvSpPr>
            <a:spLocks noGrp="1"/>
          </p:cNvSpPr>
          <p:nvPr>
            <p:ph idx="1"/>
          </p:nvPr>
        </p:nvSpPr>
        <p:spPr/>
        <p:txBody>
          <a:bodyPr/>
          <a:lstStyle/>
          <a:p>
            <a:r>
              <a:rPr lang="en-US" sz="1200" dirty="0"/>
              <a:t>This technical report is the output of a study on management aspect of Network Digital Twin (NDT). It describes the terms and concepts of NDT. It also identified and documented the use cases and corresponding potential requirements, possible solutions by using the NDT.</a:t>
            </a:r>
          </a:p>
          <a:p>
            <a:r>
              <a:rPr lang="en-US" sz="1200" dirty="0"/>
              <a:t>There are multiple valid and valuable use cases which may benefit from NDT. Solutions are proposed which are based on a new Management Service and associated network resource modelling. </a:t>
            </a:r>
          </a:p>
          <a:p>
            <a:r>
              <a:rPr lang="en-US" sz="1200" dirty="0"/>
              <a:t>1.	NDT support for network automation including </a:t>
            </a:r>
            <a:r>
              <a:rPr lang="en-US" sz="1200" dirty="0" err="1"/>
              <a:t>signalling</a:t>
            </a:r>
            <a:r>
              <a:rPr lang="en-US" sz="1200" dirty="0"/>
              <a:t> storm analysis, emergency preparedness, network failure and risk prediction and network issue inducement.</a:t>
            </a:r>
          </a:p>
          <a:p>
            <a:r>
              <a:rPr lang="en-US" sz="1200" dirty="0"/>
              <a:t>2.	NDT support for verification including RAN energy saving policy verification, configuration verification.</a:t>
            </a:r>
          </a:p>
          <a:p>
            <a:r>
              <a:rPr lang="en-US" sz="1200" dirty="0"/>
              <a:t>3.	NDT support for generation including generating data for ML model training and measuring customer satisfaction with the network services </a:t>
            </a:r>
          </a:p>
          <a:p>
            <a:r>
              <a:rPr lang="en-US" sz="1200" dirty="0"/>
              <a:t>4.	</a:t>
            </a:r>
            <a:r>
              <a:rPr lang="en-US" sz="1200" dirty="0">
                <a:highlight>
                  <a:srgbClr val="FFFF00"/>
                </a:highlight>
              </a:rPr>
              <a:t>Advanced NDT capabilities including nested NDTs</a:t>
            </a:r>
            <a:r>
              <a:rPr lang="en-US" sz="1200" dirty="0"/>
              <a:t>. </a:t>
            </a:r>
          </a:p>
          <a:p>
            <a:r>
              <a:rPr lang="en-US" sz="1200" dirty="0"/>
              <a:t>NDT may consume management services exposed by different </a:t>
            </a:r>
            <a:r>
              <a:rPr lang="en-US" sz="1200" dirty="0" err="1"/>
              <a:t>MnFs</a:t>
            </a:r>
            <a:r>
              <a:rPr lang="en-US" sz="1200" dirty="0"/>
              <a:t>. How NDT can consume management services exposed by different </a:t>
            </a:r>
            <a:r>
              <a:rPr lang="en-US" sz="1200" dirty="0" err="1"/>
              <a:t>MnFs</a:t>
            </a:r>
            <a:r>
              <a:rPr lang="en-US" sz="1200" dirty="0"/>
              <a:t> to provide required NDT outputs is for further study.</a:t>
            </a:r>
          </a:p>
          <a:p>
            <a:r>
              <a:rPr lang="en-US" sz="1200" dirty="0"/>
              <a:t>Based on the concluded use case and management capabilities, it is recommended for the normative work to:</a:t>
            </a:r>
          </a:p>
          <a:p>
            <a:r>
              <a:rPr lang="en-US" sz="1200" dirty="0"/>
              <a:t>-	Define the terms, concepts Network Digital Twin in 3GPP management system</a:t>
            </a:r>
          </a:p>
          <a:p>
            <a:r>
              <a:rPr lang="en-US" sz="1200" dirty="0"/>
              <a:t>-	Develop requirements and solution for life-cycle management of an NDT instance as a general use case, including creating, configuration, activation, de-activation, re-configuration and termination of an NDT.</a:t>
            </a:r>
          </a:p>
          <a:p>
            <a:r>
              <a:rPr lang="en-US" sz="1200" dirty="0"/>
              <a:t>-	</a:t>
            </a:r>
            <a:r>
              <a:rPr lang="en-US" sz="1200" dirty="0">
                <a:highlight>
                  <a:srgbClr val="FFFF00"/>
                </a:highlight>
              </a:rPr>
              <a:t>Specify the above use cases, requirements and solutions for NDT , which includes the procedure, management operations and management information (e.g., NDT modelling). </a:t>
            </a:r>
          </a:p>
          <a:p>
            <a:endParaRPr lang="en-US" sz="1200" dirty="0"/>
          </a:p>
        </p:txBody>
      </p:sp>
    </p:spTree>
    <p:extLst>
      <p:ext uri="{BB962C8B-B14F-4D97-AF65-F5344CB8AC3E}">
        <p14:creationId xmlns:p14="http://schemas.microsoft.com/office/powerpoint/2010/main" val="198980499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EB0F07-687B-071A-51C3-594D10CE8C38}"/>
              </a:ext>
            </a:extLst>
          </p:cNvPr>
          <p:cNvSpPr>
            <a:spLocks noGrp="1"/>
          </p:cNvSpPr>
          <p:nvPr>
            <p:ph type="title"/>
          </p:nvPr>
        </p:nvSpPr>
        <p:spPr/>
        <p:txBody>
          <a:bodyPr/>
          <a:lstStyle/>
          <a:p>
            <a:r>
              <a:rPr lang="it-IT" dirty="0"/>
              <a:t>SP-241938 </a:t>
            </a:r>
            <a:r>
              <a:rPr lang="it-IT" dirty="0" err="1"/>
              <a:t>Objective</a:t>
            </a:r>
            <a:endParaRPr lang="en-US" dirty="0"/>
          </a:p>
        </p:txBody>
      </p:sp>
      <p:sp>
        <p:nvSpPr>
          <p:cNvPr id="3" name="Content Placeholder 2">
            <a:extLst>
              <a:ext uri="{FF2B5EF4-FFF2-40B4-BE49-F238E27FC236}">
                <a16:creationId xmlns:a16="http://schemas.microsoft.com/office/drawing/2014/main" id="{8BAF0576-D820-BC0E-48C8-3ED35CCE5F71}"/>
              </a:ext>
            </a:extLst>
          </p:cNvPr>
          <p:cNvSpPr>
            <a:spLocks noGrp="1"/>
          </p:cNvSpPr>
          <p:nvPr>
            <p:ph idx="1"/>
          </p:nvPr>
        </p:nvSpPr>
        <p:spPr>
          <a:xfrm>
            <a:off x="838200" y="1759638"/>
            <a:ext cx="10515600" cy="4351338"/>
          </a:xfrm>
        </p:spPr>
        <p:txBody>
          <a:bodyPr/>
          <a:lstStyle/>
          <a:p>
            <a:r>
              <a:rPr lang="en-US" sz="2000" dirty="0"/>
              <a:t>The objective of this work item is to specify the following aspects:</a:t>
            </a:r>
          </a:p>
          <a:p>
            <a:r>
              <a:rPr lang="en-US" sz="2000" dirty="0"/>
              <a:t>WT1: Specify the terms and concepts of Network Digital Twin in 3GPP management system. </a:t>
            </a:r>
          </a:p>
          <a:p>
            <a:r>
              <a:rPr lang="en-US" sz="2000" dirty="0"/>
              <a:t>WT2: Specify the use cases, requirements for Network Digital Twin in 3GPP management system. The following use cases are considered:</a:t>
            </a:r>
          </a:p>
          <a:p>
            <a:pPr lvl="1"/>
            <a:r>
              <a:rPr lang="en-US" sz="1600" dirty="0"/>
              <a:t>WT2.1 Usage of an NDT instance and Life-cycle management of an NDT instance as a general use case, including creating, configuration, activation, de-activation, re-configuration and termination of an NDT.</a:t>
            </a:r>
          </a:p>
          <a:p>
            <a:pPr lvl="1"/>
            <a:r>
              <a:rPr lang="en-US" sz="1600" dirty="0"/>
              <a:t>WT2.2 NDT application specific use cases to address following:</a:t>
            </a:r>
          </a:p>
          <a:p>
            <a:pPr lvl="2"/>
            <a:r>
              <a:rPr lang="en-US" sz="1000" dirty="0"/>
              <a:t>WT2.2.1 NDT support for network automation, including “</a:t>
            </a:r>
            <a:r>
              <a:rPr lang="en-US" sz="1000" dirty="0" err="1"/>
              <a:t>signalling</a:t>
            </a:r>
            <a:r>
              <a:rPr lang="en-US" sz="1000" dirty="0"/>
              <a:t> storm analysis”, “emergency preparedness”, “network failure and risk prediction” and “network issue inducement”.</a:t>
            </a:r>
          </a:p>
          <a:p>
            <a:pPr lvl="2"/>
            <a:r>
              <a:rPr lang="en-US" sz="1000" dirty="0"/>
              <a:t>WT2.2.2 NDT support for verification, including “RAN energy saving policy verification”, “configuration verification”.</a:t>
            </a:r>
          </a:p>
          <a:p>
            <a:pPr lvl="2"/>
            <a:r>
              <a:rPr lang="en-US" sz="1000" dirty="0"/>
              <a:t>WT2.2.3 NDT support for generation, including “generating data for ML model training” and “measuring customer satisfaction with the network services”. </a:t>
            </a:r>
            <a:endParaRPr lang="en-US" sz="2800" dirty="0"/>
          </a:p>
          <a:p>
            <a:pPr lvl="2"/>
            <a:r>
              <a:rPr lang="en-US" sz="1600" dirty="0">
                <a:highlight>
                  <a:srgbClr val="FFFF00"/>
                </a:highlight>
              </a:rPr>
              <a:t>WT2.2.4 Advanced NDT capabilities, including “nested NDTs”. </a:t>
            </a:r>
            <a:endParaRPr lang="en-US" sz="4800" dirty="0">
              <a:highlight>
                <a:srgbClr val="FFFF00"/>
              </a:highlight>
            </a:endParaRPr>
          </a:p>
          <a:p>
            <a:r>
              <a:rPr lang="en-US" sz="2000" dirty="0"/>
              <a:t>WT3: Specify the solutions for NDT to support above use cases, which includes the procedure, management operations and management information (e.g., NDT modelling).</a:t>
            </a:r>
          </a:p>
          <a:p>
            <a:pPr lvl="1"/>
            <a:r>
              <a:rPr lang="en-US" sz="1600" dirty="0"/>
              <a:t>WT3.1 Generic operations and generic information model for NDT.</a:t>
            </a:r>
          </a:p>
          <a:p>
            <a:pPr lvl="1"/>
            <a:r>
              <a:rPr lang="en-US" sz="1600" dirty="0"/>
              <a:t>WT3.2 NDT application specific solution extending the generic information model with NDT application specific modeling information for the above use cases.</a:t>
            </a:r>
          </a:p>
          <a:p>
            <a:endParaRPr lang="en-US" dirty="0"/>
          </a:p>
        </p:txBody>
      </p:sp>
    </p:spTree>
    <p:extLst>
      <p:ext uri="{BB962C8B-B14F-4D97-AF65-F5344CB8AC3E}">
        <p14:creationId xmlns:p14="http://schemas.microsoft.com/office/powerpoint/2010/main" val="3438485503"/>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3F4A4D-7BE1-5CE2-02F2-4584AB8C2343}"/>
              </a:ext>
            </a:extLst>
          </p:cNvPr>
          <p:cNvSpPr>
            <a:spLocks noGrp="1"/>
          </p:cNvSpPr>
          <p:nvPr>
            <p:ph type="title"/>
          </p:nvPr>
        </p:nvSpPr>
        <p:spPr>
          <a:xfrm>
            <a:off x="214443" y="347204"/>
            <a:ext cx="10515600" cy="1325563"/>
          </a:xfrm>
        </p:spPr>
        <p:txBody>
          <a:bodyPr/>
          <a:lstStyle/>
          <a:p>
            <a:r>
              <a:rPr lang="it-IT" sz="4000" dirty="0"/>
              <a:t>Some use </a:t>
            </a:r>
            <a:r>
              <a:rPr lang="it-IT" sz="4000" dirty="0" err="1"/>
              <a:t>cases</a:t>
            </a:r>
            <a:r>
              <a:rPr lang="it-IT" sz="4000" dirty="0"/>
              <a:t> </a:t>
            </a:r>
            <a:r>
              <a:rPr lang="it-IT" sz="4000" dirty="0" err="1"/>
              <a:t>which</a:t>
            </a:r>
            <a:r>
              <a:rPr lang="it-IT" sz="4000" dirty="0"/>
              <a:t> </a:t>
            </a:r>
            <a:r>
              <a:rPr lang="it-IT" sz="4000" dirty="0" err="1"/>
              <a:t>could</a:t>
            </a:r>
            <a:r>
              <a:rPr lang="it-IT" sz="4000" dirty="0"/>
              <a:t> </a:t>
            </a:r>
            <a:r>
              <a:rPr lang="it-IT" sz="4000" dirty="0" err="1"/>
              <a:t>require</a:t>
            </a:r>
            <a:r>
              <a:rPr lang="it-IT" sz="4000" dirty="0"/>
              <a:t> </a:t>
            </a:r>
            <a:r>
              <a:rPr lang="it-IT" sz="4000" dirty="0" err="1"/>
              <a:t>Nested</a:t>
            </a:r>
            <a:r>
              <a:rPr lang="it-IT" sz="4000" dirty="0"/>
              <a:t> NDT </a:t>
            </a:r>
            <a:r>
              <a:rPr lang="it-IT" sz="4000" dirty="0" err="1"/>
              <a:t>specific</a:t>
            </a:r>
            <a:r>
              <a:rPr lang="it-IT" sz="4000" dirty="0"/>
              <a:t> services</a:t>
            </a:r>
            <a:endParaRPr lang="en-US" sz="4000" dirty="0"/>
          </a:p>
        </p:txBody>
      </p:sp>
      <p:sp>
        <p:nvSpPr>
          <p:cNvPr id="5" name="TextBox 4">
            <a:extLst>
              <a:ext uri="{FF2B5EF4-FFF2-40B4-BE49-F238E27FC236}">
                <a16:creationId xmlns:a16="http://schemas.microsoft.com/office/drawing/2014/main" id="{C165A7ED-2D6E-C929-CD25-43AAFD444EFE}"/>
              </a:ext>
            </a:extLst>
          </p:cNvPr>
          <p:cNvSpPr txBox="1"/>
          <p:nvPr/>
        </p:nvSpPr>
        <p:spPr>
          <a:xfrm>
            <a:off x="275733" y="1951672"/>
            <a:ext cx="6860357" cy="2031325"/>
          </a:xfrm>
          <a:prstGeom prst="rect">
            <a:avLst/>
          </a:prstGeom>
          <a:noFill/>
        </p:spPr>
        <p:txBody>
          <a:bodyPr wrap="square">
            <a:spAutoFit/>
          </a:bodyPr>
          <a:lstStyle/>
          <a:p>
            <a:r>
              <a:rPr lang="en-US" sz="1400" dirty="0"/>
              <a:t>The vertical needs to assess the impact of a potential network failure on its own industrial processes: in this case, the digital twin of the industrial process must be </a:t>
            </a:r>
            <a:r>
              <a:rPr lang="en-US" sz="1400" dirty="0" err="1"/>
              <a:t>synchronised</a:t>
            </a:r>
            <a:r>
              <a:rPr lang="en-US" sz="1400" dirty="0"/>
              <a:t> and interoperate with the Nested NDT provided by the NOP and associated to the NPN, as shown in the following figure, which specifies the following aspects</a:t>
            </a:r>
          </a:p>
          <a:p>
            <a:pPr marL="342900" indent="-342900">
              <a:buFont typeface="+mj-lt"/>
              <a:buAutoNum type="arabicPeriod"/>
            </a:pPr>
            <a:r>
              <a:rPr lang="en-US" sz="1400" dirty="0"/>
              <a:t>Internal architecture of Operator Nested NDT: referring the involved NPN</a:t>
            </a:r>
          </a:p>
          <a:p>
            <a:pPr marL="342900" indent="-342900">
              <a:buFont typeface="+mj-lt"/>
              <a:buAutoNum type="arabicPeriod"/>
            </a:pPr>
            <a:r>
              <a:rPr lang="en-US" sz="1400" dirty="0"/>
              <a:t>Nested </a:t>
            </a:r>
            <a:r>
              <a:rPr lang="en-US" sz="1400"/>
              <a:t>NDT objectives</a:t>
            </a:r>
          </a:p>
          <a:p>
            <a:pPr marL="342900" indent="-342900">
              <a:buFont typeface="+mj-lt"/>
              <a:buAutoNum type="arabicPeriod"/>
            </a:pPr>
            <a:r>
              <a:rPr lang="en-US" sz="1400"/>
              <a:t>Interworking </a:t>
            </a:r>
            <a:r>
              <a:rPr lang="en-US" sz="1400" dirty="0"/>
              <a:t>with IP-DT</a:t>
            </a:r>
          </a:p>
          <a:p>
            <a:pPr marL="342900" indent="-342900">
              <a:buAutoNum type="arabicParenR"/>
            </a:pPr>
            <a:endParaRPr lang="en-US" sz="1400" dirty="0"/>
          </a:p>
        </p:txBody>
      </p:sp>
      <p:grpSp>
        <p:nvGrpSpPr>
          <p:cNvPr id="6" name="Group 5">
            <a:extLst>
              <a:ext uri="{FF2B5EF4-FFF2-40B4-BE49-F238E27FC236}">
                <a16:creationId xmlns:a16="http://schemas.microsoft.com/office/drawing/2014/main" id="{DD4039A4-D72E-81B0-B2ED-30022DB109BA}"/>
              </a:ext>
            </a:extLst>
          </p:cNvPr>
          <p:cNvGrpSpPr/>
          <p:nvPr/>
        </p:nvGrpSpPr>
        <p:grpSpPr>
          <a:xfrm>
            <a:off x="8409492" y="1863229"/>
            <a:ext cx="3107673" cy="2208210"/>
            <a:chOff x="3663799" y="4110193"/>
            <a:chExt cx="3107673" cy="2208210"/>
          </a:xfrm>
        </p:grpSpPr>
        <p:sp>
          <p:nvSpPr>
            <p:cNvPr id="7" name="Rectangle: Rounded Corners 6">
              <a:extLst>
                <a:ext uri="{FF2B5EF4-FFF2-40B4-BE49-F238E27FC236}">
                  <a16:creationId xmlns:a16="http://schemas.microsoft.com/office/drawing/2014/main" id="{412337DD-8A72-12B6-830A-757CB3B5C1E3}"/>
                </a:ext>
              </a:extLst>
            </p:cNvPr>
            <p:cNvSpPr/>
            <p:nvPr/>
          </p:nvSpPr>
          <p:spPr>
            <a:xfrm>
              <a:off x="4821382" y="4304149"/>
              <a:ext cx="1950090" cy="1994036"/>
            </a:xfrm>
            <a:prstGeom prst="roundRect">
              <a:avLst>
                <a:gd name="adj" fmla="val 8852"/>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6D1B4D26-0606-2E6A-95C1-4D5B46448E43}"/>
                </a:ext>
              </a:extLst>
            </p:cNvPr>
            <p:cNvSpPr/>
            <p:nvPr/>
          </p:nvSpPr>
          <p:spPr>
            <a:xfrm>
              <a:off x="4908550" y="5820417"/>
              <a:ext cx="1803938" cy="432428"/>
            </a:xfrm>
            <a:prstGeom prst="roundRect">
              <a:avLst/>
            </a:prstGeom>
            <a:solidFill>
              <a:schemeClr val="accent6">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blue and white logo&#10;&#10;Description automatically generated with medium confidence">
              <a:extLst>
                <a:ext uri="{FF2B5EF4-FFF2-40B4-BE49-F238E27FC236}">
                  <a16:creationId xmlns:a16="http://schemas.microsoft.com/office/drawing/2014/main" id="{F14E8A56-8906-949B-502B-660E4035955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72467" y="5722597"/>
              <a:ext cx="547861" cy="547861"/>
            </a:xfrm>
            <a:prstGeom prst="rect">
              <a:avLst/>
            </a:prstGeom>
          </p:spPr>
        </p:pic>
        <p:pic>
          <p:nvPicPr>
            <p:cNvPr id="10" name="Picture 9" descr="A black background with a black square&#10;&#10;Description automatically generated with medium confidence">
              <a:extLst>
                <a:ext uri="{FF2B5EF4-FFF2-40B4-BE49-F238E27FC236}">
                  <a16:creationId xmlns:a16="http://schemas.microsoft.com/office/drawing/2014/main" id="{38595A06-155C-B9D0-C91E-9FD5B899F3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71555" y="5882217"/>
              <a:ext cx="178902" cy="178902"/>
            </a:xfrm>
            <a:prstGeom prst="rect">
              <a:avLst/>
            </a:prstGeom>
          </p:spPr>
        </p:pic>
        <p:sp>
          <p:nvSpPr>
            <p:cNvPr id="11" name="Rectangle 10">
              <a:extLst>
                <a:ext uri="{FF2B5EF4-FFF2-40B4-BE49-F238E27FC236}">
                  <a16:creationId xmlns:a16="http://schemas.microsoft.com/office/drawing/2014/main" id="{212B1C12-1F11-A74E-5EE8-60C6BE351E40}"/>
                </a:ext>
              </a:extLst>
            </p:cNvPr>
            <p:cNvSpPr/>
            <p:nvPr/>
          </p:nvSpPr>
          <p:spPr>
            <a:xfrm>
              <a:off x="3666685" y="5259609"/>
              <a:ext cx="751284" cy="282996"/>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1100" b="1" dirty="0">
                  <a:solidFill>
                    <a:schemeClr val="tx1"/>
                  </a:solidFill>
                </a:rPr>
                <a:t>IP-DT</a:t>
              </a:r>
              <a:endParaRPr lang="en-US" sz="1100" b="1" dirty="0">
                <a:solidFill>
                  <a:schemeClr val="tx1"/>
                </a:solidFill>
              </a:endParaRPr>
            </a:p>
          </p:txBody>
        </p:sp>
        <p:sp>
          <p:nvSpPr>
            <p:cNvPr id="12" name="Rectangle 11">
              <a:extLst>
                <a:ext uri="{FF2B5EF4-FFF2-40B4-BE49-F238E27FC236}">
                  <a16:creationId xmlns:a16="http://schemas.microsoft.com/office/drawing/2014/main" id="{B48549B7-A548-CEBA-1EB7-1EAC93F7B688}"/>
                </a:ext>
              </a:extLst>
            </p:cNvPr>
            <p:cNvSpPr/>
            <p:nvPr/>
          </p:nvSpPr>
          <p:spPr>
            <a:xfrm>
              <a:off x="5132178" y="4777401"/>
              <a:ext cx="751284" cy="282996"/>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1100" b="1" dirty="0" err="1">
                  <a:solidFill>
                    <a:schemeClr val="tx1"/>
                  </a:solidFill>
                </a:rPr>
                <a:t>Nested</a:t>
              </a:r>
              <a:r>
                <a:rPr lang="it-IT" sz="1100" b="1" dirty="0">
                  <a:solidFill>
                    <a:schemeClr val="tx1"/>
                  </a:solidFill>
                </a:rPr>
                <a:t> NDT</a:t>
              </a:r>
              <a:endParaRPr lang="en-US" sz="1100" b="1" dirty="0">
                <a:solidFill>
                  <a:schemeClr val="tx1"/>
                </a:solidFill>
              </a:endParaRPr>
            </a:p>
          </p:txBody>
        </p:sp>
        <p:cxnSp>
          <p:nvCxnSpPr>
            <p:cNvPr id="13" name="Straight Arrow Connector 18">
              <a:extLst>
                <a:ext uri="{FF2B5EF4-FFF2-40B4-BE49-F238E27FC236}">
                  <a16:creationId xmlns:a16="http://schemas.microsoft.com/office/drawing/2014/main" id="{6BE335B3-E558-0DF4-9058-CD96CE451F58}"/>
                </a:ext>
              </a:extLst>
            </p:cNvPr>
            <p:cNvCxnSpPr>
              <a:cxnSpLocks/>
              <a:stCxn id="11" idx="3"/>
              <a:endCxn id="12" idx="1"/>
            </p:cNvCxnSpPr>
            <p:nvPr/>
          </p:nvCxnSpPr>
          <p:spPr>
            <a:xfrm flipV="1">
              <a:off x="4417969" y="4918899"/>
              <a:ext cx="714209" cy="482208"/>
            </a:xfrm>
            <a:prstGeom prst="bentConnector3">
              <a:avLst>
                <a:gd name="adj1" fmla="val 50000"/>
              </a:avLst>
            </a:prstGeom>
            <a:ln>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69687C2F-1C03-9630-7B36-27E296AC5A80}"/>
                </a:ext>
              </a:extLst>
            </p:cNvPr>
            <p:cNvSpPr/>
            <p:nvPr/>
          </p:nvSpPr>
          <p:spPr>
            <a:xfrm>
              <a:off x="4861793" y="5483785"/>
              <a:ext cx="547860" cy="282996"/>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it-IT" sz="800" b="1" dirty="0">
                  <a:solidFill>
                    <a:schemeClr val="tx1"/>
                  </a:solidFill>
                </a:rPr>
                <a:t>Component NDT</a:t>
              </a:r>
              <a:endParaRPr lang="en-US" sz="800" b="1" dirty="0">
                <a:solidFill>
                  <a:schemeClr val="tx1"/>
                </a:solidFill>
              </a:endParaRPr>
            </a:p>
          </p:txBody>
        </p:sp>
        <p:sp>
          <p:nvSpPr>
            <p:cNvPr id="15" name="Rectangle 14">
              <a:extLst>
                <a:ext uri="{FF2B5EF4-FFF2-40B4-BE49-F238E27FC236}">
                  <a16:creationId xmlns:a16="http://schemas.microsoft.com/office/drawing/2014/main" id="{AEFC15CF-84DA-4ADF-54F0-9FDE25DB2A90}"/>
                </a:ext>
              </a:extLst>
            </p:cNvPr>
            <p:cNvSpPr/>
            <p:nvPr/>
          </p:nvSpPr>
          <p:spPr>
            <a:xfrm>
              <a:off x="5507821" y="5483785"/>
              <a:ext cx="547860" cy="282996"/>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it-IT" sz="800" b="1" dirty="0">
                  <a:solidFill>
                    <a:schemeClr val="tx1"/>
                  </a:solidFill>
                </a:rPr>
                <a:t>Component NDT</a:t>
              </a:r>
              <a:endParaRPr lang="en-US" sz="800" b="1" dirty="0">
                <a:solidFill>
                  <a:schemeClr val="tx1"/>
                </a:solidFill>
              </a:endParaRPr>
            </a:p>
          </p:txBody>
        </p:sp>
        <p:cxnSp>
          <p:nvCxnSpPr>
            <p:cNvPr id="16" name="Connector: Elbow 15">
              <a:extLst>
                <a:ext uri="{FF2B5EF4-FFF2-40B4-BE49-F238E27FC236}">
                  <a16:creationId xmlns:a16="http://schemas.microsoft.com/office/drawing/2014/main" id="{ACC11E28-9561-1111-3D9A-F824D3EA4864}"/>
                </a:ext>
              </a:extLst>
            </p:cNvPr>
            <p:cNvCxnSpPr>
              <a:cxnSpLocks/>
              <a:stCxn id="12" idx="2"/>
              <a:endCxn id="14" idx="0"/>
            </p:cNvCxnSpPr>
            <p:nvPr/>
          </p:nvCxnSpPr>
          <p:spPr>
            <a:xfrm rot="5400000">
              <a:off x="5110078" y="5086043"/>
              <a:ext cx="423388" cy="372097"/>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Connector: Elbow 16">
              <a:extLst>
                <a:ext uri="{FF2B5EF4-FFF2-40B4-BE49-F238E27FC236}">
                  <a16:creationId xmlns:a16="http://schemas.microsoft.com/office/drawing/2014/main" id="{216158CE-F780-1810-49DB-52BFF2969C17}"/>
                </a:ext>
              </a:extLst>
            </p:cNvPr>
            <p:cNvCxnSpPr>
              <a:cxnSpLocks/>
              <a:stCxn id="12" idx="2"/>
              <a:endCxn id="15" idx="0"/>
            </p:cNvCxnSpPr>
            <p:nvPr/>
          </p:nvCxnSpPr>
          <p:spPr>
            <a:xfrm rot="16200000" flipH="1">
              <a:off x="5433091" y="5135125"/>
              <a:ext cx="423388" cy="273931"/>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14DE7E29-1257-7395-D214-07A208437DDD}"/>
                </a:ext>
              </a:extLst>
            </p:cNvPr>
            <p:cNvSpPr txBox="1"/>
            <p:nvPr/>
          </p:nvSpPr>
          <p:spPr>
            <a:xfrm>
              <a:off x="5108489" y="4326095"/>
              <a:ext cx="1297150" cy="261610"/>
            </a:xfrm>
            <a:prstGeom prst="rect">
              <a:avLst/>
            </a:prstGeom>
            <a:noFill/>
          </p:spPr>
          <p:txBody>
            <a:bodyPr wrap="none" rtlCol="0">
              <a:spAutoFit/>
            </a:bodyPr>
            <a:lstStyle/>
            <a:p>
              <a:r>
                <a:rPr lang="it-IT" sz="1100" b="1" dirty="0"/>
                <a:t>Network Domain</a:t>
              </a:r>
              <a:endParaRPr lang="en-US" sz="1100" b="1" dirty="0"/>
            </a:p>
          </p:txBody>
        </p:sp>
        <p:sp>
          <p:nvSpPr>
            <p:cNvPr id="19" name="Rectangle 18">
              <a:extLst>
                <a:ext uri="{FF2B5EF4-FFF2-40B4-BE49-F238E27FC236}">
                  <a16:creationId xmlns:a16="http://schemas.microsoft.com/office/drawing/2014/main" id="{B1BD8372-90BB-B4A4-8E84-D493F640DE05}"/>
                </a:ext>
              </a:extLst>
            </p:cNvPr>
            <p:cNvSpPr/>
            <p:nvPr/>
          </p:nvSpPr>
          <p:spPr>
            <a:xfrm>
              <a:off x="3663799" y="4110193"/>
              <a:ext cx="751284" cy="407032"/>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800" b="1" dirty="0" err="1">
                  <a:solidFill>
                    <a:schemeClr val="tx1"/>
                  </a:solidFill>
                </a:rPr>
                <a:t>Failure</a:t>
              </a:r>
              <a:r>
                <a:rPr lang="it-IT" sz="800" b="1" dirty="0">
                  <a:solidFill>
                    <a:schemeClr val="tx1"/>
                  </a:solidFill>
                </a:rPr>
                <a:t> </a:t>
              </a:r>
              <a:r>
                <a:rPr lang="it-IT" sz="800" b="1" dirty="0" err="1">
                  <a:solidFill>
                    <a:schemeClr val="tx1"/>
                  </a:solidFill>
                </a:rPr>
                <a:t>Pradiction</a:t>
              </a:r>
              <a:r>
                <a:rPr lang="it-IT" sz="800" b="1" dirty="0">
                  <a:solidFill>
                    <a:schemeClr val="tx1"/>
                  </a:solidFill>
                </a:rPr>
                <a:t> DT</a:t>
              </a:r>
              <a:endParaRPr lang="en-US" sz="800" b="1" dirty="0">
                <a:solidFill>
                  <a:schemeClr val="tx1"/>
                </a:solidFill>
              </a:endParaRPr>
            </a:p>
          </p:txBody>
        </p:sp>
        <p:cxnSp>
          <p:nvCxnSpPr>
            <p:cNvPr id="20" name="Connector: Elbow 19">
              <a:extLst>
                <a:ext uri="{FF2B5EF4-FFF2-40B4-BE49-F238E27FC236}">
                  <a16:creationId xmlns:a16="http://schemas.microsoft.com/office/drawing/2014/main" id="{633AB4DE-B216-32BF-5576-F6D4B1557C42}"/>
                </a:ext>
              </a:extLst>
            </p:cNvPr>
            <p:cNvCxnSpPr>
              <a:stCxn id="19" idx="2"/>
              <a:endCxn id="11" idx="0"/>
            </p:cNvCxnSpPr>
            <p:nvPr/>
          </p:nvCxnSpPr>
          <p:spPr>
            <a:xfrm rot="16200000" flipH="1">
              <a:off x="3669692" y="4886974"/>
              <a:ext cx="742384" cy="2886"/>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Connector: Elbow 20">
              <a:extLst>
                <a:ext uri="{FF2B5EF4-FFF2-40B4-BE49-F238E27FC236}">
                  <a16:creationId xmlns:a16="http://schemas.microsoft.com/office/drawing/2014/main" id="{D5D24A4C-7F35-F9E7-13A9-F53AE6AC2815}"/>
                </a:ext>
              </a:extLst>
            </p:cNvPr>
            <p:cNvCxnSpPr>
              <a:stCxn id="19" idx="2"/>
              <a:endCxn id="12" idx="0"/>
            </p:cNvCxnSpPr>
            <p:nvPr/>
          </p:nvCxnSpPr>
          <p:spPr>
            <a:xfrm rot="16200000" flipH="1">
              <a:off x="4643542" y="3913123"/>
              <a:ext cx="260176" cy="1468379"/>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pic>
          <p:nvPicPr>
            <p:cNvPr id="22" name="Graphic 21" descr="Network outline">
              <a:extLst>
                <a:ext uri="{FF2B5EF4-FFF2-40B4-BE49-F238E27FC236}">
                  <a16:creationId xmlns:a16="http://schemas.microsoft.com/office/drawing/2014/main" id="{3C854995-8E66-F23C-643D-D5758FB12DC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248970" y="5811561"/>
              <a:ext cx="317272" cy="317272"/>
            </a:xfrm>
            <a:prstGeom prst="rect">
              <a:avLst/>
            </a:prstGeom>
          </p:spPr>
        </p:pic>
        <p:pic>
          <p:nvPicPr>
            <p:cNvPr id="23" name="Graphic 22" descr="Wireless with solid fill">
              <a:extLst>
                <a:ext uri="{FF2B5EF4-FFF2-40B4-BE49-F238E27FC236}">
                  <a16:creationId xmlns:a16="http://schemas.microsoft.com/office/drawing/2014/main" id="{EDEE8142-2157-389C-F6CD-4B2383BDB98C}"/>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591330" y="5836701"/>
              <a:ext cx="292132" cy="292132"/>
            </a:xfrm>
            <a:prstGeom prst="rect">
              <a:avLst/>
            </a:prstGeom>
          </p:spPr>
        </p:pic>
        <p:sp>
          <p:nvSpPr>
            <p:cNvPr id="24" name="Rectangle 23">
              <a:extLst>
                <a:ext uri="{FF2B5EF4-FFF2-40B4-BE49-F238E27FC236}">
                  <a16:creationId xmlns:a16="http://schemas.microsoft.com/office/drawing/2014/main" id="{77799446-8B79-0C27-0BCF-943EBCE30DCA}"/>
                </a:ext>
              </a:extLst>
            </p:cNvPr>
            <p:cNvSpPr/>
            <p:nvPr/>
          </p:nvSpPr>
          <p:spPr>
            <a:xfrm>
              <a:off x="6167705" y="5481354"/>
              <a:ext cx="547860" cy="282996"/>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it-IT" sz="800" b="1" dirty="0">
                  <a:solidFill>
                    <a:schemeClr val="tx1"/>
                  </a:solidFill>
                </a:rPr>
                <a:t>Component NDT</a:t>
              </a:r>
              <a:endParaRPr lang="en-US" sz="800" b="1" dirty="0">
                <a:solidFill>
                  <a:schemeClr val="tx1"/>
                </a:solidFill>
              </a:endParaRPr>
            </a:p>
          </p:txBody>
        </p:sp>
        <p:cxnSp>
          <p:nvCxnSpPr>
            <p:cNvPr id="25" name="Connector: Elbow 24">
              <a:extLst>
                <a:ext uri="{FF2B5EF4-FFF2-40B4-BE49-F238E27FC236}">
                  <a16:creationId xmlns:a16="http://schemas.microsoft.com/office/drawing/2014/main" id="{16A9A6DE-5657-0222-03A3-505309273D9C}"/>
                </a:ext>
              </a:extLst>
            </p:cNvPr>
            <p:cNvCxnSpPr>
              <a:cxnSpLocks/>
              <a:stCxn id="12" idx="2"/>
              <a:endCxn id="24" idx="0"/>
            </p:cNvCxnSpPr>
            <p:nvPr/>
          </p:nvCxnSpPr>
          <p:spPr>
            <a:xfrm rot="16200000" flipH="1">
              <a:off x="5764249" y="4803967"/>
              <a:ext cx="420957" cy="933815"/>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D259F2BE-B669-D34D-1279-2063C0A170B0}"/>
                </a:ext>
              </a:extLst>
            </p:cNvPr>
            <p:cNvSpPr txBox="1"/>
            <p:nvPr/>
          </p:nvSpPr>
          <p:spPr>
            <a:xfrm>
              <a:off x="5095754" y="6072182"/>
              <a:ext cx="1401346" cy="246221"/>
            </a:xfrm>
            <a:prstGeom prst="rect">
              <a:avLst/>
            </a:prstGeom>
            <a:noFill/>
          </p:spPr>
          <p:txBody>
            <a:bodyPr wrap="none" rtlCol="0">
              <a:spAutoFit/>
            </a:bodyPr>
            <a:lstStyle/>
            <a:p>
              <a:r>
                <a:rPr lang="it-IT" sz="1000" dirty="0"/>
                <a:t>Multi-access Network</a:t>
              </a:r>
              <a:endParaRPr lang="en-US" sz="1000" dirty="0"/>
            </a:p>
          </p:txBody>
        </p:sp>
        <p:sp>
          <p:nvSpPr>
            <p:cNvPr id="27" name="Arrow: Left-Right 26">
              <a:extLst>
                <a:ext uri="{FF2B5EF4-FFF2-40B4-BE49-F238E27FC236}">
                  <a16:creationId xmlns:a16="http://schemas.microsoft.com/office/drawing/2014/main" id="{10B0510E-A0C4-0599-D213-3F73E2B0D527}"/>
                </a:ext>
              </a:extLst>
            </p:cNvPr>
            <p:cNvSpPr/>
            <p:nvPr/>
          </p:nvSpPr>
          <p:spPr>
            <a:xfrm>
              <a:off x="4340534" y="5913323"/>
              <a:ext cx="532773" cy="246616"/>
            </a:xfrm>
            <a:prstGeom prst="lef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9" name="TextBox 28">
            <a:extLst>
              <a:ext uri="{FF2B5EF4-FFF2-40B4-BE49-F238E27FC236}">
                <a16:creationId xmlns:a16="http://schemas.microsoft.com/office/drawing/2014/main" id="{3F3B4043-9B4F-EDE4-6251-4C30603DA091}"/>
              </a:ext>
            </a:extLst>
          </p:cNvPr>
          <p:cNvSpPr txBox="1"/>
          <p:nvPr/>
        </p:nvSpPr>
        <p:spPr>
          <a:xfrm>
            <a:off x="275733" y="5037065"/>
            <a:ext cx="6169842" cy="954107"/>
          </a:xfrm>
          <a:prstGeom prst="rect">
            <a:avLst/>
          </a:prstGeom>
          <a:noFill/>
        </p:spPr>
        <p:txBody>
          <a:bodyPr wrap="square">
            <a:spAutoFit/>
          </a:bodyPr>
          <a:lstStyle/>
          <a:p>
            <a:r>
              <a:rPr lang="en-US" sz="1400" dirty="0"/>
              <a:t>The POP has to evaluate a configuration verification of a subnetwork with a shared part managed by the MOP. </a:t>
            </a:r>
          </a:p>
          <a:p>
            <a:r>
              <a:rPr lang="en-US" sz="1400" dirty="0"/>
              <a:t>In this case, the POP needs to access the MOP Nested NDT to interact with its own NDT, as shown in the following figure</a:t>
            </a:r>
          </a:p>
        </p:txBody>
      </p:sp>
      <p:grpSp>
        <p:nvGrpSpPr>
          <p:cNvPr id="30" name="Group 29">
            <a:extLst>
              <a:ext uri="{FF2B5EF4-FFF2-40B4-BE49-F238E27FC236}">
                <a16:creationId xmlns:a16="http://schemas.microsoft.com/office/drawing/2014/main" id="{7004FE10-D080-20A8-437F-9F247DF81464}"/>
              </a:ext>
            </a:extLst>
          </p:cNvPr>
          <p:cNvGrpSpPr>
            <a:grpSpLocks noChangeAspect="1"/>
          </p:cNvGrpSpPr>
          <p:nvPr/>
        </p:nvGrpSpPr>
        <p:grpSpPr>
          <a:xfrm>
            <a:off x="8851768" y="4533429"/>
            <a:ext cx="2792184" cy="1564877"/>
            <a:chOff x="6206326" y="3178863"/>
            <a:chExt cx="5147474" cy="2884897"/>
          </a:xfrm>
        </p:grpSpPr>
        <p:sp>
          <p:nvSpPr>
            <p:cNvPr id="31" name="Cloud 30">
              <a:extLst>
                <a:ext uri="{FF2B5EF4-FFF2-40B4-BE49-F238E27FC236}">
                  <a16:creationId xmlns:a16="http://schemas.microsoft.com/office/drawing/2014/main" id="{7F45E835-2D8C-CBFC-0DB4-59DF5C16795C}"/>
                </a:ext>
              </a:extLst>
            </p:cNvPr>
            <p:cNvSpPr/>
            <p:nvPr/>
          </p:nvSpPr>
          <p:spPr>
            <a:xfrm>
              <a:off x="9814596" y="4782636"/>
              <a:ext cx="1539204" cy="1089471"/>
            </a:xfrm>
            <a:prstGeom prst="cloud">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1000" dirty="0"/>
                <a:t>POP CN</a:t>
              </a:r>
              <a:endParaRPr lang="en-US" sz="1000" dirty="0"/>
            </a:p>
          </p:txBody>
        </p:sp>
        <p:pic>
          <p:nvPicPr>
            <p:cNvPr id="32" name="Picture 31">
              <a:extLst>
                <a:ext uri="{FF2B5EF4-FFF2-40B4-BE49-F238E27FC236}">
                  <a16:creationId xmlns:a16="http://schemas.microsoft.com/office/drawing/2014/main" id="{DFE64C66-59E5-29F2-07D6-2A8D1E9A9562}"/>
                </a:ext>
              </a:extLst>
            </p:cNvPr>
            <p:cNvPicPr>
              <a:picLocks noChangeAspect="1"/>
            </p:cNvPicPr>
            <p:nvPr/>
          </p:nvPicPr>
          <p:blipFill>
            <a:blip r:embed="rId8">
              <a:duotone>
                <a:schemeClr val="accent5">
                  <a:shade val="45000"/>
                  <a:satMod val="135000"/>
                </a:schemeClr>
                <a:prstClr val="white"/>
              </a:duotone>
            </a:blip>
            <a:stretch>
              <a:fillRect/>
            </a:stretch>
          </p:blipFill>
          <p:spPr>
            <a:xfrm>
              <a:off x="8711754" y="5090012"/>
              <a:ext cx="501536" cy="501536"/>
            </a:xfrm>
            <a:prstGeom prst="rect">
              <a:avLst/>
            </a:prstGeom>
          </p:spPr>
        </p:pic>
        <p:pic>
          <p:nvPicPr>
            <p:cNvPr id="33" name="Picture 32" descr="A black background with a black square&#10;&#10;Description automatically generated with medium confidence">
              <a:extLst>
                <a:ext uri="{FF2B5EF4-FFF2-40B4-BE49-F238E27FC236}">
                  <a16:creationId xmlns:a16="http://schemas.microsoft.com/office/drawing/2014/main" id="{5DC622C9-41CF-695F-3D8A-9E6250A098C5}"/>
                </a:ext>
              </a:extLst>
            </p:cNvPr>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7161931" y="5083159"/>
              <a:ext cx="500453" cy="500453"/>
            </a:xfrm>
            <a:prstGeom prst="rect">
              <a:avLst/>
            </a:prstGeom>
          </p:spPr>
        </p:pic>
        <p:sp>
          <p:nvSpPr>
            <p:cNvPr id="34" name="TextBox 33">
              <a:extLst>
                <a:ext uri="{FF2B5EF4-FFF2-40B4-BE49-F238E27FC236}">
                  <a16:creationId xmlns:a16="http://schemas.microsoft.com/office/drawing/2014/main" id="{A7DA0943-BF4F-6269-6573-FCFE98338677}"/>
                </a:ext>
              </a:extLst>
            </p:cNvPr>
            <p:cNvSpPr txBox="1"/>
            <p:nvPr/>
          </p:nvSpPr>
          <p:spPr>
            <a:xfrm>
              <a:off x="8467065" y="5609844"/>
              <a:ext cx="1401348" cy="453916"/>
            </a:xfrm>
            <a:prstGeom prst="rect">
              <a:avLst/>
            </a:prstGeom>
            <a:noFill/>
          </p:spPr>
          <p:txBody>
            <a:bodyPr wrap="none" rtlCol="0">
              <a:spAutoFit/>
            </a:bodyPr>
            <a:lstStyle/>
            <a:p>
              <a:r>
                <a:rPr lang="it-IT" sz="1000" dirty="0"/>
                <a:t>POP RAN</a:t>
              </a:r>
              <a:endParaRPr lang="en-US" sz="1100" dirty="0"/>
            </a:p>
          </p:txBody>
        </p:sp>
        <p:sp>
          <p:nvSpPr>
            <p:cNvPr id="35" name="TextBox 34">
              <a:extLst>
                <a:ext uri="{FF2B5EF4-FFF2-40B4-BE49-F238E27FC236}">
                  <a16:creationId xmlns:a16="http://schemas.microsoft.com/office/drawing/2014/main" id="{2CC00CE4-39BB-DE2F-3A29-D0D2F9E7F30A}"/>
                </a:ext>
              </a:extLst>
            </p:cNvPr>
            <p:cNvSpPr txBox="1"/>
            <p:nvPr/>
          </p:nvSpPr>
          <p:spPr>
            <a:xfrm>
              <a:off x="6775990" y="5561840"/>
              <a:ext cx="1661405" cy="453916"/>
            </a:xfrm>
            <a:prstGeom prst="rect">
              <a:avLst/>
            </a:prstGeom>
            <a:noFill/>
          </p:spPr>
          <p:txBody>
            <a:bodyPr wrap="none" rtlCol="0">
              <a:spAutoFit/>
            </a:bodyPr>
            <a:lstStyle/>
            <a:p>
              <a:r>
                <a:rPr lang="it-IT" sz="1000" dirty="0" err="1"/>
                <a:t>Shared</a:t>
              </a:r>
              <a:r>
                <a:rPr lang="it-IT" sz="1000" dirty="0"/>
                <a:t> RAN</a:t>
              </a:r>
              <a:endParaRPr lang="en-US" sz="1100" dirty="0"/>
            </a:p>
          </p:txBody>
        </p:sp>
        <p:cxnSp>
          <p:nvCxnSpPr>
            <p:cNvPr id="36" name="Straight Arrow Connector 35">
              <a:extLst>
                <a:ext uri="{FF2B5EF4-FFF2-40B4-BE49-F238E27FC236}">
                  <a16:creationId xmlns:a16="http://schemas.microsoft.com/office/drawing/2014/main" id="{7547B886-4BB8-0A2F-57C3-86BDC384DE0A}"/>
                </a:ext>
              </a:extLst>
            </p:cNvPr>
            <p:cNvCxnSpPr>
              <a:stCxn id="32" idx="3"/>
              <a:endCxn id="31" idx="2"/>
            </p:cNvCxnSpPr>
            <p:nvPr/>
          </p:nvCxnSpPr>
          <p:spPr>
            <a:xfrm flipV="1">
              <a:off x="9213290" y="5327372"/>
              <a:ext cx="606080" cy="13408"/>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37" name="Rectangle 36">
              <a:extLst>
                <a:ext uri="{FF2B5EF4-FFF2-40B4-BE49-F238E27FC236}">
                  <a16:creationId xmlns:a16="http://schemas.microsoft.com/office/drawing/2014/main" id="{AE55875B-8414-ADDF-1FCE-36DAFDB52C2C}"/>
                </a:ext>
              </a:extLst>
            </p:cNvPr>
            <p:cNvSpPr/>
            <p:nvPr/>
          </p:nvSpPr>
          <p:spPr>
            <a:xfrm>
              <a:off x="8537908" y="4156756"/>
              <a:ext cx="1131074" cy="458064"/>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1000" b="1" dirty="0">
                  <a:solidFill>
                    <a:schemeClr val="tx2"/>
                  </a:solidFill>
                </a:rPr>
                <a:t>POP RAN-DT</a:t>
              </a:r>
              <a:endParaRPr lang="en-US" sz="1000" b="1" dirty="0">
                <a:solidFill>
                  <a:schemeClr val="tx2"/>
                </a:solidFill>
              </a:endParaRPr>
            </a:p>
          </p:txBody>
        </p:sp>
        <p:sp>
          <p:nvSpPr>
            <p:cNvPr id="38" name="Rectangle 37">
              <a:extLst>
                <a:ext uri="{FF2B5EF4-FFF2-40B4-BE49-F238E27FC236}">
                  <a16:creationId xmlns:a16="http://schemas.microsoft.com/office/drawing/2014/main" id="{014DBA59-756D-96DC-6BD5-DE28BB9AA93B}"/>
                </a:ext>
              </a:extLst>
            </p:cNvPr>
            <p:cNvSpPr/>
            <p:nvPr/>
          </p:nvSpPr>
          <p:spPr>
            <a:xfrm>
              <a:off x="6206326" y="4160264"/>
              <a:ext cx="1801506" cy="454555"/>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1000" b="1" dirty="0">
                  <a:solidFill>
                    <a:schemeClr val="accent2">
                      <a:lumMod val="75000"/>
                    </a:schemeClr>
                  </a:solidFill>
                </a:rPr>
                <a:t>MOP </a:t>
              </a:r>
              <a:r>
                <a:rPr lang="it-IT" sz="1000" b="1" dirty="0" err="1">
                  <a:solidFill>
                    <a:schemeClr val="accent2">
                      <a:lumMod val="75000"/>
                    </a:schemeClr>
                  </a:solidFill>
                </a:rPr>
                <a:t>Nested</a:t>
              </a:r>
              <a:r>
                <a:rPr lang="it-IT" sz="1000" b="1" dirty="0">
                  <a:solidFill>
                    <a:schemeClr val="accent2">
                      <a:lumMod val="75000"/>
                    </a:schemeClr>
                  </a:solidFill>
                </a:rPr>
                <a:t> - DT</a:t>
              </a:r>
              <a:endParaRPr lang="en-US" sz="1000" b="1" dirty="0">
                <a:solidFill>
                  <a:schemeClr val="accent2">
                    <a:lumMod val="75000"/>
                  </a:schemeClr>
                </a:solidFill>
              </a:endParaRPr>
            </a:p>
          </p:txBody>
        </p:sp>
        <p:cxnSp>
          <p:nvCxnSpPr>
            <p:cNvPr id="39" name="Connector: Elbow 38">
              <a:extLst>
                <a:ext uri="{FF2B5EF4-FFF2-40B4-BE49-F238E27FC236}">
                  <a16:creationId xmlns:a16="http://schemas.microsoft.com/office/drawing/2014/main" id="{F7739342-B109-1CAA-57CB-8DE9BC94A8CA}"/>
                </a:ext>
              </a:extLst>
            </p:cNvPr>
            <p:cNvCxnSpPr>
              <a:stCxn id="33" idx="2"/>
              <a:endCxn id="31" idx="1"/>
            </p:cNvCxnSpPr>
            <p:nvPr/>
          </p:nvCxnSpPr>
          <p:spPr>
            <a:xfrm rot="16200000" flipH="1">
              <a:off x="8854511" y="4141259"/>
              <a:ext cx="287335" cy="3172040"/>
            </a:xfrm>
            <a:prstGeom prst="bentConnector3">
              <a:avLst>
                <a:gd name="adj1" fmla="val 179962"/>
              </a:avLst>
            </a:prstGeom>
            <a:ln>
              <a:solidFill>
                <a:schemeClr val="accent2">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0" name="Rectangle 39">
              <a:extLst>
                <a:ext uri="{FF2B5EF4-FFF2-40B4-BE49-F238E27FC236}">
                  <a16:creationId xmlns:a16="http://schemas.microsoft.com/office/drawing/2014/main" id="{0641B3AC-B5AD-17C5-B26B-467EB96E0A74}"/>
                </a:ext>
              </a:extLst>
            </p:cNvPr>
            <p:cNvSpPr/>
            <p:nvPr/>
          </p:nvSpPr>
          <p:spPr>
            <a:xfrm>
              <a:off x="10147676" y="4149669"/>
              <a:ext cx="1106392" cy="454555"/>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1000" b="1" dirty="0">
                  <a:solidFill>
                    <a:schemeClr val="tx2"/>
                  </a:solidFill>
                </a:rPr>
                <a:t>POP CN-DT</a:t>
              </a:r>
              <a:endParaRPr lang="en-US" sz="1000" b="1" dirty="0">
                <a:solidFill>
                  <a:schemeClr val="tx2"/>
                </a:solidFill>
              </a:endParaRPr>
            </a:p>
          </p:txBody>
        </p:sp>
        <p:cxnSp>
          <p:nvCxnSpPr>
            <p:cNvPr id="41" name="Straight Arrow Connector 40">
              <a:extLst>
                <a:ext uri="{FF2B5EF4-FFF2-40B4-BE49-F238E27FC236}">
                  <a16:creationId xmlns:a16="http://schemas.microsoft.com/office/drawing/2014/main" id="{EE396B51-5273-0E54-1C4B-DDF7D262638E}"/>
                </a:ext>
              </a:extLst>
            </p:cNvPr>
            <p:cNvCxnSpPr>
              <a:cxnSpLocks/>
              <a:stCxn id="38" idx="3"/>
              <a:endCxn id="37" idx="1"/>
            </p:cNvCxnSpPr>
            <p:nvPr/>
          </p:nvCxnSpPr>
          <p:spPr>
            <a:xfrm flipV="1">
              <a:off x="8007832" y="4385789"/>
              <a:ext cx="530076" cy="1753"/>
            </a:xfrm>
            <a:prstGeom prst="straightConnector1">
              <a:avLst/>
            </a:prstGeom>
            <a:ln>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F929625C-4198-3851-EFFA-143F15F922E1}"/>
                </a:ext>
              </a:extLst>
            </p:cNvPr>
            <p:cNvCxnSpPr>
              <a:cxnSpLocks/>
              <a:stCxn id="37" idx="3"/>
              <a:endCxn id="40" idx="1"/>
            </p:cNvCxnSpPr>
            <p:nvPr/>
          </p:nvCxnSpPr>
          <p:spPr>
            <a:xfrm flipV="1">
              <a:off x="9668982" y="4376947"/>
              <a:ext cx="478695" cy="8842"/>
            </a:xfrm>
            <a:prstGeom prst="straightConnector1">
              <a:avLst/>
            </a:prstGeom>
            <a:ln>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3" name="Connector: Elbow 42">
              <a:extLst>
                <a:ext uri="{FF2B5EF4-FFF2-40B4-BE49-F238E27FC236}">
                  <a16:creationId xmlns:a16="http://schemas.microsoft.com/office/drawing/2014/main" id="{A836A804-C877-2339-32A3-F849B8738E8B}"/>
                </a:ext>
              </a:extLst>
            </p:cNvPr>
            <p:cNvCxnSpPr>
              <a:cxnSpLocks/>
              <a:stCxn id="38" idx="0"/>
              <a:endCxn id="40" idx="0"/>
            </p:cNvCxnSpPr>
            <p:nvPr/>
          </p:nvCxnSpPr>
          <p:spPr>
            <a:xfrm rot="5400000" flipH="1" flipV="1">
              <a:off x="8898679" y="2358072"/>
              <a:ext cx="10595" cy="3593793"/>
            </a:xfrm>
            <a:prstGeom prst="bentConnector3">
              <a:avLst>
                <a:gd name="adj1" fmla="val 4077728"/>
              </a:avLst>
            </a:prstGeom>
            <a:ln>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ABFB9FE2-2C82-BE2F-97C7-96B21877CA5A}"/>
                </a:ext>
              </a:extLst>
            </p:cNvPr>
            <p:cNvCxnSpPr>
              <a:stCxn id="33" idx="3"/>
              <a:endCxn id="32" idx="1"/>
            </p:cNvCxnSpPr>
            <p:nvPr/>
          </p:nvCxnSpPr>
          <p:spPr>
            <a:xfrm>
              <a:off x="7662384" y="5333386"/>
              <a:ext cx="1049370" cy="7394"/>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45" name="Rectangle 44">
              <a:extLst>
                <a:ext uri="{FF2B5EF4-FFF2-40B4-BE49-F238E27FC236}">
                  <a16:creationId xmlns:a16="http://schemas.microsoft.com/office/drawing/2014/main" id="{7ED04B88-70D0-DDCD-2C69-BD51D0949C85}"/>
                </a:ext>
              </a:extLst>
            </p:cNvPr>
            <p:cNvSpPr/>
            <p:nvPr/>
          </p:nvSpPr>
          <p:spPr>
            <a:xfrm>
              <a:off x="8328929" y="3178863"/>
              <a:ext cx="1267186" cy="454556"/>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900" b="1" dirty="0">
                  <a:solidFill>
                    <a:schemeClr val="tx2"/>
                  </a:solidFill>
                </a:rPr>
                <a:t>POP DT</a:t>
              </a:r>
              <a:endParaRPr lang="en-US" sz="900" b="1" dirty="0">
                <a:solidFill>
                  <a:schemeClr val="tx2"/>
                </a:solidFill>
              </a:endParaRPr>
            </a:p>
          </p:txBody>
        </p:sp>
        <p:cxnSp>
          <p:nvCxnSpPr>
            <p:cNvPr id="46" name="Connector: Elbow 45">
              <a:extLst>
                <a:ext uri="{FF2B5EF4-FFF2-40B4-BE49-F238E27FC236}">
                  <a16:creationId xmlns:a16="http://schemas.microsoft.com/office/drawing/2014/main" id="{D77353A0-6E44-1813-B410-67D845B70701}"/>
                </a:ext>
              </a:extLst>
            </p:cNvPr>
            <p:cNvCxnSpPr>
              <a:cxnSpLocks/>
              <a:stCxn id="45" idx="2"/>
              <a:endCxn id="47" idx="0"/>
            </p:cNvCxnSpPr>
            <p:nvPr/>
          </p:nvCxnSpPr>
          <p:spPr>
            <a:xfrm rot="5400000">
              <a:off x="8135316" y="3329551"/>
              <a:ext cx="523339" cy="1131074"/>
            </a:xfrm>
            <a:prstGeom prst="bentConnector3">
              <a:avLst>
                <a:gd name="adj1" fmla="val 30586"/>
              </a:avLst>
            </a:prstGeom>
            <a:ln>
              <a:tailEnd type="triangle"/>
            </a:ln>
          </p:spPr>
          <p:style>
            <a:lnRef idx="1">
              <a:schemeClr val="accent1"/>
            </a:lnRef>
            <a:fillRef idx="0">
              <a:schemeClr val="accent1"/>
            </a:fillRef>
            <a:effectRef idx="0">
              <a:schemeClr val="accent1"/>
            </a:effectRef>
            <a:fontRef idx="minor">
              <a:schemeClr val="tx1"/>
            </a:fontRef>
          </p:style>
        </p:cxnSp>
        <p:sp>
          <p:nvSpPr>
            <p:cNvPr id="47" name="Rectangle 46">
              <a:extLst>
                <a:ext uri="{FF2B5EF4-FFF2-40B4-BE49-F238E27FC236}">
                  <a16:creationId xmlns:a16="http://schemas.microsoft.com/office/drawing/2014/main" id="{FEBCD341-FE4E-AE41-F2DC-3F14CF3E269E}"/>
                </a:ext>
              </a:extLst>
            </p:cNvPr>
            <p:cNvSpPr/>
            <p:nvPr/>
          </p:nvSpPr>
          <p:spPr>
            <a:xfrm>
              <a:off x="7730836" y="4156758"/>
              <a:ext cx="201223" cy="16873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C74A4682-1D1B-BB83-D107-216D19250441}"/>
                </a:ext>
              </a:extLst>
            </p:cNvPr>
            <p:cNvSpPr/>
            <p:nvPr/>
          </p:nvSpPr>
          <p:spPr>
            <a:xfrm>
              <a:off x="9269615" y="4164294"/>
              <a:ext cx="201223" cy="16873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21CBD026-2C73-F883-16A6-9912209CC00D}"/>
                </a:ext>
              </a:extLst>
            </p:cNvPr>
            <p:cNvSpPr/>
            <p:nvPr/>
          </p:nvSpPr>
          <p:spPr>
            <a:xfrm>
              <a:off x="10172919" y="4154968"/>
              <a:ext cx="201223" cy="16873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0" name="Connector: Elbow 49">
              <a:extLst>
                <a:ext uri="{FF2B5EF4-FFF2-40B4-BE49-F238E27FC236}">
                  <a16:creationId xmlns:a16="http://schemas.microsoft.com/office/drawing/2014/main" id="{55366D6E-9E64-E374-B96B-54BC6F206814}"/>
                </a:ext>
              </a:extLst>
            </p:cNvPr>
            <p:cNvCxnSpPr>
              <a:stCxn id="45" idx="2"/>
              <a:endCxn id="48" idx="0"/>
            </p:cNvCxnSpPr>
            <p:nvPr/>
          </p:nvCxnSpPr>
          <p:spPr>
            <a:xfrm rot="16200000" flipH="1">
              <a:off x="8900937" y="3695003"/>
              <a:ext cx="530875" cy="407705"/>
            </a:xfrm>
            <a:prstGeom prst="bentConnector3">
              <a:avLst>
                <a:gd name="adj1" fmla="val 3086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1" name="Connector: Elbow 50">
              <a:extLst>
                <a:ext uri="{FF2B5EF4-FFF2-40B4-BE49-F238E27FC236}">
                  <a16:creationId xmlns:a16="http://schemas.microsoft.com/office/drawing/2014/main" id="{548DD9CE-9B3A-2E74-6B96-7102BFE82BC7}"/>
                </a:ext>
              </a:extLst>
            </p:cNvPr>
            <p:cNvCxnSpPr>
              <a:stCxn id="45" idx="2"/>
              <a:endCxn id="49" idx="0"/>
            </p:cNvCxnSpPr>
            <p:nvPr/>
          </p:nvCxnSpPr>
          <p:spPr>
            <a:xfrm rot="16200000" flipH="1">
              <a:off x="9357252" y="3238688"/>
              <a:ext cx="521549" cy="1311009"/>
            </a:xfrm>
            <a:prstGeom prst="bentConnector3">
              <a:avLst>
                <a:gd name="adj1" fmla="val 28749"/>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57" name="TextBox 56">
            <a:extLst>
              <a:ext uri="{FF2B5EF4-FFF2-40B4-BE49-F238E27FC236}">
                <a16:creationId xmlns:a16="http://schemas.microsoft.com/office/drawing/2014/main" id="{32291F3B-542A-E5A4-EE9F-057717771B13}"/>
              </a:ext>
            </a:extLst>
          </p:cNvPr>
          <p:cNvSpPr txBox="1"/>
          <p:nvPr/>
        </p:nvSpPr>
        <p:spPr>
          <a:xfrm>
            <a:off x="291827" y="5991172"/>
            <a:ext cx="2583348" cy="461665"/>
          </a:xfrm>
          <a:prstGeom prst="rect">
            <a:avLst/>
          </a:prstGeom>
          <a:noFill/>
        </p:spPr>
        <p:txBody>
          <a:bodyPr wrap="square">
            <a:spAutoFit/>
          </a:bodyPr>
          <a:lstStyle/>
          <a:p>
            <a:r>
              <a:rPr lang="en-US" sz="1200" b="1" dirty="0"/>
              <a:t>MOP: Main </a:t>
            </a:r>
            <a:r>
              <a:rPr lang="en-US" sz="1200" b="1" dirty="0" err="1"/>
              <a:t>OPerators</a:t>
            </a:r>
            <a:r>
              <a:rPr lang="en-US" sz="1200" b="1" dirty="0"/>
              <a:t>,</a:t>
            </a:r>
          </a:p>
          <a:p>
            <a:r>
              <a:rPr lang="en-US" sz="1200" b="1" dirty="0"/>
              <a:t>POP: Participating </a:t>
            </a:r>
            <a:r>
              <a:rPr lang="en-US" sz="1200" b="1" dirty="0" err="1"/>
              <a:t>OPerators</a:t>
            </a:r>
            <a:endParaRPr lang="en-US" sz="1200" b="1" dirty="0"/>
          </a:p>
        </p:txBody>
      </p:sp>
    </p:spTree>
    <p:extLst>
      <p:ext uri="{BB962C8B-B14F-4D97-AF65-F5344CB8AC3E}">
        <p14:creationId xmlns:p14="http://schemas.microsoft.com/office/powerpoint/2010/main" val="776453825"/>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25F700-3FED-8C78-7A72-AA2AC9E73412}"/>
              </a:ext>
            </a:extLst>
          </p:cNvPr>
          <p:cNvSpPr>
            <a:spLocks noGrp="1"/>
          </p:cNvSpPr>
          <p:nvPr>
            <p:ph type="title"/>
          </p:nvPr>
        </p:nvSpPr>
        <p:spPr>
          <a:xfrm>
            <a:off x="838200" y="365125"/>
            <a:ext cx="9437914" cy="1325563"/>
          </a:xfrm>
        </p:spPr>
        <p:txBody>
          <a:bodyPr/>
          <a:lstStyle/>
          <a:p>
            <a:r>
              <a:rPr lang="en-US" dirty="0"/>
              <a:t>Relevance of Nested NDT </a:t>
            </a:r>
          </a:p>
        </p:txBody>
      </p:sp>
      <p:sp>
        <p:nvSpPr>
          <p:cNvPr id="3" name="Content Placeholder 2">
            <a:extLst>
              <a:ext uri="{FF2B5EF4-FFF2-40B4-BE49-F238E27FC236}">
                <a16:creationId xmlns:a16="http://schemas.microsoft.com/office/drawing/2014/main" id="{83863C06-E9C4-405D-DDEB-FC2CB3150DBD}"/>
              </a:ext>
            </a:extLst>
          </p:cNvPr>
          <p:cNvSpPr>
            <a:spLocks noGrp="1"/>
          </p:cNvSpPr>
          <p:nvPr>
            <p:ph idx="1"/>
          </p:nvPr>
        </p:nvSpPr>
        <p:spPr/>
        <p:txBody>
          <a:bodyPr/>
          <a:lstStyle/>
          <a:p>
            <a:r>
              <a:rPr lang="en-US" sz="2400" dirty="0"/>
              <a:t>Modular Architecture and Scalability</a:t>
            </a:r>
          </a:p>
          <a:p>
            <a:endParaRPr lang="en-US" sz="2400" dirty="0"/>
          </a:p>
          <a:p>
            <a:r>
              <a:rPr lang="en-US" sz="2400" dirty="0"/>
              <a:t>Enhanced NDT Interoperability </a:t>
            </a:r>
          </a:p>
          <a:p>
            <a:pPr marL="0" indent="0">
              <a:buNone/>
            </a:pPr>
            <a:endParaRPr lang="en-US" sz="2400" dirty="0"/>
          </a:p>
          <a:p>
            <a:r>
              <a:rPr lang="en-US" sz="2400" dirty="0"/>
              <a:t>Multi-Domain and Multi-Role Collaboration</a:t>
            </a:r>
          </a:p>
          <a:p>
            <a:endParaRPr lang="en-US" sz="2400" dirty="0"/>
          </a:p>
        </p:txBody>
      </p:sp>
      <p:sp>
        <p:nvSpPr>
          <p:cNvPr id="4" name="TextBox 3">
            <a:extLst>
              <a:ext uri="{FF2B5EF4-FFF2-40B4-BE49-F238E27FC236}">
                <a16:creationId xmlns:a16="http://schemas.microsoft.com/office/drawing/2014/main" id="{AECE58A4-511E-CCD5-138A-6298D3AC1338}"/>
              </a:ext>
            </a:extLst>
          </p:cNvPr>
          <p:cNvSpPr txBox="1"/>
          <p:nvPr/>
        </p:nvSpPr>
        <p:spPr>
          <a:xfrm>
            <a:off x="838200" y="4732255"/>
            <a:ext cx="10211291" cy="1449216"/>
          </a:xfrm>
          <a:prstGeom prst="rect">
            <a:avLst/>
          </a:prstGeom>
          <a:noFill/>
          <a:ln>
            <a:solidFill>
              <a:schemeClr val="tx1"/>
            </a:solidFill>
          </a:ln>
        </p:spPr>
        <p:txBody>
          <a:bodyPr wrap="square" lIns="144000" tIns="108000" rIns="144000" bIns="108000" rtlCol="0">
            <a:spAutoFit/>
          </a:bodyPr>
          <a:lstStyle/>
          <a:p>
            <a:r>
              <a:rPr lang="it-IT" sz="2000" b="1" dirty="0" err="1"/>
              <a:t>Proposal</a:t>
            </a:r>
            <a:r>
              <a:rPr lang="it-IT" sz="2000" dirty="0"/>
              <a:t>:</a:t>
            </a:r>
          </a:p>
          <a:p>
            <a:endParaRPr lang="it-IT" sz="2000" dirty="0"/>
          </a:p>
          <a:p>
            <a:r>
              <a:rPr lang="en-US" sz="2000" dirty="0"/>
              <a:t>taking into account the use cases and related requirements, a Nested NDT definition shall be introduced in the TS 28.561</a:t>
            </a:r>
          </a:p>
        </p:txBody>
      </p:sp>
    </p:spTree>
    <p:extLst>
      <p:ext uri="{BB962C8B-B14F-4D97-AF65-F5344CB8AC3E}">
        <p14:creationId xmlns:p14="http://schemas.microsoft.com/office/powerpoint/2010/main" val="848187076"/>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1BD38F-D88A-6C39-05A2-A54AEA8F9A5C}"/>
              </a:ext>
            </a:extLst>
          </p:cNvPr>
          <p:cNvSpPr>
            <a:spLocks noGrp="1"/>
          </p:cNvSpPr>
          <p:nvPr>
            <p:ph type="title"/>
          </p:nvPr>
        </p:nvSpPr>
        <p:spPr/>
        <p:txBody>
          <a:bodyPr/>
          <a:lstStyle/>
          <a:p>
            <a:r>
              <a:rPr lang="it-IT" dirty="0" err="1"/>
              <a:t>References</a:t>
            </a:r>
            <a:endParaRPr lang="en-US" dirty="0"/>
          </a:p>
        </p:txBody>
      </p:sp>
      <p:sp>
        <p:nvSpPr>
          <p:cNvPr id="3" name="Content Placeholder 2">
            <a:extLst>
              <a:ext uri="{FF2B5EF4-FFF2-40B4-BE49-F238E27FC236}">
                <a16:creationId xmlns:a16="http://schemas.microsoft.com/office/drawing/2014/main" id="{1AA217D1-F5A0-92D8-58C1-5547042F39FB}"/>
              </a:ext>
            </a:extLst>
          </p:cNvPr>
          <p:cNvSpPr>
            <a:spLocks noGrp="1"/>
          </p:cNvSpPr>
          <p:nvPr>
            <p:ph idx="1"/>
          </p:nvPr>
        </p:nvSpPr>
        <p:spPr/>
        <p:txBody>
          <a:bodyPr/>
          <a:lstStyle/>
          <a:p>
            <a:r>
              <a:rPr lang="it-IT" sz="2000" dirty="0"/>
              <a:t>28.915 </a:t>
            </a:r>
            <a:r>
              <a:rPr lang="en-US" sz="2000" dirty="0"/>
              <a:t>“Study on management aspects of Network Digital Twin”</a:t>
            </a:r>
          </a:p>
          <a:p>
            <a:r>
              <a:rPr lang="it-IT" sz="2000" dirty="0"/>
              <a:t>SP-241938 </a:t>
            </a:r>
            <a:r>
              <a:rPr lang="en-US" sz="2000" dirty="0"/>
              <a:t>“New WID on management aspects of Network Digital Twins”</a:t>
            </a:r>
            <a:endParaRPr lang="it-IT" sz="2000" dirty="0"/>
          </a:p>
          <a:p>
            <a:r>
              <a:rPr lang="it-IT" sz="2000" dirty="0"/>
              <a:t>28.530 </a:t>
            </a:r>
            <a:r>
              <a:rPr lang="en-US" sz="2000" dirty="0"/>
              <a:t>“Management and orchestration; Concepts, use cases and requirements”</a:t>
            </a:r>
            <a:endParaRPr lang="it-IT" sz="2000" dirty="0"/>
          </a:p>
          <a:p>
            <a:r>
              <a:rPr lang="it-IT" sz="2000" dirty="0"/>
              <a:t>28.557 </a:t>
            </a:r>
            <a:r>
              <a:rPr lang="en-US" sz="2000" dirty="0"/>
              <a:t>“Management and orchestration; Management of Non-Public Networks (NPN); Stage 1 and stage 2”</a:t>
            </a:r>
            <a:endParaRPr lang="it-IT" sz="2000" dirty="0"/>
          </a:p>
          <a:p>
            <a:r>
              <a:rPr lang="it-IT" sz="2000" dirty="0"/>
              <a:t>32.130 </a:t>
            </a:r>
            <a:r>
              <a:rPr lang="en-US" sz="2000" dirty="0"/>
              <a:t>“Network sharing; Concepts and requirements”</a:t>
            </a:r>
            <a:endParaRPr lang="it-IT" sz="2000" dirty="0"/>
          </a:p>
          <a:p>
            <a:r>
              <a:rPr lang="it-IT" sz="2000" dirty="0"/>
              <a:t>ETSI GR ZSM 015 </a:t>
            </a:r>
            <a:r>
              <a:rPr lang="en-US" sz="2000" dirty="0"/>
              <a:t>“Zero-touch network and Service Management (ZSM); Network Digital Twin”</a:t>
            </a:r>
            <a:endParaRPr lang="it-IT" sz="2000" dirty="0"/>
          </a:p>
          <a:p>
            <a:r>
              <a:rPr lang="it-IT" sz="2000" dirty="0"/>
              <a:t>M. Becattini, A. Iera, L. Paroli and G. Fontani, </a:t>
            </a:r>
            <a:r>
              <a:rPr lang="en-US" sz="2000" dirty="0"/>
              <a:t>“</a:t>
            </a:r>
            <a:r>
              <a:rPr lang="it-IT" sz="2000" dirty="0"/>
              <a:t>Digital Twin Networks for </a:t>
            </a:r>
            <a:r>
              <a:rPr lang="it-IT" sz="2000" dirty="0" err="1"/>
              <a:t>Sustainable</a:t>
            </a:r>
            <a:r>
              <a:rPr lang="it-IT" sz="2000" dirty="0"/>
              <a:t> In-Network Computing in Future 6G Networks</a:t>
            </a:r>
            <a:r>
              <a:rPr lang="en-US" sz="2000" dirty="0"/>
              <a:t>”</a:t>
            </a:r>
            <a:r>
              <a:rPr lang="it-IT" sz="2000" dirty="0"/>
              <a:t>, IEEE International Symposium on Personal, Indoor and Mobile Radio Communications, PIMRC'24, 2–5 </a:t>
            </a:r>
            <a:r>
              <a:rPr lang="it-IT" sz="2000" dirty="0" err="1"/>
              <a:t>September</a:t>
            </a:r>
            <a:r>
              <a:rPr lang="it-IT" sz="2000" dirty="0"/>
              <a:t> 2024 ,  Valencia, </a:t>
            </a:r>
            <a:r>
              <a:rPr lang="it-IT" sz="2000" dirty="0" err="1"/>
              <a:t>Spain</a:t>
            </a:r>
            <a:endParaRPr lang="en-US" sz="2000" dirty="0"/>
          </a:p>
        </p:txBody>
      </p:sp>
    </p:spTree>
    <p:extLst>
      <p:ext uri="{BB962C8B-B14F-4D97-AF65-F5344CB8AC3E}">
        <p14:creationId xmlns:p14="http://schemas.microsoft.com/office/powerpoint/2010/main" val="2880030402"/>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00d4e6f7-2098-4211-81db-5612d3076bf7}" enabled="1" method="Standard" siteId="{6815f468-021c-48f2-a6b2-d65c8e979dfb}" removed="0"/>
  <clbl:label id="{c5b02733-e38d-4a62-8827-4d813c32e77d}" enabled="1" method="Standard" siteId="{257a5598-84de-4579-9756-57f65f08a6c0}" removed="0"/>
</clbl:labelList>
</file>

<file path=docProps/app.xml><?xml version="1.0" encoding="utf-8"?>
<Properties xmlns="http://schemas.openxmlformats.org/officeDocument/2006/extended-properties" xmlns:vt="http://schemas.openxmlformats.org/officeDocument/2006/docPropsVTypes">
  <Template>Office Theme</Template>
  <TotalTime>9197</TotalTime>
  <Words>945</Words>
  <Application>Microsoft Office PowerPoint</Application>
  <PresentationFormat>Widescreen</PresentationFormat>
  <Paragraphs>70</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Arial </vt:lpstr>
      <vt:lpstr>Calibri</vt:lpstr>
      <vt:lpstr>Calibri Light</vt:lpstr>
      <vt:lpstr>Times New Roman</vt:lpstr>
      <vt:lpstr>Office Theme</vt:lpstr>
      <vt:lpstr> Discussion Paper Justification for the Inclusion of Nested NDT Definition in the TS 28.561</vt:lpstr>
      <vt:lpstr>TR 28.915 conclusions</vt:lpstr>
      <vt:lpstr>SP-241938 Objective</vt:lpstr>
      <vt:lpstr>Some use cases which could require Nested NDT specific services</vt:lpstr>
      <vt:lpstr>Relevance of Nested NDT </vt:lpstr>
      <vt:lpstr>References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Bizzarri Simone</cp:lastModifiedBy>
  <cp:revision>610</cp:revision>
  <dcterms:created xsi:type="dcterms:W3CDTF">2010-02-05T13:52:04Z</dcterms:created>
  <dcterms:modified xsi:type="dcterms:W3CDTF">2025-03-28T13:26:32Z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MSIP_Label_00d4e6f7-2098-4211-81db-5612d3076bf7_Enabled">
    <vt:lpwstr>true</vt:lpwstr>
  </property>
  <property fmtid="{D5CDD505-2E9C-101B-9397-08002B2CF9AE}" pid="4" name="MSIP_Label_00d4e6f7-2098-4211-81db-5612d3076bf7_SetDate">
    <vt:lpwstr>2024-08-01T09:54:19Z</vt:lpwstr>
  </property>
  <property fmtid="{D5CDD505-2E9C-101B-9397-08002B2CF9AE}" pid="5" name="MSIP_Label_00d4e6f7-2098-4211-81db-5612d3076bf7_Method">
    <vt:lpwstr>Standard</vt:lpwstr>
  </property>
  <property fmtid="{D5CDD505-2E9C-101B-9397-08002B2CF9AE}" pid="6" name="MSIP_Label_00d4e6f7-2098-4211-81db-5612d3076bf7_Name">
    <vt:lpwstr>Uso Interno Fibercop</vt:lpwstr>
  </property>
  <property fmtid="{D5CDD505-2E9C-101B-9397-08002B2CF9AE}" pid="7" name="MSIP_Label_00d4e6f7-2098-4211-81db-5612d3076bf7_SiteId">
    <vt:lpwstr>6815f468-021c-48f2-a6b2-d65c8e979dfb</vt:lpwstr>
  </property>
  <property fmtid="{D5CDD505-2E9C-101B-9397-08002B2CF9AE}" pid="8" name="MSIP_Label_00d4e6f7-2098-4211-81db-5612d3076bf7_ActionId">
    <vt:lpwstr>f0c29b47-a199-48c3-a72f-ca4ded3865b3</vt:lpwstr>
  </property>
  <property fmtid="{D5CDD505-2E9C-101B-9397-08002B2CF9AE}" pid="9" name="MSIP_Label_00d4e6f7-2098-4211-81db-5612d3076bf7_ContentBits">
    <vt:lpwstr>2</vt:lpwstr>
  </property>
  <property fmtid="{D5CDD505-2E9C-101B-9397-08002B2CF9AE}" pid="10" name="ClassificationContentMarkingFooterLocations">
    <vt:lpwstr>Office Theme:3</vt:lpwstr>
  </property>
  <property fmtid="{D5CDD505-2E9C-101B-9397-08002B2CF9AE}" pid="11" name="ClassificationContentMarkingFooterText">
    <vt:lpwstr>FiberCop - Uso Aziendale - Tutti i diritti riservati.</vt:lpwstr>
  </property>
</Properties>
</file>