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949" r:id="rId8"/>
    <p:sldId id="704" r:id="rId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FFCC"/>
    <a:srgbClr val="5C88D0"/>
    <a:srgbClr val="C1E442"/>
    <a:srgbClr val="FFFF99"/>
    <a:srgbClr val="C6D254"/>
    <a:srgbClr val="000000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2197" autoAdjust="0"/>
  </p:normalViewPr>
  <p:slideViewPr>
    <p:cSldViewPr snapToGrid="0">
      <p:cViewPr varScale="1">
        <p:scale>
          <a:sx n="74" d="100"/>
          <a:sy n="74" d="100"/>
        </p:scale>
        <p:origin x="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4/18/2023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4/18/2023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31653" y="6460167"/>
            <a:ext cx="8197006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 DP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FBC and QBC in Roaming Architecture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(SA5#148</a:t>
            </a:r>
            <a:r>
              <a:rPr lang="zh-CN" altLang="en-US" sz="1100" b="1" spc="300" dirty="0">
                <a:ea typeface="+mn-ea"/>
                <a:cs typeface="Arial" panose="020B0604020202020204" pitchFamily="34" charset="0"/>
              </a:rPr>
              <a:t>）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991" y="3145201"/>
            <a:ext cx="11530738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DP on </a:t>
            </a:r>
            <a:r>
              <a:rPr lang="en-US" sz="4400" dirty="0"/>
              <a:t>FBC</a:t>
            </a:r>
            <a:r>
              <a:rPr lang="zh-CN" altLang="en-US" sz="4400" dirty="0"/>
              <a:t> </a:t>
            </a:r>
            <a:r>
              <a:rPr lang="en-US" altLang="zh-CN" sz="4400" dirty="0"/>
              <a:t>and QBC in Roaming Architecture</a:t>
            </a:r>
            <a:br>
              <a:rPr lang="en-US" altLang="zh-CN" sz="4000" b="1" dirty="0"/>
            </a:br>
            <a:r>
              <a:rPr lang="en-GB" altLang="zh-CN" sz="2400" b="1" dirty="0"/>
              <a:t> (SA5 #14</a:t>
            </a:r>
            <a:r>
              <a:rPr lang="en-US" altLang="zh-CN" sz="2400" b="1" dirty="0"/>
              <a:t>8</a:t>
            </a:r>
            <a:r>
              <a:rPr lang="en-GB" altLang="zh-CN" sz="2400" b="1" dirty="0"/>
              <a:t>)</a:t>
            </a:r>
            <a:br>
              <a:rPr lang="en-GB" altLang="zh-CN" sz="2800" b="1" i="1" dirty="0"/>
            </a:br>
            <a:br>
              <a:rPr lang="en-GB" altLang="zh-CN" sz="2800" b="1" dirty="0"/>
            </a:br>
            <a:b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721700" y="4779095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 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A86131E3-9467-457C-A2C5-2DD687E0A9E1}"/>
              </a:ext>
            </a:extLst>
          </p:cNvPr>
          <p:cNvSpPr/>
          <p:nvPr/>
        </p:nvSpPr>
        <p:spPr>
          <a:xfrm>
            <a:off x="229224" y="801414"/>
            <a:ext cx="11592738" cy="128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0" indent="-449263">
              <a:spcBef>
                <a:spcPct val="20000"/>
              </a:spcBef>
              <a:buBlip>
                <a:blip r:embed="rId3"/>
              </a:buBlip>
            </a:pPr>
            <a:r>
              <a:rPr lang="en-US" altLang="zh-CN" sz="2000" kern="0" dirty="0">
                <a:solidFill>
                  <a:prstClr val="black"/>
                </a:solidFill>
                <a:latin typeface="Calibri"/>
                <a:cs typeface="+mn-cs"/>
              </a:rPr>
              <a:t>Roaming Architecture and QBC/FBC</a:t>
            </a:r>
          </a:p>
          <a:p>
            <a:pPr marL="898525" lvl="1" indent="-449263">
              <a:spcBef>
                <a:spcPct val="20000"/>
              </a:spcBef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latin typeface="+mn-lt"/>
              </a:rPr>
              <a:t>FBC: Used for the Retails.  In the roaming architecture, the H-PLMN is responsible for the retails.</a:t>
            </a:r>
          </a:p>
          <a:p>
            <a:pPr marL="898525" lvl="1" indent="-449263">
              <a:spcBef>
                <a:spcPct val="20000"/>
              </a:spcBef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latin typeface="+mn-lt"/>
              </a:rPr>
              <a:t>QBC: Used for the Interconnection. In the roaming architecture, the H-PLMN/V-PLMN is responsible for the interconnection.</a:t>
            </a:r>
          </a:p>
          <a:p>
            <a:pPr marL="898525" lvl="1" indent="-449263">
              <a:spcBef>
                <a:spcPct val="20000"/>
              </a:spcBef>
              <a:buClr>
                <a:srgbClr val="C00000"/>
              </a:buClr>
              <a:buBlip>
                <a:blip r:embed="rId4"/>
              </a:buBlip>
            </a:pPr>
            <a:endParaRPr lang="en-US" altLang="zh-CN" sz="1600" dirty="0">
              <a:latin typeface="+mn-lt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594" y="-86710"/>
            <a:ext cx="9102725" cy="1143000"/>
          </a:xfrm>
        </p:spPr>
        <p:txBody>
          <a:bodyPr/>
          <a:lstStyle/>
          <a:p>
            <a:r>
              <a:rPr lang="en-US" altLang="zh-CN" dirty="0"/>
              <a:t>Roaming Charging Architecture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F092CB7-AEEC-4D74-9652-366689FBEBFC}"/>
              </a:ext>
            </a:extLst>
          </p:cNvPr>
          <p:cNvSpPr/>
          <p:nvPr/>
        </p:nvSpPr>
        <p:spPr>
          <a:xfrm>
            <a:off x="13141685" y="7965956"/>
            <a:ext cx="23936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400" b="1" i="1" dirty="0">
                <a:ea typeface="等线" panose="02010600030101010101" pitchFamily="2" charset="-122"/>
              </a:rPr>
              <a:t>Source: TS 32.290 V18.0.0</a:t>
            </a:r>
            <a:endParaRPr lang="zh-CN" altLang="en-US" i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7038110-152F-463A-A11E-057566EC8E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116" y="1906782"/>
            <a:ext cx="4085714" cy="2657143"/>
          </a:xfrm>
          <a:prstGeom prst="rect">
            <a:avLst/>
          </a:prstGeom>
        </p:spPr>
      </p:pic>
      <p:sp>
        <p:nvSpPr>
          <p:cNvPr id="4" name="Rectangle 138">
            <a:extLst>
              <a:ext uri="{FF2B5EF4-FFF2-40B4-BE49-F238E27FC236}">
                <a16:creationId xmlns:a16="http://schemas.microsoft.com/office/drawing/2014/main" id="{5753BC42-5880-4CD5-B5DD-5ABF78B71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0442" y="2396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FAF71924-7244-4769-BFA8-19EA4FA18E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64073"/>
              </p:ext>
            </p:extLst>
          </p:nvPr>
        </p:nvGraphicFramePr>
        <p:xfrm>
          <a:off x="6843277" y="1980061"/>
          <a:ext cx="4086225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" name="Visio" r:id="rId6" imgW="4086171" imgH="2657591" progId="Visio.Drawing.11">
                  <p:embed/>
                </p:oleObj>
              </mc:Choice>
              <mc:Fallback>
                <p:oleObj name="Visio" r:id="rId6" imgW="4086171" imgH="2657591" progId="Visio.Drawing.11">
                  <p:embed/>
                  <p:pic>
                    <p:nvPicPr>
                      <p:cNvPr id="0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277" y="1980061"/>
                        <a:ext cx="4086225" cy="265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2">
            <a:extLst>
              <a:ext uri="{FF2B5EF4-FFF2-40B4-BE49-F238E27FC236}">
                <a16:creationId xmlns:a16="http://schemas.microsoft.com/office/drawing/2014/main" id="{9FCEB93D-C47D-4F43-ACB3-9BA61A361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1586" y="25934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箭头: 左右 13">
            <a:extLst>
              <a:ext uri="{FF2B5EF4-FFF2-40B4-BE49-F238E27FC236}">
                <a16:creationId xmlns:a16="http://schemas.microsoft.com/office/drawing/2014/main" id="{E32FA953-A17F-41B3-8D02-A255F2FE64C4}"/>
              </a:ext>
            </a:extLst>
          </p:cNvPr>
          <p:cNvSpPr/>
          <p:nvPr/>
        </p:nvSpPr>
        <p:spPr bwMode="auto">
          <a:xfrm>
            <a:off x="2538248" y="1977978"/>
            <a:ext cx="709448" cy="212835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94C3C80-7048-4058-83B5-C7E2C266D0A8}"/>
              </a:ext>
            </a:extLst>
          </p:cNvPr>
          <p:cNvSpPr/>
          <p:nvPr/>
        </p:nvSpPr>
        <p:spPr>
          <a:xfrm>
            <a:off x="1367411" y="1741029"/>
            <a:ext cx="33371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2" lvl="1" indent="0">
              <a:spcBef>
                <a:spcPct val="20000"/>
              </a:spcBef>
              <a:buClr>
                <a:srgbClr val="C00000"/>
              </a:buClr>
            </a:pPr>
            <a:r>
              <a:rPr lang="en-US" altLang="zh-CN" sz="1200" dirty="0">
                <a:solidFill>
                  <a:srgbClr val="FF0000"/>
                </a:solidFill>
                <a:highlight>
                  <a:srgbClr val="FFFF00"/>
                </a:highlight>
              </a:rPr>
              <a:t>QBC used for Interconnection </a:t>
            </a:r>
          </a:p>
        </p:txBody>
      </p:sp>
      <p:sp>
        <p:nvSpPr>
          <p:cNvPr id="30" name="箭头: 左右 29">
            <a:extLst>
              <a:ext uri="{FF2B5EF4-FFF2-40B4-BE49-F238E27FC236}">
                <a16:creationId xmlns:a16="http://schemas.microsoft.com/office/drawing/2014/main" id="{E8EE2B2D-FB53-46EF-A5BD-5C66320BA341}"/>
              </a:ext>
            </a:extLst>
          </p:cNvPr>
          <p:cNvSpPr/>
          <p:nvPr/>
        </p:nvSpPr>
        <p:spPr bwMode="auto">
          <a:xfrm>
            <a:off x="8534301" y="2019573"/>
            <a:ext cx="709448" cy="212835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A5D89CFF-BB2F-49E5-B4C0-5798E0A8E606}"/>
              </a:ext>
            </a:extLst>
          </p:cNvPr>
          <p:cNvSpPr/>
          <p:nvPr/>
        </p:nvSpPr>
        <p:spPr>
          <a:xfrm>
            <a:off x="7372833" y="1739939"/>
            <a:ext cx="33371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2" lvl="1" indent="0">
              <a:spcBef>
                <a:spcPct val="20000"/>
              </a:spcBef>
              <a:buClr>
                <a:srgbClr val="C00000"/>
              </a:buClr>
            </a:pPr>
            <a:r>
              <a:rPr lang="en-US" altLang="zh-CN" sz="1200" dirty="0">
                <a:solidFill>
                  <a:srgbClr val="FF0000"/>
                </a:solidFill>
                <a:highlight>
                  <a:srgbClr val="FFFF00"/>
                </a:highlight>
              </a:rPr>
              <a:t>QBC used for Interconnection 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33350A5-3B60-49C8-9A36-CEB972EED892}"/>
              </a:ext>
            </a:extLst>
          </p:cNvPr>
          <p:cNvSpPr/>
          <p:nvPr/>
        </p:nvSpPr>
        <p:spPr>
          <a:xfrm>
            <a:off x="1329547" y="4584840"/>
            <a:ext cx="280557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Figure 1: Home Routed Roaming</a:t>
            </a:r>
            <a:endParaRPr lang="zh-CN" altLang="en-US" b="1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CE0DDB24-1716-4188-93F3-D4AD5016BD20}"/>
              </a:ext>
            </a:extLst>
          </p:cNvPr>
          <p:cNvSpPr/>
          <p:nvPr/>
        </p:nvSpPr>
        <p:spPr>
          <a:xfrm>
            <a:off x="7572792" y="4604720"/>
            <a:ext cx="2890535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Figure 2:Local breakout Roaming </a:t>
            </a:r>
            <a:endParaRPr lang="zh-CN" altLang="en-US" b="1" dirty="0"/>
          </a:p>
        </p:txBody>
      </p:sp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04C77A43-1D73-4403-9886-EE6CA621E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17681"/>
              </p:ext>
            </p:extLst>
          </p:nvPr>
        </p:nvGraphicFramePr>
        <p:xfrm>
          <a:off x="6956295" y="4959798"/>
          <a:ext cx="4291956" cy="1372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065">
                  <a:extLst>
                    <a:ext uri="{9D8B030D-6E8A-4147-A177-3AD203B41FA5}">
                      <a16:colId xmlns:a16="http://schemas.microsoft.com/office/drawing/2014/main" val="2962618173"/>
                    </a:ext>
                  </a:extLst>
                </a:gridCol>
                <a:gridCol w="2380891">
                  <a:extLst>
                    <a:ext uri="{9D8B030D-6E8A-4147-A177-3AD203B41FA5}">
                      <a16:colId xmlns:a16="http://schemas.microsoft.com/office/drawing/2014/main" val="2399032166"/>
                    </a:ext>
                  </a:extLst>
                </a:gridCol>
              </a:tblGrid>
              <a:tr h="22342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altLang="zh-CN" sz="1400" dirty="0"/>
                        <a:t>V-SMF &amp; V-CHF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altLang="zh-CN" sz="1400" dirty="0"/>
                        <a:t>V-SMF &amp; H-CHF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326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QBC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QBC and FBC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73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QBC and FBC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QBC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FBC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QBC and FBC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91373"/>
                  </a:ext>
                </a:extLst>
              </a:tr>
            </a:tbl>
          </a:graphicData>
        </a:graphic>
      </p:graphicFrame>
      <p:graphicFrame>
        <p:nvGraphicFramePr>
          <p:cNvPr id="22" name="表格 21">
            <a:extLst>
              <a:ext uri="{FF2B5EF4-FFF2-40B4-BE49-F238E27FC236}">
                <a16:creationId xmlns:a16="http://schemas.microsoft.com/office/drawing/2014/main" id="{67E27C93-328D-4B7E-AF03-AAF49F1F7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83639"/>
              </p:ext>
            </p:extLst>
          </p:nvPr>
        </p:nvGraphicFramePr>
        <p:xfrm>
          <a:off x="924149" y="4926581"/>
          <a:ext cx="4337964" cy="1372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447">
                  <a:extLst>
                    <a:ext uri="{9D8B030D-6E8A-4147-A177-3AD203B41FA5}">
                      <a16:colId xmlns:a16="http://schemas.microsoft.com/office/drawing/2014/main" val="2962618173"/>
                    </a:ext>
                  </a:extLst>
                </a:gridCol>
                <a:gridCol w="2389517">
                  <a:extLst>
                    <a:ext uri="{9D8B030D-6E8A-4147-A177-3AD203B41FA5}">
                      <a16:colId xmlns:a16="http://schemas.microsoft.com/office/drawing/2014/main" val="2399032166"/>
                    </a:ext>
                  </a:extLst>
                </a:gridCol>
              </a:tblGrid>
              <a:tr h="22342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altLang="zh-CN" sz="1400" dirty="0"/>
                        <a:t>V-SMF &amp; V-CHF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altLang="zh-CN" sz="1400" dirty="0"/>
                        <a:t>H-SMF &amp; H-CHF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326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QBC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QBC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FBC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QBC and FBC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473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QBC and FBC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QBC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FBC</a:t>
                      </a:r>
                    </a:p>
                    <a:p>
                      <a:pPr marL="0" indent="-180975">
                        <a:lnSpc>
                          <a:spcPct val="8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QBC and FBC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9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20997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4d06219-a142-4c5f-be55-53f74cb980c7"/>
    <ds:schemaRef ds:uri="687e87d0-d0a8-4c48-8f94-14f0c67212c5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25475</TotalTime>
  <Words>145</Words>
  <Application>Microsoft Office PowerPoint</Application>
  <PresentationFormat>宽屏</PresentationFormat>
  <Paragraphs>34</Paragraphs>
  <Slides>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等线</vt:lpstr>
      <vt:lpstr>宋体</vt:lpstr>
      <vt:lpstr>Arial</vt:lpstr>
      <vt:lpstr>Calibri</vt:lpstr>
      <vt:lpstr>Times New Roman</vt:lpstr>
      <vt:lpstr>Office Theme</vt:lpstr>
      <vt:lpstr>Visio</vt:lpstr>
      <vt:lpstr>    DP on FBC and QBC in Roaming Architecture  (SA5 #148)   </vt:lpstr>
      <vt:lpstr>Roaming Charging Architecture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Huawei-1</cp:lastModifiedBy>
  <cp:revision>654</cp:revision>
  <dcterms:created xsi:type="dcterms:W3CDTF">2019-03-13T01:38:36Z</dcterms:created>
  <dcterms:modified xsi:type="dcterms:W3CDTF">2023-04-18T07:57:40Z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(3)MlJs3VgxGLHuoVssKy/oAs+sErvT6qqZ2ovfiDGarZ6zQxh++dln5jkIuuffqzxvwkr4E87S
OuRtMSzfIPteSG548mxfJIk0WSlsIPFxgaq4L7HoMWiHgVsiEOdiPhQdY6P8CfFFTin0LdL8
GjSqlNjDzIispG44B9/6lRDWWrKd19EvhEJRP66Wys+7cLD/ceYzdwTHWeELLF/ZJqrs+4Wh
DA6+dZw384dimwqIzG</vt:lpwstr>
  </property>
  <property fmtid="{D5CDD505-2E9C-101B-9397-08002B2CF9AE}" pid="4" name="_2015_ms_pID_7253431">
    <vt:lpwstr>jQtuYpWHjZmM6UmnkuwHpqakIlijQz5Vg5sz0GoD0xt9DxjSznZ9je
zyD71kzaMF2U+0Vkrtyr23/g56meqXumOMnIXhORngt7VZrbfAbV4rcmsU1wnAnXcH7Lixkg
N60yHHnAcXXgscGZjqc+KSv9Xyvr/v+4t81rhWialfKIjVBCO6Hisdh9YZxsnTdfLwSItTii
F0NchdCgC/KQ+nhJ3pYhYgx6YyuMc8QEuhdm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LhQtg7WePCREEEptj+RK60g=</vt:lpwstr>
  </property>
</Properties>
</file>