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1"/>
  </p:notesMasterIdLst>
  <p:handoutMasterIdLst>
    <p:handoutMasterId r:id="rId12"/>
  </p:handoutMasterIdLst>
  <p:sldIdLst>
    <p:sldId id="303" r:id="rId2"/>
    <p:sldId id="726" r:id="rId3"/>
    <p:sldId id="636" r:id="rId4"/>
    <p:sldId id="900" r:id="rId5"/>
    <p:sldId id="905" r:id="rId6"/>
    <p:sldId id="879" r:id="rId7"/>
    <p:sldId id="877" r:id="rId8"/>
    <p:sldId id="906" r:id="rId9"/>
    <p:sldId id="704" r:id="rId1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0066F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5" autoAdjust="0"/>
    <p:restoredTop sz="97931" autoAdjust="0"/>
  </p:normalViewPr>
  <p:slideViewPr>
    <p:cSldViewPr snapToGrid="0">
      <p:cViewPr varScale="1">
        <p:scale>
          <a:sx n="114" d="100"/>
          <a:sy n="114" d="100"/>
        </p:scale>
        <p:origin x="444"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1/20/2023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1/20/2023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9791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S5-231006, SA5#146bis-e, 16 </a:t>
            </a:r>
            <a:r>
              <a:rPr lang="en-US" sz="1100" b="1" kern="1200" spc="300" dirty="0">
                <a:solidFill>
                  <a:schemeClr val="tx1"/>
                </a:solidFill>
                <a:latin typeface="Arial" panose="020B0604020202020204" pitchFamily="34" charset="0"/>
                <a:ea typeface="+mn-ea"/>
                <a:cs typeface="Arial" panose="020B0604020202020204" pitchFamily="34" charset="0"/>
              </a:rPr>
              <a:t>– 19 </a:t>
            </a:r>
            <a:r>
              <a:rPr lang="en-US" altLang="zh-CN" sz="1100" b="1" kern="1200" spc="300" dirty="0">
                <a:solidFill>
                  <a:schemeClr val="tx1"/>
                </a:solidFill>
                <a:latin typeface="Arial" panose="020B0604020202020204" pitchFamily="34" charset="0"/>
                <a:ea typeface="+mn-ea"/>
                <a:cs typeface="Arial" panose="020B0604020202020204" pitchFamily="34" charset="0"/>
              </a:rPr>
              <a:t>January</a:t>
            </a:r>
            <a:r>
              <a:rPr lang="en-US" sz="1100" b="1" kern="1200" spc="300" dirty="0">
                <a:solidFill>
                  <a:schemeClr val="tx1"/>
                </a:solidFill>
                <a:latin typeface="Arial" panose="020B0604020202020204" pitchFamily="34" charset="0"/>
                <a:ea typeface="+mn-ea"/>
                <a:cs typeface="Arial" panose="020B0604020202020204" pitchFamily="34" charset="0"/>
              </a:rPr>
              <a:t> 2023</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OAM&amp;P Exec Report</a:t>
            </a:r>
            <a:br>
              <a:rPr lang="en-GB" sz="4800" b="1" i="1" dirty="0"/>
            </a:br>
            <a:r>
              <a:rPr lang="fr-FR" sz="2400" dirty="0">
                <a:latin typeface="Arial" pitchFamily="34" charset="0"/>
              </a:rPr>
              <a:t>SA5#146bis-e, 16 – 19 </a:t>
            </a:r>
            <a:r>
              <a:rPr lang="en-US" altLang="zh-CN" sz="2400" dirty="0">
                <a:latin typeface="Arial" pitchFamily="34" charset="0"/>
              </a:rPr>
              <a:t>January</a:t>
            </a:r>
            <a:r>
              <a:rPr lang="en-US" sz="2400" dirty="0">
                <a:latin typeface="Arial" pitchFamily="34" charset="0"/>
              </a:rPr>
              <a:t>, 2023</a:t>
            </a:r>
            <a:br>
              <a:rPr lang="fr-FR" sz="2400" dirty="0">
                <a:latin typeface="Arial" pitchFamily="34" charset="0"/>
              </a:rPr>
            </a:br>
            <a:r>
              <a:rPr lang="fr-FR" sz="2400" dirty="0">
                <a:latin typeface="Arial" pitchFamily="34" charset="0"/>
              </a:rPr>
              <a:t>E-meeting</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555433729"/>
              </p:ext>
            </p:extLst>
          </p:nvPr>
        </p:nvGraphicFramePr>
        <p:xfrm>
          <a:off x="351418" y="1558060"/>
          <a:ext cx="11537378" cy="2781300"/>
        </p:xfrm>
        <a:graphic>
          <a:graphicData uri="http://schemas.openxmlformats.org/drawingml/2006/table">
            <a:tbl>
              <a:tblPr/>
              <a:tblGrid>
                <a:gridCol w="1040524">
                  <a:extLst>
                    <a:ext uri="{9D8B030D-6E8A-4147-A177-3AD203B41FA5}">
                      <a16:colId xmlns:a16="http://schemas.microsoft.com/office/drawing/2014/main" val="20000"/>
                    </a:ext>
                  </a:extLst>
                </a:gridCol>
                <a:gridCol w="5030108">
                  <a:extLst>
                    <a:ext uri="{9D8B030D-6E8A-4147-A177-3AD203B41FA5}">
                      <a16:colId xmlns:a16="http://schemas.microsoft.com/office/drawing/2014/main" val="20001"/>
                    </a:ext>
                  </a:extLst>
                </a:gridCol>
                <a:gridCol w="2733373">
                  <a:extLst>
                    <a:ext uri="{9D8B030D-6E8A-4147-A177-3AD203B41FA5}">
                      <a16:colId xmlns:a16="http://schemas.microsoft.com/office/drawing/2014/main" val="20002"/>
                    </a:ext>
                  </a:extLst>
                </a:gridCol>
                <a:gridCol w="2733373">
                  <a:extLst>
                    <a:ext uri="{9D8B030D-6E8A-4147-A177-3AD203B41FA5}">
                      <a16:colId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err="1">
                          <a:solidFill>
                            <a:schemeClr val="tx1"/>
                          </a:solidFill>
                          <a:latin typeface="+mn-lt"/>
                          <a:ea typeface="+mn-ea"/>
                          <a:cs typeface="+mn-cs"/>
                        </a:rPr>
                        <a:t>TDoc</a:t>
                      </a:r>
                      <a:endParaRPr lang="en-GB" altLang="zh-CN" sz="14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S5-231010</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Proposed way forward for the Rel-18 work on EE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90142715"/>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S5-231011</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Revised WID Rel-18 Work Item on 5G energy efficiency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0869764"/>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S5-231032</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Rel-18&amp;Rel-19 time plan proposal for OAM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SA5 Vice Chair (Huawei)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56541081"/>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S5-231082</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Discussion paper on Using Forge-Git as the primary storage for Code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dirty="0">
                          <a:solidFill>
                            <a:schemeClr val="tx1"/>
                          </a:solidFill>
                          <a:effectLst/>
                          <a:latin typeface="Arial" panose="020B0604020202020204" pitchFamily="34" charset="0"/>
                          <a:ea typeface="+mn-ea"/>
                          <a:cs typeface="Arial" panose="020B0604020202020204" pitchFamily="34" charset="0"/>
                        </a:rPr>
                        <a:t>CT</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50014413"/>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S5-231148</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Discussion paper on KPI, KQI, </a:t>
                      </a:r>
                      <a:r>
                        <a:rPr lang="en-US" sz="1050" kern="1200" dirty="0" err="1">
                          <a:solidFill>
                            <a:schemeClr val="tx1"/>
                          </a:solidFill>
                          <a:effectLst/>
                          <a:latin typeface="Arial" panose="020B0604020202020204" pitchFamily="34" charset="0"/>
                          <a:ea typeface="+mn-ea"/>
                          <a:cs typeface="Arial" panose="020B0604020202020204" pitchFamily="34" charset="0"/>
                        </a:rPr>
                        <a:t>QoE</a:t>
                      </a:r>
                      <a:r>
                        <a:rPr lang="en-US" sz="1050" kern="1200" dirty="0">
                          <a:solidFill>
                            <a:schemeClr val="tx1"/>
                          </a:solidFill>
                          <a:effectLst/>
                          <a:latin typeface="Arial" panose="020B0604020202020204" pitchFamily="34" charset="0"/>
                          <a:ea typeface="+mn-ea"/>
                          <a:cs typeface="Arial" panose="020B0604020202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Nokia</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22054216"/>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S5-231149</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3GPP Rel-18 work on EE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All 3GPP </a:t>
                      </a:r>
                      <a:r>
                        <a:rPr lang="fr-FR" sz="1050" kern="1200" dirty="0" err="1">
                          <a:solidFill>
                            <a:schemeClr val="tx1"/>
                          </a:solidFill>
                          <a:effectLst/>
                          <a:latin typeface="Arial" panose="020B0604020202020204" pitchFamily="34" charset="0"/>
                          <a:ea typeface="+mn-ea"/>
                          <a:cs typeface="Arial" panose="020B0604020202020204" pitchFamily="34" charset="0"/>
                        </a:rPr>
                        <a:t>TSGs</a:t>
                      </a:r>
                      <a:r>
                        <a:rPr lang="fr-FR" sz="1050" kern="1200" dirty="0">
                          <a:solidFill>
                            <a:schemeClr val="tx1"/>
                          </a:solidFill>
                          <a:effectLst/>
                          <a:latin typeface="Arial" panose="020B0604020202020204" pitchFamily="34" charset="0"/>
                          <a:ea typeface="+mn-ea"/>
                          <a:cs typeface="Arial" panose="020B0604020202020204" pitchFamily="34" charset="0"/>
                        </a:rPr>
                        <a:t> and </a:t>
                      </a:r>
                      <a:r>
                        <a:rPr lang="fr-FR" sz="1050" kern="1200" dirty="0" err="1">
                          <a:solidFill>
                            <a:schemeClr val="tx1"/>
                          </a:solidFill>
                          <a:effectLst/>
                          <a:latin typeface="Arial" panose="020B0604020202020204" pitchFamily="34" charset="0"/>
                          <a:ea typeface="+mn-ea"/>
                          <a:cs typeface="Arial" panose="020B0604020202020204" pitchFamily="34" charset="0"/>
                        </a:rPr>
                        <a:t>WGs</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2973909"/>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S5-231150</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Clarifying multilevel attribute properties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25938158"/>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S5-231195</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DP WF for normative specifications development of AI/ML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NEC, Intel</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89507328"/>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S5-231196</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DP AIML collaboration with other 3GPP groups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Huawei</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RAN1/RAN3/SA2/SA1</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76769888"/>
                  </a:ext>
                </a:extLst>
              </a:tr>
            </a:tbl>
          </a:graphicData>
        </a:graphic>
      </p:graphicFrame>
      <p:sp>
        <p:nvSpPr>
          <p:cNvPr id="4" name="矩形 3">
            <a:extLst>
              <a:ext uri="{FF2B5EF4-FFF2-40B4-BE49-F238E27FC236}">
                <a16:creationId xmlns:a16="http://schemas.microsoft.com/office/drawing/2014/main" id="{B62CFAC2-A10E-4911-AABA-F0AF21F15CB0}"/>
              </a:ext>
            </a:extLst>
          </p:cNvPr>
          <p:cNvSpPr/>
          <p:nvPr/>
        </p:nvSpPr>
        <p:spPr>
          <a:xfrm>
            <a:off x="430635" y="4582641"/>
            <a:ext cx="10433107" cy="1015663"/>
          </a:xfrm>
          <a:prstGeom prst="rect">
            <a:avLst/>
          </a:prstGeom>
        </p:spPr>
        <p:txBody>
          <a:bodyPr wrap="square">
            <a:spAutoFit/>
          </a:bodyPr>
          <a:lstStyle/>
          <a:p>
            <a:r>
              <a:rPr lang="en-US" altLang="zh-CN" sz="1200" b="1" dirty="0"/>
              <a:t>Agreement for </a:t>
            </a:r>
            <a:r>
              <a:rPr lang="en-US" altLang="zh-CN" sz="1200" b="1" dirty="0" err="1"/>
              <a:t>wayforward</a:t>
            </a:r>
            <a:r>
              <a:rPr lang="en-US" altLang="zh-CN" sz="1200" b="1" dirty="0"/>
              <a:t> for Rel-18 WID preparation: </a:t>
            </a:r>
          </a:p>
          <a:p>
            <a:endParaRPr lang="en-US" altLang="zh-CN" sz="1200" b="1" dirty="0"/>
          </a:p>
          <a:p>
            <a:r>
              <a:rPr lang="en-US" altLang="zh-CN" sz="1200" dirty="0"/>
              <a:t>1. Normative work related to a new agreed WID will not be started before the corresponding study is concluded.</a:t>
            </a:r>
          </a:p>
          <a:p>
            <a:r>
              <a:rPr lang="en-US" altLang="zh-CN" sz="1200" dirty="0"/>
              <a:t>2. Anyone could propose to add new objectives to the agreed WID with the progress of study from SA5 #147 or later. </a:t>
            </a:r>
          </a:p>
          <a:p>
            <a:r>
              <a:rPr lang="en-US" altLang="zh-CN" sz="1200" dirty="0"/>
              <a:t>3. In SA5#146bis-e, the agreed WID will only contain the objectives which could be agreed by the group with the current agreement of study progress.</a:t>
            </a:r>
          </a:p>
        </p:txBody>
      </p:sp>
    </p:spTree>
    <p:extLst>
      <p:ext uri="{BB962C8B-B14F-4D97-AF65-F5344CB8AC3E}">
        <p14:creationId xmlns:p14="http://schemas.microsoft.com/office/powerpoint/2010/main" val="28477918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 New Rel-18 Study / Work Items</a:t>
            </a:r>
          </a:p>
        </p:txBody>
      </p:sp>
      <p:graphicFrame>
        <p:nvGraphicFramePr>
          <p:cNvPr id="3" name="表格 2"/>
          <p:cNvGraphicFramePr>
            <a:graphicFrameLocks noGrp="1"/>
          </p:cNvGraphicFramePr>
          <p:nvPr>
            <p:extLst>
              <p:ext uri="{D42A27DB-BD31-4B8C-83A1-F6EECF244321}">
                <p14:modId xmlns:p14="http://schemas.microsoft.com/office/powerpoint/2010/main" val="1198623055"/>
              </p:ext>
            </p:extLst>
          </p:nvPr>
        </p:nvGraphicFramePr>
        <p:xfrm>
          <a:off x="110690" y="1653918"/>
          <a:ext cx="11902965" cy="1504699"/>
        </p:xfrm>
        <a:graphic>
          <a:graphicData uri="http://schemas.openxmlformats.org/drawingml/2006/table">
            <a:tbl>
              <a:tblPr/>
              <a:tblGrid>
                <a:gridCol w="1203025">
                  <a:extLst>
                    <a:ext uri="{9D8B030D-6E8A-4147-A177-3AD203B41FA5}">
                      <a16:colId xmlns:a16="http://schemas.microsoft.com/office/drawing/2014/main" val="20000"/>
                    </a:ext>
                  </a:extLst>
                </a:gridCol>
                <a:gridCol w="903705">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2936593">
                  <a:extLst>
                    <a:ext uri="{9D8B030D-6E8A-4147-A177-3AD203B41FA5}">
                      <a16:colId xmlns:a16="http://schemas.microsoft.com/office/drawing/2014/main" val="20003"/>
                    </a:ext>
                  </a:extLst>
                </a:gridCol>
                <a:gridCol w="2559084">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S5-231198</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SID </a:t>
                      </a:r>
                      <a:r>
                        <a:rPr lang="fr-FR" altLang="zh-CN" sz="1100" kern="1200" dirty="0" err="1">
                          <a:solidFill>
                            <a:schemeClr val="tx1"/>
                          </a:solidFill>
                          <a:effectLst/>
                          <a:latin typeface="Arial" panose="020B0604020202020204" pitchFamily="34" charset="0"/>
                          <a:ea typeface="+mn-ea"/>
                          <a:cs typeface="Arial" panose="020B0604020202020204" pitchFamily="34" charset="0"/>
                        </a:rPr>
                        <a:t>revised</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Updated Study on alignment with ETSI MEC for Edge computing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Samsung</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Arial" panose="020B0604020202020204" pitchFamily="34" charset="0"/>
                          <a:ea typeface="+mn-ea"/>
                          <a:cs typeface="Arial" panose="020B0604020202020204" pitchFamily="34" charset="0"/>
                        </a:rPr>
                        <a:t>SA6, ETSI MEC</a:t>
                      </a: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0715096"/>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S5-231199</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New Rel-18 WID AI/ML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Intel, NEC</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latin typeface="Arial" panose="020B0604020202020204" pitchFamily="34" charset="0"/>
                          <a:ea typeface="+mn-ea"/>
                          <a:cs typeface="Arial" panose="020B0604020202020204" pitchFamily="34" charset="0"/>
                        </a:rPr>
                        <a:t>RAN3, SA2, ETSI ZSM</a:t>
                      </a: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S5-231200</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Rel-18 WID on Intent driven Management Service for mobile network phase 2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Huawei, Ericsson</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Arial" panose="020B0604020202020204" pitchFamily="34" charset="0"/>
                          <a:ea typeface="+mn-ea"/>
                          <a:cs typeface="Arial" panose="020B0604020202020204" pitchFamily="34" charset="0"/>
                        </a:rPr>
                        <a:t>SA2, RAN3, ETSI ZSM, TM Forum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5008406"/>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500">
                <a:latin typeface="Montserrat" pitchFamily="50" charset="0"/>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latin typeface="Montserrat" pitchFamily="50" charset="0"/>
              </a:rPr>
              <a:t>Release 18</a:t>
            </a:r>
            <a:endParaRPr lang="en-GB" altLang="en-US" sz="1600" b="1">
              <a:latin typeface="Montserrat" pitchFamily="50"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900" b="1" dirty="0">
                <a:latin typeface="Montserrat" panose="00000500000000000000" pitchFamily="50" charset="0"/>
                <a:cs typeface="Arial" panose="020B0604020202020204" pitchFamily="34" charset="0"/>
              </a:rPr>
              <a:t> </a:t>
            </a:r>
            <a:r>
              <a:rPr lang="fr-FR" altLang="en-US" sz="900" dirty="0">
                <a:latin typeface="Montserrat" panose="00000500000000000000" pitchFamily="50" charset="0"/>
                <a:cs typeface="Arial" panose="020B0604020202020204" pitchFamily="34" charset="0"/>
              </a:rPr>
              <a:t>RAN Content </a:t>
            </a:r>
            <a:r>
              <a:rPr lang="fr-FR" altLang="en-US" sz="900" dirty="0" err="1">
                <a:latin typeface="Montserrat" panose="00000500000000000000" pitchFamily="50" charset="0"/>
                <a:cs typeface="Arial" panose="020B0604020202020204" pitchFamily="34" charset="0"/>
              </a:rPr>
              <a:t>def</a:t>
            </a:r>
            <a:r>
              <a:rPr lang="fr-FR" altLang="en-US" sz="900" dirty="0">
                <a:latin typeface="Montserrat" panose="00000500000000000000" pitchFamily="50" charset="0"/>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294698" y="5094900"/>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4823336" y="1381737"/>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endParaRPr lang="en-US" altLang="en-US"/>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ASN.1</a:t>
              </a:r>
            </a:p>
            <a:p>
              <a:pPr algn="ctr"/>
              <a:r>
                <a:rPr lang="fr-FR" altLang="en-US" sz="600">
                  <a:latin typeface="Montserrat" pitchFamily="50" charset="0"/>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9383072"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18 timeline– figure with SA5 OAM</a:t>
            </a:r>
            <a:r>
              <a:rPr lang="en-US" altLang="zh-CN" dirty="0"/>
              <a:t> (S5-231032)</a:t>
            </a:r>
            <a:endParaRPr lang="en-US" dirty="0"/>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(OAM/CN related),</a:t>
            </a:r>
          </a:p>
          <a:p>
            <a:pPr algn="ctr">
              <a:defRPr/>
            </a:pPr>
            <a:r>
              <a:rPr lang="en-US" sz="900" dirty="0">
                <a:latin typeface="Montserrat" panose="00000500000000000000" pitchFamily="50" charset="0"/>
                <a:ea typeface="ＭＳ Ｐゴシック" charset="-128"/>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(RAN related)</a:t>
            </a:r>
          </a:p>
          <a:p>
            <a:pPr algn="ctr">
              <a:defRPr/>
            </a:pPr>
            <a:endParaRPr lang="en-US" sz="900" dirty="0">
              <a:latin typeface="Montserrat" panose="00000500000000000000" pitchFamily="50" charset="0"/>
              <a:ea typeface="ＭＳ Ｐゴシック" charset="-128"/>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1BCB1F8-4B48-442E-AF24-C1D8B127CCBC}"/>
              </a:ext>
            </a:extLst>
          </p:cNvPr>
          <p:cNvCxnSpPr/>
          <p:nvPr/>
        </p:nvCxnSpPr>
        <p:spPr bwMode="auto">
          <a:xfrm>
            <a:off x="2148574" y="1257472"/>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7C431D4B-5DDA-4DF2-B323-8CEDB214E626}"/>
              </a:ext>
            </a:extLst>
          </p:cNvPr>
          <p:cNvCxnSpPr>
            <a:cxnSpLocks noChangeShapeType="1"/>
          </p:cNvCxnSpPr>
          <p:nvPr/>
        </p:nvCxnSpPr>
        <p:spPr bwMode="auto">
          <a:xfrm>
            <a:off x="7587349" y="1709910"/>
            <a:ext cx="0" cy="3624262"/>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A7F64422-42F2-4FF1-92E6-945C2979AEB2}"/>
              </a:ext>
            </a:extLst>
          </p:cNvPr>
          <p:cNvCxnSpPr>
            <a:cxnSpLocks noChangeShapeType="1"/>
          </p:cNvCxnSpPr>
          <p:nvPr/>
        </p:nvCxnSpPr>
        <p:spPr bwMode="auto">
          <a:xfrm>
            <a:off x="4867962" y="1670222"/>
            <a:ext cx="0" cy="3663950"/>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7B11A6A6-5F91-444F-AF37-80F9D7349CEE}"/>
              </a:ext>
            </a:extLst>
          </p:cNvPr>
          <p:cNvCxnSpPr>
            <a:cxnSpLocks noChangeShapeType="1"/>
          </p:cNvCxnSpPr>
          <p:nvPr/>
        </p:nvCxnSpPr>
        <p:spPr bwMode="auto">
          <a:xfrm flipH="1">
            <a:off x="2124762" y="1671810"/>
            <a:ext cx="14287" cy="366236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D705CD9A-3A0D-443B-A6A9-B513FE375F79}"/>
              </a:ext>
            </a:extLst>
          </p:cNvPr>
          <p:cNvSpPr txBox="1">
            <a:spLocks noChangeArrowheads="1"/>
          </p:cNvSpPr>
          <p:nvPr/>
        </p:nvSpPr>
        <p:spPr bwMode="auto">
          <a:xfrm>
            <a:off x="1238937"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cxnSp>
        <p:nvCxnSpPr>
          <p:cNvPr id="9" name="Straight Connector 115">
            <a:extLst>
              <a:ext uri="{FF2B5EF4-FFF2-40B4-BE49-F238E27FC236}">
                <a16:creationId xmlns:a16="http://schemas.microsoft.com/office/drawing/2014/main" id="{003767B3-1485-4566-982F-610F4CAD542A}"/>
              </a:ext>
            </a:extLst>
          </p:cNvPr>
          <p:cNvCxnSpPr>
            <a:cxnSpLocks noChangeShapeType="1"/>
          </p:cNvCxnSpPr>
          <p:nvPr/>
        </p:nvCxnSpPr>
        <p:spPr bwMode="auto">
          <a:xfrm>
            <a:off x="2812149" y="1709910"/>
            <a:ext cx="0" cy="3724275"/>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45302652-F971-467F-AB77-3793A9803A03}"/>
              </a:ext>
            </a:extLst>
          </p:cNvPr>
          <p:cNvCxnSpPr>
            <a:cxnSpLocks noChangeShapeType="1"/>
          </p:cNvCxnSpPr>
          <p:nvPr/>
        </p:nvCxnSpPr>
        <p:spPr bwMode="auto">
          <a:xfrm>
            <a:off x="9398687" y="171308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A71C547F-2043-4862-AB6B-D6986D6A561B}"/>
              </a:ext>
            </a:extLst>
          </p:cNvPr>
          <p:cNvCxnSpPr>
            <a:cxnSpLocks noChangeShapeType="1"/>
          </p:cNvCxnSpPr>
          <p:nvPr/>
        </p:nvCxnSpPr>
        <p:spPr bwMode="auto">
          <a:xfrm>
            <a:off x="1521512" y="1709910"/>
            <a:ext cx="0" cy="3724275"/>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6BFF75-E2A8-4A0B-8823-C18F1EC20A47}"/>
              </a:ext>
            </a:extLst>
          </p:cNvPr>
          <p:cNvCxnSpPr>
            <a:cxnSpLocks noChangeShapeType="1"/>
          </p:cNvCxnSpPr>
          <p:nvPr/>
        </p:nvCxnSpPr>
        <p:spPr bwMode="auto">
          <a:xfrm>
            <a:off x="8165199" y="1709910"/>
            <a:ext cx="0" cy="3806825"/>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141653C7-4EAF-4A46-95DD-6486BF39F77F}"/>
              </a:ext>
            </a:extLst>
          </p:cNvPr>
          <p:cNvCxnSpPr>
            <a:cxnSpLocks noChangeShapeType="1"/>
          </p:cNvCxnSpPr>
          <p:nvPr/>
        </p:nvCxnSpPr>
        <p:spPr bwMode="auto">
          <a:xfrm>
            <a:off x="6922187" y="1709910"/>
            <a:ext cx="0" cy="3752850"/>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913D18A5-08DA-4AFB-8754-FAD0500B0F74}"/>
              </a:ext>
            </a:extLst>
          </p:cNvPr>
          <p:cNvCxnSpPr>
            <a:cxnSpLocks noChangeShapeType="1"/>
          </p:cNvCxnSpPr>
          <p:nvPr/>
        </p:nvCxnSpPr>
        <p:spPr bwMode="auto">
          <a:xfrm>
            <a:off x="5529949" y="1709910"/>
            <a:ext cx="0" cy="3724275"/>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B3CDBA60-EE59-4246-BD2E-BC6448F3713B}"/>
              </a:ext>
            </a:extLst>
          </p:cNvPr>
          <p:cNvCxnSpPr>
            <a:cxnSpLocks noChangeShapeType="1"/>
          </p:cNvCxnSpPr>
          <p:nvPr/>
        </p:nvCxnSpPr>
        <p:spPr bwMode="auto">
          <a:xfrm>
            <a:off x="6226862" y="1709910"/>
            <a:ext cx="0" cy="3724275"/>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DE57439D-7DB0-4EAB-84BC-9FAE5D66E1B9}"/>
              </a:ext>
            </a:extLst>
          </p:cNvPr>
          <p:cNvCxnSpPr>
            <a:cxnSpLocks noChangeShapeType="1"/>
          </p:cNvCxnSpPr>
          <p:nvPr/>
        </p:nvCxnSpPr>
        <p:spPr bwMode="auto">
          <a:xfrm>
            <a:off x="4272649" y="1709910"/>
            <a:ext cx="0" cy="3724275"/>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248568B0-F5FC-4D6C-A4E8-716DE71B30A4}"/>
              </a:ext>
            </a:extLst>
          </p:cNvPr>
          <p:cNvCxnSpPr>
            <a:cxnSpLocks noChangeShapeType="1"/>
          </p:cNvCxnSpPr>
          <p:nvPr/>
        </p:nvCxnSpPr>
        <p:spPr bwMode="auto">
          <a:xfrm>
            <a:off x="3507474" y="1709910"/>
            <a:ext cx="0" cy="3724275"/>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C492214A-3A0D-477E-A8DB-2AE2E4EFF56C}"/>
              </a:ext>
            </a:extLst>
          </p:cNvPr>
          <p:cNvCxnSpPr>
            <a:cxnSpLocks noChangeShapeType="1"/>
          </p:cNvCxnSpPr>
          <p:nvPr/>
        </p:nvCxnSpPr>
        <p:spPr bwMode="auto">
          <a:xfrm>
            <a:off x="8698599" y="1713085"/>
            <a:ext cx="0" cy="3803650"/>
          </a:xfrm>
          <a:prstGeom prst="line">
            <a:avLst/>
          </a:prstGeom>
          <a:noFill/>
          <a:ln w="9525" algn="ctr">
            <a:solidFill>
              <a:schemeClr val="accent3"/>
            </a:solidFill>
            <a:prstDash val="dash"/>
            <a:round/>
            <a:headEnd/>
            <a:tailEnd/>
          </a:ln>
        </p:spPr>
      </p:cxnSp>
      <p:sp>
        <p:nvSpPr>
          <p:cNvPr id="19" name="Chevron 60">
            <a:extLst>
              <a:ext uri="{FF2B5EF4-FFF2-40B4-BE49-F238E27FC236}">
                <a16:creationId xmlns:a16="http://schemas.microsoft.com/office/drawing/2014/main" id="{57B26B5D-D395-4A2F-BFA6-167CF340DACC}"/>
              </a:ext>
            </a:extLst>
          </p:cNvPr>
          <p:cNvSpPr/>
          <p:nvPr/>
        </p:nvSpPr>
        <p:spPr bwMode="auto">
          <a:xfrm>
            <a:off x="2412099" y="2635422"/>
            <a:ext cx="446722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                                   SA1 Stage 1                                                                         80%</a:t>
            </a:r>
          </a:p>
        </p:txBody>
      </p:sp>
      <p:sp>
        <p:nvSpPr>
          <p:cNvPr id="20" name="Chevron 60">
            <a:extLst>
              <a:ext uri="{FF2B5EF4-FFF2-40B4-BE49-F238E27FC236}">
                <a16:creationId xmlns:a16="http://schemas.microsoft.com/office/drawing/2014/main" id="{C9324E99-6A7D-40C1-A9AE-DE3E8B4A0C6C}"/>
              </a:ext>
            </a:extLst>
          </p:cNvPr>
          <p:cNvSpPr/>
          <p:nvPr/>
        </p:nvSpPr>
        <p:spPr bwMode="auto">
          <a:xfrm>
            <a:off x="6744387" y="2635422"/>
            <a:ext cx="863600" cy="222250"/>
          </a:xfrm>
          <a:prstGeom prst="chevron">
            <a:avLst/>
          </a:prstGeom>
          <a:solidFill>
            <a:schemeClr val="accent5">
              <a:lumMod val="50000"/>
            </a:schemeClr>
          </a:soli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 name="TextBox 1">
            <a:extLst>
              <a:ext uri="{FF2B5EF4-FFF2-40B4-BE49-F238E27FC236}">
                <a16:creationId xmlns:a16="http://schemas.microsoft.com/office/drawing/2014/main" id="{46C466EB-AAF0-4B6B-8456-3395146F0664}"/>
              </a:ext>
            </a:extLst>
          </p:cNvPr>
          <p:cNvSpPr txBox="1">
            <a:spLocks noChangeArrowheads="1"/>
          </p:cNvSpPr>
          <p:nvPr/>
        </p:nvSpPr>
        <p:spPr bwMode="auto">
          <a:xfrm>
            <a:off x="854762" y="3524422"/>
            <a:ext cx="1363662"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2" name="TextBox 86">
            <a:extLst>
              <a:ext uri="{FF2B5EF4-FFF2-40B4-BE49-F238E27FC236}">
                <a16:creationId xmlns:a16="http://schemas.microsoft.com/office/drawing/2014/main" id="{460E6380-7D72-4B41-900F-E80D6294B07C}"/>
              </a:ext>
            </a:extLst>
          </p:cNvPr>
          <p:cNvSpPr txBox="1">
            <a:spLocks noChangeArrowheads="1"/>
          </p:cNvSpPr>
          <p:nvPr/>
        </p:nvSpPr>
        <p:spPr bwMode="auto">
          <a:xfrm>
            <a:off x="1791387" y="1371772"/>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23" name="TextBox 86">
            <a:extLst>
              <a:ext uri="{FF2B5EF4-FFF2-40B4-BE49-F238E27FC236}">
                <a16:creationId xmlns:a16="http://schemas.microsoft.com/office/drawing/2014/main" id="{4F69D51D-6DFD-4DA7-A971-EBC9C3DEFFBD}"/>
              </a:ext>
            </a:extLst>
          </p:cNvPr>
          <p:cNvSpPr txBox="1">
            <a:spLocks noChangeArrowheads="1"/>
          </p:cNvSpPr>
          <p:nvPr/>
        </p:nvSpPr>
        <p:spPr bwMode="auto">
          <a:xfrm>
            <a:off x="2469249"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24" name="TextBox 86">
            <a:extLst>
              <a:ext uri="{FF2B5EF4-FFF2-40B4-BE49-F238E27FC236}">
                <a16:creationId xmlns:a16="http://schemas.microsoft.com/office/drawing/2014/main" id="{E68F0C07-BA20-48A0-BE77-1D6D92EA84C1}"/>
              </a:ext>
            </a:extLst>
          </p:cNvPr>
          <p:cNvSpPr txBox="1">
            <a:spLocks noChangeArrowheads="1"/>
          </p:cNvSpPr>
          <p:nvPr/>
        </p:nvSpPr>
        <p:spPr bwMode="auto">
          <a:xfrm>
            <a:off x="3231249" y="1371772"/>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25" name="TextBox 86">
            <a:extLst>
              <a:ext uri="{FF2B5EF4-FFF2-40B4-BE49-F238E27FC236}">
                <a16:creationId xmlns:a16="http://schemas.microsoft.com/office/drawing/2014/main" id="{6FCDB327-77A3-41F2-A384-BF885756A3FB}"/>
              </a:ext>
            </a:extLst>
          </p:cNvPr>
          <p:cNvSpPr txBox="1">
            <a:spLocks noChangeArrowheads="1"/>
          </p:cNvSpPr>
          <p:nvPr/>
        </p:nvSpPr>
        <p:spPr bwMode="auto">
          <a:xfrm>
            <a:off x="3964674" y="1371772"/>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26" name="TextBox 86">
            <a:extLst>
              <a:ext uri="{FF2B5EF4-FFF2-40B4-BE49-F238E27FC236}">
                <a16:creationId xmlns:a16="http://schemas.microsoft.com/office/drawing/2014/main" id="{5ED71587-FB59-4011-B6BF-B498F9B21311}"/>
              </a:ext>
            </a:extLst>
          </p:cNvPr>
          <p:cNvSpPr txBox="1">
            <a:spLocks noChangeArrowheads="1"/>
          </p:cNvSpPr>
          <p:nvPr/>
        </p:nvSpPr>
        <p:spPr bwMode="auto">
          <a:xfrm>
            <a:off x="4579037" y="1371772"/>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27" name="TextBox 86">
            <a:extLst>
              <a:ext uri="{FF2B5EF4-FFF2-40B4-BE49-F238E27FC236}">
                <a16:creationId xmlns:a16="http://schemas.microsoft.com/office/drawing/2014/main" id="{18751668-8ACE-4CE6-945F-8B82F0C9CF7A}"/>
              </a:ext>
            </a:extLst>
          </p:cNvPr>
          <p:cNvSpPr txBox="1">
            <a:spLocks noChangeArrowheads="1"/>
          </p:cNvSpPr>
          <p:nvPr/>
        </p:nvSpPr>
        <p:spPr bwMode="auto">
          <a:xfrm>
            <a:off x="5247374" y="1371772"/>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28" name="TextBox 86">
            <a:extLst>
              <a:ext uri="{FF2B5EF4-FFF2-40B4-BE49-F238E27FC236}">
                <a16:creationId xmlns:a16="http://schemas.microsoft.com/office/drawing/2014/main" id="{A121EAC6-FED7-47BA-A38D-360DF71090E2}"/>
              </a:ext>
            </a:extLst>
          </p:cNvPr>
          <p:cNvSpPr txBox="1">
            <a:spLocks noChangeArrowheads="1"/>
          </p:cNvSpPr>
          <p:nvPr/>
        </p:nvSpPr>
        <p:spPr bwMode="auto">
          <a:xfrm>
            <a:off x="5893487" y="1371772"/>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29" name="TextBox 86">
            <a:extLst>
              <a:ext uri="{FF2B5EF4-FFF2-40B4-BE49-F238E27FC236}">
                <a16:creationId xmlns:a16="http://schemas.microsoft.com/office/drawing/2014/main" id="{AF0B6D19-D230-4BBC-9541-E926EDA21E45}"/>
              </a:ext>
            </a:extLst>
          </p:cNvPr>
          <p:cNvSpPr txBox="1">
            <a:spLocks noChangeArrowheads="1"/>
          </p:cNvSpPr>
          <p:nvPr/>
        </p:nvSpPr>
        <p:spPr bwMode="auto">
          <a:xfrm>
            <a:off x="6634849" y="1371772"/>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30" name="TextBox 86">
            <a:extLst>
              <a:ext uri="{FF2B5EF4-FFF2-40B4-BE49-F238E27FC236}">
                <a16:creationId xmlns:a16="http://schemas.microsoft.com/office/drawing/2014/main" id="{56676C6F-1F9C-429C-975C-79B00376F862}"/>
              </a:ext>
            </a:extLst>
          </p:cNvPr>
          <p:cNvSpPr txBox="1">
            <a:spLocks noChangeArrowheads="1"/>
          </p:cNvSpPr>
          <p:nvPr/>
        </p:nvSpPr>
        <p:spPr bwMode="auto">
          <a:xfrm>
            <a:off x="7253974"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31" name="TextBox 86">
            <a:extLst>
              <a:ext uri="{FF2B5EF4-FFF2-40B4-BE49-F238E27FC236}">
                <a16:creationId xmlns:a16="http://schemas.microsoft.com/office/drawing/2014/main" id="{85B6DA4A-15FA-4AB7-8181-E9A52EF22218}"/>
              </a:ext>
            </a:extLst>
          </p:cNvPr>
          <p:cNvSpPr txBox="1">
            <a:spLocks noChangeArrowheads="1"/>
          </p:cNvSpPr>
          <p:nvPr/>
        </p:nvSpPr>
        <p:spPr bwMode="auto">
          <a:xfrm>
            <a:off x="7803249"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32" name="TextBox 86">
            <a:extLst>
              <a:ext uri="{FF2B5EF4-FFF2-40B4-BE49-F238E27FC236}">
                <a16:creationId xmlns:a16="http://schemas.microsoft.com/office/drawing/2014/main" id="{2C0BEBFC-F254-4AB4-8E1C-EC294EEFC948}"/>
              </a:ext>
            </a:extLst>
          </p:cNvPr>
          <p:cNvSpPr txBox="1">
            <a:spLocks noChangeArrowheads="1"/>
          </p:cNvSpPr>
          <p:nvPr/>
        </p:nvSpPr>
        <p:spPr bwMode="auto">
          <a:xfrm>
            <a:off x="8392212" y="1371772"/>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33" name="TextBox 86">
            <a:extLst>
              <a:ext uri="{FF2B5EF4-FFF2-40B4-BE49-F238E27FC236}">
                <a16:creationId xmlns:a16="http://schemas.microsoft.com/office/drawing/2014/main" id="{4169E0DE-52A5-4AAE-A6AC-8686C494AE9B}"/>
              </a:ext>
            </a:extLst>
          </p:cNvPr>
          <p:cNvSpPr txBox="1">
            <a:spLocks noChangeArrowheads="1"/>
          </p:cNvSpPr>
          <p:nvPr/>
        </p:nvSpPr>
        <p:spPr bwMode="auto">
          <a:xfrm>
            <a:off x="9052612" y="1371772"/>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34" name="Chevron 60">
            <a:extLst>
              <a:ext uri="{FF2B5EF4-FFF2-40B4-BE49-F238E27FC236}">
                <a16:creationId xmlns:a16="http://schemas.microsoft.com/office/drawing/2014/main" id="{C405CC6B-2C39-4614-BB12-5DAD35B476EA}"/>
              </a:ext>
            </a:extLst>
          </p:cNvPr>
          <p:cNvSpPr>
            <a:spLocks noChangeArrowheads="1"/>
          </p:cNvSpPr>
          <p:nvPr/>
        </p:nvSpPr>
        <p:spPr bwMode="auto">
          <a:xfrm>
            <a:off x="7261912" y="2964035"/>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35" name="Chevron 60">
            <a:extLst>
              <a:ext uri="{FF2B5EF4-FFF2-40B4-BE49-F238E27FC236}">
                <a16:creationId xmlns:a16="http://schemas.microsoft.com/office/drawing/2014/main" id="{213D01A6-D54C-4AED-958A-0FCE0677966A}"/>
              </a:ext>
            </a:extLst>
          </p:cNvPr>
          <p:cNvSpPr>
            <a:spLocks noChangeArrowheads="1"/>
          </p:cNvSpPr>
          <p:nvPr/>
        </p:nvSpPr>
        <p:spPr bwMode="auto">
          <a:xfrm>
            <a:off x="6352274" y="2964035"/>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RAN Content </a:t>
            </a:r>
            <a:r>
              <a:rPr lang="fr-FR" altLang="en-US" sz="800" dirty="0" err="1">
                <a:latin typeface="Montserrat" panose="00000500000000000000" pitchFamily="50" charset="0"/>
                <a:cs typeface="Arial" panose="020B0604020202020204" pitchFamily="34" charset="0"/>
              </a:rPr>
              <a:t>def</a:t>
            </a:r>
            <a:r>
              <a:rPr lang="fr-FR" altLang="en-US" sz="800" dirty="0">
                <a:latin typeface="Montserrat" panose="00000500000000000000" pitchFamily="50" charset="0"/>
                <a:cs typeface="Arial" panose="020B0604020202020204" pitchFamily="34" charset="0"/>
              </a:rPr>
              <a:t>.</a:t>
            </a:r>
          </a:p>
        </p:txBody>
      </p:sp>
      <p:sp>
        <p:nvSpPr>
          <p:cNvPr id="36" name="TextBox 35">
            <a:extLst>
              <a:ext uri="{FF2B5EF4-FFF2-40B4-BE49-F238E27FC236}">
                <a16:creationId xmlns:a16="http://schemas.microsoft.com/office/drawing/2014/main" id="{863295AA-3E28-40C6-99AE-D4BEF5E5CEDE}"/>
              </a:ext>
            </a:extLst>
          </p:cNvPr>
          <p:cNvSpPr txBox="1"/>
          <p:nvPr/>
        </p:nvSpPr>
        <p:spPr>
          <a:xfrm>
            <a:off x="3258237" y="1135235"/>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37" name="TextBox 36">
            <a:extLst>
              <a:ext uri="{FF2B5EF4-FFF2-40B4-BE49-F238E27FC236}">
                <a16:creationId xmlns:a16="http://schemas.microsoft.com/office/drawing/2014/main" id="{A50C24A8-C29A-4A9E-A673-056AEB7D37AC}"/>
              </a:ext>
            </a:extLst>
          </p:cNvPr>
          <p:cNvSpPr txBox="1"/>
          <p:nvPr/>
        </p:nvSpPr>
        <p:spPr>
          <a:xfrm>
            <a:off x="5961749" y="1135235"/>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38" name="TextBox 2">
            <a:extLst>
              <a:ext uri="{FF2B5EF4-FFF2-40B4-BE49-F238E27FC236}">
                <a16:creationId xmlns:a16="http://schemas.microsoft.com/office/drawing/2014/main" id="{070D4B00-0245-4474-A1AC-69F079FA6005}"/>
              </a:ext>
            </a:extLst>
          </p:cNvPr>
          <p:cNvSpPr txBox="1">
            <a:spLocks noChangeArrowheads="1"/>
          </p:cNvSpPr>
          <p:nvPr/>
        </p:nvSpPr>
        <p:spPr bwMode="auto">
          <a:xfrm>
            <a:off x="1353237" y="1474960"/>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39" name="TextBox 59">
            <a:extLst>
              <a:ext uri="{FF2B5EF4-FFF2-40B4-BE49-F238E27FC236}">
                <a16:creationId xmlns:a16="http://schemas.microsoft.com/office/drawing/2014/main" id="{7BD8F652-4A2E-4852-A846-6E484A7B42E2}"/>
              </a:ext>
            </a:extLst>
          </p:cNvPr>
          <p:cNvSpPr txBox="1">
            <a:spLocks noChangeArrowheads="1"/>
          </p:cNvSpPr>
          <p:nvPr/>
        </p:nvSpPr>
        <p:spPr bwMode="auto">
          <a:xfrm>
            <a:off x="2647049" y="1462260"/>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0" name="TextBox 60">
            <a:extLst>
              <a:ext uri="{FF2B5EF4-FFF2-40B4-BE49-F238E27FC236}">
                <a16:creationId xmlns:a16="http://schemas.microsoft.com/office/drawing/2014/main" id="{CA656B1A-2B92-40F3-9BF3-B5C6C9429DA1}"/>
              </a:ext>
            </a:extLst>
          </p:cNvPr>
          <p:cNvSpPr txBox="1">
            <a:spLocks noChangeArrowheads="1"/>
          </p:cNvSpPr>
          <p:nvPr/>
        </p:nvSpPr>
        <p:spPr bwMode="auto">
          <a:xfrm>
            <a:off x="7974699" y="1474960"/>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1" name="TextBox 61">
            <a:extLst>
              <a:ext uri="{FF2B5EF4-FFF2-40B4-BE49-F238E27FC236}">
                <a16:creationId xmlns:a16="http://schemas.microsoft.com/office/drawing/2014/main" id="{D9B23562-BC4B-4A7A-9FC3-8480E565B050}"/>
              </a:ext>
            </a:extLst>
          </p:cNvPr>
          <p:cNvSpPr txBox="1">
            <a:spLocks noChangeArrowheads="1"/>
          </p:cNvSpPr>
          <p:nvPr/>
        </p:nvSpPr>
        <p:spPr bwMode="auto">
          <a:xfrm>
            <a:off x="5312462" y="1474960"/>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42" name="TextBox 62">
            <a:extLst>
              <a:ext uri="{FF2B5EF4-FFF2-40B4-BE49-F238E27FC236}">
                <a16:creationId xmlns:a16="http://schemas.microsoft.com/office/drawing/2014/main" id="{D86B2628-2754-4E02-999B-35775E573BAC}"/>
              </a:ext>
            </a:extLst>
          </p:cNvPr>
          <p:cNvSpPr txBox="1">
            <a:spLocks noChangeArrowheads="1"/>
          </p:cNvSpPr>
          <p:nvPr/>
        </p:nvSpPr>
        <p:spPr bwMode="auto">
          <a:xfrm>
            <a:off x="3334437" y="1474960"/>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3" name="TextBox 63">
            <a:extLst>
              <a:ext uri="{FF2B5EF4-FFF2-40B4-BE49-F238E27FC236}">
                <a16:creationId xmlns:a16="http://schemas.microsoft.com/office/drawing/2014/main" id="{C219461A-2AFC-4CF6-809C-32CBCE71C9F6}"/>
              </a:ext>
            </a:extLst>
          </p:cNvPr>
          <p:cNvSpPr txBox="1">
            <a:spLocks noChangeArrowheads="1"/>
          </p:cNvSpPr>
          <p:nvPr/>
        </p:nvSpPr>
        <p:spPr bwMode="auto">
          <a:xfrm>
            <a:off x="6047474" y="1474960"/>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4" name="TextBox 64">
            <a:extLst>
              <a:ext uri="{FF2B5EF4-FFF2-40B4-BE49-F238E27FC236}">
                <a16:creationId xmlns:a16="http://schemas.microsoft.com/office/drawing/2014/main" id="{210E3A7F-CF4C-4389-9B6B-D493E703D3B1}"/>
              </a:ext>
            </a:extLst>
          </p:cNvPr>
          <p:cNvSpPr txBox="1">
            <a:spLocks noChangeArrowheads="1"/>
          </p:cNvSpPr>
          <p:nvPr/>
        </p:nvSpPr>
        <p:spPr bwMode="auto">
          <a:xfrm>
            <a:off x="8549374" y="1474960"/>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45" name="TextBox 65">
            <a:extLst>
              <a:ext uri="{FF2B5EF4-FFF2-40B4-BE49-F238E27FC236}">
                <a16:creationId xmlns:a16="http://schemas.microsoft.com/office/drawing/2014/main" id="{1763548E-1148-4B07-9FC6-3D228DAD9C5C}"/>
              </a:ext>
            </a:extLst>
          </p:cNvPr>
          <p:cNvSpPr txBox="1">
            <a:spLocks noChangeArrowheads="1"/>
          </p:cNvSpPr>
          <p:nvPr/>
        </p:nvSpPr>
        <p:spPr bwMode="auto">
          <a:xfrm>
            <a:off x="4109137" y="1474960"/>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6" name="TextBox 66">
            <a:extLst>
              <a:ext uri="{FF2B5EF4-FFF2-40B4-BE49-F238E27FC236}">
                <a16:creationId xmlns:a16="http://schemas.microsoft.com/office/drawing/2014/main" id="{2CA7B7C3-779E-41F1-B83C-27BA58D1CCC8}"/>
              </a:ext>
            </a:extLst>
          </p:cNvPr>
          <p:cNvSpPr txBox="1">
            <a:spLocks noChangeArrowheads="1"/>
          </p:cNvSpPr>
          <p:nvPr/>
        </p:nvSpPr>
        <p:spPr bwMode="auto">
          <a:xfrm>
            <a:off x="6758674" y="1474960"/>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7" name="TextBox 67">
            <a:extLst>
              <a:ext uri="{FF2B5EF4-FFF2-40B4-BE49-F238E27FC236}">
                <a16:creationId xmlns:a16="http://schemas.microsoft.com/office/drawing/2014/main" id="{569756DC-CD2A-4BC1-828F-8178943583F6}"/>
              </a:ext>
            </a:extLst>
          </p:cNvPr>
          <p:cNvSpPr txBox="1">
            <a:spLocks noChangeArrowheads="1"/>
          </p:cNvSpPr>
          <p:nvPr/>
        </p:nvSpPr>
        <p:spPr bwMode="auto">
          <a:xfrm>
            <a:off x="9214537" y="1474960"/>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48" name="TextBox 69">
            <a:extLst>
              <a:ext uri="{FF2B5EF4-FFF2-40B4-BE49-F238E27FC236}">
                <a16:creationId xmlns:a16="http://schemas.microsoft.com/office/drawing/2014/main" id="{69D1948E-385A-4C2D-A72A-D57236A3400A}"/>
              </a:ext>
            </a:extLst>
          </p:cNvPr>
          <p:cNvSpPr txBox="1">
            <a:spLocks noChangeArrowheads="1"/>
          </p:cNvSpPr>
          <p:nvPr/>
        </p:nvSpPr>
        <p:spPr bwMode="auto">
          <a:xfrm>
            <a:off x="1950137" y="1474960"/>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49" name="TextBox 70">
            <a:extLst>
              <a:ext uri="{FF2B5EF4-FFF2-40B4-BE49-F238E27FC236}">
                <a16:creationId xmlns:a16="http://schemas.microsoft.com/office/drawing/2014/main" id="{930EF657-FC4A-4D22-AF13-3E6FA0E6D72B}"/>
              </a:ext>
            </a:extLst>
          </p:cNvPr>
          <p:cNvSpPr txBox="1">
            <a:spLocks noChangeArrowheads="1"/>
          </p:cNvSpPr>
          <p:nvPr/>
        </p:nvSpPr>
        <p:spPr bwMode="auto">
          <a:xfrm>
            <a:off x="4701274" y="1474960"/>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50" name="TextBox 71">
            <a:extLst>
              <a:ext uri="{FF2B5EF4-FFF2-40B4-BE49-F238E27FC236}">
                <a16:creationId xmlns:a16="http://schemas.microsoft.com/office/drawing/2014/main" id="{07CA8426-7216-4A69-BA35-3CAEB482676C}"/>
              </a:ext>
            </a:extLst>
          </p:cNvPr>
          <p:cNvSpPr txBox="1">
            <a:spLocks noChangeArrowheads="1"/>
          </p:cNvSpPr>
          <p:nvPr/>
        </p:nvSpPr>
        <p:spPr bwMode="auto">
          <a:xfrm>
            <a:off x="7400024" y="1474960"/>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51" name="TextBox 50">
            <a:extLst>
              <a:ext uri="{FF2B5EF4-FFF2-40B4-BE49-F238E27FC236}">
                <a16:creationId xmlns:a16="http://schemas.microsoft.com/office/drawing/2014/main" id="{6757183B-B863-476F-9B60-546E4832EEA7}"/>
              </a:ext>
            </a:extLst>
          </p:cNvPr>
          <p:cNvSpPr txBox="1"/>
          <p:nvPr/>
        </p:nvSpPr>
        <p:spPr>
          <a:xfrm>
            <a:off x="8455712" y="1116185"/>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52" name="Rectangle 12">
            <a:extLst>
              <a:ext uri="{FF2B5EF4-FFF2-40B4-BE49-F238E27FC236}">
                <a16:creationId xmlns:a16="http://schemas.microsoft.com/office/drawing/2014/main" id="{B3D63751-ADAB-4B72-8E89-920FA8DA9E35}"/>
              </a:ext>
            </a:extLst>
          </p:cNvPr>
          <p:cNvSpPr>
            <a:spLocks noChangeArrowheads="1"/>
          </p:cNvSpPr>
          <p:nvPr/>
        </p:nvSpPr>
        <p:spPr bwMode="auto">
          <a:xfrm>
            <a:off x="4339324" y="5227810"/>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53" name="Straight Connector 114">
            <a:extLst>
              <a:ext uri="{FF2B5EF4-FFF2-40B4-BE49-F238E27FC236}">
                <a16:creationId xmlns:a16="http://schemas.microsoft.com/office/drawing/2014/main" id="{D381B3A9-6CEA-4092-8306-B3CF819035B8}"/>
              </a:ext>
            </a:extLst>
          </p:cNvPr>
          <p:cNvCxnSpPr>
            <a:cxnSpLocks noChangeShapeType="1"/>
          </p:cNvCxnSpPr>
          <p:nvPr/>
        </p:nvCxnSpPr>
        <p:spPr bwMode="auto">
          <a:xfrm>
            <a:off x="4867962" y="1632122"/>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54" name="Diamond 3">
            <a:extLst>
              <a:ext uri="{FF2B5EF4-FFF2-40B4-BE49-F238E27FC236}">
                <a16:creationId xmlns:a16="http://schemas.microsoft.com/office/drawing/2014/main" id="{B8A28668-320D-442A-BB12-FBB75D12F8C4}"/>
              </a:ext>
            </a:extLst>
          </p:cNvPr>
          <p:cNvSpPr>
            <a:spLocks noChangeArrowheads="1"/>
          </p:cNvSpPr>
          <p:nvPr/>
        </p:nvSpPr>
        <p:spPr bwMode="auto">
          <a:xfrm>
            <a:off x="5801412" y="2919585"/>
            <a:ext cx="896937" cy="392112"/>
          </a:xfrm>
          <a:prstGeom prst="diamond">
            <a:avLst/>
          </a:prstGeom>
          <a:solidFill>
            <a:srgbClr val="92D050"/>
          </a:solidFill>
          <a:ln w="9525" algn="ctr">
            <a:solidFill>
              <a:schemeClr val="tx1"/>
            </a:solidFill>
            <a:round/>
            <a:headEnd/>
            <a:tailEnd/>
          </a:ln>
        </p:spPr>
        <p:txBody>
          <a:bodyPr/>
          <a:lstStyle/>
          <a:p>
            <a:pPr algn="ctr"/>
            <a:endParaRPr lang="en-US" altLang="en-US" sz="600"/>
          </a:p>
        </p:txBody>
      </p:sp>
      <p:sp>
        <p:nvSpPr>
          <p:cNvPr id="55" name="TextBox 6">
            <a:extLst>
              <a:ext uri="{FF2B5EF4-FFF2-40B4-BE49-F238E27FC236}">
                <a16:creationId xmlns:a16="http://schemas.microsoft.com/office/drawing/2014/main" id="{4D431F45-B03C-4E67-B8ED-513AA08D0BD4}"/>
              </a:ext>
            </a:extLst>
          </p:cNvPr>
          <p:cNvSpPr txBox="1">
            <a:spLocks noChangeArrowheads="1"/>
          </p:cNvSpPr>
          <p:nvPr/>
        </p:nvSpPr>
        <p:spPr bwMode="auto">
          <a:xfrm>
            <a:off x="5906187" y="3002135"/>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latin typeface="Montserrat" pitchFamily="50" charset="0"/>
                <a:cs typeface="Arial" panose="020B0604020202020204" pitchFamily="34" charset="0"/>
              </a:rPr>
              <a:t> </a:t>
            </a:r>
            <a:r>
              <a:rPr lang="fr-FR" altLang="en-US" sz="600">
                <a:latin typeface="Montserrat" pitchFamily="50" charset="0"/>
                <a:cs typeface="Arial" panose="020B0604020202020204" pitchFamily="34" charset="0"/>
              </a:rPr>
              <a:t>RAN Rel-19 workshop</a:t>
            </a:r>
          </a:p>
        </p:txBody>
      </p:sp>
      <p:sp>
        <p:nvSpPr>
          <p:cNvPr id="56" name="Diamond 16">
            <a:extLst>
              <a:ext uri="{FF2B5EF4-FFF2-40B4-BE49-F238E27FC236}">
                <a16:creationId xmlns:a16="http://schemas.microsoft.com/office/drawing/2014/main" id="{ACAD4E59-ED13-4F15-B9FF-3528707B141A}"/>
              </a:ext>
            </a:extLst>
          </p:cNvPr>
          <p:cNvSpPr>
            <a:spLocks noChangeArrowheads="1"/>
          </p:cNvSpPr>
          <p:nvPr/>
        </p:nvSpPr>
        <p:spPr bwMode="auto">
          <a:xfrm>
            <a:off x="5785537" y="3403772"/>
            <a:ext cx="866775" cy="366713"/>
          </a:xfrm>
          <a:prstGeom prst="diamond">
            <a:avLst/>
          </a:prstGeom>
          <a:solidFill>
            <a:srgbClr val="31859C">
              <a:alpha val="50195"/>
            </a:srgbClr>
          </a:solidFill>
          <a:ln w="9525" algn="ctr">
            <a:solidFill>
              <a:schemeClr val="tx1"/>
            </a:solidFill>
            <a:round/>
            <a:headEnd/>
            <a:tailEnd/>
          </a:ln>
        </p:spPr>
        <p:txBody>
          <a:bodyPr/>
          <a:lstStyle/>
          <a:p>
            <a:endParaRPr lang="en-US" altLang="en-US"/>
          </a:p>
        </p:txBody>
      </p:sp>
      <p:sp>
        <p:nvSpPr>
          <p:cNvPr id="57" name="TextBox 7">
            <a:extLst>
              <a:ext uri="{FF2B5EF4-FFF2-40B4-BE49-F238E27FC236}">
                <a16:creationId xmlns:a16="http://schemas.microsoft.com/office/drawing/2014/main" id="{BCE56D8A-13F9-40E9-B984-69B937180B10}"/>
              </a:ext>
            </a:extLst>
          </p:cNvPr>
          <p:cNvSpPr txBox="1">
            <a:spLocks noChangeArrowheads="1"/>
          </p:cNvSpPr>
          <p:nvPr/>
        </p:nvSpPr>
        <p:spPr bwMode="auto">
          <a:xfrm>
            <a:off x="5815699" y="3430760"/>
            <a:ext cx="814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latin typeface="Montserrat" pitchFamily="50" charset="0"/>
                <a:cs typeface="Arial" panose="020B0604020202020204" pitchFamily="34" charset="0"/>
              </a:rPr>
              <a:t>SA Rel-19 </a:t>
            </a:r>
          </a:p>
          <a:p>
            <a:pPr algn="ctr"/>
            <a:r>
              <a:rPr lang="fr-FR" altLang="en-US" sz="600">
                <a:latin typeface="Montserrat" pitchFamily="50" charset="0"/>
                <a:cs typeface="Arial" panose="020B0604020202020204" pitchFamily="34" charset="0"/>
              </a:rPr>
              <a:t>Workshop (TBC)</a:t>
            </a:r>
          </a:p>
        </p:txBody>
      </p:sp>
      <p:sp>
        <p:nvSpPr>
          <p:cNvPr id="58" name="TextBox 1">
            <a:extLst>
              <a:ext uri="{FF2B5EF4-FFF2-40B4-BE49-F238E27FC236}">
                <a16:creationId xmlns:a16="http://schemas.microsoft.com/office/drawing/2014/main" id="{CF607594-7150-437D-A4E6-54136107FABF}"/>
              </a:ext>
            </a:extLst>
          </p:cNvPr>
          <p:cNvSpPr txBox="1">
            <a:spLocks noChangeArrowheads="1"/>
          </p:cNvSpPr>
          <p:nvPr/>
        </p:nvSpPr>
        <p:spPr bwMode="auto">
          <a:xfrm>
            <a:off x="8093762" y="3579985"/>
            <a:ext cx="1636712" cy="246062"/>
          </a:xfrm>
          <a:prstGeom prst="rect">
            <a:avLst/>
          </a:prstGeom>
          <a:ln w="3175"/>
        </p:spPr>
        <p:style>
          <a:lnRef idx="2">
            <a:schemeClr val="accent6"/>
          </a:lnRef>
          <a:fillRef idx="1">
            <a:schemeClr val="lt1"/>
          </a:fillRef>
          <a:effectRef idx="0">
            <a:schemeClr val="accent6"/>
          </a:effectRef>
          <a:fontRef idx="minor">
            <a:schemeClr val="dk1"/>
          </a:fontRef>
        </p:style>
        <p:txBody>
          <a:bodyPr>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Other Rel-19 milestones/timelines to be specified (latest June 2023 for SA/CT)</a:t>
            </a:r>
          </a:p>
        </p:txBody>
      </p:sp>
      <p:sp>
        <p:nvSpPr>
          <p:cNvPr id="59" name="Chevron 60">
            <a:extLst>
              <a:ext uri="{FF2B5EF4-FFF2-40B4-BE49-F238E27FC236}">
                <a16:creationId xmlns:a16="http://schemas.microsoft.com/office/drawing/2014/main" id="{34E650CD-5429-477F-99FA-DB9512E57A60}"/>
              </a:ext>
            </a:extLst>
          </p:cNvPr>
          <p:cNvSpPr>
            <a:spLocks noChangeArrowheads="1"/>
          </p:cNvSpPr>
          <p:nvPr/>
        </p:nvSpPr>
        <p:spPr bwMode="auto">
          <a:xfrm>
            <a:off x="6430062" y="3430760"/>
            <a:ext cx="11874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SA St.2 Content </a:t>
            </a:r>
            <a:r>
              <a:rPr lang="fr-FR" altLang="en-US" sz="800" dirty="0" err="1">
                <a:latin typeface="Montserrat" panose="00000500000000000000" pitchFamily="50" charset="0"/>
                <a:cs typeface="Arial" panose="020B0604020202020204" pitchFamily="34" charset="0"/>
              </a:rPr>
              <a:t>approval</a:t>
            </a:r>
            <a:endParaRPr lang="fr-FR" altLang="en-US" sz="800" dirty="0">
              <a:latin typeface="Montserrat" panose="00000500000000000000" pitchFamily="50" charset="0"/>
              <a:cs typeface="Arial" panose="020B0604020202020204" pitchFamily="34" charset="0"/>
            </a:endParaRPr>
          </a:p>
        </p:txBody>
      </p:sp>
      <p:sp>
        <p:nvSpPr>
          <p:cNvPr id="60" name="Chevron 60">
            <a:extLst>
              <a:ext uri="{FF2B5EF4-FFF2-40B4-BE49-F238E27FC236}">
                <a16:creationId xmlns:a16="http://schemas.microsoft.com/office/drawing/2014/main" id="{5221557E-FEE6-4790-96FC-6C2022943B7B}"/>
              </a:ext>
            </a:extLst>
          </p:cNvPr>
          <p:cNvSpPr/>
          <p:nvPr/>
        </p:nvSpPr>
        <p:spPr bwMode="auto">
          <a:xfrm>
            <a:off x="4853680" y="4026202"/>
            <a:ext cx="2733669"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altLang="en-US" sz="900" b="1" dirty="0">
                <a:solidFill>
                  <a:srgbClr val="0000FF"/>
                </a:solidFill>
              </a:rPr>
              <a:t>Rel-19 planning</a:t>
            </a:r>
          </a:p>
        </p:txBody>
      </p:sp>
      <p:sp>
        <p:nvSpPr>
          <p:cNvPr id="61" name="矩形 1">
            <a:extLst>
              <a:ext uri="{FF2B5EF4-FFF2-40B4-BE49-F238E27FC236}">
                <a16:creationId xmlns:a16="http://schemas.microsoft.com/office/drawing/2014/main" id="{246B8635-63F2-4B36-B8EE-C9269BA72705}"/>
              </a:ext>
            </a:extLst>
          </p:cNvPr>
          <p:cNvSpPr>
            <a:spLocks noChangeArrowheads="1"/>
          </p:cNvSpPr>
          <p:nvPr/>
        </p:nvSpPr>
        <p:spPr bwMode="auto">
          <a:xfrm>
            <a:off x="919849" y="3971772"/>
            <a:ext cx="8655050"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Title 1">
            <a:extLst>
              <a:ext uri="{FF2B5EF4-FFF2-40B4-BE49-F238E27FC236}">
                <a16:creationId xmlns:a16="http://schemas.microsoft.com/office/drawing/2014/main" id="{DDC3537D-3EE3-46EF-9305-48AAB3087E46}"/>
              </a:ext>
            </a:extLst>
          </p:cNvPr>
          <p:cNvSpPr txBox="1">
            <a:spLocks/>
          </p:cNvSpPr>
          <p:nvPr/>
        </p:nvSpPr>
        <p:spPr bwMode="auto">
          <a:xfrm>
            <a:off x="401140" y="193044"/>
            <a:ext cx="9615315"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19 timeline– figure with SA5 OAM</a:t>
            </a:r>
            <a:r>
              <a:rPr lang="en-US" altLang="zh-CN" dirty="0"/>
              <a:t> (S5-231032)</a:t>
            </a:r>
            <a:endParaRPr lang="en-US" dirty="0"/>
          </a:p>
        </p:txBody>
      </p:sp>
      <p:sp>
        <p:nvSpPr>
          <p:cNvPr id="63" name="Isosceles Triangle 62">
            <a:extLst>
              <a:ext uri="{FF2B5EF4-FFF2-40B4-BE49-F238E27FC236}">
                <a16:creationId xmlns:a16="http://schemas.microsoft.com/office/drawing/2014/main" id="{B4289454-1208-4C91-A0D7-BD810D0034EE}"/>
              </a:ext>
            </a:extLst>
          </p:cNvPr>
          <p:cNvSpPr/>
          <p:nvPr/>
        </p:nvSpPr>
        <p:spPr bwMode="auto">
          <a:xfrm>
            <a:off x="6094305" y="4266575"/>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4" name="TextBox 63">
            <a:extLst>
              <a:ext uri="{FF2B5EF4-FFF2-40B4-BE49-F238E27FC236}">
                <a16:creationId xmlns:a16="http://schemas.microsoft.com/office/drawing/2014/main" id="{D0159A57-1826-4D0E-9816-874B7A6C7471}"/>
              </a:ext>
            </a:extLst>
          </p:cNvPr>
          <p:cNvSpPr txBox="1"/>
          <p:nvPr/>
        </p:nvSpPr>
        <p:spPr>
          <a:xfrm>
            <a:off x="5817674" y="4502167"/>
            <a:ext cx="1193800" cy="430887"/>
          </a:xfrm>
          <a:prstGeom prst="rect">
            <a:avLst/>
          </a:prstGeom>
          <a:noFill/>
        </p:spPr>
        <p:txBody>
          <a:bodyPr wrap="square" rtlCol="0">
            <a:spAutoFit/>
          </a:bodyPr>
          <a:lstStyle/>
          <a:p>
            <a:r>
              <a:rPr lang="en-US" altLang="zh-CN" sz="1100" dirty="0">
                <a:solidFill>
                  <a:srgbClr val="FF3300"/>
                </a:solidFill>
              </a:rPr>
              <a:t>SA Rel-19 workshop</a:t>
            </a:r>
            <a:endParaRPr lang="zh-CN" altLang="en-US" sz="1100" dirty="0">
              <a:solidFill>
                <a:srgbClr val="FF3300"/>
              </a:solidFill>
            </a:endParaRPr>
          </a:p>
        </p:txBody>
      </p:sp>
      <p:sp>
        <p:nvSpPr>
          <p:cNvPr id="65" name="Isosceles Triangle 64">
            <a:extLst>
              <a:ext uri="{FF2B5EF4-FFF2-40B4-BE49-F238E27FC236}">
                <a16:creationId xmlns:a16="http://schemas.microsoft.com/office/drawing/2014/main" id="{65D80D65-93EA-495B-B078-7AE98317B986}"/>
              </a:ext>
            </a:extLst>
          </p:cNvPr>
          <p:cNvSpPr/>
          <p:nvPr/>
        </p:nvSpPr>
        <p:spPr bwMode="auto">
          <a:xfrm>
            <a:off x="6784075" y="4586822"/>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6" name="TextBox 65">
            <a:extLst>
              <a:ext uri="{FF2B5EF4-FFF2-40B4-BE49-F238E27FC236}">
                <a16:creationId xmlns:a16="http://schemas.microsoft.com/office/drawing/2014/main" id="{9C3F59FD-640B-4476-AA17-2316100F60C6}"/>
              </a:ext>
            </a:extLst>
          </p:cNvPr>
          <p:cNvSpPr txBox="1"/>
          <p:nvPr/>
        </p:nvSpPr>
        <p:spPr>
          <a:xfrm>
            <a:off x="6405813" y="4894678"/>
            <a:ext cx="907621" cy="261610"/>
          </a:xfrm>
          <a:prstGeom prst="rect">
            <a:avLst/>
          </a:prstGeom>
          <a:noFill/>
        </p:spPr>
        <p:txBody>
          <a:bodyPr wrap="none" rtlCol="0">
            <a:spAutoFit/>
          </a:bodyPr>
          <a:lstStyle/>
          <a:p>
            <a:r>
              <a:rPr lang="en-US" altLang="zh-CN" sz="1100" dirty="0">
                <a:solidFill>
                  <a:srgbClr val="FF3300"/>
                </a:solidFill>
              </a:rPr>
              <a:t>1</a:t>
            </a:r>
            <a:r>
              <a:rPr lang="en-US" altLang="zh-CN" sz="1100" baseline="30000" dirty="0">
                <a:solidFill>
                  <a:srgbClr val="FF3300"/>
                </a:solidFill>
              </a:rPr>
              <a:t>st</a:t>
            </a:r>
            <a:r>
              <a:rPr lang="en-US" altLang="zh-CN" sz="1100" dirty="0">
                <a:solidFill>
                  <a:srgbClr val="FF3300"/>
                </a:solidFill>
              </a:rPr>
              <a:t> package</a:t>
            </a:r>
            <a:endParaRPr lang="zh-CN" altLang="en-US" sz="1100" dirty="0">
              <a:solidFill>
                <a:srgbClr val="FF3300"/>
              </a:solidFill>
            </a:endParaRPr>
          </a:p>
        </p:txBody>
      </p:sp>
      <p:sp>
        <p:nvSpPr>
          <p:cNvPr id="67" name="Isosceles Triangle 66">
            <a:extLst>
              <a:ext uri="{FF2B5EF4-FFF2-40B4-BE49-F238E27FC236}">
                <a16:creationId xmlns:a16="http://schemas.microsoft.com/office/drawing/2014/main" id="{E0BBFEAC-AD7B-4777-8AAD-52D5C5A78A36}"/>
              </a:ext>
            </a:extLst>
          </p:cNvPr>
          <p:cNvSpPr/>
          <p:nvPr/>
        </p:nvSpPr>
        <p:spPr bwMode="auto">
          <a:xfrm>
            <a:off x="7447907" y="4762784"/>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68" name="TextBox 67">
            <a:extLst>
              <a:ext uri="{FF2B5EF4-FFF2-40B4-BE49-F238E27FC236}">
                <a16:creationId xmlns:a16="http://schemas.microsoft.com/office/drawing/2014/main" id="{34BB310C-6579-4CAB-A7AD-D8643152ECE6}"/>
              </a:ext>
            </a:extLst>
          </p:cNvPr>
          <p:cNvSpPr txBox="1"/>
          <p:nvPr/>
        </p:nvSpPr>
        <p:spPr>
          <a:xfrm>
            <a:off x="7101105" y="5094788"/>
            <a:ext cx="1042273" cy="261610"/>
          </a:xfrm>
          <a:prstGeom prst="rect">
            <a:avLst/>
          </a:prstGeom>
          <a:noFill/>
        </p:spPr>
        <p:txBody>
          <a:bodyPr wrap="none" rtlCol="0">
            <a:spAutoFit/>
          </a:bodyPr>
          <a:lstStyle/>
          <a:p>
            <a:r>
              <a:rPr lang="en-US" altLang="zh-CN" sz="1100" dirty="0">
                <a:solidFill>
                  <a:srgbClr val="FF3300"/>
                </a:solidFill>
              </a:rPr>
              <a:t>final package</a:t>
            </a:r>
            <a:endParaRPr lang="zh-CN" altLang="en-US" sz="1100" dirty="0">
              <a:solidFill>
                <a:srgbClr val="FF3300"/>
              </a:solidFill>
            </a:endParaRPr>
          </a:p>
        </p:txBody>
      </p:sp>
      <p:sp>
        <p:nvSpPr>
          <p:cNvPr id="69" name="文本框 2">
            <a:extLst>
              <a:ext uri="{FF2B5EF4-FFF2-40B4-BE49-F238E27FC236}">
                <a16:creationId xmlns:a16="http://schemas.microsoft.com/office/drawing/2014/main" id="{77900B02-8BBD-43B4-A5BB-94393D489B68}"/>
              </a:ext>
            </a:extLst>
          </p:cNvPr>
          <p:cNvSpPr txBox="1">
            <a:spLocks noChangeArrowheads="1"/>
          </p:cNvSpPr>
          <p:nvPr/>
        </p:nvSpPr>
        <p:spPr bwMode="auto">
          <a:xfrm>
            <a:off x="926173" y="406723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Timeline </a:t>
            </a:r>
            <a:endParaRPr lang="zh-CN" altLang="en-US" b="1" dirty="0">
              <a:solidFill>
                <a:srgbClr val="0000FF"/>
              </a:solidFill>
            </a:endParaRPr>
          </a:p>
        </p:txBody>
      </p:sp>
    </p:spTree>
    <p:extLst>
      <p:ext uri="{BB962C8B-B14F-4D97-AF65-F5344CB8AC3E}">
        <p14:creationId xmlns:p14="http://schemas.microsoft.com/office/powerpoint/2010/main" val="21670869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6297" y="1014242"/>
            <a:ext cx="11295771" cy="4924425"/>
          </a:xfrm>
          <a:prstGeom prst="rect">
            <a:avLst/>
          </a:prstGeom>
          <a:solidFill>
            <a:schemeClr val="bg1"/>
          </a:solidFill>
        </p:spPr>
        <p:txBody>
          <a:bodyPr wrap="square">
            <a:spAutoFit/>
          </a:bodyPr>
          <a:lstStyle/>
          <a:p>
            <a:r>
              <a:rPr lang="en-US" altLang="zh-CN" sz="1200" b="1" dirty="0"/>
              <a:t>SA5 OAM Release 18 planning</a:t>
            </a:r>
            <a:r>
              <a:rPr lang="zh-CN" altLang="en-US" sz="1200" b="1" dirty="0"/>
              <a:t>：</a:t>
            </a:r>
            <a:r>
              <a:rPr lang="en-US" altLang="zh-CN" sz="1200" b="1" dirty="0"/>
              <a:t> </a:t>
            </a:r>
          </a:p>
          <a:p>
            <a:pPr marL="609585" indent="-609585">
              <a:spcBef>
                <a:spcPct val="20000"/>
              </a:spcBef>
              <a:buBlip>
                <a:blip r:embed="rId2"/>
              </a:buBlip>
              <a:defRPr/>
            </a:pPr>
            <a:r>
              <a:rPr lang="en-US" altLang="zh-CN" sz="1400" dirty="0">
                <a:latin typeface="+mn-lt"/>
                <a:cs typeface="+mn-cs"/>
              </a:rPr>
              <a:t>Mar 2022 (TSG#95): SA5 SIDs/WIDs specified</a:t>
            </a:r>
          </a:p>
          <a:p>
            <a:pPr marL="609585" indent="-609585">
              <a:spcBef>
                <a:spcPct val="20000"/>
              </a:spcBef>
              <a:buBlip>
                <a:blip r:embed="rId2"/>
              </a:buBlip>
              <a:defRPr/>
            </a:pPr>
            <a:r>
              <a:rPr lang="en-US" altLang="zh-CN" sz="1400" dirty="0">
                <a:latin typeface="+mn-lt"/>
                <a:cs typeface="+mn-cs"/>
              </a:rPr>
              <a:t>Mar 2023 (SA#99) and Jun 2023(SA#100): SA5 SID concluded and Rel-18 WID started if needed</a:t>
            </a:r>
          </a:p>
          <a:p>
            <a:pPr marL="609585" indent="-609585">
              <a:spcBef>
                <a:spcPct val="20000"/>
              </a:spcBef>
              <a:buBlip>
                <a:blip r:embed="rId2"/>
              </a:buBlip>
              <a:defRPr/>
            </a:pPr>
            <a:r>
              <a:rPr lang="en-US" altLang="zh-CN" sz="1400" dirty="0">
                <a:latin typeface="+mn-lt"/>
                <a:cs typeface="+mn-cs"/>
              </a:rPr>
              <a:t>Sep 2023 (TSG#101): Stage 1 work freeze</a:t>
            </a:r>
          </a:p>
          <a:p>
            <a:pPr marL="609585" indent="-609585">
              <a:spcBef>
                <a:spcPct val="20000"/>
              </a:spcBef>
              <a:buBlip>
                <a:blip r:embed="rId2"/>
              </a:buBlip>
              <a:defRPr/>
            </a:pPr>
            <a:r>
              <a:rPr lang="en-US" altLang="zh-CN" sz="1400" dirty="0">
                <a:latin typeface="+mn-lt"/>
                <a:cs typeface="+mn-cs"/>
              </a:rPr>
              <a:t>Dec 2023 (TSG#102): Stage 2 Functional work Freeze and stage 3(OAM/CN related), provide inputs to CT</a:t>
            </a:r>
          </a:p>
          <a:p>
            <a:pPr marL="609585" indent="-609585">
              <a:spcBef>
                <a:spcPct val="20000"/>
              </a:spcBef>
              <a:buBlip>
                <a:blip r:embed="rId2"/>
              </a:buBlip>
              <a:defRPr/>
            </a:pPr>
            <a:r>
              <a:rPr lang="en-US" altLang="zh-CN" sz="1400" dirty="0">
                <a:latin typeface="+mn-lt"/>
                <a:cs typeface="+mn-cs"/>
              </a:rPr>
              <a:t>Mar 2024 (TSG#103): Stage 2 Functional work Freeze and stage 3 (RAN related)</a:t>
            </a:r>
          </a:p>
          <a:p>
            <a:pPr>
              <a:spcBef>
                <a:spcPct val="20000"/>
              </a:spcBef>
              <a:defRPr/>
            </a:pPr>
            <a:endParaRPr lang="en-US" altLang="zh-CN" sz="1400" dirty="0">
              <a:latin typeface="+mn-lt"/>
              <a:cs typeface="+mn-cs"/>
            </a:endParaRPr>
          </a:p>
          <a:p>
            <a:pPr lvl="0"/>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609585" lvl="0" indent="-609585">
              <a:spcBef>
                <a:spcPct val="20000"/>
              </a:spcBef>
              <a:buBlip>
                <a:blip r:embed="rId2"/>
              </a:buBlip>
              <a:defRPr/>
            </a:pPr>
            <a:r>
              <a:rPr lang="en-US" altLang="zh-CN" sz="1400" dirty="0">
                <a:latin typeface="Calibri"/>
              </a:rPr>
              <a:t>June 2023 </a:t>
            </a:r>
            <a:r>
              <a:rPr lang="en-US" altLang="zh-CN" sz="1400">
                <a:latin typeface="Calibri"/>
              </a:rPr>
              <a:t>SA Rel-19 workshop</a:t>
            </a:r>
            <a:r>
              <a:rPr lang="en-US" altLang="zh-CN" sz="1400" dirty="0">
                <a:latin typeface="Calibri"/>
              </a:rPr>
              <a:t>: Provide SA5 relevant Rel-19 inputs/planning to Jun SA workshop </a:t>
            </a:r>
          </a:p>
          <a:p>
            <a:pPr marL="609585" lvl="0" indent="-609585">
              <a:spcBef>
                <a:spcPct val="20000"/>
              </a:spcBef>
              <a:buBlip>
                <a:blip r:embed="rId2"/>
              </a:buBlip>
              <a:defRPr/>
            </a:pPr>
            <a:r>
              <a:rPr lang="en-US" altLang="zh-CN" sz="1400" dirty="0">
                <a:latin typeface="Calibri"/>
              </a:rPr>
              <a:t>Sep 2023 (TSG#101): Submit Rel-19 1</a:t>
            </a:r>
            <a:r>
              <a:rPr lang="en-US" altLang="zh-CN" sz="1400" baseline="30000" dirty="0">
                <a:latin typeface="Calibri"/>
              </a:rPr>
              <a:t>st</a:t>
            </a:r>
            <a:r>
              <a:rPr lang="en-US" altLang="zh-CN" sz="1400" dirty="0">
                <a:latin typeface="Calibri"/>
              </a:rPr>
              <a:t> package following 3GPP timelines </a:t>
            </a:r>
          </a:p>
          <a:p>
            <a:pPr marL="609585" indent="-609585">
              <a:spcBef>
                <a:spcPct val="20000"/>
              </a:spcBef>
              <a:buBlip>
                <a:blip r:embed="rId2"/>
              </a:buBlip>
              <a:defRPr/>
            </a:pPr>
            <a:r>
              <a:rPr lang="en-US" altLang="zh-CN" sz="1400" dirty="0">
                <a:latin typeface="Calibri"/>
              </a:rPr>
              <a:t>Dec 2023 (TSG#102): Submit Rel-19 final package following 3GPP timelines </a:t>
            </a:r>
            <a:endParaRPr lang="en-US" altLang="zh-CN" sz="1400" dirty="0"/>
          </a:p>
          <a:p>
            <a:pPr marL="609585" lvl="0" indent="-609585">
              <a:spcBef>
                <a:spcPct val="20000"/>
              </a:spcBef>
              <a:buBlip>
                <a:blip r:embed="rId2"/>
              </a:buBlip>
              <a:defRPr/>
            </a:pPr>
            <a:endParaRPr lang="en-US" altLang="zh-CN" sz="1400" dirty="0">
              <a:solidFill>
                <a:srgbClr val="0000FF"/>
              </a:solidFill>
              <a:latin typeface="+mn-lt"/>
              <a:cs typeface="+mn-cs"/>
            </a:endParaRPr>
          </a:p>
          <a:p>
            <a:pPr>
              <a:defRPr/>
            </a:pPr>
            <a:endParaRPr lang="en-US" altLang="zh-CN" sz="1200" b="1" dirty="0"/>
          </a:p>
          <a:p>
            <a:pPr>
              <a:defRPr/>
            </a:pPr>
            <a:r>
              <a:rPr lang="en-US" altLang="zh-CN" sz="1200" b="1" dirty="0"/>
              <a:t>Note: </a:t>
            </a:r>
          </a:p>
          <a:p>
            <a:pPr marL="609585" indent="-609585">
              <a:spcBef>
                <a:spcPct val="20000"/>
              </a:spcBef>
              <a:buBlip>
                <a:blip r:embed="rId2"/>
              </a:buBlip>
              <a:defRPr/>
            </a:pPr>
            <a:r>
              <a:rPr lang="en-US" altLang="zh-CN" sz="1400" dirty="0">
                <a:latin typeface="+mn-lt"/>
                <a:cs typeface="+mn-cs"/>
              </a:rPr>
              <a:t>We should strictly follow the 3GPP release timelines (especially to align the stage 3 freeze date). </a:t>
            </a:r>
          </a:p>
          <a:p>
            <a:pPr marL="609585" indent="-609585">
              <a:spcBef>
                <a:spcPct val="20000"/>
              </a:spcBef>
              <a:buBlip>
                <a:blip r:embed="rId2"/>
              </a:buBlip>
              <a:defRPr/>
            </a:pPr>
            <a:r>
              <a:rPr lang="en-US" altLang="zh-CN" sz="1400" dirty="0">
                <a:latin typeface="+mn-lt"/>
                <a:cs typeface="+mn-cs"/>
              </a:rPr>
              <a:t>For the CT related features, we need to provide inputs to CT as early as possible.</a:t>
            </a:r>
          </a:p>
          <a:p>
            <a:pPr marL="609585" indent="-609585">
              <a:spcBef>
                <a:spcPct val="20000"/>
              </a:spcBef>
              <a:buBlip>
                <a:blip r:embed="rId2"/>
              </a:buBlip>
              <a:defRPr/>
            </a:pPr>
            <a:r>
              <a:rPr lang="en-US" altLang="zh-CN" sz="1400" dirty="0">
                <a:latin typeface="+mn-lt"/>
                <a:cs typeface="+mn-cs"/>
              </a:rPr>
              <a:t>Management aspects which have no CN/RAN dependency or which needs to influence CN/RAN should be addressed as early as possible. </a:t>
            </a:r>
          </a:p>
          <a:p>
            <a:pPr marL="609585" indent="-609585">
              <a:spcBef>
                <a:spcPct val="20000"/>
              </a:spcBef>
              <a:buBlip>
                <a:blip r:embed="rId2"/>
              </a:buBlip>
              <a:defRPr/>
            </a:pPr>
            <a:r>
              <a:rPr lang="en-US" altLang="zh-CN" sz="1400" dirty="0">
                <a:latin typeface="+mn-lt"/>
                <a:cs typeface="+mn-cs"/>
              </a:rPr>
              <a:t>Avoid exception requests as much as possible, in case the work could not be completed according to the time plan, either narrow down the scope of the work, or postpone the work to next release.</a:t>
            </a:r>
          </a:p>
          <a:p>
            <a:pPr>
              <a:spcBef>
                <a:spcPct val="20000"/>
              </a:spcBef>
              <a:defRPr/>
            </a:pPr>
            <a:endParaRPr lang="en-US" altLang="zh-CN" sz="1400" dirty="0">
              <a:latin typeface="+mn-lt"/>
              <a:cs typeface="+mn-cs"/>
            </a:endParaRPr>
          </a:p>
        </p:txBody>
      </p:sp>
      <p:sp>
        <p:nvSpPr>
          <p:cNvPr id="6" name="标题 1"/>
          <p:cNvSpPr>
            <a:spLocks noGrp="1"/>
          </p:cNvSpPr>
          <p:nvPr>
            <p:ph type="title"/>
          </p:nvPr>
        </p:nvSpPr>
        <p:spPr>
          <a:xfrm>
            <a:off x="57665" y="105637"/>
            <a:ext cx="9901881" cy="825239"/>
          </a:xfrm>
        </p:spPr>
        <p:txBody>
          <a:bodyPr/>
          <a:lstStyle/>
          <a:p>
            <a:r>
              <a:rPr lang="en-US" altLang="zh-CN" sz="2800" dirty="0"/>
              <a:t>Leaders’ recommendation for SA5 OAM time planning (S5-231032)</a:t>
            </a:r>
            <a:endParaRPr lang="en-US" sz="2800" dirty="0"/>
          </a:p>
        </p:txBody>
      </p:sp>
    </p:spTree>
    <p:extLst>
      <p:ext uri="{BB962C8B-B14F-4D97-AF65-F5344CB8AC3E}">
        <p14:creationId xmlns:p14="http://schemas.microsoft.com/office/powerpoint/2010/main" val="37306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69A5811-BCA5-42FA-AF87-BDBE8D65B358}"/>
              </a:ext>
            </a:extLst>
          </p:cNvPr>
          <p:cNvSpPr>
            <a:spLocks noGrp="1"/>
          </p:cNvSpPr>
          <p:nvPr>
            <p:ph type="sldNum" sz="quarter" idx="10"/>
          </p:nvPr>
        </p:nvSpPr>
        <p:spPr/>
        <p:txBody>
          <a:bodyPr/>
          <a:lstStyle/>
          <a:p>
            <a:pPr>
              <a:defRPr/>
            </a:pPr>
            <a:fld id="{8B78E712-7E90-46AF-8873-540771249AD5}" type="slidenum">
              <a:rPr lang="en-GB" smtClean="0"/>
              <a:pPr>
                <a:defRPr/>
              </a:pPr>
              <a:t>7</a:t>
            </a:fld>
            <a:endParaRPr lang="en-GB" dirty="0"/>
          </a:p>
        </p:txBody>
      </p:sp>
      <p:sp>
        <p:nvSpPr>
          <p:cNvPr id="7" name="Rectangle 4">
            <a:extLst>
              <a:ext uri="{FF2B5EF4-FFF2-40B4-BE49-F238E27FC236}">
                <a16:creationId xmlns:a16="http://schemas.microsoft.com/office/drawing/2014/main" id="{3FF48C44-20FC-4758-BC62-E5F7780A24C7}"/>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List of submitted Cross WI/SI topics</a:t>
            </a:r>
          </a:p>
        </p:txBody>
      </p:sp>
      <p:sp>
        <p:nvSpPr>
          <p:cNvPr id="8" name="矩形 7">
            <a:extLst>
              <a:ext uri="{FF2B5EF4-FFF2-40B4-BE49-F238E27FC236}">
                <a16:creationId xmlns:a16="http://schemas.microsoft.com/office/drawing/2014/main" id="{AA19C413-7F48-44AD-A4C0-FC8809EB850C}"/>
              </a:ext>
            </a:extLst>
          </p:cNvPr>
          <p:cNvSpPr/>
          <p:nvPr/>
        </p:nvSpPr>
        <p:spPr>
          <a:xfrm>
            <a:off x="392210" y="1202532"/>
            <a:ext cx="11218153" cy="3785652"/>
          </a:xfrm>
          <a:prstGeom prst="rect">
            <a:avLst/>
          </a:prstGeom>
          <a:solidFill>
            <a:schemeClr val="bg1"/>
          </a:solidFill>
        </p:spPr>
        <p:txBody>
          <a:bodyPr wrap="square">
            <a:spAutoFit/>
          </a:bodyPr>
          <a:lstStyle/>
          <a:p>
            <a:pPr lvl="0"/>
            <a:r>
              <a:rPr lang="en-US" altLang="zh-CN" sz="1200" b="1" dirty="0">
                <a:solidFill>
                  <a:prstClr val="black"/>
                </a:solidFill>
                <a:latin typeface="Calibri"/>
              </a:rPr>
              <a:t>The following topics are addressed in the meeting: </a:t>
            </a:r>
          </a:p>
          <a:p>
            <a:pPr lvl="0"/>
            <a:endParaRPr lang="en-US" altLang="zh-CN" sz="1200" dirty="0">
              <a:solidFill>
                <a:prstClr val="black"/>
              </a:solidFill>
              <a:latin typeface="Calibri"/>
            </a:endParaRPr>
          </a:p>
          <a:p>
            <a:pPr lvl="0"/>
            <a:r>
              <a:rPr lang="en-US" altLang="zh-CN" sz="1200" dirty="0">
                <a:solidFill>
                  <a:prstClr val="black"/>
                </a:solidFill>
                <a:latin typeface="Calibri"/>
              </a:rPr>
              <a:t>[SA5#146bis-e], 6.1.1-DP, Group#1 (S5-231048/S5-231013) DP on async LCM operations and async network slice provisioning</a:t>
            </a:r>
          </a:p>
          <a:p>
            <a:pPr lvl="0"/>
            <a:r>
              <a:rPr lang="en-US" altLang="zh-CN" sz="1200" dirty="0">
                <a:solidFill>
                  <a:prstClr val="black"/>
                </a:solidFill>
                <a:latin typeface="Calibri"/>
              </a:rPr>
              <a:t>[SA5#146bis-e], 6.1.1-DP, Group#2 (S5-231014/S5-231102/S5-231103/S5-231104/S5-231031) DP on intent driven management for network slicing</a:t>
            </a:r>
          </a:p>
          <a:p>
            <a:pPr lvl="0"/>
            <a:r>
              <a:rPr lang="en-US" altLang="zh-CN" sz="1200" dirty="0">
                <a:solidFill>
                  <a:prstClr val="black"/>
                </a:solidFill>
                <a:latin typeface="Calibri"/>
              </a:rPr>
              <a:t>[SA5#146bis-e], 6.1.1-DP, Group#3 (S5-231015/S5-231027/S5-231028) DP on Restructuring of TS 28.622</a:t>
            </a:r>
          </a:p>
          <a:p>
            <a:pPr lvl="0"/>
            <a:r>
              <a:rPr lang="en-US" altLang="zh-CN" sz="1200" dirty="0">
                <a:solidFill>
                  <a:prstClr val="black"/>
                </a:solidFill>
                <a:latin typeface="Calibri"/>
              </a:rPr>
              <a:t>[SA5#146bis-e], 6.1.1-DP, Group#4 (S5-231019/S5-231043/S5-231081) DP Service Management and KPI, KQI, </a:t>
            </a:r>
            <a:r>
              <a:rPr lang="en-US" altLang="zh-CN" sz="1200" dirty="0" err="1">
                <a:solidFill>
                  <a:prstClr val="black"/>
                </a:solidFill>
                <a:latin typeface="Calibri"/>
              </a:rPr>
              <a:t>QoE</a:t>
            </a:r>
            <a:r>
              <a:rPr lang="en-US" altLang="zh-CN" sz="1200" dirty="0">
                <a:solidFill>
                  <a:prstClr val="black"/>
                </a:solidFill>
                <a:latin typeface="Calibri"/>
              </a:rPr>
              <a:t> </a:t>
            </a:r>
          </a:p>
          <a:p>
            <a:pPr lvl="0"/>
            <a:r>
              <a:rPr lang="en-US" altLang="zh-CN" sz="1200" dirty="0">
                <a:solidFill>
                  <a:prstClr val="black"/>
                </a:solidFill>
                <a:latin typeface="Calibri"/>
              </a:rPr>
              <a:t>[SA5#146bis-e], 6.1.1-DP, Group#5 (S5-231040/S5-231026) DP on way forward for </a:t>
            </a:r>
            <a:r>
              <a:rPr lang="en-US" altLang="zh-CN" sz="1200" dirty="0" err="1">
                <a:solidFill>
                  <a:prstClr val="black"/>
                </a:solidFill>
                <a:latin typeface="Calibri"/>
              </a:rPr>
              <a:t>mulitple</a:t>
            </a:r>
            <a:r>
              <a:rPr lang="en-US" altLang="zh-CN" sz="1200" dirty="0">
                <a:solidFill>
                  <a:prstClr val="black"/>
                </a:solidFill>
                <a:latin typeface="Calibri"/>
              </a:rPr>
              <a:t> data collection mechanisms </a:t>
            </a:r>
          </a:p>
          <a:p>
            <a:pPr lvl="0"/>
            <a:r>
              <a:rPr lang="en-US" altLang="zh-CN" sz="1200" dirty="0">
                <a:solidFill>
                  <a:prstClr val="black"/>
                </a:solidFill>
                <a:latin typeface="Calibri"/>
              </a:rPr>
              <a:t>[SA5#146bis-e], 6.1.1-DP, Group#6 (S5-231025/S5-231030/S5-231085/S5-231106) DP on Consolidation of alarm related definitions way forward of FS_FSEV and predicted alarms and Stateless Alert</a:t>
            </a:r>
          </a:p>
          <a:p>
            <a:pPr lvl="0"/>
            <a:r>
              <a:rPr lang="en-US" altLang="zh-CN" sz="1200" dirty="0">
                <a:solidFill>
                  <a:prstClr val="black"/>
                </a:solidFill>
                <a:latin typeface="Calibri"/>
              </a:rPr>
              <a:t>[SA5#146bis-e], 6.1.1-DP, S5-231012 3GPP Rel-18 work on EE</a:t>
            </a:r>
          </a:p>
          <a:p>
            <a:pPr lvl="0"/>
            <a:r>
              <a:rPr lang="en-US" altLang="zh-CN" sz="1200" dirty="0">
                <a:solidFill>
                  <a:prstClr val="black"/>
                </a:solidFill>
                <a:latin typeface="Calibri"/>
              </a:rPr>
              <a:t>[SA5#146bis-e], 6.1.1-DP, S5-231039 DP on naming convention of </a:t>
            </a:r>
            <a:r>
              <a:rPr lang="en-US" altLang="zh-CN" sz="1200" dirty="0" err="1">
                <a:solidFill>
                  <a:prstClr val="black"/>
                </a:solidFill>
                <a:latin typeface="Calibri"/>
              </a:rPr>
              <a:t>MnS</a:t>
            </a:r>
            <a:r>
              <a:rPr lang="en-US" altLang="zh-CN" sz="1200" dirty="0">
                <a:solidFill>
                  <a:prstClr val="black"/>
                </a:solidFill>
                <a:latin typeface="Calibri"/>
              </a:rPr>
              <a:t> using CRUD operation with certain NRM</a:t>
            </a:r>
          </a:p>
          <a:p>
            <a:pPr lvl="0"/>
            <a:r>
              <a:rPr lang="en-US" altLang="zh-CN" sz="1200" dirty="0">
                <a:solidFill>
                  <a:prstClr val="black"/>
                </a:solidFill>
                <a:latin typeface="Calibri"/>
              </a:rPr>
              <a:t>[SA5#146bis-e], 6.1.1-DP, S5-231044 DP on interoperability support using SBMA</a:t>
            </a:r>
          </a:p>
          <a:p>
            <a:pPr lvl="0"/>
            <a:r>
              <a:rPr lang="en-US" altLang="zh-CN" sz="1200" dirty="0">
                <a:solidFill>
                  <a:prstClr val="black"/>
                </a:solidFill>
                <a:latin typeface="Calibri"/>
              </a:rPr>
              <a:t>[SA5#146bis-e], 6.1.1-DP, S5-231046 Rel-18 WISI analysis proposal</a:t>
            </a:r>
          </a:p>
          <a:p>
            <a:pPr lvl="0"/>
            <a:r>
              <a:rPr lang="en-US" altLang="zh-CN" sz="1200" dirty="0">
                <a:solidFill>
                  <a:prstClr val="black"/>
                </a:solidFill>
                <a:latin typeface="Calibri"/>
              </a:rPr>
              <a:t>[SA5#146bis-e], 6.1.1-DP, S5-231053 Discussion paper on relation between FS_NSCE, MSAC, NPN and NSOEU</a:t>
            </a:r>
          </a:p>
          <a:p>
            <a:pPr lvl="0"/>
            <a:r>
              <a:rPr lang="en-US" altLang="zh-CN" sz="1200" dirty="0">
                <a:solidFill>
                  <a:prstClr val="black"/>
                </a:solidFill>
                <a:latin typeface="Calibri"/>
              </a:rPr>
              <a:t>[SA5#146bis-e], 6.1.1-DP, S5-231086 DP on way forward of FS_DCSA</a:t>
            </a:r>
          </a:p>
          <a:p>
            <a:pPr lvl="0"/>
            <a:r>
              <a:rPr lang="en-US" altLang="zh-CN" sz="1200" dirty="0">
                <a:solidFill>
                  <a:prstClr val="black"/>
                </a:solidFill>
                <a:latin typeface="Calibri"/>
              </a:rPr>
              <a:t>[SA5#146bis-e], 6.1.1-DP, S5-231087 DP on </a:t>
            </a:r>
            <a:r>
              <a:rPr lang="en-US" altLang="zh-CN" sz="1200" dirty="0" err="1">
                <a:solidFill>
                  <a:prstClr val="black"/>
                </a:solidFill>
                <a:latin typeface="Calibri"/>
              </a:rPr>
              <a:t>wayforward</a:t>
            </a:r>
            <a:r>
              <a:rPr lang="en-US" altLang="zh-CN" sz="1200" dirty="0">
                <a:solidFill>
                  <a:prstClr val="black"/>
                </a:solidFill>
                <a:latin typeface="Calibri"/>
              </a:rPr>
              <a:t> of </a:t>
            </a:r>
            <a:r>
              <a:rPr lang="en-US" altLang="zh-CN" sz="1200" dirty="0" err="1">
                <a:solidFill>
                  <a:prstClr val="black"/>
                </a:solidFill>
                <a:latin typeface="Calibri"/>
              </a:rPr>
              <a:t>autononous</a:t>
            </a:r>
            <a:r>
              <a:rPr lang="en-US" altLang="zh-CN" sz="1200" dirty="0">
                <a:solidFill>
                  <a:prstClr val="black"/>
                </a:solidFill>
                <a:latin typeface="Calibri"/>
              </a:rPr>
              <a:t> network levels</a:t>
            </a:r>
          </a:p>
          <a:p>
            <a:pPr lvl="0"/>
            <a:r>
              <a:rPr lang="en-US" altLang="zh-CN" sz="1200" dirty="0">
                <a:solidFill>
                  <a:prstClr val="black"/>
                </a:solidFill>
                <a:latin typeface="Calibri"/>
              </a:rPr>
              <a:t>[SA5#146bis-e], 6.1.1-DP, S5-231088 DP on ANL relation with other autonomy features</a:t>
            </a:r>
          </a:p>
          <a:p>
            <a:pPr lvl="0"/>
            <a:r>
              <a:rPr lang="en-US" altLang="zh-CN" sz="1200" dirty="0">
                <a:solidFill>
                  <a:prstClr val="black"/>
                </a:solidFill>
                <a:latin typeface="Calibri"/>
              </a:rPr>
              <a:t>[SA5#146bis-e], 6.1.1-DP, S5-231105 Clarifying multilevel attribute properties</a:t>
            </a:r>
          </a:p>
          <a:p>
            <a:pPr lvl="0"/>
            <a:r>
              <a:rPr lang="en-US" altLang="zh-CN" sz="1200" dirty="0">
                <a:solidFill>
                  <a:prstClr val="black"/>
                </a:solidFill>
                <a:latin typeface="Calibri"/>
              </a:rPr>
              <a:t>[SA5#146bis-e], 6.1.1-DP, S5-231141 DP on Enhancement of Subscriber and Equipment Trace</a:t>
            </a:r>
          </a:p>
          <a:p>
            <a:pPr lvl="0"/>
            <a:endParaRPr lang="en-US" altLang="zh-CN" sz="1200" dirty="0">
              <a:solidFill>
                <a:prstClr val="black"/>
              </a:solidFill>
              <a:latin typeface="Calibri"/>
            </a:endParaRPr>
          </a:p>
        </p:txBody>
      </p:sp>
    </p:spTree>
    <p:extLst>
      <p:ext uri="{BB962C8B-B14F-4D97-AF65-F5344CB8AC3E}">
        <p14:creationId xmlns:p14="http://schemas.microsoft.com/office/powerpoint/2010/main" val="141699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69A5811-BCA5-42FA-AF87-BDBE8D65B358}"/>
              </a:ext>
            </a:extLst>
          </p:cNvPr>
          <p:cNvSpPr>
            <a:spLocks noGrp="1"/>
          </p:cNvSpPr>
          <p:nvPr>
            <p:ph type="sldNum" sz="quarter" idx="10"/>
          </p:nvPr>
        </p:nvSpPr>
        <p:spPr/>
        <p:txBody>
          <a:bodyPr/>
          <a:lstStyle/>
          <a:p>
            <a:pPr>
              <a:defRPr/>
            </a:pPr>
            <a:fld id="{8B78E712-7E90-46AF-8873-540771249AD5}" type="slidenum">
              <a:rPr lang="en-GB" smtClean="0"/>
              <a:pPr>
                <a:defRPr/>
              </a:pPr>
              <a:t>8</a:t>
            </a:fld>
            <a:endParaRPr lang="en-GB" dirty="0"/>
          </a:p>
        </p:txBody>
      </p:sp>
      <p:sp>
        <p:nvSpPr>
          <p:cNvPr id="7" name="Rectangle 4">
            <a:extLst>
              <a:ext uri="{FF2B5EF4-FFF2-40B4-BE49-F238E27FC236}">
                <a16:creationId xmlns:a16="http://schemas.microsoft.com/office/drawing/2014/main" id="{3FF48C44-20FC-4758-BC62-E5F7780A24C7}"/>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List of submitted Rel-18 WIs</a:t>
            </a:r>
          </a:p>
        </p:txBody>
      </p:sp>
      <p:sp>
        <p:nvSpPr>
          <p:cNvPr id="8" name="矩形 7">
            <a:extLst>
              <a:ext uri="{FF2B5EF4-FFF2-40B4-BE49-F238E27FC236}">
                <a16:creationId xmlns:a16="http://schemas.microsoft.com/office/drawing/2014/main" id="{AA19C413-7F48-44AD-A4C0-FC8809EB850C}"/>
              </a:ext>
            </a:extLst>
          </p:cNvPr>
          <p:cNvSpPr/>
          <p:nvPr/>
        </p:nvSpPr>
        <p:spPr>
          <a:xfrm>
            <a:off x="333487" y="1050878"/>
            <a:ext cx="10656091" cy="5016758"/>
          </a:xfrm>
          <a:prstGeom prst="rect">
            <a:avLst/>
          </a:prstGeom>
          <a:solidFill>
            <a:schemeClr val="bg1"/>
          </a:solidFill>
        </p:spPr>
        <p:txBody>
          <a:bodyPr wrap="square">
            <a:spAutoFit/>
          </a:bodyPr>
          <a:lstStyle/>
          <a:p>
            <a:pPr lvl="0"/>
            <a:r>
              <a:rPr lang="en-US" altLang="zh-CN" sz="1200" b="1" dirty="0">
                <a:solidFill>
                  <a:prstClr val="black"/>
                </a:solidFill>
                <a:latin typeface="+mn-lt"/>
              </a:rPr>
              <a:t>The following new </a:t>
            </a:r>
            <a:r>
              <a:rPr lang="en-US" altLang="zh-CN" sz="1200" b="1" dirty="0" err="1">
                <a:solidFill>
                  <a:prstClr val="black"/>
                </a:solidFill>
                <a:latin typeface="+mn-lt"/>
              </a:rPr>
              <a:t>Wis</a:t>
            </a:r>
            <a:r>
              <a:rPr lang="en-US" altLang="zh-CN" sz="1200" b="1" dirty="0">
                <a:solidFill>
                  <a:prstClr val="black"/>
                </a:solidFill>
                <a:latin typeface="+mn-lt"/>
              </a:rPr>
              <a:t>/SIs are addressed in the meeting: </a:t>
            </a:r>
          </a:p>
          <a:p>
            <a:pPr lvl="0"/>
            <a:endParaRPr lang="en-US" altLang="zh-CN" sz="1100" dirty="0">
              <a:solidFill>
                <a:prstClr val="black"/>
              </a:solidFill>
              <a:latin typeface="+mn-lt"/>
            </a:endParaRPr>
          </a:p>
          <a:p>
            <a:r>
              <a:rPr lang="en-US" altLang="zh-CN" sz="1200" b="1" dirty="0">
                <a:latin typeface="+mn-lt"/>
              </a:rPr>
              <a:t>Intelligence and Automation email thread TITLE list:</a:t>
            </a:r>
            <a:endParaRPr lang="zh-CN" altLang="zh-CN" sz="1200" dirty="0">
              <a:latin typeface="+mn-lt"/>
            </a:endParaRPr>
          </a:p>
          <a:p>
            <a:r>
              <a:rPr lang="en-US" altLang="zh-CN" sz="1200" dirty="0">
                <a:latin typeface="+mn-lt"/>
              </a:rPr>
              <a:t>[SA5#146bis-e], 6.2.1-IA, GROUP#1 (S5-231016/S5-231022) New WID on intent-driven management</a:t>
            </a:r>
            <a:endParaRPr lang="zh-CN" altLang="zh-CN" sz="1200" dirty="0">
              <a:latin typeface="+mn-lt"/>
            </a:endParaRPr>
          </a:p>
          <a:p>
            <a:r>
              <a:rPr lang="en-US" altLang="zh-CN" sz="1200" dirty="0">
                <a:latin typeface="+mn-lt"/>
              </a:rPr>
              <a:t>[SA5#146bis-e], 6.2.1-IA, GROUP#2 (S5-231023/S5-231140/S5-231142) New WID AI/ML management</a:t>
            </a:r>
            <a:endParaRPr lang="zh-CN" altLang="zh-CN" sz="1200" dirty="0">
              <a:latin typeface="+mn-lt"/>
            </a:endParaRPr>
          </a:p>
          <a:p>
            <a:r>
              <a:rPr lang="en-US" altLang="zh-CN" sz="1200" dirty="0">
                <a:latin typeface="+mn-lt"/>
              </a:rPr>
              <a:t>[SA5#146bis-e], 6.2.1-IA, S5-231029 New WID on measurement data collection to support RAN intelligence </a:t>
            </a:r>
            <a:endParaRPr lang="zh-CN" altLang="zh-CN" sz="1200" dirty="0">
              <a:latin typeface="+mn-lt"/>
            </a:endParaRPr>
          </a:p>
          <a:p>
            <a:r>
              <a:rPr lang="en-US" altLang="zh-CN" sz="1200" dirty="0">
                <a:latin typeface="+mn-lt"/>
              </a:rPr>
              <a:t>[SA5#146bis-e], 6.2.1-IA, S5-231089 New WID on autonomous network levels phase 2</a:t>
            </a:r>
            <a:endParaRPr lang="zh-CN" altLang="zh-CN" sz="1200" dirty="0">
              <a:latin typeface="+mn-lt"/>
            </a:endParaRPr>
          </a:p>
          <a:p>
            <a:r>
              <a:rPr lang="en-US" altLang="zh-CN" sz="1200" dirty="0">
                <a:latin typeface="+mn-lt"/>
              </a:rPr>
              <a:t>[SA5#146bis-e], 6.2.1-IA, S5-231090 New Rel-18 WID on Enhancement of the Management Aspects related to NWDAF</a:t>
            </a:r>
          </a:p>
          <a:p>
            <a:endParaRPr lang="en-US" altLang="zh-CN" sz="1100" dirty="0">
              <a:solidFill>
                <a:prstClr val="black"/>
              </a:solidFill>
              <a:latin typeface="+mn-lt"/>
            </a:endParaRPr>
          </a:p>
          <a:p>
            <a:r>
              <a:rPr lang="en-US" altLang="zh-CN" sz="1200" b="1" dirty="0">
                <a:latin typeface="+mn-lt"/>
              </a:rPr>
              <a:t>Management Architecture and Mechanisms email thread TITLE list:</a:t>
            </a:r>
            <a:endParaRPr lang="zh-CN" altLang="zh-CN" sz="1200" dirty="0">
              <a:latin typeface="+mn-lt"/>
            </a:endParaRPr>
          </a:p>
          <a:p>
            <a:r>
              <a:rPr lang="en-US" altLang="zh-CN" sz="1200" dirty="0">
                <a:latin typeface="+mn-lt"/>
              </a:rPr>
              <a:t>[SA5#146bis-e], 6.2.2-MAM, GROUP#1 (S5-231021/S5-231047) New WID on enhance SBMA </a:t>
            </a:r>
            <a:endParaRPr lang="zh-CN" altLang="zh-CN" sz="1200" dirty="0">
              <a:latin typeface="+mn-lt"/>
            </a:endParaRPr>
          </a:p>
          <a:p>
            <a:r>
              <a:rPr lang="en-US" altLang="zh-CN" sz="1200" dirty="0">
                <a:latin typeface="+mn-lt"/>
              </a:rPr>
              <a:t>[SA5#146bis-e], 6.2.2-MAM, GROUP#2 (S5-231049/S5-231050) Updated WID on enhanced edge computing management</a:t>
            </a:r>
            <a:endParaRPr lang="zh-CN" altLang="zh-CN" sz="1200" dirty="0">
              <a:latin typeface="+mn-lt"/>
            </a:endParaRPr>
          </a:p>
          <a:p>
            <a:r>
              <a:rPr lang="en-US" altLang="zh-CN" sz="1200" dirty="0">
                <a:latin typeface="+mn-lt"/>
              </a:rPr>
              <a:t>[SA5#146bis-e], 6.2.2-MAM, GROUP#3 (S5-231080/S5-231079) New WID on Management Aspects of NTN Enhancement </a:t>
            </a:r>
            <a:endParaRPr lang="zh-CN" altLang="zh-CN" sz="1200" dirty="0">
              <a:latin typeface="+mn-lt"/>
            </a:endParaRPr>
          </a:p>
          <a:p>
            <a:r>
              <a:rPr lang="en-US" altLang="zh-CN" sz="1200" dirty="0">
                <a:latin typeface="+mn-lt"/>
              </a:rPr>
              <a:t>[SA5#146bis-e], 6.2.2-MAM, S5-231024 New WID on SBMA enabler enhancements</a:t>
            </a:r>
            <a:endParaRPr lang="zh-CN" altLang="zh-CN" sz="1200" dirty="0">
              <a:latin typeface="+mn-lt"/>
            </a:endParaRPr>
          </a:p>
          <a:p>
            <a:r>
              <a:rPr lang="en-US" altLang="zh-CN" sz="1200" dirty="0">
                <a:latin typeface="+mn-lt"/>
              </a:rPr>
              <a:t>[SA5#146bis-e], 6.2.2-MAM, S5-231083 New WID on Management Aspect of 5GLAN</a:t>
            </a:r>
            <a:endParaRPr lang="zh-CN" altLang="zh-CN" sz="1200" dirty="0">
              <a:latin typeface="+mn-lt"/>
            </a:endParaRPr>
          </a:p>
          <a:p>
            <a:r>
              <a:rPr lang="en-US" altLang="zh-CN" sz="1200" dirty="0">
                <a:latin typeface="+mn-lt"/>
              </a:rPr>
              <a:t>[SA5#146bis-e], 6.2.2-MAM, S5-231107 New Rel-18 WID on Management Aspects of URLLC</a:t>
            </a:r>
            <a:endParaRPr lang="zh-CN" altLang="zh-CN" sz="1200" dirty="0">
              <a:latin typeface="+mn-lt"/>
            </a:endParaRPr>
          </a:p>
          <a:p>
            <a:r>
              <a:rPr lang="en-US" altLang="zh-CN" sz="1200" dirty="0">
                <a:latin typeface="+mn-lt"/>
              </a:rPr>
              <a:t>[SA5#146bis-e], 6.2.2-MAM, S5-231108 New Rel-18 WID on Management Aspects of 5G Network Sharing Phase2</a:t>
            </a:r>
            <a:endParaRPr lang="zh-CN" altLang="zh-CN" sz="1200" dirty="0">
              <a:latin typeface="+mn-lt"/>
            </a:endParaRPr>
          </a:p>
          <a:p>
            <a:r>
              <a:rPr lang="en-US" altLang="zh-CN" sz="1200" dirty="0">
                <a:latin typeface="+mn-lt"/>
              </a:rPr>
              <a:t>[SA5#146bis-e], 6.2.2-MAM, S5-231110 New WID on Management of cloud-native Virtualized Network Functions</a:t>
            </a:r>
            <a:endParaRPr lang="zh-CN" altLang="zh-CN" sz="1200" dirty="0">
              <a:latin typeface="+mn-lt"/>
            </a:endParaRPr>
          </a:p>
          <a:p>
            <a:r>
              <a:rPr lang="en-US" altLang="zh-CN" sz="1200" dirty="0">
                <a:latin typeface="+mn-lt"/>
              </a:rPr>
              <a:t>[SA5#146bis-e], 6.2.2-MAM, S5-231137 Updated Rel-18 WID Enhancement of Management of Trace/MDT phase 2</a:t>
            </a:r>
          </a:p>
          <a:p>
            <a:endParaRPr lang="en-US" altLang="zh-CN" sz="1100" dirty="0">
              <a:solidFill>
                <a:prstClr val="black"/>
              </a:solidFill>
              <a:latin typeface="+mn-lt"/>
            </a:endParaRPr>
          </a:p>
          <a:p>
            <a:r>
              <a:rPr lang="en-US" altLang="zh-CN" sz="1200" b="1" dirty="0">
                <a:latin typeface="+mn-lt"/>
              </a:rPr>
              <a:t>Support of New Services email thread TITLE list:</a:t>
            </a:r>
            <a:endParaRPr lang="zh-CN" altLang="zh-CN" sz="1200" dirty="0">
              <a:latin typeface="+mn-lt"/>
            </a:endParaRPr>
          </a:p>
          <a:p>
            <a:r>
              <a:rPr lang="en-US" altLang="zh-CN" sz="1200" dirty="0">
                <a:latin typeface="+mn-lt"/>
              </a:rPr>
              <a:t>[SA5#146bis-e], 6.2.3-SNS, GROUP#1 (S5-231010/S5-231011) Revised WID Rel-18 Work Item on 5G energy efficiency phase 2</a:t>
            </a:r>
            <a:endParaRPr lang="zh-CN" altLang="zh-CN" sz="1200" dirty="0">
              <a:latin typeface="+mn-lt"/>
            </a:endParaRPr>
          </a:p>
          <a:p>
            <a:r>
              <a:rPr lang="en-US" altLang="zh-CN" sz="1200" dirty="0">
                <a:latin typeface="+mn-lt"/>
              </a:rPr>
              <a:t>[SA5#146bis-e], 6.2.3-SNS, GROUP#2 (S5-231051/S5-231052) New WID on enhanced management of non-public networks</a:t>
            </a:r>
            <a:endParaRPr lang="zh-CN" altLang="zh-CN" sz="1200" dirty="0">
              <a:latin typeface="+mn-lt"/>
            </a:endParaRPr>
          </a:p>
          <a:p>
            <a:r>
              <a:rPr lang="en-US" altLang="zh-CN" sz="1200" dirty="0">
                <a:latin typeface="+mn-lt"/>
              </a:rPr>
              <a:t>[SA5#146bis-e], 6.2.3-SNS, S5-231041 New SID on management aspects of Digital Twin Network</a:t>
            </a:r>
            <a:endParaRPr lang="zh-CN" altLang="zh-CN" sz="1200" dirty="0">
              <a:latin typeface="+mn-lt"/>
            </a:endParaRPr>
          </a:p>
          <a:p>
            <a:r>
              <a:rPr lang="en-US" altLang="zh-CN" sz="1200" dirty="0">
                <a:latin typeface="+mn-lt"/>
              </a:rPr>
              <a:t>[SA5#146bis-e], 6.2.3-SNS, S5-231045 New WID on network slice management capability exposure</a:t>
            </a:r>
            <a:endParaRPr lang="zh-CN" altLang="zh-CN" sz="1200" dirty="0">
              <a:latin typeface="+mn-lt"/>
            </a:endParaRPr>
          </a:p>
          <a:p>
            <a:r>
              <a:rPr lang="en-US" altLang="zh-CN" sz="1200" dirty="0">
                <a:latin typeface="+mn-lt"/>
              </a:rPr>
              <a:t>[SA5#146bis-e], 6.2.3-SNS, S5-231091 New Work Item on Network and Service Operations for Energy Utilities</a:t>
            </a:r>
            <a:endParaRPr lang="en-US" altLang="zh-CN" sz="1100" dirty="0">
              <a:solidFill>
                <a:prstClr val="black"/>
              </a:solidFill>
              <a:latin typeface="+mn-lt"/>
            </a:endParaRPr>
          </a:p>
        </p:txBody>
      </p:sp>
    </p:spTree>
    <p:extLst>
      <p:ext uri="{BB962C8B-B14F-4D97-AF65-F5344CB8AC3E}">
        <p14:creationId xmlns:p14="http://schemas.microsoft.com/office/powerpoint/2010/main" val="317735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5" name="图片 4">
            <a:extLst>
              <a:ext uri="{FF2B5EF4-FFF2-40B4-BE49-F238E27FC236}">
                <a16:creationId xmlns:a16="http://schemas.microsoft.com/office/drawing/2014/main" id="{90FB5A04-8B1F-415E-8E3C-93A76CBDE2F7}"/>
              </a:ext>
            </a:extLst>
          </p:cNvPr>
          <p:cNvPicPr>
            <a:picLocks noChangeAspect="1"/>
          </p:cNvPicPr>
          <p:nvPr/>
        </p:nvPicPr>
        <p:blipFill>
          <a:blip r:embed="rId2"/>
          <a:stretch>
            <a:fillRect/>
          </a:stretch>
        </p:blipFill>
        <p:spPr>
          <a:xfrm>
            <a:off x="5268645" y="1176697"/>
            <a:ext cx="4694692" cy="3033092"/>
          </a:xfrm>
          <a:prstGeom prst="rect">
            <a:avLst/>
          </a:prstGeom>
        </p:spPr>
      </p:pic>
      <p:pic>
        <p:nvPicPr>
          <p:cNvPr id="6" name="图片 5">
            <a:extLst>
              <a:ext uri="{FF2B5EF4-FFF2-40B4-BE49-F238E27FC236}">
                <a16:creationId xmlns:a16="http://schemas.microsoft.com/office/drawing/2014/main" id="{DD3C20F6-E7B0-45D9-881E-116846935270}"/>
              </a:ext>
            </a:extLst>
          </p:cNvPr>
          <p:cNvPicPr>
            <a:picLocks noChangeAspect="1"/>
          </p:cNvPicPr>
          <p:nvPr/>
        </p:nvPicPr>
        <p:blipFill>
          <a:blip r:embed="rId3"/>
          <a:stretch>
            <a:fillRect/>
          </a:stretch>
        </p:blipFill>
        <p:spPr>
          <a:xfrm>
            <a:off x="645622" y="186264"/>
            <a:ext cx="4623023" cy="3033624"/>
          </a:xfrm>
          <a:prstGeom prst="rect">
            <a:avLst/>
          </a:prstGeom>
        </p:spPr>
      </p:pic>
      <p:pic>
        <p:nvPicPr>
          <p:cNvPr id="7" name="图片 6">
            <a:extLst>
              <a:ext uri="{FF2B5EF4-FFF2-40B4-BE49-F238E27FC236}">
                <a16:creationId xmlns:a16="http://schemas.microsoft.com/office/drawing/2014/main" id="{09089797-3E33-4BB1-B88A-2F830B4FE036}"/>
              </a:ext>
            </a:extLst>
          </p:cNvPr>
          <p:cNvPicPr>
            <a:picLocks noChangeAspect="1"/>
          </p:cNvPicPr>
          <p:nvPr/>
        </p:nvPicPr>
        <p:blipFill>
          <a:blip r:embed="rId4"/>
          <a:stretch>
            <a:fillRect/>
          </a:stretch>
        </p:blipFill>
        <p:spPr>
          <a:xfrm>
            <a:off x="645622" y="3219888"/>
            <a:ext cx="4623023" cy="3060276"/>
          </a:xfrm>
          <a:prstGeom prst="rect">
            <a:avLst/>
          </a:prstGeom>
        </p:spPr>
      </p:pic>
    </p:spTree>
    <p:extLst>
      <p:ext uri="{BB962C8B-B14F-4D97-AF65-F5344CB8AC3E}">
        <p14:creationId xmlns:p14="http://schemas.microsoft.com/office/powerpoint/2010/main" val="11954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209043</TotalTime>
  <Words>1614</Words>
  <Application>Microsoft Office PowerPoint</Application>
  <PresentationFormat>宽屏</PresentationFormat>
  <Paragraphs>238</Paragraphs>
  <Slides>9</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Montserrat</vt:lpstr>
      <vt:lpstr>MS PGothic</vt:lpstr>
      <vt:lpstr>MS PGothic</vt:lpstr>
      <vt:lpstr>宋体</vt:lpstr>
      <vt:lpstr>Arial</vt:lpstr>
      <vt:lpstr>Calibri</vt:lpstr>
      <vt:lpstr>Times New Roman</vt:lpstr>
      <vt:lpstr>Office Theme</vt:lpstr>
      <vt:lpstr>    SA5 OAM&amp;P Exec Report SA5#146bis-e, 16 – 19 January, 2023 E-meeting</vt:lpstr>
      <vt:lpstr>PowerPoint 演示文稿</vt:lpstr>
      <vt:lpstr>PowerPoint 演示文稿</vt:lpstr>
      <vt:lpstr>PowerPoint 演示文稿</vt:lpstr>
      <vt:lpstr>PowerPoint 演示文稿</vt:lpstr>
      <vt:lpstr>Leaders’ recommendation for SA5 OAM time planning (S5-231032)</vt:lpstr>
      <vt:lpstr>PowerPoint 演示文稿</vt:lpstr>
      <vt:lpstr>PowerPoint 演示文稿</vt:lpstr>
      <vt:lpstr>Thank you!</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Huawei</cp:lastModifiedBy>
  <cp:revision>5072</cp:revision>
  <dcterms:created xsi:type="dcterms:W3CDTF">2008-08-30T09:32:10Z</dcterms:created>
  <dcterms:modified xsi:type="dcterms:W3CDTF">2023-01-20T09:19:08Z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(3)JlTDnoZN0OmREHF803Lu61/784HSoz8Tr4AA/pn4u+8RWe3OfNLImrLkWjS6ciJYlsOsnq21
hvazNTvbmtq6M7MOdGrSzdbW5rjVuYjcNzaP3Xhu2usa/n3UDgtNJLR7780O0CK4lWdh198a
24ILufGzMtGpkLTJRmP8BnIkUrDFAbXUQn2ryLW1+PEx2j3d88yqYnu3xgKnwcwcwGdumXMP
r0MrMV+xYgQVP+PF+C</vt:lpwstr>
  </property>
  <property fmtid="{D5CDD505-2E9C-101B-9397-08002B2CF9AE}" pid="3" name="_2015_ms_pID_7253431">
    <vt:lpwstr>OUnWxIqevpq7qJuA9hix9Eby7Iux0eDm2cg5DqGtWyJL03cztVhIhi
wdz/siEkm21IQ4vCPgUlNx8u0oEnq3s+8wFm3xrJQU5lbVXWgdymPjUJfFijloWDU8agvD6n
H2cmWIY5fwgiQgSZuc/cQiHRmy2bwg1ZhsXfg4BSalKJ3KTaH+vb+YCze3llbYehGVSYuqWa
IyP0tRk5t6Mo0f/RHvM0cowSuUv2bRPL+M8o</vt:lpwstr>
  </property>
  <property fmtid="{D5CDD505-2E9C-101B-9397-08002B2CF9AE}" pid="4" name="_2015_ms_pID_7253432">
    <vt:lpwstr>kA==</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1674199638</vt:lpwstr>
  </property>
</Properties>
</file>