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  <p:sldMasterId id="2147483940" r:id="rId7"/>
  </p:sldMasterIdLst>
  <p:notesMasterIdLst>
    <p:notesMasterId r:id="rId25"/>
  </p:notesMasterIdLst>
  <p:handoutMasterIdLst>
    <p:handoutMasterId r:id="rId26"/>
  </p:handoutMasterIdLst>
  <p:sldIdLst>
    <p:sldId id="303" r:id="rId8"/>
    <p:sldId id="726" r:id="rId9"/>
    <p:sldId id="668" r:id="rId10"/>
    <p:sldId id="670" r:id="rId11"/>
    <p:sldId id="930" r:id="rId12"/>
    <p:sldId id="635" r:id="rId13"/>
    <p:sldId id="953" r:id="rId14"/>
    <p:sldId id="931" r:id="rId15"/>
    <p:sldId id="955" r:id="rId16"/>
    <p:sldId id="960" r:id="rId17"/>
    <p:sldId id="958" r:id="rId18"/>
    <p:sldId id="956" r:id="rId19"/>
    <p:sldId id="957" r:id="rId20"/>
    <p:sldId id="959" r:id="rId21"/>
    <p:sldId id="634" r:id="rId22"/>
    <p:sldId id="936" r:id="rId23"/>
    <p:sldId id="704" r:id="rId2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>
      <p:ext uri="{19B8F6BF-5375-455C-9EA6-DF929625EA0E}">
        <p15:presenceInfo xmlns:p15="http://schemas.microsoft.com/office/powerpoint/2012/main" userId="MATRIXX Softwa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79" d="100"/>
          <a:sy n="79" d="100"/>
        </p:scale>
        <p:origin x="1085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95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8/24/2022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8/24/2022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2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21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919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02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46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69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17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256106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30350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783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22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51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054702" y="6459171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S5-225009 CH exec report from SA5#145e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52" r:id="rId4"/>
    <p:sldLayoutId id="2147483953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10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Microsoft_Word_97_-_2003_Document.doc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tp://ftp.3gpp.org/information/WorkPlan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SA5#145e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19300" y="4328507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</a:t>
            </a:r>
            <a:r>
              <a:rPr lang="de-DE" altLang="de-DE" sz="2400" dirty="0">
                <a:latin typeface="Arial" charset="0"/>
              </a:rPr>
              <a:t> SA5 Vice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-352338" y="0"/>
            <a:ext cx="10989578" cy="1143000"/>
          </a:xfrm>
        </p:spPr>
        <p:txBody>
          <a:bodyPr/>
          <a:lstStyle/>
          <a:p>
            <a:r>
              <a:rPr lang="en-GB" altLang="en-US" b="1" dirty="0"/>
              <a:t>Rel-18 Study (FS_NETSLICE_CH_Ph2)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097760"/>
              </p:ext>
            </p:extLst>
          </p:nvPr>
        </p:nvGraphicFramePr>
        <p:xfrm>
          <a:off x="402167" y="1716618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40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76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enhancements of Network Slicing Phase 2</a:t>
                      </a:r>
                      <a:endParaRPr lang="fr-FR" sz="10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FS_NETSLICE_CH_Ph2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402167" y="2730499"/>
            <a:ext cx="11000316" cy="33909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12 pCRs for TR 32.847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Clarify Potential requirements in Key issues#1 and #2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New NSACF (CTF) - NS quota management solution for Key issue#2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Solve Editors Notes on solutions#1.1, solutions#1.3 and solutions#6.2, clause 4.1 and Key Issue #5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Evaluation and conclusion for Key issue#1 and #2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Remove Key issue#4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Convert the Key issue#9 into background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32.847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S5‑225715)</a:t>
            </a:r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</a:t>
            </a:r>
            <a:r>
              <a:rPr lang="en-US" altLang="zh-CN" sz="1400" kern="0" dirty="0"/>
              <a:t>evaluation and conclusion </a:t>
            </a:r>
            <a:r>
              <a:rPr lang="en-US" altLang="zh-CN" sz="1400" dirty="0"/>
              <a:t>of the study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614985368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-352338" y="0"/>
            <a:ext cx="10989578" cy="1143000"/>
          </a:xfrm>
        </p:spPr>
        <p:txBody>
          <a:bodyPr/>
          <a:lstStyle/>
          <a:p>
            <a:r>
              <a:rPr lang="en-GB" altLang="en-US" b="1" dirty="0"/>
              <a:t>Rel-18 Study (FS_NCHF_Ph2)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241127"/>
              </p:ext>
            </p:extLst>
          </p:nvPr>
        </p:nvGraphicFramePr>
        <p:xfrm>
          <a:off x="402167" y="1716618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2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Nchf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services phase 2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FS_NCHF_Ph2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70</a:t>
                      </a:r>
                      <a:r>
                        <a:rPr lang="en-US" altLang="zh-CN" sz="1100" dirty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586318" y="2836334"/>
            <a:ext cx="11000316" cy="33909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10 pCRs (</a:t>
            </a:r>
            <a:r>
              <a:rPr lang="en-US" altLang="zh-CN" sz="1400" kern="0" dirty="0">
                <a:solidFill>
                  <a:srgbClr val="00B050"/>
                </a:solidFill>
              </a:rPr>
              <a:t>2 pCRs at SA5#145e</a:t>
            </a:r>
            <a:r>
              <a:rPr lang="en-US" altLang="zh-CN" sz="1400" kern="0" dirty="0"/>
              <a:t>) for TR 28.826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issue for non-blocking mode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solutions for enhancement of reservations, non-blocking mode, and handling of failed events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Solution for non-blocking mode and locating cancel failed events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28.826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S5‑225716)</a:t>
            </a:r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solutions and evaluations of the study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423414090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(FS_CHROAM)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506070"/>
              </p:ext>
            </p:extLst>
          </p:nvPr>
        </p:nvGraphicFramePr>
        <p:xfrm>
          <a:off x="339822" y="1311372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2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5G roaming charging architecture for wholesale and retail scenarios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FS_CHROAM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  <a:endParaRPr lang="en-GB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  <a:endParaRPr lang="en-GB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85%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39822" y="2026805"/>
            <a:ext cx="11000316" cy="422852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24 pCRs (</a:t>
            </a:r>
            <a:r>
              <a:rPr lang="en-US" altLang="zh-CN" sz="1400" kern="0" dirty="0">
                <a:solidFill>
                  <a:srgbClr val="00B050"/>
                </a:solidFill>
              </a:rPr>
              <a:t>9 pCRs at SA5#145e</a:t>
            </a:r>
            <a:r>
              <a:rPr lang="en-US" altLang="zh-CN" sz="1400" kern="0" dirty="0"/>
              <a:t>) for TR 28.827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Corrections of message flows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Mapping of requirements and solutions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issues for QoS flow level trigger settings and negotiation of triggers for FBC and QBC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solutions for roaming charging profile use in home routed and local break out scenarios, visited MNO doing wholesale charging of home MNO, and CHF to CHF communication.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Mapping of requirements and correction of terms used for NFs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New use case where the additional actor is a wholesaler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Update of business roles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Solutions of V-SMF using single or double connect to V-CHF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Solutions where either V-SMF or V-CHF controls the reporting to the H-CHF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28.827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S5‑225717)</a:t>
            </a: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</a:t>
            </a:r>
            <a:r>
              <a:rPr lang="en-US" altLang="zh-CN" sz="1400" kern="0" dirty="0"/>
              <a:t>evaluation and conclusion </a:t>
            </a:r>
            <a:r>
              <a:rPr lang="en-US" altLang="zh-CN" sz="1400" dirty="0"/>
              <a:t>of the study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215623811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</a:t>
            </a:r>
            <a:r>
              <a:rPr lang="en-GB" altLang="en-US" b="1" dirty="0" err="1"/>
              <a:t>FS_eNPN_CH</a:t>
            </a:r>
            <a:r>
              <a:rPr lang="en-GB" altLang="en-US" b="1" dirty="0"/>
              <a:t>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512709"/>
              </p:ext>
            </p:extLst>
          </p:nvPr>
        </p:nvGraphicFramePr>
        <p:xfrm>
          <a:off x="363747" y="1470728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2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940043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Enhanced support of Non-Public Networks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FS_eNPN_CH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80682" y="2186162"/>
            <a:ext cx="11000316" cy="4141902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14 pCRs (</a:t>
            </a:r>
            <a:r>
              <a:rPr lang="en-US" altLang="zh-CN" sz="1400" kern="0" dirty="0">
                <a:solidFill>
                  <a:srgbClr val="00B050"/>
                </a:solidFill>
              </a:rPr>
              <a:t>10 pCRs at SA5#145e</a:t>
            </a:r>
            <a:r>
              <a:rPr lang="en-US" altLang="zh-CN" sz="1400" kern="0" dirty="0"/>
              <a:t>) for TR 28.828 were approved for introduction of: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topic about access to PLMN services via SNPN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Solution for end user charging for PNI-NPN network access and usage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Charging scenarios and key issues for PNI-NPN in topic 1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Solution for converged charging for number of UEs 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  <a:buSzPts val="1000"/>
              <a:tabLst>
                <a:tab pos="2286000" algn="l"/>
              </a:tabLst>
              <a:defRPr/>
            </a:pPr>
            <a:r>
              <a:rPr lang="en-US" sz="1400" kern="0" dirty="0">
                <a:solidFill>
                  <a:srgbClr val="00B050"/>
                </a:solidFill>
              </a:rPr>
              <a:t>End user charging solution to SNPN network access and usage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  <a:buSzPts val="1000"/>
              <a:tabLst>
                <a:tab pos="2286000" algn="l"/>
              </a:tabLst>
              <a:defRPr/>
            </a:pPr>
            <a:r>
              <a:rPr lang="en-US" sz="1400" kern="0" dirty="0">
                <a:solidFill>
                  <a:srgbClr val="00B050"/>
                </a:solidFill>
              </a:rPr>
              <a:t>Use case and solution on number of PDU sessions for PNI-NPN and for SNPN 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  <a:buSzPts val="1000"/>
              <a:tabLst>
                <a:tab pos="2286000" algn="l"/>
              </a:tabLst>
              <a:defRPr/>
            </a:pPr>
            <a:r>
              <a:rPr lang="en-US" sz="1400" kern="0" dirty="0">
                <a:solidFill>
                  <a:srgbClr val="00B050"/>
                </a:solidFill>
              </a:rPr>
              <a:t>Converged charging using separate CCS 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  <a:buSzPts val="1000"/>
              <a:tabLst>
                <a:tab pos="2286000" algn="l"/>
              </a:tabLst>
              <a:defRPr/>
            </a:pPr>
            <a:r>
              <a:rPr lang="en-US" sz="1400" kern="0" dirty="0">
                <a:solidFill>
                  <a:srgbClr val="00B050"/>
                </a:solidFill>
              </a:rPr>
              <a:t>Solution for SNPN access the PLMN services 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  <a:buSzPts val="1000"/>
              <a:tabLst>
                <a:tab pos="2286000" algn="l"/>
              </a:tabLst>
              <a:defRPr/>
            </a:pPr>
            <a:r>
              <a:rPr lang="en-US" sz="1400" kern="0" dirty="0">
                <a:solidFill>
                  <a:srgbClr val="00B050"/>
                </a:solidFill>
              </a:rPr>
              <a:t>Correction on use case description in topic 1 and topic 3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28.828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S5‑225718)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solutions and start with evaluations of the study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318425226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(FS_TSNCH)</a:t>
            </a:r>
            <a:br>
              <a:rPr lang="en-GB" altLang="en-US" b="1" dirty="0"/>
            </a:br>
            <a:r>
              <a:rPr lang="en-US" sz="2000" b="1" i="0" u="none" strike="noStrike" kern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(</a:t>
            </a:r>
            <a:r>
              <a:rPr lang="en-US" sz="2000" b="1" i="0" u="none" strike="noStrike" kern="1200" dirty="0" err="1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prel</a:t>
            </a:r>
            <a:r>
              <a:rPr lang="en-US" sz="2000" b="1" i="0" u="none" strike="noStrike" kern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. work before SA approval) </a:t>
            </a:r>
            <a:endParaRPr lang="en-GB" altLang="en-US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981004"/>
              </p:ext>
            </p:extLst>
          </p:nvPr>
        </p:nvGraphicFramePr>
        <p:xfrm>
          <a:off x="363747" y="1470728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2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940043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Time Sensitive Networking charging </a:t>
                      </a:r>
                    </a:p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2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preliminary work before SA approval)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FS_TSNCH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dirty="0">
                          <a:solidFill>
                            <a:srgbClr val="FF0000"/>
                          </a:solidFill>
                        </a:rPr>
                        <a:t>New SID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432637" y="2382976"/>
            <a:ext cx="11000316" cy="376425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3 pCRs for TR 28.xxx were approved for introduction of: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Scope and reference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Skeleton of TR 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28.xxx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S5‑225719)</a:t>
            </a:r>
            <a:endParaRPr lang="en-US" altLang="zh-CN" sz="1400" kern="0" dirty="0"/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use cases and solutions of the study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2321971264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SA#97e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4117599"/>
              </p:ext>
            </p:extLst>
          </p:nvPr>
        </p:nvGraphicFramePr>
        <p:xfrm>
          <a:off x="661595" y="2131921"/>
          <a:ext cx="10651674" cy="1926162"/>
        </p:xfrm>
        <a:graphic>
          <a:graphicData uri="http://schemas.openxmlformats.org/drawingml/2006/table">
            <a:tbl>
              <a:tblPr/>
              <a:tblGrid>
                <a:gridCol w="1280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9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08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S5-225733</a:t>
                      </a:r>
                    </a:p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B0F0"/>
                          </a:solidFill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{e-mail approval)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Presentation of TR 28.826 for 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S5-225758</a:t>
                      </a:r>
                    </a:p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B0F0"/>
                          </a:solidFill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{e-mail approval)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Presentation of TR 28.828 for 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24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18" y="145473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076" y="1643974"/>
            <a:ext cx="10240729" cy="4059458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MMS_CH_SBI CRs</a:t>
            </a:r>
          </a:p>
          <a:p>
            <a:r>
              <a:rPr lang="en-US" sz="2800" dirty="0"/>
              <a:t>Maintenance and Rel-18 small Enhancements</a:t>
            </a: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4E3345B-39AA-0BA2-621C-3287F66921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672238"/>
              </p:ext>
            </p:extLst>
          </p:nvPr>
        </p:nvGraphicFramePr>
        <p:xfrm>
          <a:off x="6556442" y="1718411"/>
          <a:ext cx="2976664" cy="2578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2" imgW="914282" imgH="792515" progId="Word.Document.8">
                  <p:embed/>
                </p:oleObj>
              </mc:Choice>
              <mc:Fallback>
                <p:oleObj name="Document" showAsIcon="1" r:id="rId2" imgW="914282" imgH="79251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56442" y="1718411"/>
                        <a:ext cx="2976664" cy="25787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240743"/>
            <a:ext cx="10363200" cy="1470025"/>
          </a:xfrm>
        </p:spPr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728857" y="2360487"/>
            <a:ext cx="9188823" cy="3938713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Next meetings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SA5#146</a:t>
            </a:r>
            <a:r>
              <a:rPr lang="fr-FR" sz="2000" dirty="0"/>
              <a:t> CH meeting schedule (14th – 18th November) will be held as a regular f2f meeting </a:t>
            </a:r>
            <a:r>
              <a:rPr lang="fr-FR" sz="2000" dirty="0" err="1"/>
              <a:t>tbd</a:t>
            </a:r>
            <a:r>
              <a:rPr lang="fr-FR" sz="2000" dirty="0"/>
              <a:t> by EF3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SA5#146-bis ad-hoc (16th-19th January) as online meeting</a:t>
            </a:r>
            <a:endParaRPr lang="fr-FR" sz="2400" dirty="0"/>
          </a:p>
          <a:p>
            <a:pPr marL="342900" lvl="1" indent="-342900" algn="l"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ea typeface="+mn-ea"/>
                <a:cs typeface="+mn-cs"/>
              </a:rPr>
              <a:t>Rapporteur call plan for September/October: 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altLang="zh-CN" sz="2000" dirty="0"/>
              <a:t>Schedule 1</a:t>
            </a:r>
            <a:r>
              <a:rPr lang="en-US" altLang="zh-CN" sz="2000" baseline="30000" dirty="0"/>
              <a:t>st</a:t>
            </a:r>
            <a:r>
              <a:rPr lang="en-US" altLang="zh-CN" sz="2000" dirty="0"/>
              <a:t> Rapporteur Call (27</a:t>
            </a:r>
            <a:r>
              <a:rPr lang="en-US" altLang="zh-CN" sz="2000" baseline="30000" dirty="0"/>
              <a:t>th</a:t>
            </a:r>
            <a:r>
              <a:rPr lang="en-US" altLang="zh-CN" sz="2000" dirty="0"/>
              <a:t> September)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altLang="zh-CN" sz="2000" dirty="0"/>
              <a:t>Schedule 2</a:t>
            </a:r>
            <a:r>
              <a:rPr lang="en-US" altLang="zh-CN" sz="2000" baseline="30000" dirty="0"/>
              <a:t>nd</a:t>
            </a:r>
            <a:r>
              <a:rPr lang="en-US" altLang="zh-CN" sz="2000" dirty="0"/>
              <a:t> Rapporteur Call (18</a:t>
            </a:r>
            <a:r>
              <a:rPr lang="en-US" altLang="zh-CN" sz="2000" baseline="30000" dirty="0"/>
              <a:t>th</a:t>
            </a:r>
            <a:r>
              <a:rPr lang="en-US" altLang="zh-CN" sz="2000" dirty="0"/>
              <a:t> October)</a:t>
            </a:r>
          </a:p>
          <a:p>
            <a:pPr marL="342900" lvl="1" indent="-342900" algn="l"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ea typeface="+mn-ea"/>
                <a:cs typeface="+mn-cs"/>
              </a:rPr>
              <a:t>3GPP Forge</a:t>
            </a:r>
            <a:r>
              <a:rPr lang="zh-CN" altLang="en-US" sz="2400" dirty="0">
                <a:ea typeface="+mn-ea"/>
                <a:cs typeface="+mn-cs"/>
              </a:rPr>
              <a:t>： </a:t>
            </a:r>
            <a:endParaRPr lang="en-US" altLang="zh-CN" sz="2400" dirty="0">
              <a:ea typeface="+mn-ea"/>
              <a:cs typeface="+mn-cs"/>
            </a:endParaRP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altLang="zh-CN" sz="2000" dirty="0"/>
              <a:t>Further discussion on work procedures about 3GPP Forge process for SA5 Charging Open API and ASN.1 with start scheduled at </a:t>
            </a:r>
            <a:r>
              <a:rPr lang="fr-FR" sz="2000" dirty="0"/>
              <a:t>SA5#146-bis ad-hoc </a:t>
            </a:r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67" y="410966"/>
            <a:ext cx="8973312" cy="768101"/>
          </a:xfrm>
        </p:spPr>
        <p:txBody>
          <a:bodyPr/>
          <a:lstStyle/>
          <a:p>
            <a:r>
              <a:rPr lang="sv-SE" dirty="0"/>
              <a:t>Incoming LSs</a:t>
            </a:r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4691609"/>
              </p:ext>
            </p:extLst>
          </p:nvPr>
        </p:nvGraphicFramePr>
        <p:xfrm>
          <a:off x="702067" y="1939341"/>
          <a:ext cx="10787865" cy="1640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1313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186328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057835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02115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281230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S5-225016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Resubmitted Reply LS on Enhancement on Charging Identifier Uniqueness Mechanism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C3-223669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S5-225445</a:t>
                      </a: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23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80354148"/>
              </p:ext>
            </p:extLst>
          </p:nvPr>
        </p:nvGraphicFramePr>
        <p:xfrm>
          <a:off x="748145" y="1828506"/>
          <a:ext cx="10233891" cy="2065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860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234887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97996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01027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896907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247912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S5-225445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  <a:p>
                      <a:pPr algn="l" fontAlgn="t"/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on the LS in about Charging Identifier Uniqueness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CT3, CT4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S5-225016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(C3-223669)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  <a:tr h="12535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S5-225775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Reference point allocation to support charging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72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873963"/>
              </p:ext>
            </p:extLst>
          </p:nvPr>
        </p:nvGraphicFramePr>
        <p:xfrm>
          <a:off x="673100" y="1813521"/>
          <a:ext cx="11239500" cy="924053"/>
        </p:xfrm>
        <a:graphic>
          <a:graphicData uri="http://schemas.openxmlformats.org/drawingml/2006/table">
            <a:tbl>
              <a:tblPr/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4805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  <a:tabLst>
                          <a:tab pos="257175" algn="l"/>
                        </a:tabLs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227667" y="101600"/>
            <a:ext cx="9103784" cy="1143000"/>
          </a:xfrm>
        </p:spPr>
        <p:txBody>
          <a:bodyPr/>
          <a:lstStyle/>
          <a:p>
            <a:r>
              <a:rPr lang="en-GB" altLang="en-US" dirty="0"/>
              <a:t>SA5 progress – Summary</a:t>
            </a:r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861141"/>
              </p:ext>
            </p:extLst>
          </p:nvPr>
        </p:nvGraphicFramePr>
        <p:xfrm>
          <a:off x="402167" y="1716618"/>
          <a:ext cx="11311467" cy="338251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2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Rel-18 Work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960023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MMS Charging in 5G System Architecture</a:t>
                      </a:r>
                      <a:endParaRPr lang="nl-NL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MMS_CH_SBI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Rel-18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286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900023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enhancements of Network Slicing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FS_NETSLICE_CH_Ph2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l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Nchf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services phase 2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FS_NCHF_Ph2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altLang="zh-CN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TR for Information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5G roaming charging architecture for wholesale and retail scenarios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FS_CHROAM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  <a:endParaRPr lang="en-GB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  <a:endParaRPr lang="en-GB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85</a:t>
                      </a:r>
                      <a:r>
                        <a:rPr lang="en-US" altLang="zh-CN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940043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Enhanced support of Non-Public Networks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FS_eNPN_CH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lang="en-US" altLang="zh-CN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TR for Information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9700xx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Time Sensitive Networking charging </a:t>
                      </a:r>
                      <a:b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2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200" b="1" i="0" u="none" strike="noStrike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prel</a:t>
                      </a:r>
                      <a:r>
                        <a:rPr lang="en-US" sz="12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. work before SA approval) 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FS_TSNCH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New SID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141432467"/>
                  </a:ext>
                </a:extLst>
              </a:tr>
              <a:tr h="304773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Rel-19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259" name="TextBox 1"/>
          <p:cNvSpPr txBox="1">
            <a:spLocks noChangeArrowheads="1"/>
          </p:cNvSpPr>
          <p:nvPr/>
        </p:nvSpPr>
        <p:spPr bwMode="auto">
          <a:xfrm>
            <a:off x="392151" y="6018212"/>
            <a:ext cx="111169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1100" dirty="0"/>
              <a:t>For more information, see the full Work Plan at: </a:t>
            </a:r>
            <a:r>
              <a:rPr lang="en-GB" altLang="en-US" sz="1100" dirty="0">
                <a:hlinkClick r:id="rId2"/>
              </a:rPr>
              <a:t>ftp://ftp.3gpp.org/information/WorkPlan</a:t>
            </a:r>
            <a:endParaRPr lang="en-GB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59334623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692101"/>
              </p:ext>
            </p:extLst>
          </p:nvPr>
        </p:nvGraphicFramePr>
        <p:xfrm>
          <a:off x="1115876" y="1478555"/>
          <a:ext cx="10184439" cy="991501"/>
        </p:xfrm>
        <a:graphic>
          <a:graphicData uri="http://schemas.openxmlformats.org/drawingml/2006/table">
            <a:tbl>
              <a:tblPr/>
              <a:tblGrid>
                <a:gridCol w="148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ctr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-352338" y="0"/>
            <a:ext cx="10989578" cy="1143000"/>
          </a:xfrm>
        </p:spPr>
        <p:txBody>
          <a:bodyPr/>
          <a:lstStyle/>
          <a:p>
            <a:r>
              <a:rPr lang="en-GB" altLang="en-US" b="1" dirty="0"/>
              <a:t>Rel-18 Work (MMS_CH_SBI)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840058"/>
              </p:ext>
            </p:extLst>
          </p:nvPr>
        </p:nvGraphicFramePr>
        <p:xfrm>
          <a:off x="402167" y="1716618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40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76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MMS Charging in 5G System Architecture </a:t>
                      </a:r>
                      <a:endParaRPr lang="fr-FR" sz="10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MMS_CH_SBI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0 %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586318" y="2836334"/>
            <a:ext cx="11000316" cy="33909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The architecture for MMS charging was added (TS 32.240)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Charging architecture, scenarios and information was added (TS 32.270)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Addition of MMS node as consumer of the Converged charging service (TS 32.290)</a:t>
            </a:r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1400" kern="0" dirty="0">
              <a:solidFill>
                <a:srgbClr val="00B05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stage 3 specification details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31507652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3C568A-0C46-4592-BB68-CDB41342D77A}">
  <ds:schemaRefs>
    <ds:schemaRef ds:uri="http://purl.org/dc/dcmitype/"/>
    <ds:schemaRef ds:uri="http://www.w3.org/XML/1998/namespace"/>
    <ds:schemaRef ds:uri="b4d06219-a142-4c5f-be55-53f74cb980c7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87e87d0-d0a8-4c48-8f94-14f0c67212c5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26855</TotalTime>
  <Words>1313</Words>
  <Application>Microsoft Office PowerPoint</Application>
  <PresentationFormat>Widescreen</PresentationFormat>
  <Paragraphs>339</Paragraphs>
  <Slides>17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Office Theme</vt:lpstr>
      <vt:lpstr>自定义设计方案</vt:lpstr>
      <vt:lpstr>Microsoft Word 97 - 2003 Document</vt:lpstr>
      <vt:lpstr>    Exec Report SA5#145e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SA5 progress – Summary</vt:lpstr>
      <vt:lpstr>PowerPoint Presentation</vt:lpstr>
      <vt:lpstr>Rel-18 Work (MMS_CH_SBI)</vt:lpstr>
      <vt:lpstr>Rel-18 Study (FS_NETSLICE_CH_Ph2)</vt:lpstr>
      <vt:lpstr>Rel-18 Study (FS_NCHF_Ph2)</vt:lpstr>
      <vt:lpstr>Rel-18 Study (FS_CHROAM)</vt:lpstr>
      <vt:lpstr>Rel-18 Study (FS_eNPN_CH)</vt:lpstr>
      <vt:lpstr>Rel-18 Study (FS_TSNCH) (prel. work before SA approval) 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MATRIXX Software</cp:lastModifiedBy>
  <cp:revision>433</cp:revision>
  <dcterms:created xsi:type="dcterms:W3CDTF">2019-03-13T01:38:36Z</dcterms:created>
  <dcterms:modified xsi:type="dcterms:W3CDTF">2022-08-24T14:21:20Z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</Properties>
</file>