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4"/>
  </p:sldMasterIdLst>
  <p:notesMasterIdLst>
    <p:notesMasterId r:id="rId18"/>
  </p:notesMasterIdLst>
  <p:handoutMasterIdLst>
    <p:handoutMasterId r:id="rId19"/>
  </p:handoutMasterIdLst>
  <p:sldIdLst>
    <p:sldId id="303" r:id="rId5"/>
    <p:sldId id="970" r:id="rId6"/>
    <p:sldId id="995" r:id="rId7"/>
    <p:sldId id="997" r:id="rId8"/>
    <p:sldId id="262" r:id="rId9"/>
    <p:sldId id="986" r:id="rId10"/>
    <p:sldId id="999" r:id="rId11"/>
    <p:sldId id="276" r:id="rId12"/>
    <p:sldId id="998" r:id="rId13"/>
    <p:sldId id="341" r:id="rId14"/>
    <p:sldId id="992" r:id="rId15"/>
    <p:sldId id="982" r:id="rId16"/>
    <p:sldId id="704" r:id="rId17"/>
  </p:sldIdLst>
  <p:sldSz cx="12192000" cy="6858000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608013" indent="-1508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1217613" indent="-3032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827213" indent="-4556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2436813" indent="-608013" algn="l" rtl="0" eaLnBrk="0" fontAlgn="base" hangingPunct="0">
      <a:spcBef>
        <a:spcPct val="0"/>
      </a:spcBef>
      <a:spcAft>
        <a:spcPct val="0"/>
      </a:spcAft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3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5C88D0"/>
    <a:srgbClr val="2A6EA8"/>
    <a:srgbClr val="FFFFCC"/>
    <a:srgbClr val="72AF2F"/>
    <a:srgbClr val="C1E442"/>
    <a:srgbClr val="FFFF99"/>
    <a:srgbClr val="C6D254"/>
    <a:srgbClr val="000000"/>
    <a:srgbClr val="B1D25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B29632-E206-4FFE-AC6C-AF1DF40CF93F}" v="60" dt="2022-04-11T03:04:46.915"/>
  </p1510:revLst>
</p1510:revInfo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AF606853-7671-496A-8E4F-DF71F8EC918B}" styleName="Dark Style 1 - Accent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3362" autoAdjust="0"/>
  </p:normalViewPr>
  <p:slideViewPr>
    <p:cSldViewPr snapToGrid="0">
      <p:cViewPr varScale="1">
        <p:scale>
          <a:sx n="67" d="100"/>
          <a:sy n="67" d="100"/>
        </p:scale>
        <p:origin x="406" y="4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2280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, Sean (NSB - CN/Chengdu)" userId="ef6d28fa-f6d2-46f2-a5dd-bebee851067d" providerId="ADAL" clId="{45B29632-E206-4FFE-AC6C-AF1DF40CF93F}"/>
    <pc:docChg chg="undo custSel addSld delSld modSld">
      <pc:chgData name="Sun, Sean (NSB - CN/Chengdu)" userId="ef6d28fa-f6d2-46f2-a5dd-bebee851067d" providerId="ADAL" clId="{45B29632-E206-4FFE-AC6C-AF1DF40CF93F}" dt="2022-04-11T03:05:29.805" v="749" actId="20577"/>
      <pc:docMkLst>
        <pc:docMk/>
      </pc:docMkLst>
      <pc:sldChg chg="modSp mod">
        <pc:chgData name="Sun, Sean (NSB - CN/Chengdu)" userId="ef6d28fa-f6d2-46f2-a5dd-bebee851067d" providerId="ADAL" clId="{45B29632-E206-4FFE-AC6C-AF1DF40CF93F}" dt="2022-04-05T11:00:46.136" v="482" actId="207"/>
        <pc:sldMkLst>
          <pc:docMk/>
          <pc:sldMk cId="4139695104" sldId="262"/>
        </pc:sldMkLst>
        <pc:spChg chg="mod">
          <ac:chgData name="Sun, Sean (NSB - CN/Chengdu)" userId="ef6d28fa-f6d2-46f2-a5dd-bebee851067d" providerId="ADAL" clId="{45B29632-E206-4FFE-AC6C-AF1DF40CF93F}" dt="2022-04-05T11:00:34.981" v="480" actId="207"/>
          <ac:spMkLst>
            <pc:docMk/>
            <pc:sldMk cId="4139695104" sldId="262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05T11:00:46.136" v="482" actId="207"/>
          <ac:spMkLst>
            <pc:docMk/>
            <pc:sldMk cId="4139695104" sldId="262"/>
            <ac:spMk id="3" creationId="{8EE43EE4-1434-4C45-85A0-05CEDB3E77DD}"/>
          </ac:spMkLst>
        </pc:spChg>
      </pc:sldChg>
      <pc:sldChg chg="addSp modSp mod">
        <pc:chgData name="Sun, Sean (NSB - CN/Chengdu)" userId="ef6d28fa-f6d2-46f2-a5dd-bebee851067d" providerId="ADAL" clId="{45B29632-E206-4FFE-AC6C-AF1DF40CF93F}" dt="2022-04-04T14:54:09.543" v="334" actId="20577"/>
        <pc:sldMkLst>
          <pc:docMk/>
          <pc:sldMk cId="798663810" sldId="970"/>
        </pc:sldMkLst>
        <pc:spChg chg="add mod">
          <ac:chgData name="Sun, Sean (NSB - CN/Chengdu)" userId="ef6d28fa-f6d2-46f2-a5dd-bebee851067d" providerId="ADAL" clId="{45B29632-E206-4FFE-AC6C-AF1DF40CF93F}" dt="2022-04-04T14:18:29.212" v="245" actId="1076"/>
          <ac:spMkLst>
            <pc:docMk/>
            <pc:sldMk cId="798663810" sldId="970"/>
            <ac:spMk id="2" creationId="{56A485CB-361C-417A-93E2-B9DC60A37F2B}"/>
          </ac:spMkLst>
        </pc:spChg>
        <pc:spChg chg="mod">
          <ac:chgData name="Sun, Sean (NSB - CN/Chengdu)" userId="ef6d28fa-f6d2-46f2-a5dd-bebee851067d" providerId="ADAL" clId="{45B29632-E206-4FFE-AC6C-AF1DF40CF93F}" dt="2022-04-04T14:54:09.543" v="334" actId="20577"/>
          <ac:spMkLst>
            <pc:docMk/>
            <pc:sldMk cId="798663810" sldId="970"/>
            <ac:spMk id="4" creationId="{00000000-0000-0000-0000-000000000000}"/>
          </ac:spMkLst>
        </pc:spChg>
      </pc:sldChg>
      <pc:sldChg chg="modSp mod">
        <pc:chgData name="Sun, Sean (NSB - CN/Chengdu)" userId="ef6d28fa-f6d2-46f2-a5dd-bebee851067d" providerId="ADAL" clId="{45B29632-E206-4FFE-AC6C-AF1DF40CF93F}" dt="2022-04-06T13:35:04.854" v="532" actId="20577"/>
        <pc:sldMkLst>
          <pc:docMk/>
          <pc:sldMk cId="2398119049" sldId="986"/>
        </pc:sldMkLst>
        <pc:spChg chg="mod">
          <ac:chgData name="Sun, Sean (NSB - CN/Chengdu)" userId="ef6d28fa-f6d2-46f2-a5dd-bebee851067d" providerId="ADAL" clId="{45B29632-E206-4FFE-AC6C-AF1DF40CF93F}" dt="2022-04-06T13:35:04.854" v="532" actId="20577"/>
          <ac:spMkLst>
            <pc:docMk/>
            <pc:sldMk cId="2398119049" sldId="986"/>
            <ac:spMk id="3" creationId="{8EE43EE4-1434-4C45-85A0-05CEDB3E77DD}"/>
          </ac:spMkLst>
        </pc:spChg>
      </pc:sldChg>
      <pc:sldChg chg="modSp">
        <pc:chgData name="Sun, Sean (NSB - CN/Chengdu)" userId="ef6d28fa-f6d2-46f2-a5dd-bebee851067d" providerId="ADAL" clId="{45B29632-E206-4FFE-AC6C-AF1DF40CF93F}" dt="2022-04-04T08:24:31.733" v="191"/>
        <pc:sldMkLst>
          <pc:docMk/>
          <pc:sldMk cId="3722272471" sldId="997"/>
        </pc:sldMkLst>
        <pc:graphicFrameChg chg="mod">
          <ac:chgData name="Sun, Sean (NSB - CN/Chengdu)" userId="ef6d28fa-f6d2-46f2-a5dd-bebee851067d" providerId="ADAL" clId="{45B29632-E206-4FFE-AC6C-AF1DF40CF93F}" dt="2022-04-04T08:24:31.733" v="191"/>
          <ac:graphicFrameMkLst>
            <pc:docMk/>
            <pc:sldMk cId="3722272471" sldId="997"/>
            <ac:graphicFrameMk id="6" creationId="{D0DD1C93-861B-4A40-88DC-B33C294C6C5F}"/>
          </ac:graphicFrameMkLst>
        </pc:graphicFrameChg>
      </pc:sldChg>
      <pc:sldChg chg="new del">
        <pc:chgData name="Sun, Sean (NSB - CN/Chengdu)" userId="ef6d28fa-f6d2-46f2-a5dd-bebee851067d" providerId="ADAL" clId="{45B29632-E206-4FFE-AC6C-AF1DF40CF93F}" dt="2022-04-04T14:35:45.013" v="266" actId="47"/>
        <pc:sldMkLst>
          <pc:docMk/>
          <pc:sldMk cId="276915658" sldId="999"/>
        </pc:sldMkLst>
      </pc:sldChg>
      <pc:sldChg chg="addSp delSp modSp add mod">
        <pc:chgData name="Sun, Sean (NSB - CN/Chengdu)" userId="ef6d28fa-f6d2-46f2-a5dd-bebee851067d" providerId="ADAL" clId="{45B29632-E206-4FFE-AC6C-AF1DF40CF93F}" dt="2022-04-11T03:05:29.805" v="749" actId="20577"/>
        <pc:sldMkLst>
          <pc:docMk/>
          <pc:sldMk cId="2675827437" sldId="999"/>
        </pc:sldMkLst>
        <pc:spChg chg="mod">
          <ac:chgData name="Sun, Sean (NSB - CN/Chengdu)" userId="ef6d28fa-f6d2-46f2-a5dd-bebee851067d" providerId="ADAL" clId="{45B29632-E206-4FFE-AC6C-AF1DF40CF93F}" dt="2022-04-04T14:38:01.815" v="285" actId="20577"/>
          <ac:spMkLst>
            <pc:docMk/>
            <pc:sldMk cId="2675827437" sldId="999"/>
            <ac:spMk id="2" creationId="{3629DC47-025D-46E5-A82B-022616B04C81}"/>
          </ac:spMkLst>
        </pc:spChg>
        <pc:spChg chg="mod">
          <ac:chgData name="Sun, Sean (NSB - CN/Chengdu)" userId="ef6d28fa-f6d2-46f2-a5dd-bebee851067d" providerId="ADAL" clId="{45B29632-E206-4FFE-AC6C-AF1DF40CF93F}" dt="2022-04-11T03:05:29.805" v="749" actId="20577"/>
          <ac:spMkLst>
            <pc:docMk/>
            <pc:sldMk cId="2675827437" sldId="999"/>
            <ac:spMk id="3" creationId="{8EE43EE4-1434-4C45-85A0-05CEDB3E77DD}"/>
          </ac:spMkLst>
        </pc:spChg>
        <pc:spChg chg="add del mod">
          <ac:chgData name="Sun, Sean (NSB - CN/Chengdu)" userId="ef6d28fa-f6d2-46f2-a5dd-bebee851067d" providerId="ADAL" clId="{45B29632-E206-4FFE-AC6C-AF1DF40CF93F}" dt="2022-04-11T02:58:45.157" v="605" actId="478"/>
          <ac:spMkLst>
            <pc:docMk/>
            <pc:sldMk cId="2675827437" sldId="999"/>
            <ac:spMk id="4" creationId="{98260C14-FF62-4E72-B305-AA583A3F5513}"/>
          </ac:spMkLst>
        </pc:spChg>
      </pc:sldChg>
    </pc:docChg>
  </pc:docChgLst>
  <pc:docChgLst>
    <pc:chgData name="Sun, Sean (NSB - CN/Chengdu)" userId="ef6d28fa-f6d2-46f2-a5dd-bebee851067d" providerId="ADAL" clId="{0A91455F-C251-4299-8686-A31782B02CF4}"/>
    <pc:docChg chg="custSel modSld">
      <pc:chgData name="Sun, Sean (NSB - CN/Chengdu)" userId="ef6d28fa-f6d2-46f2-a5dd-bebee851067d" providerId="ADAL" clId="{0A91455F-C251-4299-8686-A31782B02CF4}" dt="2022-04-11T09:39:36.796" v="52" actId="27636"/>
      <pc:docMkLst>
        <pc:docMk/>
      </pc:docMkLst>
      <pc:sldChg chg="modSp mod">
        <pc:chgData name="Sun, Sean (NSB - CN/Chengdu)" userId="ef6d28fa-f6d2-46f2-a5dd-bebee851067d" providerId="ADAL" clId="{0A91455F-C251-4299-8686-A31782B02CF4}" dt="2022-04-11T09:39:36.796" v="52" actId="27636"/>
        <pc:sldMkLst>
          <pc:docMk/>
          <pc:sldMk cId="2675827437" sldId="999"/>
        </pc:sldMkLst>
        <pc:spChg chg="mod">
          <ac:chgData name="Sun, Sean (NSB - CN/Chengdu)" userId="ef6d28fa-f6d2-46f2-a5dd-bebee851067d" providerId="ADAL" clId="{0A91455F-C251-4299-8686-A31782B02CF4}" dt="2022-04-11T09:39:36.796" v="52" actId="27636"/>
          <ac:spMkLst>
            <pc:docMk/>
            <pc:sldMk cId="2675827437" sldId="999"/>
            <ac:spMk id="3" creationId="{8EE43EE4-1434-4C45-85A0-05CEDB3E77D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AA78BAD3-FC21-4679-B770-3EA085F20603}" type="datetime1">
              <a:rPr lang="en-US"/>
              <a:pPr>
                <a:defRPr/>
              </a:pPr>
              <a:t>4/11/2022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17FF792-3EB9-44FA-9386-5606498586B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22078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BE730920-F8FB-4BAB-A0E2-B112E44812FA}" type="datetime1">
              <a:rPr lang="en-US"/>
              <a:pPr>
                <a:defRPr/>
              </a:pPr>
              <a:t>4/11/2022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900" y="742950"/>
            <a:ext cx="6619875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27BB3565-DE1F-45E8-8B92-B6CEF3A5A9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4593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6080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12176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8272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2436813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3047924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7509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7093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6678" algn="l" defTabSz="1219170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613128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013" y="0"/>
            <a:ext cx="5145087" cy="633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0231849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609585" indent="-609585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23381228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9112251" cy="11430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IE" noProof="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11410952" y="6483350"/>
            <a:ext cx="527049" cy="22225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8B78E712-7E90-46AF-8873-540771249AD5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30468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419100" y="1579034"/>
            <a:ext cx="11353800" cy="4487333"/>
          </a:xfrm>
        </p:spPr>
        <p:txBody>
          <a:bodyPr/>
          <a:lstStyle>
            <a:lvl1pPr>
              <a:defRPr/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/>
            </a:lvl6pPr>
          </a:lstStyle>
          <a:p>
            <a:pPr lvl="0"/>
            <a:r>
              <a:rPr lang="fr-FR" noProof="0" dirty="0"/>
              <a:t>Cliquez pour modifier le texte</a:t>
            </a:r>
          </a:p>
          <a:p>
            <a:pPr lvl="1"/>
            <a:r>
              <a:rPr lang="fr-FR" noProof="0" dirty="0"/>
              <a:t>Deuxième niveau</a:t>
            </a:r>
          </a:p>
          <a:p>
            <a:pPr lvl="2"/>
            <a:r>
              <a:rPr lang="fr-FR" noProof="0" dirty="0"/>
              <a:t>Troisième niveau</a:t>
            </a:r>
          </a:p>
          <a:p>
            <a:pPr lvl="3"/>
            <a:r>
              <a:rPr lang="fr-FR" noProof="0" dirty="0"/>
              <a:t>Quatrième niveau</a:t>
            </a:r>
          </a:p>
          <a:p>
            <a:pPr lvl="4"/>
            <a:r>
              <a:rPr lang="fr-FR" noProof="0" dirty="0"/>
              <a:t>Cinquième niveau</a:t>
            </a:r>
          </a:p>
          <a:p>
            <a:pPr lvl="5"/>
            <a:r>
              <a:rPr lang="fr-FR" noProof="0" dirty="0"/>
              <a:t>Sixième niveau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fr-FR" noProof="0" dirty="0"/>
              <a:t>Cliquez pour modifier le titre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9521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10" Type="http://schemas.openxmlformats.org/officeDocument/2006/relationships/image" Target="../media/image5.jpe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1075646" y="6376873"/>
            <a:ext cx="8224837" cy="333374"/>
          </a:xfrm>
          <a:prstGeom prst="homePlate">
            <a:avLst>
              <a:gd name="adj" fmla="val 91600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sz="1333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52463" y="228600"/>
            <a:ext cx="9102725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47700" y="1454150"/>
            <a:ext cx="11183938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1212963" y="6511925"/>
            <a:ext cx="7950201" cy="234950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100" b="1" spc="300" dirty="0">
                <a:ea typeface="+mn-ea"/>
                <a:cs typeface="Arial" panose="020B0604020202020204" pitchFamily="34" charset="0"/>
              </a:rPr>
              <a:t>Discussion paper on </a:t>
            </a:r>
            <a:r>
              <a:rPr lang="en-US" sz="1100" b="1" spc="300" dirty="0">
                <a:ea typeface="+mn-ea"/>
                <a:cs typeface="Arial" panose="020B0604020202020204" pitchFamily="34" charset="0"/>
              </a:rPr>
              <a:t>Async Design</a:t>
            </a:r>
            <a:endParaRPr lang="en-GB" sz="1100" b="1" spc="300" dirty="0">
              <a:ea typeface="+mn-ea"/>
              <a:cs typeface="Arial" panose="020B0604020202020204" pitchFamily="34" charset="0"/>
            </a:endParaRPr>
          </a:p>
          <a:p>
            <a:pPr>
              <a:defRPr/>
            </a:pPr>
            <a:endParaRPr lang="en-GB" sz="1067" b="1" spc="400" dirty="0">
              <a:solidFill>
                <a:schemeClr val="bg1"/>
              </a:solidFill>
            </a:endParaRPr>
          </a:p>
        </p:txBody>
      </p:sp>
      <p:sp>
        <p:nvSpPr>
          <p:cNvPr id="1030" name="Rectangle 15"/>
          <p:cNvSpPr>
            <a:spLocks noChangeArrowheads="1"/>
          </p:cNvSpPr>
          <p:nvPr userDrawn="1"/>
        </p:nvSpPr>
        <p:spPr bwMode="auto">
          <a:xfrm>
            <a:off x="5448300" y="3303588"/>
            <a:ext cx="1238250" cy="298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pic>
        <p:nvPicPr>
          <p:cNvPr id="1031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8088" y="306388"/>
            <a:ext cx="1584325" cy="920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9918700" y="6462713"/>
            <a:ext cx="1027845" cy="256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067" dirty="0"/>
              <a:t>© 3GPP 2022</a:t>
            </a:r>
          </a:p>
        </p:txBody>
      </p:sp>
      <p:pic>
        <p:nvPicPr>
          <p:cNvPr id="11" name="Picture 13" descr="green2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81467" y="6423704"/>
            <a:ext cx="365125" cy="239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Oval 11"/>
          <p:cNvSpPr/>
          <p:nvPr userDrawn="1"/>
        </p:nvSpPr>
        <p:spPr bwMode="auto">
          <a:xfrm>
            <a:off x="11157629" y="6330667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435BA645-663C-49B9-8214-3A0DBAD6F1FF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8" r:id="rId1"/>
    <p:sldLayoutId id="2147483936" r:id="rId2"/>
    <p:sldLayoutId id="2147483939" r:id="rId3"/>
    <p:sldLayoutId id="2147483940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00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608013" indent="-608013" algn="l" rtl="0" eaLnBrk="0" fontAlgn="base" hangingPunct="0">
        <a:spcBef>
          <a:spcPct val="20000"/>
        </a:spcBef>
        <a:spcAft>
          <a:spcPct val="0"/>
        </a:spcAft>
        <a:buBlip>
          <a:blip r:embed="rId8"/>
        </a:buBlip>
        <a:defRPr sz="3700">
          <a:solidFill>
            <a:schemeClr val="tx1"/>
          </a:solidFill>
          <a:latin typeface="+mn-lt"/>
          <a:ea typeface="+mn-ea"/>
          <a:cs typeface="+mn-cs"/>
        </a:defRPr>
      </a:lvl1pPr>
      <a:lvl2pPr marL="989013" indent="-379413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Blip>
          <a:blip r:embed="rId9"/>
        </a:buBlip>
        <a:defRPr sz="3200">
          <a:solidFill>
            <a:schemeClr val="tx1"/>
          </a:solidFill>
          <a:latin typeface="+mn-lt"/>
        </a:defRPr>
      </a:lvl2pPr>
      <a:lvl3pPr marL="1522413" indent="-303213" algn="l" rtl="0" eaLnBrk="0" fontAlgn="base" hangingPunct="0">
        <a:spcBef>
          <a:spcPct val="20000"/>
        </a:spcBef>
        <a:spcAft>
          <a:spcPct val="0"/>
        </a:spcAft>
        <a:buBlip>
          <a:blip r:embed="rId10"/>
        </a:buBlip>
        <a:defRPr sz="2600">
          <a:solidFill>
            <a:schemeClr val="tx1"/>
          </a:solidFill>
          <a:latin typeface="+mn-lt"/>
        </a:defRPr>
      </a:lvl3pPr>
      <a:lvl4pPr marL="21320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00">
          <a:solidFill>
            <a:schemeClr val="tx1"/>
          </a:solidFill>
          <a:latin typeface="+mn-lt"/>
        </a:defRPr>
      </a:lvl4pPr>
      <a:lvl5pPr marL="2741613" indent="-303213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00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3gpp.org/ftp/tsg_sa/TSG_SA/TSGS_95E_Electronic_2022_03/Docs/SP-220341.zi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package" Target="../embeddings/Microsoft_Excel_Worksheet.xlsx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3gpp.org/ftp/tsg_sa/TSG_SA/TSGS_95E_Electronic_2022_03/Docs/SP-220341.zip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967678" y="2322739"/>
            <a:ext cx="8621712" cy="1966143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en-GB" sz="4800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sz="4800" dirty="0"/>
            </a:br>
            <a:r>
              <a:rPr lang="en-GB" sz="4800" dirty="0"/>
              <a:t> </a:t>
            </a:r>
            <a:r>
              <a:rPr lang="en-GB" altLang="zh-CN" sz="4800" b="1" dirty="0"/>
              <a:t>Discussion paper on Forge change in SA5 OAM </a:t>
            </a:r>
            <a:r>
              <a:rPr lang="en-GB" altLang="zh-CN" sz="4800" b="1" dirty="0" err="1"/>
              <a:t>proposaed</a:t>
            </a:r>
            <a:r>
              <a:rPr lang="en-GB" altLang="zh-CN" sz="4800" b="1" dirty="0"/>
              <a:t> in </a:t>
            </a:r>
            <a:r>
              <a:rPr lang="en-US" sz="4800" u="sng" dirty="0">
                <a:solidFill>
                  <a:srgbClr val="0563C1"/>
                </a:solidFill>
                <a:ea typeface="等线" panose="02010600030101010101" pitchFamily="2" charset="-122"/>
                <a:hlinkClick r:id="rId3"/>
              </a:rPr>
              <a:t>SP-220341</a:t>
            </a:r>
            <a:br>
              <a:rPr lang="en-US" sz="4800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48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>
          <a:xfrm>
            <a:off x="2054990" y="4567459"/>
            <a:ext cx="8534400" cy="475059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667" dirty="0">
                <a:latin typeface="Arial" panose="020B0604020202020204" pitchFamily="34" charset="0"/>
              </a:rPr>
              <a:t>Nokia, Nokia Shanghai Bell</a:t>
            </a:r>
          </a:p>
          <a:p>
            <a:pPr>
              <a:lnSpc>
                <a:spcPct val="80000"/>
              </a:lnSpc>
              <a:defRPr/>
            </a:pPr>
            <a:endParaRPr lang="en-GB" altLang="en-US" sz="2667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70349" y="2239675"/>
            <a:ext cx="10722795" cy="2387600"/>
          </a:xfrm>
        </p:spPr>
        <p:txBody>
          <a:bodyPr/>
          <a:lstStyle/>
          <a:p>
            <a:r>
              <a:rPr lang="en-US" altLang="en-US" sz="4400" dirty="0"/>
              <a:t>Proposed recommendations on Storage of 3GPP </a:t>
            </a:r>
            <a:r>
              <a:rPr lang="en-US" altLang="en-US" sz="4400" dirty="0" err="1"/>
              <a:t>OpenAPI</a:t>
            </a:r>
            <a:r>
              <a:rPr lang="en-US" altLang="en-US" sz="4400" dirty="0"/>
              <a:t> specification files</a:t>
            </a:r>
            <a:br>
              <a:rPr lang="en-US" altLang="en-US" sz="4400" dirty="0"/>
            </a:br>
            <a:r>
              <a:rPr lang="en-US" altLang="en-US" sz="4400" dirty="0"/>
              <a:t>in 3GPP Forge</a:t>
            </a:r>
            <a:endParaRPr lang="en-GB" altLang="en-US" sz="4400" dirty="0"/>
          </a:p>
        </p:txBody>
      </p:sp>
      <p:sp>
        <p:nvSpPr>
          <p:cNvPr id="3075" name="Text Placeholder 2"/>
          <p:cNvSpPr>
            <a:spLocks noGrp="1"/>
          </p:cNvSpPr>
          <p:nvPr>
            <p:ph type="subTitle" idx="1"/>
          </p:nvPr>
        </p:nvSpPr>
        <p:spPr>
          <a:xfrm>
            <a:off x="1524000" y="4627275"/>
            <a:ext cx="9144000" cy="1347078"/>
          </a:xfrm>
        </p:spPr>
        <p:txBody>
          <a:bodyPr/>
          <a:lstStyle/>
          <a:p>
            <a:r>
              <a:rPr lang="en-GB" altLang="en-US" sz="2400" dirty="0"/>
              <a:t>Mr Lionel </a:t>
            </a:r>
            <a:r>
              <a:rPr lang="en-GB" altLang="en-US" sz="2400" dirty="0" err="1"/>
              <a:t>Morand</a:t>
            </a:r>
            <a:endParaRPr lang="en-GB" altLang="en-US" sz="2400" dirty="0"/>
          </a:p>
          <a:p>
            <a:r>
              <a:rPr lang="en-GB" altLang="en-US" sz="2400" dirty="0"/>
              <a:t>CT Chair, Orange</a:t>
            </a:r>
          </a:p>
          <a:p>
            <a:r>
              <a:rPr lang="en-GB" altLang="en-US" sz="2400" dirty="0"/>
              <a:t>OpenAPI Task Force convenor</a:t>
            </a:r>
            <a:endParaRPr lang="en-GB" altLang="en-US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9C18621-F3E8-40CB-A519-B1E3E5318A17}"/>
              </a:ext>
            </a:extLst>
          </p:cNvPr>
          <p:cNvSpPr/>
          <p:nvPr/>
        </p:nvSpPr>
        <p:spPr>
          <a:xfrm>
            <a:off x="4186077" y="5974353"/>
            <a:ext cx="4088427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u="sng" dirty="0">
                <a:solidFill>
                  <a:srgbClr val="0563C1"/>
                </a:solidFill>
                <a:ea typeface="等线" panose="02010600030101010101" pitchFamily="2" charset="-122"/>
                <a:hlinkClick r:id="rId2"/>
              </a:rPr>
              <a:t>SP-220341</a:t>
            </a:r>
            <a:r>
              <a:rPr lang="en-US" dirty="0"/>
              <a:t>has been fully endorsed by SA (SA#95e)</a:t>
            </a:r>
            <a:endParaRPr lang="en-US" sz="1800" dirty="0"/>
          </a:p>
        </p:txBody>
      </p:sp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5172175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28894040"/>
      </p:ext>
    </p:extLst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6421D80-9977-4280-B465-DBF774B47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Next </a:t>
            </a:r>
            <a:r>
              <a:rPr lang="en-US" dirty="0"/>
              <a:t>steps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F11F0B3-042C-4587-94FF-9316F89C4E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2" y="1286031"/>
            <a:ext cx="11539537" cy="4830763"/>
          </a:xfrm>
        </p:spPr>
        <p:txBody>
          <a:bodyPr/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</a:t>
            </a:r>
          </a:p>
          <a:p>
            <a:pPr lvl="1"/>
            <a:r>
              <a:rPr lang="en-US" sz="2800" dirty="0"/>
              <a:t>OpenAPI YAML file names to be prefixed with the TS number</a:t>
            </a:r>
          </a:p>
          <a:p>
            <a:r>
              <a:rPr lang="fr-FR" sz="3600" dirty="0"/>
              <a:t>Document the </a:t>
            </a:r>
            <a:r>
              <a:rPr lang="en-US" sz="3600" dirty="0"/>
              <a:t>details</a:t>
            </a:r>
            <a:r>
              <a:rPr lang="fr-FR" sz="3600" dirty="0"/>
              <a:t> of the handling of OpenAPI files in 3GPP Forge</a:t>
            </a:r>
          </a:p>
          <a:p>
            <a:pPr lvl="1"/>
            <a:r>
              <a:rPr lang="fr-FR" sz="2800" dirty="0"/>
              <a:t>E.g. User guide</a:t>
            </a:r>
          </a:p>
          <a:p>
            <a:r>
              <a:rPr lang="fr-FR" sz="3600" dirty="0"/>
              <a:t>Use TSG#96 as a full-</a:t>
            </a:r>
            <a:r>
              <a:rPr lang="fr-FR" sz="3600" dirty="0" err="1"/>
              <a:t>scale</a:t>
            </a:r>
            <a:r>
              <a:rPr lang="fr-FR" sz="3600" dirty="0"/>
              <a:t> pilot</a:t>
            </a:r>
          </a:p>
          <a:p>
            <a:pPr lvl="1"/>
            <a:r>
              <a:rPr lang="en-US" sz="2800" dirty="0"/>
              <a:t>Experience</a:t>
            </a:r>
            <a:r>
              <a:rPr lang="fr-FR" sz="2800" dirty="0"/>
              <a:t> feedback to CT and SA</a:t>
            </a:r>
          </a:p>
        </p:txBody>
      </p:sp>
    </p:spTree>
    <p:extLst>
      <p:ext uri="{BB962C8B-B14F-4D97-AF65-F5344CB8AC3E}">
        <p14:creationId xmlns:p14="http://schemas.microsoft.com/office/powerpoint/2010/main" val="3066996929"/>
      </p:ext>
    </p:extLst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3021" y="3296097"/>
            <a:ext cx="8221835" cy="519616"/>
          </a:xfrm>
        </p:spPr>
        <p:txBody>
          <a:bodyPr/>
          <a:lstStyle/>
          <a:p>
            <a:r>
              <a:rPr lang="en-US" sz="4400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195480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contenu 3"/>
          <p:cNvSpPr>
            <a:spLocks noGrp="1"/>
          </p:cNvSpPr>
          <p:nvPr>
            <p:ph idx="1"/>
          </p:nvPr>
        </p:nvSpPr>
        <p:spPr>
          <a:xfrm>
            <a:off x="419101" y="1579033"/>
            <a:ext cx="10865334" cy="4030379"/>
          </a:xfrm>
        </p:spPr>
        <p:txBody>
          <a:bodyPr/>
          <a:lstStyle/>
          <a:p>
            <a:r>
              <a:rPr lang="en-US" sz="2800" dirty="0"/>
              <a:t>The new proposed recommendation has been presented in SA#95 in </a:t>
            </a:r>
            <a:r>
              <a:rPr lang="en-US" sz="2800" u="sng" dirty="0">
                <a:hlinkClick r:id="rId2"/>
              </a:rPr>
              <a:t>SP-220341</a:t>
            </a:r>
            <a:r>
              <a:rPr lang="en-US" sz="2800" u="sng" dirty="0"/>
              <a:t>. </a:t>
            </a:r>
            <a:r>
              <a:rPr lang="en-US" sz="2800" dirty="0"/>
              <a:t>And the proposal has been fully endorsed by SA.</a:t>
            </a:r>
          </a:p>
          <a:p>
            <a:r>
              <a:rPr lang="en-US" sz="2800" dirty="0"/>
              <a:t>Action For SA5: SA5 specifications need to be updated for TSG#96</a:t>
            </a:r>
          </a:p>
          <a:p>
            <a:pPr lvl="1"/>
            <a:r>
              <a:rPr lang="en-US" sz="2400" dirty="0"/>
              <a:t>(OAM &amp; CH) Absolute-URI references to be replaced by relative-path URI references</a:t>
            </a:r>
          </a:p>
          <a:p>
            <a:pPr lvl="1"/>
            <a:r>
              <a:rPr lang="en-US" sz="2400" dirty="0"/>
              <a:t>(OAM) OpenAPI YAML file names to be prefixed with the TS number</a:t>
            </a:r>
          </a:p>
          <a:p>
            <a:pPr marL="608013" lvl="1" indent="-608013">
              <a:buBlip>
                <a:blip r:embed="rId3"/>
              </a:buBlip>
            </a:pPr>
            <a:r>
              <a:rPr lang="en-US" sz="2800" dirty="0">
                <a:ea typeface="+mn-ea"/>
                <a:cs typeface="+mn-cs"/>
              </a:rPr>
              <a:t>This DP is to discuss the solution for above action</a:t>
            </a:r>
          </a:p>
          <a:p>
            <a:pPr lvl="1"/>
            <a:r>
              <a:rPr lang="en-US" sz="2400" dirty="0"/>
              <a:t>Note: this DP depends on SA5 approval of the proposal from CT/SA</a:t>
            </a: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Rationale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56A485CB-361C-417A-93E2-B9DC60A37F2B}"/>
              </a:ext>
            </a:extLst>
          </p:cNvPr>
          <p:cNvSpPr/>
          <p:nvPr/>
        </p:nvSpPr>
        <p:spPr>
          <a:xfrm>
            <a:off x="502228" y="5512862"/>
            <a:ext cx="10259983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dirty="0"/>
              <a:t>Note: The change from </a:t>
            </a:r>
            <a:r>
              <a:rPr lang="en-US" sz="24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SP-220341</a:t>
            </a:r>
            <a:r>
              <a:rPr lang="en-US" sz="2400" dirty="0"/>
              <a:t> has no impact to YANG/XSD</a:t>
            </a:r>
            <a:r>
              <a:rPr lang="en-US" sz="2400" u="sng" dirty="0"/>
              <a:t>.</a:t>
            </a: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98663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5CDAB5B-FC44-448C-9351-3BB61E7032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Copied from </a:t>
            </a:r>
            <a:r>
              <a:rPr lang="en-US" sz="3200" u="sng" dirty="0"/>
              <a:t>SP-220341:</a:t>
            </a:r>
            <a:r>
              <a:rPr lang="en-US" sz="3200" dirty="0"/>
              <a:t>Proposed recommendation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C42010-A5AF-4B63-ADB1-26262E4DD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1236826"/>
            <a:ext cx="11183938" cy="4516103"/>
          </a:xfrm>
        </p:spPr>
        <p:txBody>
          <a:bodyPr/>
          <a:lstStyle/>
          <a:p>
            <a:r>
              <a:rPr lang="en-US" dirty="0"/>
              <a:t>On the 3GPP Forge Repository:</a:t>
            </a:r>
          </a:p>
          <a:p>
            <a:pPr lvl="1"/>
            <a:r>
              <a:rPr lang="en-US" sz="2000" dirty="0"/>
              <a:t>SA5 can keep its own forge repository for its daily work. </a:t>
            </a:r>
          </a:p>
          <a:p>
            <a:pPr lvl="1"/>
            <a:r>
              <a:rPr lang="en-US" sz="2000" dirty="0"/>
              <a:t>Before the SA plenary, SA5 integration branches files will be copied to 5G_APIs repository draft branches for Sanity check.</a:t>
            </a:r>
          </a:p>
          <a:p>
            <a:pPr lvl="1"/>
            <a:r>
              <a:rPr lang="en-US" sz="2000" dirty="0"/>
              <a:t>SA5 integration branches can be used to fix errors as long as that the revised versions are then uploaded again into the 5G_APIs draft branches after that, at the same time that CRs are submitted to plenary.</a:t>
            </a:r>
          </a:p>
          <a:p>
            <a:pPr lvl="1"/>
            <a:r>
              <a:rPr lang="en-US" sz="2000" dirty="0"/>
              <a:t>After the plenary, once the TS's are published, the </a:t>
            </a:r>
            <a:r>
              <a:rPr lang="en-US" sz="2000" dirty="0" err="1"/>
              <a:t>OpenAPI</a:t>
            </a:r>
            <a:r>
              <a:rPr lang="en-US" sz="2000" dirty="0"/>
              <a:t> content is extracted automatically form the TS annexes, and force-</a:t>
            </a:r>
            <a:r>
              <a:rPr lang="en-US" sz="2000" dirty="0" err="1"/>
              <a:t>push'ed</a:t>
            </a:r>
            <a:r>
              <a:rPr lang="en-US" sz="2000" dirty="0"/>
              <a:t> to the stable branches (i.e. we don't merge draft branches into stable branches). This ensures with 100% absolute certainty that whatever is approved by plenary (containing only approved CRs) is identical to the content of the stable branches.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04624207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65" y="199897"/>
            <a:ext cx="10054299" cy="456175"/>
          </a:xfrm>
        </p:spPr>
        <p:txBody>
          <a:bodyPr/>
          <a:lstStyle/>
          <a:p>
            <a:pPr algn="l"/>
            <a:r>
              <a:rPr lang="en-US" sz="2400" dirty="0"/>
              <a:t>5gcNrm.yaml on Rel17 reference (Integration_Rel17_SA5_141_YAML): </a:t>
            </a:r>
            <a:r>
              <a:rPr lang="en-US" sz="1800" dirty="0"/>
              <a:t>20.03.2022</a:t>
            </a:r>
            <a:endParaRPr lang="en-US" sz="2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0956" y="684775"/>
            <a:ext cx="8142999" cy="5334561"/>
          </a:xfrm>
        </p:spPr>
        <p:txBody>
          <a:bodyPr/>
          <a:lstStyle/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0000FF"/>
                </a:solidFill>
              </a:rPr>
              <a:t>TS29512_Npcf_SMPolicyControl.yaml</a:t>
            </a:r>
            <a:r>
              <a:rPr lang="en-US" sz="1000" dirty="0"/>
              <a:t>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</a:t>
            </a:r>
            <a:r>
              <a:rPr lang="en-US" sz="1000" dirty="0">
                <a:solidFill>
                  <a:srgbClr val="7030A0"/>
                </a:solidFill>
              </a:rPr>
              <a:t>TS29514_Npcf_PolicyAuthorization.yaml</a:t>
            </a:r>
            <a:r>
              <a:rPr lang="en-US" sz="1000" dirty="0"/>
              <a:t>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pPr marL="0" indent="0"/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E54D54B-A7E0-478A-BF87-8A7A858E0DD1}"/>
              </a:ext>
            </a:extLst>
          </p:cNvPr>
          <p:cNvSpPr/>
          <p:nvPr/>
        </p:nvSpPr>
        <p:spPr>
          <a:xfrm>
            <a:off x="1059211" y="6019336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29 instances, 3 unique CT files</a:t>
            </a:r>
            <a:endParaRPr lang="en-US" dirty="0"/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0DD1C93-861B-4A40-88DC-B33C294C6C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4552447"/>
              </p:ext>
            </p:extLst>
          </p:nvPr>
        </p:nvGraphicFramePr>
        <p:xfrm>
          <a:off x="9177487" y="3098131"/>
          <a:ext cx="914400" cy="765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Worksheet" showAsIcon="1" r:id="rId2" imgW="914400" imgH="765720" progId="Excel.Sheet.12">
                  <p:embed/>
                </p:oleObj>
              </mc:Choice>
              <mc:Fallback>
                <p:oleObj name="Worksheet" showAsIcon="1" r:id="rId2" imgW="914400" imgH="765720" progId="Excel.Sheet.12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D0DD1C93-861B-4A40-88DC-B33C294C6C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9177487" y="3098131"/>
                        <a:ext cx="914400" cy="7651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A505FC6-6BF5-4B1B-8CA3-577C6C5FF609}"/>
              </a:ext>
            </a:extLst>
          </p:cNvPr>
          <p:cNvSpPr/>
          <p:nvPr/>
        </p:nvSpPr>
        <p:spPr>
          <a:xfrm>
            <a:off x="9135800" y="2519089"/>
            <a:ext cx="178369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400" dirty="0"/>
              <a:t>Reference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2272471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465" y="159497"/>
            <a:ext cx="10929730" cy="7139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/>
              <a:t>SA5 Actions for TSG#96</a:t>
            </a:r>
            <a:br>
              <a:rPr lang="en-US" sz="3600" dirty="0"/>
            </a:br>
            <a:r>
              <a:rPr lang="en-US" sz="2200" dirty="0">
                <a:solidFill>
                  <a:srgbClr val="0000FF"/>
                </a:solidFill>
              </a:rPr>
              <a:t>Note: “The following changes do not affect handling YANG in Forge.”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9250" y="984108"/>
            <a:ext cx="11296116" cy="5367487"/>
          </a:xfrm>
        </p:spPr>
        <p:txBody>
          <a:bodyPr>
            <a:normAutofit/>
          </a:bodyPr>
          <a:lstStyle/>
          <a:p>
            <a:r>
              <a:rPr lang="en-US" sz="2000" b="1" dirty="0"/>
              <a:t>OAM YAML file name change and depended change inside of each </a:t>
            </a:r>
            <a:r>
              <a:rPr lang="en-US" sz="2000" b="1" dirty="0" err="1"/>
              <a:t>yaml</a:t>
            </a:r>
            <a:r>
              <a:rPr lang="en-US" sz="2000" b="1" dirty="0"/>
              <a:t> file 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This is simple and straightforward change for SA5 OAM (YAML):</a:t>
            </a:r>
          </a:p>
          <a:p>
            <a:pPr marL="1200150" lvl="2" indent="-285750">
              <a:buFont typeface="Wingdings" panose="05000000000000000000" pitchFamily="2" charset="2"/>
              <a:buChar char="è"/>
            </a:pPr>
            <a:r>
              <a:rPr lang="en-US" sz="1100" dirty="0">
                <a:sym typeface="Wingdings" panose="05000000000000000000" pitchFamily="2" charset="2"/>
              </a:rPr>
              <a:t>A contribution(per spec) for this change is needed  (5gcNrm.yaml  TS28541_5gcNrm.yaml, for all </a:t>
            </a:r>
            <a:r>
              <a:rPr lang="en-US" sz="1100" dirty="0" err="1">
                <a:sym typeface="Wingdings" panose="05000000000000000000" pitchFamily="2" charset="2"/>
              </a:rPr>
              <a:t>yaml</a:t>
            </a:r>
            <a:r>
              <a:rPr lang="en-US" sz="1100" dirty="0">
                <a:sym typeface="Wingdings" panose="05000000000000000000" pitchFamily="2" charset="2"/>
              </a:rPr>
              <a:t> files)</a:t>
            </a:r>
            <a:endParaRPr lang="en-US" sz="1600" b="1" dirty="0"/>
          </a:p>
          <a:p>
            <a:r>
              <a:rPr lang="en-US" sz="2000" b="1" dirty="0"/>
              <a:t>(OAM &amp; CH) Absolute-URI references to be replaced by relative-path URI references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There are two alternative solutions. </a:t>
            </a:r>
            <a:r>
              <a:rPr lang="en-US" sz="1700" b="1" dirty="0">
                <a:sym typeface="Wingdings" panose="05000000000000000000" pitchFamily="2" charset="2"/>
              </a:rPr>
              <a:t>We shall choose one proposal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1:  (default option, smaller effort in short term, more effort in long run)</a:t>
            </a:r>
          </a:p>
          <a:p>
            <a:pPr lvl="1"/>
            <a:r>
              <a:rPr lang="en-US" sz="1500" dirty="0"/>
              <a:t>External dependence in 5gcNrm.yaml changed to local dependence, and copy the depended CT </a:t>
            </a:r>
            <a:r>
              <a:rPr lang="en-US" sz="1500" dirty="0" err="1"/>
              <a:t>yaml</a:t>
            </a:r>
            <a:r>
              <a:rPr lang="en-US" sz="1500" dirty="0"/>
              <a:t> files to SA5 branch</a:t>
            </a:r>
            <a:endParaRPr lang="en-US" sz="1500" dirty="0">
              <a:sym typeface="Wingdings" panose="05000000000000000000" pitchFamily="2" charset="2"/>
            </a:endParaRP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Might have to update the local copy to avoid unnecessary CT reference (to minimize the number of CT </a:t>
            </a:r>
            <a:r>
              <a:rPr lang="en-US" sz="1300" dirty="0" err="1">
                <a:sym typeface="Wingdings" panose="05000000000000000000" pitchFamily="2" charset="2"/>
              </a:rPr>
              <a:t>yaml</a:t>
            </a:r>
            <a:r>
              <a:rPr lang="en-US" sz="1300" dirty="0">
                <a:sym typeface="Wingdings" panose="05000000000000000000" pitchFamily="2" charset="2"/>
              </a:rPr>
              <a:t> files)</a:t>
            </a:r>
          </a:p>
          <a:p>
            <a:pPr lvl="1"/>
            <a:r>
              <a:rPr lang="en-US" sz="1500" dirty="0">
                <a:sym typeface="Wingdings" panose="05000000000000000000" pitchFamily="2" charset="2"/>
              </a:rPr>
              <a:t>So far, all external reference for both rel16/17 in 5gcNRM.yaml, has reference only to Rel-16 CT files (no Rel-17 CT files)</a:t>
            </a:r>
          </a:p>
          <a:p>
            <a:pPr lvl="2"/>
            <a:r>
              <a:rPr lang="en-US" sz="1300" dirty="0">
                <a:sym typeface="Wingdings" panose="05000000000000000000" pitchFamily="2" charset="2"/>
              </a:rPr>
              <a:t>Pay attention to this: </a:t>
            </a:r>
            <a:r>
              <a:rPr lang="en-US" sz="1300" dirty="0">
                <a:solidFill>
                  <a:srgbClr val="FF0000"/>
                </a:solidFill>
                <a:sym typeface="Wingdings" panose="05000000000000000000" pitchFamily="2" charset="2"/>
              </a:rPr>
              <a:t>behavior might be changed (It’s up to CR author to track), is this what SA5 OAM want?</a:t>
            </a:r>
          </a:p>
          <a:p>
            <a:pPr marL="666750" lvl="1" indent="-285750">
              <a:buFont typeface="Wingdings" panose="05000000000000000000" pitchFamily="2" charset="2"/>
              <a:buChar char="è"/>
            </a:pPr>
            <a:r>
              <a:rPr lang="en-US" sz="1700" dirty="0">
                <a:sym typeface="Wingdings" panose="05000000000000000000" pitchFamily="2" charset="2"/>
              </a:rPr>
              <a:t>Proposal 2: (more work to do in short term, but might be safer in the long run, less time for validation)</a:t>
            </a:r>
          </a:p>
          <a:p>
            <a:pPr lvl="1"/>
            <a:r>
              <a:rPr lang="en-US" sz="1500" dirty="0"/>
              <a:t>Reimplement (mainly copy the actual definition from CT files) the depended common data type</a:t>
            </a:r>
            <a:r>
              <a:rPr lang="en-US" sz="1500" dirty="0">
                <a:solidFill>
                  <a:srgbClr val="0000FF"/>
                </a:solidFill>
              </a:rPr>
              <a:t> in a separate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files (e.g.,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) (One option is to add an informative Annex to 28.623 to add this </a:t>
            </a:r>
            <a:r>
              <a:rPr lang="en-US" sz="1500" dirty="0" err="1">
                <a:solidFill>
                  <a:srgbClr val="0000FF"/>
                </a:solidFill>
              </a:rPr>
              <a:t>yaml</a:t>
            </a:r>
            <a:r>
              <a:rPr lang="en-US" sz="1500" dirty="0">
                <a:solidFill>
                  <a:srgbClr val="0000FF"/>
                </a:solidFill>
              </a:rPr>
              <a:t> file)</a:t>
            </a:r>
          </a:p>
          <a:p>
            <a:pPr lvl="1"/>
            <a:r>
              <a:rPr lang="en-US" sz="1500" dirty="0"/>
              <a:t>replace the current 5gcNrm.yaml external reference from CT files 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r>
              <a:rPr lang="en-US" sz="1500" dirty="0">
                <a:solidFill>
                  <a:srgbClr val="0000FF"/>
                </a:solidFill>
              </a:rPr>
              <a:t> </a:t>
            </a:r>
          </a:p>
          <a:p>
            <a:pPr lvl="1"/>
            <a:r>
              <a:rPr lang="en-US" sz="1500" dirty="0"/>
              <a:t>Going forward, the CR author to ensure the update of the external refence content into </a:t>
            </a:r>
            <a:r>
              <a:rPr lang="en-US" sz="1500" dirty="0" err="1">
                <a:solidFill>
                  <a:srgbClr val="0000FF"/>
                </a:solidFill>
              </a:rPr>
              <a:t>externalDefs.yaml</a:t>
            </a:r>
            <a:endParaRPr lang="en-US" sz="1500" dirty="0">
              <a:solidFill>
                <a:srgbClr val="0000FF"/>
              </a:solidFill>
            </a:endParaRPr>
          </a:p>
          <a:p>
            <a:r>
              <a:rPr lang="en-US" sz="2000" b="1" dirty="0"/>
              <a:t>Sanity check before SA meeting on 5G_APIs branch with code from integration branch instead of merging to release branch before SA approval</a:t>
            </a:r>
          </a:p>
          <a:p>
            <a:pPr lvl="1"/>
            <a:r>
              <a:rPr lang="en-US" sz="1500" dirty="0"/>
              <a:t>With proposal 2, sanity check is not needed (or always pass). Although copying files is anyway needed</a:t>
            </a:r>
          </a:p>
        </p:txBody>
      </p:sp>
    </p:spTree>
    <p:extLst>
      <p:ext uri="{BB962C8B-B14F-4D97-AF65-F5344CB8AC3E}">
        <p14:creationId xmlns:p14="http://schemas.microsoft.com/office/powerpoint/2010/main" val="41396951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conclusion needed from this DP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6" y="1364768"/>
            <a:ext cx="10670862" cy="2966386"/>
          </a:xfrm>
        </p:spPr>
        <p:txBody>
          <a:bodyPr>
            <a:normAutofit/>
          </a:bodyPr>
          <a:lstStyle/>
          <a:p>
            <a:r>
              <a:rPr lang="en-US" sz="3600" dirty="0"/>
              <a:t>SA5 specifications need to be updated for TSG#96</a:t>
            </a:r>
          </a:p>
          <a:p>
            <a:pPr lvl="1"/>
            <a:r>
              <a:rPr lang="en-US" sz="2800" dirty="0"/>
              <a:t>Absolute-URI references to be replaced by relative-path URI references: </a:t>
            </a:r>
          </a:p>
          <a:p>
            <a:pPr lvl="2"/>
            <a:r>
              <a:rPr lang="en-US" sz="2200" b="1" dirty="0"/>
              <a:t>shall decide which proposal to go (proposal 1 or proposal 2)</a:t>
            </a:r>
          </a:p>
        </p:txBody>
      </p:sp>
    </p:spTree>
    <p:extLst>
      <p:ext uri="{BB962C8B-B14F-4D97-AF65-F5344CB8AC3E}">
        <p14:creationId xmlns:p14="http://schemas.microsoft.com/office/powerpoint/2010/main" val="23981190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9DC47-025D-46E5-A82B-022616B04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4095" y="126692"/>
            <a:ext cx="10929730" cy="996831"/>
          </a:xfrm>
        </p:spPr>
        <p:txBody>
          <a:bodyPr>
            <a:normAutofit/>
          </a:bodyPr>
          <a:lstStyle/>
          <a:p>
            <a:pPr algn="l"/>
            <a:r>
              <a:rPr lang="en-US" sz="3600" dirty="0"/>
              <a:t>Summary: endorsed results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E43EE4-1434-4C45-85A0-05CEDB3E77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8175" y="1364768"/>
            <a:ext cx="10965689" cy="3666578"/>
          </a:xfrm>
        </p:spPr>
        <p:txBody>
          <a:bodyPr>
            <a:normAutofit/>
          </a:bodyPr>
          <a:lstStyle/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2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Absolute-URI references to be replaced by relative-path URI references:</a:t>
            </a: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en-US" sz="2800" b="1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Note: </a:t>
            </a:r>
            <a:r>
              <a:rPr lang="en-US" sz="2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Proposal 1 and 2 both fulfill the requirements from the SA#96-e proposal in </a:t>
            </a:r>
            <a:r>
              <a:rPr lang="en-US" sz="2800" b="1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等线" panose="02010600030101010101" pitchFamily="2" charset="-122"/>
                <a:hlinkClick r:id="rId2"/>
              </a:rPr>
              <a:t>SP-220341</a:t>
            </a:r>
            <a:r>
              <a:rPr lang="en-US" sz="2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; it is up to SA5 when and how to implement it.</a:t>
            </a:r>
            <a:r>
              <a:rPr lang="en-US" altLang="zh-CN" sz="2800" dirty="0">
                <a:latin typeface="Calibri" panose="020F0502020204030204" pitchFamily="34" charset="0"/>
                <a:ea typeface="等线" panose="02010600030101010101" pitchFamily="2" charset="-122"/>
              </a:rPr>
              <a:t> No impact to SA5 CH.</a:t>
            </a:r>
            <a:endParaRPr lang="en-US" sz="2800" dirty="0">
              <a:effectLst/>
              <a:latin typeface="Calibri" panose="020F0502020204030204" pitchFamily="34" charset="0"/>
              <a:ea typeface="等线" panose="02010600030101010101" pitchFamily="2" charset="-122"/>
            </a:endParaRPr>
          </a:p>
          <a:p>
            <a:pPr marL="1143000" lvl="2" indent="-228600">
              <a:buFont typeface="Wingdings" panose="05000000000000000000" pitchFamily="2" charset="2"/>
              <a:buChar char=""/>
            </a:pPr>
            <a:r>
              <a:rPr lang="en-US" sz="2800" dirty="0">
                <a:effectLst/>
                <a:latin typeface="Calibri" panose="020F0502020204030204" pitchFamily="34" charset="0"/>
                <a:ea typeface="等线" panose="02010600030101010101" pitchFamily="2" charset="-122"/>
              </a:rPr>
              <a:t>Implement proposal 1 at SA5#142e; Implement proposal 2 at SA5#143 and onwards.</a:t>
            </a:r>
          </a:p>
        </p:txBody>
      </p:sp>
    </p:spTree>
    <p:extLst>
      <p:ext uri="{BB962C8B-B14F-4D97-AF65-F5344CB8AC3E}">
        <p14:creationId xmlns:p14="http://schemas.microsoft.com/office/powerpoint/2010/main" val="2675827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C472C1-47E1-4655-994C-2C3573D76D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134" y="681718"/>
            <a:ext cx="9102725" cy="1143000"/>
          </a:xfrm>
        </p:spPr>
        <p:txBody>
          <a:bodyPr/>
          <a:lstStyle/>
          <a:p>
            <a:r>
              <a:rPr lang="en-US" sz="6600" dirty="0"/>
              <a:t>Backup</a:t>
            </a:r>
          </a:p>
        </p:txBody>
      </p:sp>
    </p:spTree>
    <p:extLst>
      <p:ext uri="{BB962C8B-B14F-4D97-AF65-F5344CB8AC3E}">
        <p14:creationId xmlns:p14="http://schemas.microsoft.com/office/powerpoint/2010/main" val="576254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4C282-0F38-4552-8DEA-AD8740FD6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63" y="228600"/>
            <a:ext cx="9102725" cy="456175"/>
          </a:xfrm>
        </p:spPr>
        <p:txBody>
          <a:bodyPr/>
          <a:lstStyle/>
          <a:p>
            <a:pPr algn="l"/>
            <a:r>
              <a:rPr lang="en-US" sz="2400" dirty="0"/>
              <a:t>5gcNrm.yaml on Rel16 (Integration_Rel16_SA5_141_YAML) 20.03.2022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5872D27-961D-4957-98E1-195888F63F3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2463" y="802179"/>
            <a:ext cx="11183938" cy="4830763"/>
          </a:xfrm>
        </p:spPr>
        <p:txBody>
          <a:bodyPr/>
          <a:lstStyle/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BitRateRm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'https://forge.3gpp.org/rep/all/5G_APIs/raw/REL-16/TS29571_CommonData.yaml#/components/schemas/Arp'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PacketLossRateRm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ExtMaxDataBurstVolRm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SteerModeValue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AccessTypeRm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AccessType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FlowStatus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RedirectInformation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RouteToLocation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UpPathChgEvent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SteeringFunctionality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MulticastAccessControl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FlowInformation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ApplicationDescriptor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ContentVersion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'https://forge.3gpp.org/rep/all/5G_APIs/raw/REL-16/TS29571_CommonData.yaml#/components/schemas/</a:t>
            </a:r>
            <a:r>
              <a:rPr lang="en-US" sz="1000" dirty="0" err="1"/>
              <a:t>Uinteger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AfSigProtocol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'https://forge.3gpp.org/rep/all/5G_APIs/raw/REL-16/TS29512_Npcf_SMPolicyControl.yaml#/components/schemas/</a:t>
            </a:r>
            <a:r>
              <a:rPr lang="en-US" sz="1000" dirty="0" err="1"/>
              <a:t>ConditionData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  <a:p>
            <a:r>
              <a:rPr lang="en-US" sz="1000" dirty="0"/>
              <a:t>          $ref: 'https://forge.3gpp.org/rep/all/5G_APIs/raw/REL-16/TS29514_Npcf_PolicyAuthorization.yaml#/components/schemas/</a:t>
            </a:r>
            <a:r>
              <a:rPr lang="en-US" sz="1000" dirty="0" err="1"/>
              <a:t>TscaiInputContainer</a:t>
            </a:r>
            <a:r>
              <a:rPr lang="en-US" sz="1000" dirty="0"/>
              <a:t>'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1C77D5C4-6D1E-4CED-944A-A174CD290E68}"/>
              </a:ext>
            </a:extLst>
          </p:cNvPr>
          <p:cNvSpPr/>
          <p:nvPr/>
        </p:nvSpPr>
        <p:spPr>
          <a:xfrm>
            <a:off x="690170" y="6047079"/>
            <a:ext cx="32655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400" dirty="0"/>
              <a:t>In total: 28 instances, 3 unique CT files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7787923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AA7AC0C743A294CADF60F661720E3E6" ma:contentTypeVersion="10" ma:contentTypeDescription="Create a new document." ma:contentTypeScope="" ma:versionID="6292fa44ab954aa0fbadffb20d1b36d7">
  <xsd:schema xmlns:xsd="http://www.w3.org/2001/XMLSchema" xmlns:xs="http://www.w3.org/2001/XMLSchema" xmlns:p="http://schemas.microsoft.com/office/2006/metadata/properties" xmlns:ns3="6f846979-0e6f-42ff-8b87-e1893efeda99" targetNamespace="http://schemas.microsoft.com/office/2006/metadata/properties" ma:root="true" ma:fieldsID="beac905ced2eb3c7f1f983f973c4cb1e" ns3:_="">
    <xsd:import namespace="6f846979-0e6f-42ff-8b87-e1893efeda9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846979-0e6f-42ff-8b87-e1893efeda9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A0C5451-E459-4FFF-ABEC-04BA6559BCF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13C568A-0C46-4592-BB68-CDB41342D77A}">
  <ds:schemaRefs>
    <ds:schemaRef ds:uri="http://purl.org/dc/elements/1.1/"/>
    <ds:schemaRef ds:uri="http://schemas.microsoft.com/office/2006/metadata/properties"/>
    <ds:schemaRef ds:uri="http://purl.org/dc/terms/"/>
    <ds:schemaRef ds:uri="6f846979-0e6f-42ff-8b87-e1893efeda9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8EFD60F-3529-4261-B094-766615A3369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64101</TotalTime>
  <Words>3169</Words>
  <Application>Microsoft Office PowerPoint</Application>
  <PresentationFormat>Widescreen</PresentationFormat>
  <Paragraphs>125</Paragraphs>
  <Slides>13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Times New Roman</vt:lpstr>
      <vt:lpstr>Wingdings</vt:lpstr>
      <vt:lpstr>Office Theme</vt:lpstr>
      <vt:lpstr>Worksheet</vt:lpstr>
      <vt:lpstr>    Discussion paper on Forge change in SA5 OAM proposaed in SP-220341 </vt:lpstr>
      <vt:lpstr>Rationale</vt:lpstr>
      <vt:lpstr>Copied from SP-220341:Proposed recommendation</vt:lpstr>
      <vt:lpstr>5gcNrm.yaml on Rel17 reference (Integration_Rel17_SA5_141_YAML): 20.03.2022</vt:lpstr>
      <vt:lpstr>SA5 Actions for TSG#96 Note: “The following changes do not affect handling YANG in Forge.”</vt:lpstr>
      <vt:lpstr>Summary: conclusion needed from this DP</vt:lpstr>
      <vt:lpstr>Summary: endorsed results</vt:lpstr>
      <vt:lpstr>Backup</vt:lpstr>
      <vt:lpstr>5gcNrm.yaml on Rel16 (Integration_Rel16_SA5_141_YAML) 20.03.2022</vt:lpstr>
      <vt:lpstr>Proposed recommendations on Storage of 3GPP OpenAPI specification files in 3GPP Forge</vt:lpstr>
      <vt:lpstr>Proposed recommendation</vt:lpstr>
      <vt:lpstr>Next steps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SA5 Status Report to SA#83  Charging Management (CH) Operation, Administration, Maintenance &amp; Provisioning (OAM&amp;P)</dc:title>
  <dc:creator>Thomas Tovinger</dc:creator>
  <cp:lastModifiedBy>Sean Sun</cp:lastModifiedBy>
  <cp:revision>417</cp:revision>
  <dcterms:created xsi:type="dcterms:W3CDTF">2019-03-13T01:38:36Z</dcterms:created>
  <dcterms:modified xsi:type="dcterms:W3CDTF">2022-04-11T09:39:40Z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0x0101003AA7AC0C743A294CADF60F661720E3E6</vt:lpwstr>
  </property>
  <property fmtid="{D5CDD505-2E9C-101B-9397-08002B2CF9AE}" pid="3" name="_2015_ms_pID_725343">
    <vt:lpwstr>(3)j5DyKr/9ztn2R3WhsbN2tKLwFsa7oHYXQVnp0tIZ/+0Hze0xIfyIprhkhhCA6/mLnwNF+9Ol
fB76OGGHaQsn4AtAra4o5hGlBf9SGcByym32dnNr8lTDugm9pcwSVqzVLW5t0oMSZcVdHbal
Bljy71TdMU67HjwQgF+NEZfTRH++lwzg/mElTNDOLZ0ccAJYay5QRiY4nTazwaNilIC6gWk4
+Tttt4q5J/KMLVGMrH</vt:lpwstr>
  </property>
  <property fmtid="{D5CDD505-2E9C-101B-9397-08002B2CF9AE}" pid="4" name="_2015_ms_pID_7253431">
    <vt:lpwstr>Ma2CcSAAA8Gnp4sZzsPs6puQz/kEo+IBvY1p+sfE8x0HrVm8jNjr6r
4rSETsFQHBkojDKwboIHtrf6OTxksvbHuFIYnWeemj8/3gVA3AQAOTIYKwgcsZRLkK2o3lYL
HD5/yJSH9MahXmEBP1ZdBAjjuWYmlxpu51eXsWGcXOIaVo+iAE6BJPrAt2KEIUF9pYMR2IWE
y0c10tiUADp3sKbpLKeEREOuxy0Z41x8HsY7</vt:lpwstr>
  </property>
  <property fmtid="{D5CDD505-2E9C-101B-9397-08002B2CF9AE}" pid="5" name="_readonly">
    <vt:lpwstr/>
  </property>
  <property fmtid="{D5CDD505-2E9C-101B-9397-08002B2CF9AE}" pid="6" name="_change">
    <vt:lpwstr/>
  </property>
  <property fmtid="{D5CDD505-2E9C-101B-9397-08002B2CF9AE}" pid="7" name="_full-control">
    <vt:lpwstr/>
  </property>
  <property fmtid="{D5CDD505-2E9C-101B-9397-08002B2CF9AE}" pid="8" name="sflag">
    <vt:lpwstr>1574815908</vt:lpwstr>
  </property>
  <property fmtid="{D5CDD505-2E9C-101B-9397-08002B2CF9AE}" pid="9" name="_2015_ms_pID_7253432">
    <vt:lpwstr>rSMWCN/yLONsXB4oX7szqmo=</vt:lpwstr>
  </property>
</Properties>
</file>