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7"/>
  </p:notesMasterIdLst>
  <p:handoutMasterIdLst>
    <p:handoutMasterId r:id="rId18"/>
  </p:handoutMasterIdLst>
  <p:sldIdLst>
    <p:sldId id="303" r:id="rId5"/>
    <p:sldId id="970" r:id="rId6"/>
    <p:sldId id="995" r:id="rId7"/>
    <p:sldId id="997" r:id="rId8"/>
    <p:sldId id="262" r:id="rId9"/>
    <p:sldId id="986" r:id="rId10"/>
    <p:sldId id="276" r:id="rId11"/>
    <p:sldId id="998" r:id="rId12"/>
    <p:sldId id="341" r:id="rId13"/>
    <p:sldId id="992" r:id="rId14"/>
    <p:sldId id="982" r:id="rId15"/>
    <p:sldId id="704" r:id="rId16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5C88D0"/>
    <a:srgbClr val="2A6EA8"/>
    <a:srgbClr val="FFFFCC"/>
    <a:srgbClr val="72AF2F"/>
    <a:srgbClr val="C1E442"/>
    <a:srgbClr val="FFFF99"/>
    <a:srgbClr val="C6D254"/>
    <a:srgbClr val="000000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B29632-E206-4FFE-AC6C-AF1DF40CF93F}" v="40" dt="2022-04-04T08:38:53.70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 autoAdjust="0"/>
    <p:restoredTop sz="93362" autoAdjust="0"/>
  </p:normalViewPr>
  <p:slideViewPr>
    <p:cSldViewPr snapToGrid="0">
      <p:cViewPr varScale="1">
        <p:scale>
          <a:sx n="93" d="100"/>
          <a:sy n="93" d="100"/>
        </p:scale>
        <p:origin x="679" y="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n, Sean (NSB - CN/Chengdu)" userId="ef6d28fa-f6d2-46f2-a5dd-bebee851067d" providerId="ADAL" clId="{45B29632-E206-4FFE-AC6C-AF1DF40CF93F}"/>
    <pc:docChg chg="custSel modSld">
      <pc:chgData name="Sun, Sean (NSB - CN/Chengdu)" userId="ef6d28fa-f6d2-46f2-a5dd-bebee851067d" providerId="ADAL" clId="{45B29632-E206-4FFE-AC6C-AF1DF40CF93F}" dt="2022-04-04T08:24:31.733" v="191"/>
      <pc:docMkLst>
        <pc:docMk/>
      </pc:docMkLst>
      <pc:sldChg chg="modSp mod">
        <pc:chgData name="Sun, Sean (NSB - CN/Chengdu)" userId="ef6d28fa-f6d2-46f2-a5dd-bebee851067d" providerId="ADAL" clId="{45B29632-E206-4FFE-AC6C-AF1DF40CF93F}" dt="2022-04-04T02:31:01.331" v="189" actId="20577"/>
        <pc:sldMkLst>
          <pc:docMk/>
          <pc:sldMk cId="4139695104" sldId="262"/>
        </pc:sldMkLst>
        <pc:spChg chg="mod">
          <ac:chgData name="Sun, Sean (NSB - CN/Chengdu)" userId="ef6d28fa-f6d2-46f2-a5dd-bebee851067d" providerId="ADAL" clId="{45B29632-E206-4FFE-AC6C-AF1DF40CF93F}" dt="2022-04-04T02:31:01.331" v="189" actId="20577"/>
          <ac:spMkLst>
            <pc:docMk/>
            <pc:sldMk cId="4139695104" sldId="262"/>
            <ac:spMk id="3" creationId="{8EE43EE4-1434-4C45-85A0-05CEDB3E77DD}"/>
          </ac:spMkLst>
        </pc:spChg>
      </pc:sldChg>
      <pc:sldChg chg="modSp mod">
        <pc:chgData name="Sun, Sean (NSB - CN/Chengdu)" userId="ef6d28fa-f6d2-46f2-a5dd-bebee851067d" providerId="ADAL" clId="{45B29632-E206-4FFE-AC6C-AF1DF40CF93F}" dt="2022-04-04T02:24:40.864" v="45" actId="27636"/>
        <pc:sldMkLst>
          <pc:docMk/>
          <pc:sldMk cId="2398119049" sldId="986"/>
        </pc:sldMkLst>
        <pc:spChg chg="mod">
          <ac:chgData name="Sun, Sean (NSB - CN/Chengdu)" userId="ef6d28fa-f6d2-46f2-a5dd-bebee851067d" providerId="ADAL" clId="{45B29632-E206-4FFE-AC6C-AF1DF40CF93F}" dt="2022-04-04T02:24:40.864" v="45" actId="27636"/>
          <ac:spMkLst>
            <pc:docMk/>
            <pc:sldMk cId="2398119049" sldId="986"/>
            <ac:spMk id="3" creationId="{8EE43EE4-1434-4C45-85A0-05CEDB3E77DD}"/>
          </ac:spMkLst>
        </pc:spChg>
      </pc:sldChg>
      <pc:sldChg chg="modSp">
        <pc:chgData name="Sun, Sean (NSB - CN/Chengdu)" userId="ef6d28fa-f6d2-46f2-a5dd-bebee851067d" providerId="ADAL" clId="{45B29632-E206-4FFE-AC6C-AF1DF40CF93F}" dt="2022-04-04T08:24:31.733" v="191"/>
        <pc:sldMkLst>
          <pc:docMk/>
          <pc:sldMk cId="3722272471" sldId="997"/>
        </pc:sldMkLst>
        <pc:graphicFrameChg chg="mod">
          <ac:chgData name="Sun, Sean (NSB - CN/Chengdu)" userId="ef6d28fa-f6d2-46f2-a5dd-bebee851067d" providerId="ADAL" clId="{45B29632-E206-4FFE-AC6C-AF1DF40CF93F}" dt="2022-04-04T08:24:31.733" v="191"/>
          <ac:graphicFrameMkLst>
            <pc:docMk/>
            <pc:sldMk cId="3722272471" sldId="997"/>
            <ac:graphicFrameMk id="6" creationId="{D0DD1C93-861B-4A40-88DC-B33C294C6C5F}"/>
          </ac:graphicFrameMkLst>
        </pc:graphicFrame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4/4/2022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4/4/2022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100" y="1579034"/>
            <a:ext cx="11353800" cy="4487333"/>
          </a:xfrm>
        </p:spPr>
        <p:txBody>
          <a:bodyPr/>
          <a:lstStyle>
            <a:lvl1pPr>
              <a:defRPr/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52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10" Type="http://schemas.openxmlformats.org/officeDocument/2006/relationships/image" Target="../media/image5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spc="300" dirty="0">
                <a:ea typeface="+mn-ea"/>
                <a:cs typeface="Arial" panose="020B0604020202020204" pitchFamily="34" charset="0"/>
              </a:rPr>
              <a:t>Discussion paper on </a:t>
            </a:r>
            <a:r>
              <a:rPr lang="en-US" sz="1100" b="1" spc="300" dirty="0">
                <a:ea typeface="+mn-ea"/>
                <a:cs typeface="Arial" panose="020B0604020202020204" pitchFamily="34" charset="0"/>
              </a:rPr>
              <a:t>Async Design</a:t>
            </a:r>
            <a:endParaRPr lang="en-GB" sz="1100" b="1" spc="300" dirty="0"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  <p:sldLayoutId id="2147483940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9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95E_Electronic_2022_03/Docs/SP-220341.zi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3gpp.org/ftp/tsg_sa/TSG_SA/TSGS_95E_Electronic_2022_03/Docs/SP-220341.zip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5E_Electronic_2022_03/Docs/SP-220341.zi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67678" y="2322739"/>
            <a:ext cx="8621712" cy="196614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GB" sz="4800" dirty="0"/>
              <a:t> </a:t>
            </a:r>
            <a:r>
              <a:rPr lang="en-GB" altLang="zh-CN" sz="4800" b="1" dirty="0"/>
              <a:t>Discussion paper on Forge change in SA5 OAM </a:t>
            </a:r>
            <a:r>
              <a:rPr lang="en-GB" altLang="zh-CN" sz="4800" b="1" dirty="0" err="1"/>
              <a:t>proposaed</a:t>
            </a:r>
            <a:r>
              <a:rPr lang="en-GB" altLang="zh-CN" sz="4800" b="1" dirty="0"/>
              <a:t> in </a:t>
            </a:r>
            <a:r>
              <a:rPr lang="en-US" sz="4800" u="sng" dirty="0">
                <a:solidFill>
                  <a:srgbClr val="0563C1"/>
                </a:solidFill>
                <a:ea typeface="等线" panose="02010600030101010101" pitchFamily="2" charset="-122"/>
                <a:hlinkClick r:id="rId3"/>
              </a:rPr>
              <a:t>SP-220341</a:t>
            </a: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990" y="4567459"/>
            <a:ext cx="8534400" cy="47505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>
                <a:latin typeface="Arial" panose="020B0604020202020204" pitchFamily="34" charset="0"/>
              </a:rPr>
              <a:t>Nokia, Nokia Shanghai Bell</a:t>
            </a: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CDAB5B-FC44-448C-9351-3BB61E703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recommendation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C42010-A5AF-4B63-ADB1-26262E4DD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463" y="1236826"/>
            <a:ext cx="11183938" cy="5172175"/>
          </a:xfrm>
        </p:spPr>
        <p:txBody>
          <a:bodyPr/>
          <a:lstStyle/>
          <a:p>
            <a:r>
              <a:rPr lang="en-US" dirty="0"/>
              <a:t>On the 3GPP Forge Repository:</a:t>
            </a:r>
          </a:p>
          <a:p>
            <a:pPr lvl="1"/>
            <a:r>
              <a:rPr lang="en-US" sz="2000" dirty="0"/>
              <a:t>SA5 can keep its own forge repository for its daily work. </a:t>
            </a:r>
          </a:p>
          <a:p>
            <a:pPr lvl="1"/>
            <a:r>
              <a:rPr lang="en-US" sz="2000" dirty="0"/>
              <a:t>Before the SA plenary, SA5 integration branches files will be copied to 5G_APIs repository draft branches for Sanity check.</a:t>
            </a:r>
          </a:p>
          <a:p>
            <a:pPr lvl="1"/>
            <a:r>
              <a:rPr lang="en-US" sz="2000" dirty="0"/>
              <a:t>SA5 integration branches can be used to fix errors as long as that the revised versions are then uploaded again into the 5G_APIs draft branches after that, at the same time that CRs are submitted to plenary.</a:t>
            </a:r>
          </a:p>
          <a:p>
            <a:pPr lvl="1"/>
            <a:r>
              <a:rPr lang="en-US" sz="2000" dirty="0"/>
              <a:t>After the plenary, once the TS's are published, the </a:t>
            </a:r>
            <a:r>
              <a:rPr lang="en-US" sz="2000" dirty="0" err="1"/>
              <a:t>OpenAPI</a:t>
            </a:r>
            <a:r>
              <a:rPr lang="en-US" sz="2000" dirty="0"/>
              <a:t> content is extracted automatically form the TS annexes, and force-</a:t>
            </a:r>
            <a:r>
              <a:rPr lang="en-US" sz="2000" dirty="0" err="1"/>
              <a:t>push'ed</a:t>
            </a:r>
            <a:r>
              <a:rPr lang="en-US" sz="2000" dirty="0"/>
              <a:t> to the stable branches (i.e. we don't merge draft branches into stable branches). This ensures with 100% absolute certainty that whatever is approved by plenary (containing only approved CRs) is identical to the content of the stable branches.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8894040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421D80-9977-4280-B465-DBF774B47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Next </a:t>
            </a:r>
            <a:r>
              <a:rPr lang="en-US" dirty="0"/>
              <a:t>steps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11F0B3-042C-4587-94FF-9316F89C4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462" y="1286031"/>
            <a:ext cx="11539537" cy="4830763"/>
          </a:xfrm>
        </p:spPr>
        <p:txBody>
          <a:bodyPr/>
          <a:lstStyle/>
          <a:p>
            <a:r>
              <a:rPr lang="en-US" sz="3600" dirty="0"/>
              <a:t>SA5 specifications need to be updated for TSG#96</a:t>
            </a:r>
          </a:p>
          <a:p>
            <a:pPr lvl="1"/>
            <a:r>
              <a:rPr lang="en-US" sz="2800" dirty="0"/>
              <a:t>Absolute-URI references to be replaced by relative-path URI references</a:t>
            </a:r>
          </a:p>
          <a:p>
            <a:pPr lvl="1"/>
            <a:r>
              <a:rPr lang="en-US" sz="2800" dirty="0"/>
              <a:t>OpenAPI YAML file names to be prefixed with the TS number</a:t>
            </a:r>
          </a:p>
          <a:p>
            <a:r>
              <a:rPr lang="fr-FR" sz="3600" dirty="0"/>
              <a:t>Document the </a:t>
            </a:r>
            <a:r>
              <a:rPr lang="en-US" sz="3600" dirty="0"/>
              <a:t>details</a:t>
            </a:r>
            <a:r>
              <a:rPr lang="fr-FR" sz="3600" dirty="0"/>
              <a:t> of the handling of OpenAPI files in 3GPP Forge</a:t>
            </a:r>
          </a:p>
          <a:p>
            <a:pPr lvl="1"/>
            <a:r>
              <a:rPr lang="fr-FR" sz="2800" dirty="0"/>
              <a:t>E.g. User guide</a:t>
            </a:r>
          </a:p>
          <a:p>
            <a:r>
              <a:rPr lang="fr-FR" sz="3600" dirty="0"/>
              <a:t>Use TSG#96 as a full-</a:t>
            </a:r>
            <a:r>
              <a:rPr lang="fr-FR" sz="3600" dirty="0" err="1"/>
              <a:t>scale</a:t>
            </a:r>
            <a:r>
              <a:rPr lang="fr-FR" sz="3600" dirty="0"/>
              <a:t> pilot</a:t>
            </a:r>
          </a:p>
          <a:p>
            <a:pPr lvl="1"/>
            <a:r>
              <a:rPr lang="en-US" sz="2800" dirty="0"/>
              <a:t>Experience</a:t>
            </a:r>
            <a:r>
              <a:rPr lang="fr-FR" sz="2800" dirty="0"/>
              <a:t> feedback to CT and SA</a:t>
            </a:r>
          </a:p>
        </p:txBody>
      </p:sp>
    </p:spTree>
    <p:extLst>
      <p:ext uri="{BB962C8B-B14F-4D97-AF65-F5344CB8AC3E}">
        <p14:creationId xmlns:p14="http://schemas.microsoft.com/office/powerpoint/2010/main" val="3066996929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021" y="3296097"/>
            <a:ext cx="8221835" cy="519616"/>
          </a:xfrm>
        </p:spPr>
        <p:txBody>
          <a:bodyPr/>
          <a:lstStyle/>
          <a:p>
            <a:r>
              <a:rPr lang="en-US" sz="44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19101" y="1579033"/>
            <a:ext cx="10865334" cy="4030379"/>
          </a:xfrm>
        </p:spPr>
        <p:txBody>
          <a:bodyPr/>
          <a:lstStyle/>
          <a:p>
            <a:r>
              <a:rPr lang="en-US" sz="2800" dirty="0"/>
              <a:t>The new proposed recommendation has been presented in SA#95 in </a:t>
            </a:r>
            <a:r>
              <a:rPr lang="en-US" sz="2800" u="sng" dirty="0">
                <a:hlinkClick r:id="rId2"/>
              </a:rPr>
              <a:t>SP-220341</a:t>
            </a:r>
            <a:r>
              <a:rPr lang="en-US" sz="2800" u="sng" dirty="0"/>
              <a:t>. </a:t>
            </a:r>
            <a:r>
              <a:rPr lang="en-US" sz="2800" dirty="0"/>
              <a:t>And the proposal has been fully endorsed by SA.</a:t>
            </a:r>
          </a:p>
          <a:p>
            <a:r>
              <a:rPr lang="en-US" sz="2800" dirty="0"/>
              <a:t>Action For SA5: SA5 specifications need to be updated for TSG#96</a:t>
            </a:r>
          </a:p>
          <a:p>
            <a:pPr lvl="1"/>
            <a:r>
              <a:rPr lang="en-US" sz="2400" dirty="0"/>
              <a:t>Absolute-URI references to be replaced by relative-path URI references</a:t>
            </a:r>
          </a:p>
          <a:p>
            <a:pPr lvl="1"/>
            <a:r>
              <a:rPr lang="en-US" sz="2400" dirty="0"/>
              <a:t>OpenAPI YAML file names to be prefixed with the TS number</a:t>
            </a:r>
          </a:p>
          <a:p>
            <a:pPr marL="608013" lvl="1" indent="-608013">
              <a:buBlip>
                <a:blip r:embed="rId3"/>
              </a:buBlip>
            </a:pPr>
            <a:r>
              <a:rPr lang="en-US" sz="2800" dirty="0">
                <a:ea typeface="+mn-ea"/>
                <a:cs typeface="+mn-cs"/>
              </a:rPr>
              <a:t>This DP is to discuss the solution for above action</a:t>
            </a:r>
          </a:p>
          <a:p>
            <a:pPr lvl="1"/>
            <a:r>
              <a:rPr lang="en-US" sz="2400" dirty="0"/>
              <a:t>Note: this DP depends on SA5 approval of the proposal from CT/SA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</a:t>
            </a:r>
          </a:p>
        </p:txBody>
      </p:sp>
    </p:spTree>
    <p:extLst>
      <p:ext uri="{BB962C8B-B14F-4D97-AF65-F5344CB8AC3E}">
        <p14:creationId xmlns:p14="http://schemas.microsoft.com/office/powerpoint/2010/main" val="79866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CDAB5B-FC44-448C-9351-3BB61E703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Copied from </a:t>
            </a:r>
            <a:r>
              <a:rPr lang="en-US" sz="3200" u="sng" dirty="0"/>
              <a:t>SP-220341:</a:t>
            </a:r>
            <a:r>
              <a:rPr lang="en-US" sz="3200" dirty="0"/>
              <a:t>Proposed recommendation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C42010-A5AF-4B63-ADB1-26262E4DD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463" y="1236826"/>
            <a:ext cx="11183938" cy="4516103"/>
          </a:xfrm>
        </p:spPr>
        <p:txBody>
          <a:bodyPr/>
          <a:lstStyle/>
          <a:p>
            <a:r>
              <a:rPr lang="en-US" dirty="0"/>
              <a:t>On the 3GPP Forge Repository:</a:t>
            </a:r>
          </a:p>
          <a:p>
            <a:pPr lvl="1"/>
            <a:r>
              <a:rPr lang="en-US" sz="2000" dirty="0"/>
              <a:t>SA5 can keep its own forge repository for its daily work. </a:t>
            </a:r>
          </a:p>
          <a:p>
            <a:pPr lvl="1"/>
            <a:r>
              <a:rPr lang="en-US" sz="2000" dirty="0"/>
              <a:t>Before the SA plenary, SA5 integration branches files will be copied to 5G_APIs repository draft branches for Sanity check.</a:t>
            </a:r>
          </a:p>
          <a:p>
            <a:pPr lvl="1"/>
            <a:r>
              <a:rPr lang="en-US" sz="2000" dirty="0"/>
              <a:t>SA5 integration branches can be used to fix errors as long as that the revised versions are then uploaded again into the 5G_APIs draft branches after that, at the same time that CRs are submitted to plenary.</a:t>
            </a:r>
          </a:p>
          <a:p>
            <a:pPr lvl="1"/>
            <a:r>
              <a:rPr lang="en-US" sz="2000" dirty="0"/>
              <a:t>After the plenary, once the TS's are published, the </a:t>
            </a:r>
            <a:r>
              <a:rPr lang="en-US" sz="2000" dirty="0" err="1"/>
              <a:t>OpenAPI</a:t>
            </a:r>
            <a:r>
              <a:rPr lang="en-US" sz="2000" dirty="0"/>
              <a:t> content is extracted automatically form the TS annexes, and force-</a:t>
            </a:r>
            <a:r>
              <a:rPr lang="en-US" sz="2000" dirty="0" err="1"/>
              <a:t>push'ed</a:t>
            </a:r>
            <a:r>
              <a:rPr lang="en-US" sz="2000" dirty="0"/>
              <a:t> to the stable branches (i.e. we don't merge draft branches into stable branches). This ensures with 100% absolute certainty that whatever is approved by plenary (containing only approved CRs) is identical to the content of the stable branches.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462420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4C282-0F38-4552-8DEA-AD8740FD6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765" y="199897"/>
            <a:ext cx="10054299" cy="456175"/>
          </a:xfrm>
        </p:spPr>
        <p:txBody>
          <a:bodyPr/>
          <a:lstStyle/>
          <a:p>
            <a:pPr algn="l"/>
            <a:r>
              <a:rPr lang="en-US" sz="2400" dirty="0"/>
              <a:t>5gcNrm.yaml on Rel17 reference (Integration_Rel17_SA5_141_YAML): </a:t>
            </a:r>
            <a:r>
              <a:rPr lang="en-US" sz="1800" dirty="0"/>
              <a:t>20.03.2022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72D27-961D-4957-98E1-195888F63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956" y="684775"/>
            <a:ext cx="8142999" cy="5334561"/>
          </a:xfrm>
        </p:spPr>
        <p:txBody>
          <a:bodyPr/>
          <a:lstStyle/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'https://forge.3gpp.org/rep/all/5G_APIs/raw/REL-16/TS29571_CommonData.yaml#/components/schemas/Arp'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PacketLossRateRm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PacketLossRateRm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ExtMaxDataBurstVolRm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SteerModeValue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Uinteger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7030A0"/>
                </a:solidFill>
              </a:rPr>
              <a:t>TS29514_Npcf_PolicyAuthorization.yaml</a:t>
            </a:r>
            <a:r>
              <a:rPr lang="en-US" sz="1000" dirty="0"/>
              <a:t>#/components/schemas/</a:t>
            </a:r>
            <a:r>
              <a:rPr lang="en-US" sz="1000" dirty="0" err="1"/>
              <a:t>FlowStatus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RedirectInformation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RedirectInformation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RouteToLocation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UpPathChgEvent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SteeringFunctionality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MulticastAccessControl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FlowInformation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ApplicationDescriptor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7030A0"/>
                </a:solidFill>
              </a:rPr>
              <a:t>TS29514_Npcf_PolicyAuthorization.yaml</a:t>
            </a:r>
            <a:r>
              <a:rPr lang="en-US" sz="1000" dirty="0"/>
              <a:t>#/components/schemas/</a:t>
            </a:r>
            <a:r>
              <a:rPr lang="en-US" sz="1000" dirty="0" err="1"/>
              <a:t>ContentVersion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Uinteger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AfSigProtocol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ConditionData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7030A0"/>
                </a:solidFill>
              </a:rPr>
              <a:t>TS29514_Npcf_PolicyAuthorization.yaml</a:t>
            </a:r>
            <a:r>
              <a:rPr lang="en-US" sz="1000" dirty="0"/>
              <a:t>#/components/schemas/</a:t>
            </a:r>
            <a:r>
              <a:rPr lang="en-US" sz="1000" dirty="0" err="1"/>
              <a:t>TscaiInputContainer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7030A0"/>
                </a:solidFill>
              </a:rPr>
              <a:t>TS29514_Npcf_PolicyAuthorization.yaml</a:t>
            </a:r>
            <a:r>
              <a:rPr lang="en-US" sz="1000" dirty="0"/>
              <a:t>#/components/schemas/</a:t>
            </a:r>
            <a:r>
              <a:rPr lang="en-US" sz="1000" dirty="0" err="1"/>
              <a:t>TscaiInputContainer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</a:t>
            </a:r>
            <a:r>
              <a:rPr lang="en-US" sz="1000" dirty="0"/>
              <a:t>'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54D54B-A7E0-478A-BF87-8A7A858E0DD1}"/>
              </a:ext>
            </a:extLst>
          </p:cNvPr>
          <p:cNvSpPr/>
          <p:nvPr/>
        </p:nvSpPr>
        <p:spPr>
          <a:xfrm>
            <a:off x="1059211" y="6019336"/>
            <a:ext cx="32655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In total: 29 instances, 3 unique CT files</a:t>
            </a:r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0DD1C93-861B-4A40-88DC-B33C294C6C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552447"/>
              </p:ext>
            </p:extLst>
          </p:nvPr>
        </p:nvGraphicFramePr>
        <p:xfrm>
          <a:off x="9177487" y="3098131"/>
          <a:ext cx="9144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showAsIcon="1" r:id="rId3" imgW="914400" imgH="765720" progId="Excel.Sheet.12">
                  <p:embed/>
                </p:oleObj>
              </mc:Choice>
              <mc:Fallback>
                <p:oleObj name="Worksheet" showAsIcon="1" r:id="rId3" imgW="914400" imgH="765720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0DD1C93-861B-4A40-88DC-B33C294C6C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77487" y="3098131"/>
                        <a:ext cx="914400" cy="765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5A505FC6-6BF5-4B1B-8CA3-577C6C5FF609}"/>
              </a:ext>
            </a:extLst>
          </p:cNvPr>
          <p:cNvSpPr/>
          <p:nvPr/>
        </p:nvSpPr>
        <p:spPr>
          <a:xfrm>
            <a:off x="9135800" y="2519089"/>
            <a:ext cx="17836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Reference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27247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465" y="159497"/>
            <a:ext cx="10929730" cy="713900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SA5 OAM Actions for TSG#96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250" y="984108"/>
            <a:ext cx="11296116" cy="5367487"/>
          </a:xfrm>
        </p:spPr>
        <p:txBody>
          <a:bodyPr>
            <a:normAutofit/>
          </a:bodyPr>
          <a:lstStyle/>
          <a:p>
            <a:r>
              <a:rPr lang="en-US" sz="2000" b="1" dirty="0"/>
              <a:t>OAM YAML file name change and depended change inside of each </a:t>
            </a:r>
            <a:r>
              <a:rPr lang="en-US" sz="2000" b="1" dirty="0" err="1"/>
              <a:t>yaml</a:t>
            </a:r>
            <a:r>
              <a:rPr lang="en-US" sz="2000" b="1" dirty="0"/>
              <a:t> file </a:t>
            </a:r>
          </a:p>
          <a:p>
            <a:pPr marL="666750" lvl="1" indent="-285750">
              <a:buFont typeface="Wingdings" panose="05000000000000000000" pitchFamily="2" charset="2"/>
              <a:buChar char="è"/>
            </a:pPr>
            <a:r>
              <a:rPr lang="en-US" sz="1700" dirty="0">
                <a:sym typeface="Wingdings" panose="05000000000000000000" pitchFamily="2" charset="2"/>
              </a:rPr>
              <a:t>This is simple and straightforward change for SA5 OAM (YAML):</a:t>
            </a:r>
          </a:p>
          <a:p>
            <a:pPr marL="1200150" lvl="2" indent="-285750">
              <a:buFont typeface="Wingdings" panose="05000000000000000000" pitchFamily="2" charset="2"/>
              <a:buChar char="è"/>
            </a:pPr>
            <a:r>
              <a:rPr lang="en-US" sz="1100" dirty="0">
                <a:sym typeface="Wingdings" panose="05000000000000000000" pitchFamily="2" charset="2"/>
              </a:rPr>
              <a:t>A contribution(per spec) for this change is needed  (5gcNrm.yaml  TS28541_5gcNrm.yaml, for all </a:t>
            </a:r>
            <a:r>
              <a:rPr lang="en-US" sz="1100" dirty="0" err="1">
                <a:sym typeface="Wingdings" panose="05000000000000000000" pitchFamily="2" charset="2"/>
              </a:rPr>
              <a:t>yaml</a:t>
            </a:r>
            <a:r>
              <a:rPr lang="en-US" sz="1100" dirty="0">
                <a:sym typeface="Wingdings" panose="05000000000000000000" pitchFamily="2" charset="2"/>
              </a:rPr>
              <a:t> files)</a:t>
            </a:r>
            <a:endParaRPr lang="en-US" sz="1600" b="1" dirty="0"/>
          </a:p>
          <a:p>
            <a:r>
              <a:rPr lang="en-US" sz="2000" b="1" dirty="0"/>
              <a:t>Absolute-URI references to be replaced by relative-path URI references</a:t>
            </a:r>
          </a:p>
          <a:p>
            <a:pPr marL="666750" lvl="1" indent="-285750">
              <a:buFont typeface="Wingdings" panose="05000000000000000000" pitchFamily="2" charset="2"/>
              <a:buChar char="è"/>
            </a:pPr>
            <a:r>
              <a:rPr lang="en-US" sz="1700" dirty="0">
                <a:sym typeface="Wingdings" panose="05000000000000000000" pitchFamily="2" charset="2"/>
              </a:rPr>
              <a:t>There are two alternative solutions. </a:t>
            </a:r>
            <a:r>
              <a:rPr lang="en-US" sz="1700" b="1" dirty="0">
                <a:sym typeface="Wingdings" panose="05000000000000000000" pitchFamily="2" charset="2"/>
              </a:rPr>
              <a:t>We shall choose one proposal</a:t>
            </a:r>
          </a:p>
          <a:p>
            <a:pPr marL="666750" lvl="1" indent="-285750">
              <a:buFont typeface="Wingdings" panose="05000000000000000000" pitchFamily="2" charset="2"/>
              <a:buChar char="è"/>
            </a:pPr>
            <a:r>
              <a:rPr lang="en-US" sz="1700" dirty="0">
                <a:sym typeface="Wingdings" panose="05000000000000000000" pitchFamily="2" charset="2"/>
              </a:rPr>
              <a:t>Proposal 1:  (default option, smaller effort in short term, more effort in long run)</a:t>
            </a:r>
          </a:p>
          <a:p>
            <a:pPr lvl="1"/>
            <a:r>
              <a:rPr lang="en-US" sz="1500" dirty="0"/>
              <a:t>External dependence in 5gcNrm.yaml changed to local dependence, and copy the depended CT </a:t>
            </a:r>
            <a:r>
              <a:rPr lang="en-US" sz="1500" dirty="0" err="1"/>
              <a:t>yaml</a:t>
            </a:r>
            <a:r>
              <a:rPr lang="en-US" sz="1500" dirty="0"/>
              <a:t> files to SA5 branch</a:t>
            </a:r>
            <a:endParaRPr lang="en-US" sz="1500" dirty="0">
              <a:sym typeface="Wingdings" panose="05000000000000000000" pitchFamily="2" charset="2"/>
            </a:endParaRPr>
          </a:p>
          <a:p>
            <a:pPr lvl="2"/>
            <a:r>
              <a:rPr lang="en-US" sz="1300" dirty="0">
                <a:sym typeface="Wingdings" panose="05000000000000000000" pitchFamily="2" charset="2"/>
              </a:rPr>
              <a:t>Might have to update the local copy to avoid unnecessary CT reference (to minimize the number of CT </a:t>
            </a:r>
            <a:r>
              <a:rPr lang="en-US" sz="1300" dirty="0" err="1">
                <a:sym typeface="Wingdings" panose="05000000000000000000" pitchFamily="2" charset="2"/>
              </a:rPr>
              <a:t>yaml</a:t>
            </a:r>
            <a:r>
              <a:rPr lang="en-US" sz="1300" dirty="0">
                <a:sym typeface="Wingdings" panose="05000000000000000000" pitchFamily="2" charset="2"/>
              </a:rPr>
              <a:t> files)</a:t>
            </a:r>
          </a:p>
          <a:p>
            <a:pPr lvl="1"/>
            <a:r>
              <a:rPr lang="en-US" sz="1500" dirty="0">
                <a:sym typeface="Wingdings" panose="05000000000000000000" pitchFamily="2" charset="2"/>
              </a:rPr>
              <a:t>So far, all external reference for both rel16/17 in 5gcNRM.yaml, has reference only to Rel-16 CT files (no Rel-17 CT files)</a:t>
            </a:r>
          </a:p>
          <a:p>
            <a:pPr lvl="2"/>
            <a:r>
              <a:rPr lang="en-US" sz="1300" dirty="0">
                <a:sym typeface="Wingdings" panose="05000000000000000000" pitchFamily="2" charset="2"/>
              </a:rPr>
              <a:t>Pay attention to this: </a:t>
            </a:r>
            <a:r>
              <a:rPr lang="en-US" sz="1300" dirty="0">
                <a:solidFill>
                  <a:srgbClr val="FF0000"/>
                </a:solidFill>
                <a:sym typeface="Wingdings" panose="05000000000000000000" pitchFamily="2" charset="2"/>
              </a:rPr>
              <a:t>behavior might be changed (It’s up to CR author to track), is this what SA5 OAM want?</a:t>
            </a:r>
          </a:p>
          <a:p>
            <a:pPr marL="666750" lvl="1" indent="-285750">
              <a:buFont typeface="Wingdings" panose="05000000000000000000" pitchFamily="2" charset="2"/>
              <a:buChar char="è"/>
            </a:pPr>
            <a:r>
              <a:rPr lang="en-US" sz="1700" dirty="0">
                <a:sym typeface="Wingdings" panose="05000000000000000000" pitchFamily="2" charset="2"/>
              </a:rPr>
              <a:t>Proposal 2: (more work to do in short term, but might be safer in the long run, less time for validation)</a:t>
            </a:r>
          </a:p>
          <a:p>
            <a:pPr lvl="1"/>
            <a:r>
              <a:rPr lang="en-US" sz="1500" dirty="0"/>
              <a:t>Reimplement (mainly copy the actual definition from CT files) the depended common data type in </a:t>
            </a:r>
            <a:r>
              <a:rPr lang="en-US" sz="1500" dirty="0" err="1"/>
              <a:t>comDefs.yaml</a:t>
            </a:r>
            <a:r>
              <a:rPr lang="en-US" sz="1500" dirty="0"/>
              <a:t> </a:t>
            </a:r>
          </a:p>
          <a:p>
            <a:pPr lvl="1"/>
            <a:r>
              <a:rPr lang="en-US" sz="1500" dirty="0"/>
              <a:t>replace the current 5gcNrm.yaml external reference from CT files to </a:t>
            </a:r>
            <a:r>
              <a:rPr lang="en-US" sz="1500" dirty="0" err="1"/>
              <a:t>comDefs.yaml</a:t>
            </a:r>
            <a:endParaRPr lang="en-US" sz="1500" dirty="0"/>
          </a:p>
          <a:p>
            <a:pPr lvl="1"/>
            <a:r>
              <a:rPr lang="en-US" sz="1500" dirty="0"/>
              <a:t>Going forward, the CR author to ensure the update of the external refence content into </a:t>
            </a:r>
            <a:r>
              <a:rPr lang="en-US" sz="1500" dirty="0" err="1"/>
              <a:t>comDefs.yaml</a:t>
            </a:r>
            <a:endParaRPr lang="en-US" sz="1500" dirty="0"/>
          </a:p>
          <a:p>
            <a:r>
              <a:rPr lang="en-US" sz="2000" b="1" dirty="0"/>
              <a:t>Sanity check before SA meeting on 5G_APIs branch with code from integration branch instead of merging to release branch before SA approval</a:t>
            </a:r>
          </a:p>
          <a:p>
            <a:pPr lvl="1"/>
            <a:r>
              <a:rPr lang="en-US" sz="1500" dirty="0"/>
              <a:t>With proposal 2, sanity check is not needed (or always pass). Although copying files is anyway needed</a:t>
            </a:r>
          </a:p>
        </p:txBody>
      </p:sp>
    </p:spTree>
    <p:extLst>
      <p:ext uri="{BB962C8B-B14F-4D97-AF65-F5344CB8AC3E}">
        <p14:creationId xmlns:p14="http://schemas.microsoft.com/office/powerpoint/2010/main" val="4139695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996831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Summary: conclusion needed from this DP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6" y="1364768"/>
            <a:ext cx="10670862" cy="2966386"/>
          </a:xfrm>
        </p:spPr>
        <p:txBody>
          <a:bodyPr>
            <a:normAutofit/>
          </a:bodyPr>
          <a:lstStyle/>
          <a:p>
            <a:r>
              <a:rPr lang="en-US" sz="3600" dirty="0"/>
              <a:t>SA5 specifications need to be updated for TSG#96</a:t>
            </a:r>
          </a:p>
          <a:p>
            <a:pPr lvl="1"/>
            <a:r>
              <a:rPr lang="en-US" sz="2800" dirty="0"/>
              <a:t>Absolute-URI references to be replaced by relative-path URI references: </a:t>
            </a:r>
          </a:p>
          <a:p>
            <a:pPr lvl="2"/>
            <a:r>
              <a:rPr lang="en-US" sz="2200" b="1" dirty="0"/>
              <a:t>shall decide which proposal to go</a:t>
            </a:r>
          </a:p>
        </p:txBody>
      </p:sp>
    </p:spTree>
    <p:extLst>
      <p:ext uri="{BB962C8B-B14F-4D97-AF65-F5344CB8AC3E}">
        <p14:creationId xmlns:p14="http://schemas.microsoft.com/office/powerpoint/2010/main" val="2398119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472C1-47E1-4655-994C-2C3573D76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34" y="681718"/>
            <a:ext cx="9102725" cy="1143000"/>
          </a:xfrm>
        </p:spPr>
        <p:txBody>
          <a:bodyPr/>
          <a:lstStyle/>
          <a:p>
            <a:r>
              <a:rPr lang="en-US" sz="6600" dirty="0"/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576254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4C282-0F38-4552-8DEA-AD8740FD6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456175"/>
          </a:xfrm>
        </p:spPr>
        <p:txBody>
          <a:bodyPr/>
          <a:lstStyle/>
          <a:p>
            <a:pPr algn="l"/>
            <a:r>
              <a:rPr lang="en-US" sz="2400" dirty="0"/>
              <a:t>5gcNrm.yaml on Rel16 (Integration_Rel16_SA5_141_YAML) 20.03.2022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72D27-961D-4957-98E1-195888F63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463" y="802179"/>
            <a:ext cx="11183938" cy="4830763"/>
          </a:xfrm>
        </p:spPr>
        <p:txBody>
          <a:bodyPr/>
          <a:lstStyle/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'https://forge.3gpp.org/rep/all/5G_APIs/raw/REL-16/TS29571_CommonData.yaml#/components/schemas/Arp'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PacketLossRateRm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PacketLossRateRm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ExtMaxDataBurstVolRm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SteerModeValue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Uinteger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'https://forge.3gpp.org/rep/all/5G_APIs/raw/REL-16/TS29514_Npcf_PolicyAuthorization.yaml#/components/schemas/</a:t>
            </a:r>
            <a:r>
              <a:rPr lang="en-US" sz="1000" dirty="0" err="1"/>
              <a:t>FlowStatus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RedirectInformation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RedirectInformation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RouteToLocation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UpPathChgEvent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SteeringFunctionality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MulticastAccessControl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FlowInformation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ApplicationDescriptor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'https://forge.3gpp.org/rep/all/5G_APIs/raw/REL-16/TS29514_Npcf_PolicyAuthorization.yaml#/components/schemas/</a:t>
            </a:r>
            <a:r>
              <a:rPr lang="en-US" sz="1000" dirty="0" err="1"/>
              <a:t>ContentVersion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Uinteger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AfSigProtocol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ConditionData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'https://forge.3gpp.org/rep/all/5G_APIs/raw/REL-16/TS29514_Npcf_PolicyAuthorization.yaml#/components/schemas/</a:t>
            </a:r>
            <a:r>
              <a:rPr lang="en-US" sz="1000" dirty="0" err="1"/>
              <a:t>TscaiInputContainer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'https://forge.3gpp.org/rep/all/5G_APIs/raw/REL-16/TS29514_Npcf_PolicyAuthorization.yaml#/components/schemas/</a:t>
            </a:r>
            <a:r>
              <a:rPr lang="en-US" sz="1000" dirty="0" err="1"/>
              <a:t>TscaiInputContainer</a:t>
            </a:r>
            <a:r>
              <a:rPr lang="en-US" sz="1000" dirty="0"/>
              <a:t>'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77D5C4-6D1E-4CED-944A-A174CD290E68}"/>
              </a:ext>
            </a:extLst>
          </p:cNvPr>
          <p:cNvSpPr/>
          <p:nvPr/>
        </p:nvSpPr>
        <p:spPr>
          <a:xfrm>
            <a:off x="690170" y="6047079"/>
            <a:ext cx="32655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In total: 28 instances, 3 unique CT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787923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570349" y="2239675"/>
            <a:ext cx="10722795" cy="2387600"/>
          </a:xfrm>
        </p:spPr>
        <p:txBody>
          <a:bodyPr/>
          <a:lstStyle/>
          <a:p>
            <a:r>
              <a:rPr lang="en-US" altLang="en-US" sz="4400" dirty="0"/>
              <a:t>Proposed recommendations on Storage of 3GPP </a:t>
            </a:r>
            <a:r>
              <a:rPr lang="en-US" altLang="en-US" sz="4400" dirty="0" err="1"/>
              <a:t>OpenAPI</a:t>
            </a:r>
            <a:r>
              <a:rPr lang="en-US" altLang="en-US" sz="4400" dirty="0"/>
              <a:t> specification files</a:t>
            </a:r>
            <a:br>
              <a:rPr lang="en-US" altLang="en-US" sz="4400" dirty="0"/>
            </a:br>
            <a:r>
              <a:rPr lang="en-US" altLang="en-US" sz="4400" dirty="0"/>
              <a:t>in 3GPP Forge</a:t>
            </a:r>
            <a:endParaRPr lang="en-GB" altLang="en-US" sz="4400" dirty="0"/>
          </a:p>
        </p:txBody>
      </p:sp>
      <p:sp>
        <p:nvSpPr>
          <p:cNvPr id="3075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4627275"/>
            <a:ext cx="9144000" cy="1347078"/>
          </a:xfrm>
        </p:spPr>
        <p:txBody>
          <a:bodyPr/>
          <a:lstStyle/>
          <a:p>
            <a:r>
              <a:rPr lang="en-GB" altLang="en-US" sz="2400" dirty="0"/>
              <a:t>Mr Lionel </a:t>
            </a:r>
            <a:r>
              <a:rPr lang="en-GB" altLang="en-US" sz="2400" dirty="0" err="1"/>
              <a:t>Morand</a:t>
            </a:r>
            <a:endParaRPr lang="en-GB" altLang="en-US" sz="2400" dirty="0"/>
          </a:p>
          <a:p>
            <a:r>
              <a:rPr lang="en-GB" altLang="en-US" sz="2400" dirty="0"/>
              <a:t>CT Chair, Orange</a:t>
            </a:r>
          </a:p>
          <a:p>
            <a:r>
              <a:rPr lang="en-GB" altLang="en-US" sz="2400" dirty="0"/>
              <a:t>OpenAPI Task Force convenor</a:t>
            </a:r>
            <a:endParaRPr lang="en-GB" alt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9C18621-F3E8-40CB-A519-B1E3E5318A17}"/>
              </a:ext>
            </a:extLst>
          </p:cNvPr>
          <p:cNvSpPr/>
          <p:nvPr/>
        </p:nvSpPr>
        <p:spPr>
          <a:xfrm>
            <a:off x="4186077" y="5974353"/>
            <a:ext cx="40884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u="sng" dirty="0">
                <a:solidFill>
                  <a:srgbClr val="0563C1"/>
                </a:solidFill>
                <a:ea typeface="等线" panose="02010600030101010101" pitchFamily="2" charset="-122"/>
                <a:hlinkClick r:id="rId2"/>
              </a:rPr>
              <a:t>SP-220341</a:t>
            </a:r>
            <a:r>
              <a:rPr lang="en-US" dirty="0"/>
              <a:t>has been fully endorsed by SA (SA#95e)</a:t>
            </a:r>
            <a:endParaRPr lang="en-US" sz="1800" dirty="0"/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6292fa44ab954aa0fbadffb20d1b36d7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beac905ced2eb3c7f1f983f973c4cb1e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13C568A-0C46-4592-BB68-CDB41342D77A}">
  <ds:schemaRefs>
    <ds:schemaRef ds:uri="http://purl.org/dc/elements/1.1/"/>
    <ds:schemaRef ds:uri="http://schemas.microsoft.com/office/2006/metadata/properties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A0C5451-E459-4FFF-ABEC-04BA6559BC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62092</TotalTime>
  <Words>3029</Words>
  <Application>Microsoft Office PowerPoint</Application>
  <PresentationFormat>Widescreen</PresentationFormat>
  <Paragraphs>120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Office Theme</vt:lpstr>
      <vt:lpstr>Microsoft Excel Worksheet</vt:lpstr>
      <vt:lpstr>    Discussion paper on Forge change in SA5 OAM proposaed in SP-220341 </vt:lpstr>
      <vt:lpstr>Rationale</vt:lpstr>
      <vt:lpstr>Copied from SP-220341:Proposed recommendation</vt:lpstr>
      <vt:lpstr>5gcNrm.yaml on Rel17 reference (Integration_Rel17_SA5_141_YAML): 20.03.2022</vt:lpstr>
      <vt:lpstr>SA5 OAM Actions for TSG#96</vt:lpstr>
      <vt:lpstr>Summary: conclusion needed from this DP</vt:lpstr>
      <vt:lpstr>Backup</vt:lpstr>
      <vt:lpstr>5gcNrm.yaml on Rel16 (Integration_Rel16_SA5_141_YAML) 20.03.2022</vt:lpstr>
      <vt:lpstr>Proposed recommendations on Storage of 3GPP OpenAPI specification files in 3GPP Forge</vt:lpstr>
      <vt:lpstr>Proposed recommendation</vt:lpstr>
      <vt:lpstr>Next steps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Sean Sun</cp:lastModifiedBy>
  <cp:revision>417</cp:revision>
  <dcterms:created xsi:type="dcterms:W3CDTF">2019-03-13T01:38:36Z</dcterms:created>
  <dcterms:modified xsi:type="dcterms:W3CDTF">2022-04-04T08:38:53Z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