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28"/>
  </p:notesMasterIdLst>
  <p:handoutMasterIdLst>
    <p:handoutMasterId r:id="rId29"/>
  </p:handoutMasterIdLst>
  <p:sldIdLst>
    <p:sldId id="303" r:id="rId7"/>
    <p:sldId id="726" r:id="rId8"/>
    <p:sldId id="668" r:id="rId9"/>
    <p:sldId id="670" r:id="rId10"/>
    <p:sldId id="930" r:id="rId11"/>
    <p:sldId id="635" r:id="rId12"/>
    <p:sldId id="627" r:id="rId13"/>
    <p:sldId id="931" r:id="rId14"/>
    <p:sldId id="932" r:id="rId15"/>
    <p:sldId id="945" r:id="rId16"/>
    <p:sldId id="947" r:id="rId17"/>
    <p:sldId id="946" r:id="rId18"/>
    <p:sldId id="950" r:id="rId19"/>
    <p:sldId id="951" r:id="rId20"/>
    <p:sldId id="939" r:id="rId21"/>
    <p:sldId id="943" r:id="rId22"/>
    <p:sldId id="944" r:id="rId23"/>
    <p:sldId id="938" r:id="rId24"/>
    <p:sldId id="634" r:id="rId25"/>
    <p:sldId id="936" r:id="rId26"/>
    <p:sldId id="704" r:id="rId27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608013" indent="-1508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217613" indent="-3032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827213" indent="-4556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436813" indent="-6080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TRIXX Software" initials="GG" lastIdx="1" clrIdx="0">
    <p:extLst>
      <p:ext uri="{19B8F6BF-5375-455C-9EA6-DF929625EA0E}">
        <p15:presenceInfo xmlns:p15="http://schemas.microsoft.com/office/powerpoint/2012/main" userId="MATRIXX Softwar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72AF2F"/>
    <a:srgbClr val="5C88D0"/>
    <a:srgbClr val="FFFFCC"/>
    <a:srgbClr val="C1E442"/>
    <a:srgbClr val="FFFF99"/>
    <a:srgbClr val="C6D254"/>
    <a:srgbClr val="000000"/>
    <a:srgbClr val="2A6EA8"/>
    <a:srgbClr val="B1D254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00" autoAdjust="0"/>
    <p:restoredTop sz="92197" autoAdjust="0"/>
  </p:normalViewPr>
  <p:slideViewPr>
    <p:cSldViewPr snapToGrid="0">
      <p:cViewPr varScale="1">
        <p:scale>
          <a:sx n="104" d="100"/>
          <a:sy n="104" d="100"/>
        </p:scale>
        <p:origin x="594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-2280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viewProps" Target="viewProp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commentAuthors" Target="commentAuthors.xml"/><Relationship Id="rId8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A78BAD3-FC21-4679-B770-3EA085F20603}" type="datetime1">
              <a:rPr lang="en-US"/>
              <a:pPr>
                <a:defRPr/>
              </a:pPr>
              <a:t>4/12/2022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17FF792-3EB9-44FA-9386-5606498586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522078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BE730920-F8FB-4BAB-A0E2-B112E44812FA}" type="datetime1">
              <a:rPr lang="en-US"/>
              <a:pPr>
                <a:defRPr/>
              </a:pPr>
              <a:t>4/12/2022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7BB3565-DE1F-45E8-8B92-B6CEF3A5A9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564593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080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2176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8272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4368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1312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8145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3366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506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0"/>
            <a:ext cx="5145087" cy="633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0231849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609585" indent="-609585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23381228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IE" noProof="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1410952" y="6483350"/>
            <a:ext cx="527049" cy="222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B78E712-7E90-46AF-8873-540771249AD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3046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Relationship Id="rId9" Type="http://schemas.openxmlformats.org/officeDocument/2006/relationships/image" Target="../media/image5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938327" y="6413501"/>
            <a:ext cx="8224837" cy="333374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333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2463" y="228600"/>
            <a:ext cx="91027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0"/>
            <a:ext cx="11183938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212963" y="6511925"/>
            <a:ext cx="7950201" cy="234950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33" spc="400" dirty="0">
                <a:solidFill>
                  <a:schemeClr val="bg1"/>
                </a:solidFill>
              </a:rPr>
              <a:t> </a:t>
            </a:r>
            <a:r>
              <a:rPr lang="en-GB" sz="1100" b="1" spc="300" dirty="0">
                <a:ea typeface="+mn-ea"/>
                <a:cs typeface="Arial" panose="020B0604020202020204" pitchFamily="34" charset="0"/>
              </a:rPr>
              <a:t>S5-222009 CH exec report from SA5#142e</a:t>
            </a: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12382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>
                <a:solidFill>
                  <a:schemeClr val="bg1"/>
                </a:solidFill>
              </a:rPr>
              <a:t>© 3GPP 2012</a:t>
            </a:r>
            <a:endParaRPr lang="en-GB" altLang="en-US" sz="1333"/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8088" y="306388"/>
            <a:ext cx="158432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0" y="6462713"/>
            <a:ext cx="1027845" cy="256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67" dirty="0"/>
              <a:t>© 3GPP 2022</a:t>
            </a:r>
          </a:p>
        </p:txBody>
      </p:sp>
      <p:pic>
        <p:nvPicPr>
          <p:cNvPr id="11" name="Picture 13" descr="green2.jp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1467" y="6423704"/>
            <a:ext cx="365125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1"/>
          <p:cNvSpPr/>
          <p:nvPr userDrawn="1"/>
        </p:nvSpPr>
        <p:spPr bwMode="auto">
          <a:xfrm>
            <a:off x="11157629" y="6330667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435BA645-663C-49B9-8214-3A0DBAD6F1FF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6" r:id="rId2"/>
    <p:sldLayoutId id="2147483939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608013" indent="-608013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Blip>
          <a:blip r:embed="rId8"/>
        </a:buBlip>
        <a:defRPr sz="3200">
          <a:solidFill>
            <a:schemeClr val="tx1"/>
          </a:solidFill>
          <a:latin typeface="+mn-lt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Blip>
          <a:blip r:embed="rId9"/>
        </a:buBlip>
        <a:defRPr sz="2600">
          <a:solidFill>
            <a:schemeClr val="tx1"/>
          </a:solidFill>
          <a:latin typeface="+mn-lt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>
          <a:solidFill>
            <a:schemeClr val="tx1"/>
          </a:solidFill>
          <a:latin typeface="+mn-lt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00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93E_Electronic/Docs/SP-211428.zip" TargetMode="Externa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93E_Electronic/Docs/SP-211428.zip" TargetMode="Externa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93E_Electronic/Docs/SP-211428.zip" TargetMode="Externa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93E_Electronic/Docs/SP-211428.zip" TargetMode="Externa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javascript:openTdoc('https://portal.3gpp.org/ngppapp/CreateTdoc.aspx?mode=view&amp;contributionUid=SP-220156%27,%27SP-220156%27)" TargetMode="Externa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90E_Electronic/Docs/SP-201082.zip" TargetMode="Externa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92E_Electronic_2021_06/Docs/SP-210390.zip" TargetMode="Externa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92E_Electronic_2021_06/Docs/SP-210391.zip" TargetMode="Externa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90E_Electronic/Docs/SP-201081.zip" TargetMode="Externa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89E_Electronic/Docs/SP-210861.zip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2551671"/>
            <a:ext cx="10363200" cy="147002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48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sz="4800" dirty="0"/>
            </a:br>
            <a:br>
              <a:rPr lang="en-GB" sz="4800" dirty="0"/>
            </a:br>
            <a:r>
              <a:rPr lang="en-GB" altLang="zh-CN" sz="4800" b="1" dirty="0"/>
              <a:t>Exec Report SA5#142e</a:t>
            </a:r>
            <a:br>
              <a:rPr lang="en-GB" sz="4800" b="1" i="1" dirty="0"/>
            </a:br>
            <a:r>
              <a:rPr lang="en-GB" sz="4800" dirty="0">
                <a:latin typeface="Arial" pitchFamily="34" charset="0"/>
              </a:rPr>
              <a:t> </a:t>
            </a:r>
            <a:r>
              <a:rPr lang="en-GB" altLang="zh-CN" sz="3200" b="1" dirty="0"/>
              <a:t>Charging Management (CH)</a:t>
            </a:r>
            <a:br>
              <a:rPr lang="en-GB" altLang="zh-CN" sz="3200" b="1" dirty="0"/>
            </a:br>
            <a:br>
              <a:rPr lang="en-US" sz="48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4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2019300" y="4328507"/>
            <a:ext cx="85344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altLang="zh-CN" sz="2400" dirty="0">
                <a:latin typeface="Arial" charset="0"/>
              </a:rPr>
              <a:t>Gerald G</a:t>
            </a:r>
            <a:r>
              <a:rPr lang="en-US" sz="2400" dirty="0">
                <a:latin typeface="Arial" charset="0"/>
              </a:rPr>
              <a:t>ö</a:t>
            </a:r>
            <a:r>
              <a:rPr lang="en-GB" altLang="zh-CN" sz="2400" dirty="0">
                <a:latin typeface="Arial" charset="0"/>
              </a:rPr>
              <a:t>rmer</a:t>
            </a:r>
            <a:r>
              <a:rPr lang="de-DE" altLang="de-DE" sz="2400" dirty="0">
                <a:latin typeface="Arial" charset="0"/>
              </a:rPr>
              <a:t> SA5 Vice Chair, MATRIXX Software</a:t>
            </a:r>
            <a:endParaRPr lang="en-GB" sz="2400" dirty="0">
              <a:latin typeface="Arial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7902285"/>
              </p:ext>
            </p:extLst>
          </p:nvPr>
        </p:nvGraphicFramePr>
        <p:xfrm>
          <a:off x="448394" y="1623105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60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095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ARCH _NR_REDCAP</a:t>
                      </a:r>
                      <a:endParaRPr lang="en-US" sz="11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Charging aspects of Architecture Enhancement for NR Reduced Capability Devices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35% -&gt; </a:t>
                      </a:r>
                      <a:r>
                        <a:rPr lang="sv-SE" altLang="zh-CN" sz="1100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100%</a:t>
                      </a:r>
                      <a:endParaRPr lang="sv-SE" altLang="zh-CN" sz="1100" kern="1200" dirty="0">
                        <a:solidFill>
                          <a:srgbClr val="00B050"/>
                        </a:solidFill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32.255,</a:t>
                      </a:r>
                      <a:b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</a:b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32.256,</a:t>
                      </a:r>
                      <a:b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</a:b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32.274,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32.291, TS 32.298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Nokia Pure Text Light" panose="020B0403020202020204" pitchFamily="34" charset="0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SP-211428</a:t>
                      </a: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SA#96 (06/2022)</a:t>
                      </a:r>
                      <a:r>
                        <a:rPr lang="en-GB" altLang="zh-CN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China Mobile Com. Corporation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440033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ARCH _NR_REDCAP</a:t>
            </a:r>
            <a:br>
              <a:rPr lang="en-US" altLang="zh-CN" sz="3200" kern="0" dirty="0"/>
            </a:br>
            <a:endParaRPr lang="en-US" altLang="zh-CN" sz="1800" kern="0" dirty="0"/>
          </a:p>
        </p:txBody>
      </p:sp>
      <p:sp>
        <p:nvSpPr>
          <p:cNvPr id="10" name="文本框 9"/>
          <p:cNvSpPr txBox="1"/>
          <p:nvPr/>
        </p:nvSpPr>
        <p:spPr>
          <a:xfrm>
            <a:off x="448393" y="3136612"/>
            <a:ext cx="11201932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  <p:sp>
        <p:nvSpPr>
          <p:cNvPr id="6" name="矩形 8">
            <a:extLst>
              <a:ext uri="{FF2B5EF4-FFF2-40B4-BE49-F238E27FC236}">
                <a16:creationId xmlns:a16="http://schemas.microsoft.com/office/drawing/2014/main" id="{6F1189A6-539C-4702-8B28-3981E6DDC8BE}"/>
              </a:ext>
            </a:extLst>
          </p:cNvPr>
          <p:cNvSpPr/>
          <p:nvPr/>
        </p:nvSpPr>
        <p:spPr>
          <a:xfrm>
            <a:off x="448393" y="3528493"/>
            <a:ext cx="11108721" cy="246221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lvl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fr-FR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effectLst/>
                <a:latin typeface="Calibri" panose="020F0502020204030204" pitchFamily="34" charset="0"/>
                <a:ea typeface="SimSun" panose="02010600030101010101" pitchFamily="2" charset="-122"/>
              </a:rPr>
              <a:t>CRs were agreed to TS 32.256 and TS 32.274 for introduction of:</a:t>
            </a: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en-US" sz="1800" dirty="0">
              <a:effectLst/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panose="020F0502020204030204" pitchFamily="34" charset="0"/>
                <a:ea typeface="SimSun" panose="02010600030101010101" pitchFamily="2" charset="-122"/>
              </a:rPr>
              <a:t>Adding charging requirement for AMF  and SMSF to support NR </a:t>
            </a:r>
            <a:r>
              <a:rPr lang="en-US" sz="1800" dirty="0" err="1">
                <a:latin typeface="Calibri" panose="020F0502020204030204" pitchFamily="34" charset="0"/>
                <a:ea typeface="SimSun" panose="02010600030101010101" pitchFamily="2" charset="-122"/>
              </a:rPr>
              <a:t>RedCap</a:t>
            </a:r>
            <a:endParaRPr lang="en-US" sz="1800" dirty="0"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en-US" sz="1800" dirty="0"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CR was agreed to </a:t>
            </a: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TS 32.298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adding NR RedCap 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as a RAT Type in CHF-CDR</a:t>
            </a:r>
            <a:endParaRPr lang="en-GB" sz="1800" dirty="0">
              <a:latin typeface="+mn-lt"/>
              <a:cs typeface="+mn-cs"/>
            </a:endParaRPr>
          </a:p>
          <a:p>
            <a:pPr marL="285750" lvl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en-GB" sz="1800" dirty="0">
              <a:latin typeface="+mn-lt"/>
              <a:cs typeface="+mn-cs"/>
            </a:endParaRPr>
          </a:p>
          <a:p>
            <a:pPr marL="285750" lvl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2800" dirty="0">
                <a:solidFill>
                  <a:srgbClr val="00B050"/>
                </a:solidFill>
                <a:latin typeface="Calibri" pitchFamily="34" charset="0"/>
                <a:ea typeface="宋体" pitchFamily="2" charset="-122"/>
                <a:cs typeface="Arial" charset="0"/>
              </a:rPr>
              <a:t>     Work item is completed</a:t>
            </a:r>
          </a:p>
        </p:txBody>
      </p:sp>
    </p:spTree>
    <p:extLst>
      <p:ext uri="{BB962C8B-B14F-4D97-AF65-F5344CB8AC3E}">
        <p14:creationId xmlns:p14="http://schemas.microsoft.com/office/powerpoint/2010/main" val="27522811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084327"/>
              </p:ext>
            </p:extLst>
          </p:nvPr>
        </p:nvGraphicFramePr>
        <p:xfrm>
          <a:off x="448394" y="1623105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9461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186462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60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095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5G_ProSe_CH</a:t>
                      </a:r>
                      <a:endParaRPr lang="en-US" sz="11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Charging aspects of Proximity-based Services in 5GS 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40% -&gt; 80%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32.240,</a:t>
                      </a:r>
                      <a:b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</a:b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32.277,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32.290,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32.291, TS 32.298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Nokia Pure Text Light" panose="020B0403020202020204" pitchFamily="34" charset="0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SP-211429</a:t>
                      </a: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SA#96 (06/2022)</a:t>
                      </a:r>
                      <a:r>
                        <a:rPr lang="en-GB" altLang="zh-CN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CATT</a:t>
                      </a:r>
                      <a:endParaRPr kumimoji="0" lang="en-GB" alt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440033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5G_ProSe_CH</a:t>
            </a:r>
            <a:endParaRPr lang="en-US" altLang="zh-CN" sz="1800" kern="0" dirty="0"/>
          </a:p>
        </p:txBody>
      </p:sp>
      <p:sp>
        <p:nvSpPr>
          <p:cNvPr id="10" name="文本框 9"/>
          <p:cNvSpPr txBox="1"/>
          <p:nvPr/>
        </p:nvSpPr>
        <p:spPr>
          <a:xfrm>
            <a:off x="448393" y="3136612"/>
            <a:ext cx="11201932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  <p:sp>
        <p:nvSpPr>
          <p:cNvPr id="6" name="矩形 8">
            <a:extLst>
              <a:ext uri="{FF2B5EF4-FFF2-40B4-BE49-F238E27FC236}">
                <a16:creationId xmlns:a16="http://schemas.microsoft.com/office/drawing/2014/main" id="{6F1189A6-539C-4702-8B28-3981E6DDC8BE}"/>
              </a:ext>
            </a:extLst>
          </p:cNvPr>
          <p:cNvSpPr/>
          <p:nvPr/>
        </p:nvSpPr>
        <p:spPr>
          <a:xfrm>
            <a:off x="448393" y="3528493"/>
            <a:ext cx="11108721" cy="230832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lvl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fr-FR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285750" lvl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CRs were agreed to TS 32.277 for introduction of</a:t>
            </a:r>
          </a:p>
          <a:p>
            <a:pPr marL="950913" lvl="1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Update requirement</a:t>
            </a:r>
          </a:p>
          <a:p>
            <a:pPr marL="950913" lvl="1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Message flows for 5G ProSe Direct Communication converged charging</a:t>
            </a:r>
          </a:p>
          <a:p>
            <a:pPr marL="950913" lvl="1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CDR generation and handling for 5G ProSe converged charging</a:t>
            </a:r>
          </a:p>
          <a:p>
            <a:pPr marL="950913" lvl="1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Message content for 5G ProSe charging</a:t>
            </a:r>
          </a:p>
          <a:p>
            <a:pPr marL="950913" lvl="1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Charging information, detailed message format, formal description and bindings for 5G ProSe converged charging</a:t>
            </a:r>
          </a:p>
        </p:txBody>
      </p:sp>
    </p:spTree>
    <p:extLst>
      <p:ext uri="{BB962C8B-B14F-4D97-AF65-F5344CB8AC3E}">
        <p14:creationId xmlns:p14="http://schemas.microsoft.com/office/powerpoint/2010/main" val="25493814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2263432"/>
              </p:ext>
            </p:extLst>
          </p:nvPr>
        </p:nvGraphicFramePr>
        <p:xfrm>
          <a:off x="448394" y="1343705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60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095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sv-SE" sz="11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5GLAN_CH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Charging Aspects of 5G LAN VN Group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35% -&gt; </a:t>
                      </a:r>
                      <a:r>
                        <a:rPr lang="sv-SE" altLang="zh-CN" sz="1100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100%</a:t>
                      </a:r>
                      <a:endParaRPr lang="sv-SE" altLang="zh-CN" sz="1100" kern="1200" dirty="0">
                        <a:solidFill>
                          <a:srgbClr val="00B050"/>
                        </a:solidFill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32.240,</a:t>
                      </a:r>
                      <a:b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</a:b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32.254,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32.255,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32.291, TS 32.298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Nokia Pure Text Light" panose="020B0403020202020204" pitchFamily="34" charset="0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SP-211430</a:t>
                      </a: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SA#96 (06/2022)</a:t>
                      </a:r>
                      <a:r>
                        <a:rPr lang="en-GB" altLang="zh-CN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  <a:endParaRPr kumimoji="0" lang="en-GB" alt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440033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5GLAN_CH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448393" y="2857212"/>
            <a:ext cx="11295212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  <p:sp>
        <p:nvSpPr>
          <p:cNvPr id="6" name="矩形 8">
            <a:extLst>
              <a:ext uri="{FF2B5EF4-FFF2-40B4-BE49-F238E27FC236}">
                <a16:creationId xmlns:a16="http://schemas.microsoft.com/office/drawing/2014/main" id="{6F1189A6-539C-4702-8B28-3981E6DDC8BE}"/>
              </a:ext>
            </a:extLst>
          </p:cNvPr>
          <p:cNvSpPr/>
          <p:nvPr/>
        </p:nvSpPr>
        <p:spPr>
          <a:xfrm>
            <a:off x="448394" y="3352800"/>
            <a:ext cx="11295212" cy="372409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CR was agreed to TS 32.240 for introduction of :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High-level description for the 5G VN group communication and management charging architecture and reference. </a:t>
            </a:r>
          </a:p>
          <a:p>
            <a:pPr marL="285750" lvl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CRs  agreed to TS 32.254 (Exposure function Northbound API Charging) for introduction of: 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New Annex about CEF based charging for 5G VN group management, including the converged charging architecture, charging principle, triggers, message flow and the charging information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CR was agreed to TS 32.298 (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ASN.1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) for introduction of: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Parameters for 5G VN group communication charging from SMF. </a:t>
            </a:r>
          </a:p>
          <a:p>
            <a:pPr marL="285750" lvl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en-US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285750" lvl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2800" dirty="0">
                <a:solidFill>
                  <a:srgbClr val="00B050"/>
                </a:solidFill>
                <a:latin typeface="Calibri" pitchFamily="34" charset="0"/>
                <a:ea typeface="宋体" pitchFamily="2" charset="-122"/>
                <a:cs typeface="Arial" charset="0"/>
              </a:rPr>
              <a:t>Work item is completed</a:t>
            </a:r>
            <a:endParaRPr lang="en-US" sz="2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285750" lvl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en-US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8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63405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7808543"/>
              </p:ext>
            </p:extLst>
          </p:nvPr>
        </p:nvGraphicFramePr>
        <p:xfrm>
          <a:off x="448394" y="1623105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60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095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sv-SE" sz="11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5G_CIoT_CH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Charging enhancements for 5G CIoT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60% -&gt; </a:t>
                      </a:r>
                      <a:r>
                        <a:rPr lang="sv-SE" altLang="zh-CN" sz="1100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100%</a:t>
                      </a:r>
                      <a:endParaRPr lang="sv-SE" altLang="zh-CN" sz="1100" kern="1200" dirty="0">
                        <a:solidFill>
                          <a:srgbClr val="00B050"/>
                        </a:solidFill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32.255,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32.291, TS 32.298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Nokia Pure Text Light" panose="020B0403020202020204" pitchFamily="34" charset="0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SP-211448</a:t>
                      </a: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SA#96 (06/2022)</a:t>
                      </a:r>
                      <a:r>
                        <a:rPr lang="en-GB" altLang="zh-CN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  <a:endParaRPr kumimoji="0" lang="en-GB" alt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440033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5G CIoT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448393" y="3136612"/>
            <a:ext cx="11295212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  <p:sp>
        <p:nvSpPr>
          <p:cNvPr id="6" name="矩形 8">
            <a:extLst>
              <a:ext uri="{FF2B5EF4-FFF2-40B4-BE49-F238E27FC236}">
                <a16:creationId xmlns:a16="http://schemas.microsoft.com/office/drawing/2014/main" id="{6F1189A6-539C-4702-8B28-3981E6DDC8BE}"/>
              </a:ext>
            </a:extLst>
          </p:cNvPr>
          <p:cNvSpPr/>
          <p:nvPr/>
        </p:nvSpPr>
        <p:spPr>
          <a:xfrm>
            <a:off x="448393" y="3528493"/>
            <a:ext cx="11295212" cy="190821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lvl="1" indent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285750" lvl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CR  agreed to TS 32.298 (ASN.1) for introduction of: 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sz="1800" dirty="0">
                <a:latin typeface="Calibri" pitchFamily="34" charset="0"/>
                <a:ea typeface="宋体" pitchFamily="2" charset="-122"/>
                <a:cs typeface="Arial" charset="0"/>
              </a:rPr>
              <a:t>charging information of 5GS CIoT</a:t>
            </a:r>
          </a:p>
          <a:p>
            <a:pPr lvl="2" indent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2800" dirty="0">
                <a:solidFill>
                  <a:srgbClr val="00B050"/>
                </a:solidFill>
                <a:latin typeface="Calibri" pitchFamily="34" charset="0"/>
                <a:ea typeface="宋体" pitchFamily="2" charset="-122"/>
                <a:cs typeface="Arial" charset="0"/>
              </a:rPr>
              <a:t>    Work item is completed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8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72300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2110126"/>
              </p:ext>
            </p:extLst>
          </p:nvPr>
        </p:nvGraphicFramePr>
        <p:xfrm>
          <a:off x="448394" y="1623105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60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095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sv-SE" sz="11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CHROAM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5G Charging for Local breakout roaming of data connectivity 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5% -&gt; 70%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32.240,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32.255,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32.291, TS 32.298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Nokia Pure Text Light" panose="020B0403020202020204" pitchFamily="34" charset="0"/>
                          <a:cs typeface="+mn-cs"/>
                          <a:hlinkClick r:id="rId2"/>
                        </a:rPr>
                        <a:t>SP-220156</a:t>
                      </a: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SA#96 (06/2022)</a:t>
                      </a:r>
                      <a:r>
                        <a:rPr lang="en-GB" altLang="zh-CN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  <a:endParaRPr kumimoji="0" lang="en-GB" alt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440033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CHROAM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448393" y="3136612"/>
            <a:ext cx="11295212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  <p:sp>
        <p:nvSpPr>
          <p:cNvPr id="6" name="矩形 8">
            <a:extLst>
              <a:ext uri="{FF2B5EF4-FFF2-40B4-BE49-F238E27FC236}">
                <a16:creationId xmlns:a16="http://schemas.microsoft.com/office/drawing/2014/main" id="{6F1189A6-539C-4702-8B28-3981E6DDC8BE}"/>
              </a:ext>
            </a:extLst>
          </p:cNvPr>
          <p:cNvSpPr/>
          <p:nvPr/>
        </p:nvSpPr>
        <p:spPr>
          <a:xfrm>
            <a:off x="448393" y="3528493"/>
            <a:ext cx="11295212" cy="273921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lvl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fr-FR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285750" lvl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CR was agreed to TS 32.240 with correction on the new N47 reference point</a:t>
            </a:r>
          </a:p>
          <a:p>
            <a:pPr marL="285750" lvl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en-US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285750" lvl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CRs to TS 32.255 for introduction of :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Requirements, architecture and flows for roaming using local breakout with V-SMF interacting to both H-CHF and V-CHF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Selection of CHF and use of roaming charging profile</a:t>
            </a:r>
          </a:p>
          <a:p>
            <a:pPr lvl="1" indent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lvl="1" indent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37160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8045059"/>
              </p:ext>
            </p:extLst>
          </p:nvPr>
        </p:nvGraphicFramePr>
        <p:xfrm>
          <a:off x="317026" y="1167695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99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98240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FS_NETSLICE_CH_Ph2</a:t>
                      </a:r>
                      <a:endParaRPr lang="fr-FR" sz="11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Study on Charging Aspects for Network Slicing Phase 2 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70</a:t>
                      </a: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% -&gt; 70 %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 32.847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hlinkClick r:id="rId2"/>
                        </a:rPr>
                        <a:t>SP-201082</a:t>
                      </a: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SA#98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(12/2022)</a:t>
                      </a:r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MATRIXX Software</a:t>
                      </a:r>
                      <a:endParaRPr kumimoji="0" lang="en-GB" alt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FS_NETSLICE_CH_Ph2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342888" y="2666798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  <p:sp>
        <p:nvSpPr>
          <p:cNvPr id="6" name="矩形 8">
            <a:extLst>
              <a:ext uri="{FF2B5EF4-FFF2-40B4-BE49-F238E27FC236}">
                <a16:creationId xmlns:a16="http://schemas.microsoft.com/office/drawing/2014/main" id="{E2F50771-D582-4BB4-AC25-5A8582F5DEDC}"/>
              </a:ext>
            </a:extLst>
          </p:cNvPr>
          <p:cNvSpPr/>
          <p:nvPr/>
        </p:nvSpPr>
        <p:spPr>
          <a:xfrm>
            <a:off x="342888" y="3180638"/>
            <a:ext cx="11269350" cy="193899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pCR  agreed to TR 32.847 for introduction of :</a:t>
            </a: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en-US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Add evaluation for Key issue #7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en-US" sz="17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Draft TR 32.847 (</a:t>
            </a:r>
            <a:r>
              <a:rPr lang="en-US" sz="1800" dirty="0">
                <a:solidFill>
                  <a:srgbClr val="00B0F0"/>
                </a:solidFill>
                <a:latin typeface="Calibri" pitchFamily="34" charset="0"/>
                <a:ea typeface="宋体" pitchFamily="2" charset="-122"/>
                <a:cs typeface="Arial" charset="0"/>
              </a:rPr>
              <a:t>email approval 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S5-222762)</a:t>
            </a: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en-US" sz="17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49068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6572105"/>
              </p:ext>
            </p:extLst>
          </p:nvPr>
        </p:nvGraphicFramePr>
        <p:xfrm>
          <a:off x="317026" y="1167695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3555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724347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923827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8861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89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61534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58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709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800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FS_NCHF_Ph2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SID on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Nchf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charging services phase 2 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40</a:t>
                      </a: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% -&gt; 50%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 28.826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hlinkClick r:id="rId2"/>
                        </a:rPr>
                        <a:t>SP-210390</a:t>
                      </a: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SA#98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(12/2022)</a:t>
                      </a:r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  <a:endParaRPr kumimoji="0" lang="en-GB" alt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FS_NCHF_Ph2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342888" y="2666798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  <p:sp>
        <p:nvSpPr>
          <p:cNvPr id="6" name="矩形 8">
            <a:extLst>
              <a:ext uri="{FF2B5EF4-FFF2-40B4-BE49-F238E27FC236}">
                <a16:creationId xmlns:a16="http://schemas.microsoft.com/office/drawing/2014/main" id="{E2F50771-D582-4BB4-AC25-5A8582F5DEDC}"/>
              </a:ext>
            </a:extLst>
          </p:cNvPr>
          <p:cNvSpPr/>
          <p:nvPr/>
        </p:nvSpPr>
        <p:spPr>
          <a:xfrm>
            <a:off x="342888" y="3126762"/>
            <a:ext cx="11269350" cy="280076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285750" marR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pCRs  agreed to TR 28.826 for introduction of :</a:t>
            </a:r>
          </a:p>
          <a:p>
            <a:pPr marR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New solutions for handling of non-blocking mode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Background for documentation improvements was added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endParaRPr lang="en-US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endParaRPr lang="fr-FR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Draft TR 28.826 (</a:t>
            </a:r>
            <a:r>
              <a:rPr lang="en-US" sz="1800" dirty="0">
                <a:solidFill>
                  <a:srgbClr val="00B0F0"/>
                </a:solidFill>
                <a:latin typeface="Calibri" pitchFamily="34" charset="0"/>
                <a:ea typeface="宋体" pitchFamily="2" charset="-122"/>
                <a:cs typeface="Arial" charset="0"/>
              </a:rPr>
              <a:t>email approval 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S5-222763)</a:t>
            </a: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en-US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95489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858187"/>
              </p:ext>
            </p:extLst>
          </p:nvPr>
        </p:nvGraphicFramePr>
        <p:xfrm>
          <a:off x="317026" y="1167695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9861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26062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150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07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98240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FS_CHROAM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SID on 5G roaming charging architecture for wholesale and retail scenarios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50</a:t>
                      </a: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%-&gt;  60%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 28.827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hlinkClick r:id="rId2"/>
                        </a:rPr>
                        <a:t>SP-210391</a:t>
                      </a: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SA#98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(12/2022)</a:t>
                      </a:r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  <a:endParaRPr kumimoji="0" lang="en-GB" alt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FS_CHROAM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342888" y="2666798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  <p:sp>
        <p:nvSpPr>
          <p:cNvPr id="6" name="矩形 8">
            <a:extLst>
              <a:ext uri="{FF2B5EF4-FFF2-40B4-BE49-F238E27FC236}">
                <a16:creationId xmlns:a16="http://schemas.microsoft.com/office/drawing/2014/main" id="{E2F50771-D582-4BB4-AC25-5A8582F5DEDC}"/>
              </a:ext>
            </a:extLst>
          </p:cNvPr>
          <p:cNvSpPr/>
          <p:nvPr/>
        </p:nvSpPr>
        <p:spPr>
          <a:xfrm>
            <a:off x="317026" y="3438003"/>
            <a:ext cx="11269350" cy="230832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pCRs agreed to TR 28.827 for introduction of :</a:t>
            </a: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en-US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New use cases, requirements and solutions for SMS charging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Clarification added to the billing and charging evolution description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Solution for roaming charging profile update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285750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Draft TR 28.827 (</a:t>
            </a:r>
            <a:r>
              <a:rPr lang="en-US" sz="1800" dirty="0">
                <a:solidFill>
                  <a:srgbClr val="00B0F0"/>
                </a:solidFill>
                <a:latin typeface="Calibri" pitchFamily="34" charset="0"/>
                <a:ea typeface="宋体" pitchFamily="2" charset="-122"/>
                <a:cs typeface="Arial" charset="0"/>
              </a:rPr>
              <a:t>email approval 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S5-222764)</a:t>
            </a:r>
          </a:p>
          <a:p>
            <a:pPr marL="285750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en-US" sz="18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26768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9854922"/>
              </p:ext>
            </p:extLst>
          </p:nvPr>
        </p:nvGraphicFramePr>
        <p:xfrm>
          <a:off x="380975" y="1594564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99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98240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b="1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FS_eNPN_CH</a:t>
                      </a:r>
                      <a:endParaRPr lang="fr-FR" sz="11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SID on Charging Aspects for Enhanced support of Non-Public Networks 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0% -&gt; 5%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 28.828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hlinkClick r:id="rId2"/>
                        </a:rPr>
                        <a:t>SP-201081</a:t>
                      </a: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SA#99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(03/2023</a:t>
                      </a:r>
                      <a:r>
                        <a:rPr lang="en-GB" altLang="zh-CN" sz="11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r>
                        <a:rPr lang="en-GB" altLang="zh-CN" sz="11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b="1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China Mobile Com. Corporation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 err="1"/>
              <a:t>FS_eNPN_CH</a:t>
            </a:r>
            <a:endParaRPr lang="en-US" altLang="zh-CN" sz="3200" kern="0" dirty="0"/>
          </a:p>
        </p:txBody>
      </p:sp>
      <p:sp>
        <p:nvSpPr>
          <p:cNvPr id="10" name="文本框 9"/>
          <p:cNvSpPr txBox="1"/>
          <p:nvPr/>
        </p:nvSpPr>
        <p:spPr>
          <a:xfrm>
            <a:off x="380975" y="3093667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  <p:sp>
        <p:nvSpPr>
          <p:cNvPr id="6" name="矩形 8">
            <a:extLst>
              <a:ext uri="{FF2B5EF4-FFF2-40B4-BE49-F238E27FC236}">
                <a16:creationId xmlns:a16="http://schemas.microsoft.com/office/drawing/2014/main" id="{E2F50771-D582-4BB4-AC25-5A8582F5DEDC}"/>
              </a:ext>
            </a:extLst>
          </p:cNvPr>
          <p:cNvSpPr/>
          <p:nvPr/>
        </p:nvSpPr>
        <p:spPr>
          <a:xfrm>
            <a:off x="380975" y="3722299"/>
            <a:ext cx="11269350" cy="230832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Initial skeleton for TR 28.828 presented</a:t>
            </a: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en-US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pCRs  agreed to TR 28.828 for introduction of :</a:t>
            </a:r>
          </a:p>
          <a:p>
            <a:pPr marL="893763" marR="0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Skeleton update</a:t>
            </a:r>
          </a:p>
          <a:p>
            <a:pPr marL="893763" marR="0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Add scope</a:t>
            </a:r>
          </a:p>
          <a:p>
            <a:pPr marL="893763" marR="0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Add reference</a:t>
            </a:r>
          </a:p>
          <a:p>
            <a:pPr marL="893763" marR="0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  <a:defRPr/>
            </a:pPr>
            <a:endParaRPr lang="en-US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Draft TR 28.828 (</a:t>
            </a:r>
            <a:r>
              <a:rPr lang="en-US" sz="1800" dirty="0">
                <a:solidFill>
                  <a:srgbClr val="00B0F0"/>
                </a:solidFill>
                <a:latin typeface="Calibri" pitchFamily="34" charset="0"/>
                <a:ea typeface="宋体" pitchFamily="2" charset="-122"/>
                <a:cs typeface="Arial" charset="0"/>
              </a:rPr>
              <a:t>email approval 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S5-222765)</a:t>
            </a: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06559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1636523" y="670114"/>
            <a:ext cx="736282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>
              <a:defRPr/>
            </a:pPr>
            <a:r>
              <a:rPr lang="en-GB" altLang="zh-CN" sz="3200" kern="0" dirty="0">
                <a:solidFill>
                  <a:srgbClr val="FF0000"/>
                </a:solidFill>
                <a:latin typeface="Calibri"/>
                <a:cs typeface="+mj-cs"/>
              </a:rPr>
              <a:t>Charging TSs &amp; TRs </a:t>
            </a:r>
            <a:r>
              <a:rPr lang="en-US" altLang="zh-CN" sz="3200" kern="0" dirty="0">
                <a:solidFill>
                  <a:srgbClr val="FF0000"/>
                </a:solidFill>
                <a:latin typeface="Calibri"/>
                <a:cs typeface="+mj-cs"/>
              </a:rPr>
              <a:t>to be sent to SA#96</a:t>
            </a:r>
            <a:endParaRPr lang="en-GB" altLang="zh-CN" sz="3200" dirty="0">
              <a:solidFill>
                <a:srgbClr val="FF0000"/>
              </a:solidFill>
              <a:latin typeface="Calibri"/>
              <a:cs typeface="Times New Roman" pitchFamily="18" charset="0"/>
            </a:endParaRPr>
          </a:p>
        </p:txBody>
      </p:sp>
      <p:graphicFrame>
        <p:nvGraphicFramePr>
          <p:cNvPr id="6" name="Group 7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7479488"/>
              </p:ext>
            </p:extLst>
          </p:nvPr>
        </p:nvGraphicFramePr>
        <p:xfrm>
          <a:off x="1128524" y="2073555"/>
          <a:ext cx="9663653" cy="949259"/>
        </p:xfrm>
        <a:graphic>
          <a:graphicData uri="http://schemas.openxmlformats.org/drawingml/2006/table">
            <a:tbl>
              <a:tblPr/>
              <a:tblGrid>
                <a:gridCol w="11618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764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5351">
                  <a:extLst>
                    <a:ext uri="{9D8B030D-6E8A-4147-A177-3AD203B41FA5}">
                      <a16:colId xmlns:a16="http://schemas.microsoft.com/office/drawing/2014/main" val="1307580657"/>
                    </a:ext>
                  </a:extLst>
                </a:gridCol>
              </a:tblGrid>
              <a:tr h="4631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Number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Title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For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6137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90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38235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5739943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1240743"/>
            <a:ext cx="10363200" cy="1470025"/>
          </a:xfrm>
        </p:spPr>
        <p:txBody>
          <a:bodyPr/>
          <a:lstStyle/>
          <a:p>
            <a:r>
              <a:rPr lang="en-GB" altLang="zh-CN" sz="4400" dirty="0"/>
              <a:t>Administrative aspects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2258946" y="2710768"/>
            <a:ext cx="9467558" cy="3515372"/>
          </a:xfrm>
        </p:spPr>
        <p:txBody>
          <a:bodyPr/>
          <a:lstStyle/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fr-FR" sz="2500" dirty="0"/>
              <a:t>Next </a:t>
            </a:r>
            <a:r>
              <a:rPr lang="en-US" sz="2500" dirty="0"/>
              <a:t>SA5#143e</a:t>
            </a:r>
            <a:r>
              <a:rPr lang="fr-FR" sz="2500" dirty="0"/>
              <a:t> CH meeting schedule: </a:t>
            </a:r>
          </a:p>
          <a:p>
            <a:pPr marL="952485" lvl="1" indent="-342900" algn="l">
              <a:buFont typeface="Arial" panose="020B0604020202020204" pitchFamily="34" charset="0"/>
              <a:buChar char="•"/>
            </a:pPr>
            <a:r>
              <a:rPr lang="fr-FR" sz="2000" dirty="0"/>
              <a:t>Start of CH meeting on Monday (first week)</a:t>
            </a:r>
          </a:p>
          <a:p>
            <a:pPr marL="952485" lvl="1" indent="-342900" algn="l">
              <a:buFont typeface="Arial" panose="020B0604020202020204" pitchFamily="34" charset="0"/>
              <a:buChar char="•"/>
            </a:pPr>
            <a:r>
              <a:rPr lang="fr-FR" sz="2000" dirty="0"/>
              <a:t>End of CH meeting on Tuesday (second week)</a:t>
            </a:r>
          </a:p>
          <a:p>
            <a:pPr marL="952485" lvl="1" indent="-342900" algn="l">
              <a:buFont typeface="Arial" panose="020B0604020202020204" pitchFamily="34" charset="0"/>
              <a:buChar char="•"/>
            </a:pPr>
            <a:endParaRPr lang="fr-FR" sz="1000" dirty="0"/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2500" dirty="0"/>
              <a:t>Short SA5#144e</a:t>
            </a:r>
            <a:r>
              <a:rPr lang="fr-FR" sz="2500" dirty="0"/>
              <a:t> CH meeting schedule 27th June – 1st July:</a:t>
            </a:r>
            <a:r>
              <a:rPr lang="en-US" sz="2500" dirty="0"/>
              <a:t> </a:t>
            </a:r>
          </a:p>
          <a:p>
            <a:pPr marL="952485" lvl="1" indent="-342900" algn="l">
              <a:buFont typeface="Arial" panose="020B0604020202020204" pitchFamily="34" charset="0"/>
              <a:buChar char="•"/>
            </a:pPr>
            <a:r>
              <a:rPr lang="fr-FR" sz="2000" dirty="0"/>
              <a:t>Lead: SA5 CH </a:t>
            </a:r>
            <a:r>
              <a:rPr lang="de-DE" altLang="de-DE" sz="2000" dirty="0"/>
              <a:t>Vice Chair</a:t>
            </a:r>
            <a:r>
              <a:rPr lang="fr-FR" sz="2000" dirty="0"/>
              <a:t>, Chen Shan, Huawei</a:t>
            </a:r>
          </a:p>
          <a:p>
            <a:pPr marL="952485" lvl="1" indent="-342900" algn="l">
              <a:buFont typeface="Arial" panose="020B0604020202020204" pitchFamily="34" charset="0"/>
              <a:buChar char="•"/>
            </a:pPr>
            <a:r>
              <a:rPr lang="fr-FR" sz="2000" dirty="0"/>
              <a:t>Reduced agenda on Rel-18 Study work items</a:t>
            </a:r>
          </a:p>
          <a:p>
            <a:pPr marL="952485" lvl="1" indent="-342900" algn="l">
              <a:buFont typeface="Arial" panose="020B0604020202020204" pitchFamily="34" charset="0"/>
              <a:buChar char="•"/>
            </a:pPr>
            <a:r>
              <a:rPr lang="fr-FR" sz="2000" dirty="0"/>
              <a:t>Start of CH meeting on Monday (27th)</a:t>
            </a:r>
          </a:p>
          <a:p>
            <a:pPr marL="952485" lvl="1" indent="-342900" algn="l">
              <a:buFont typeface="Arial" panose="020B0604020202020204" pitchFamily="34" charset="0"/>
              <a:buChar char="•"/>
            </a:pPr>
            <a:r>
              <a:rPr lang="fr-FR" sz="2000" dirty="0"/>
              <a:t>End of CH meeting on Thursday (30th)</a:t>
            </a:r>
          </a:p>
        </p:txBody>
      </p:sp>
    </p:spTree>
    <p:extLst>
      <p:ext uri="{BB962C8B-B14F-4D97-AF65-F5344CB8AC3E}">
        <p14:creationId xmlns:p14="http://schemas.microsoft.com/office/powerpoint/2010/main" val="3524770648"/>
      </p:ext>
    </p:extLst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A4462-8410-4856-8E91-37BCEC64D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5" y="228600"/>
            <a:ext cx="9725891" cy="1143000"/>
          </a:xfrm>
        </p:spPr>
        <p:txBody>
          <a:bodyPr/>
          <a:lstStyle/>
          <a:p>
            <a:r>
              <a:rPr lang="en-US" sz="3200" dirty="0">
                <a:ea typeface="+mn-ea"/>
                <a:cs typeface="Arial" panose="020B0604020202020204" pitchFamily="34" charset="0"/>
              </a:rPr>
              <a:t>Charging CRs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6A0F4C-1F3F-4B7E-AB9C-EEE50D4A05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5397" y="1122217"/>
            <a:ext cx="11183938" cy="4696691"/>
          </a:xfrm>
        </p:spPr>
        <p:txBody>
          <a:bodyPr/>
          <a:lstStyle/>
          <a:p>
            <a:r>
              <a:rPr lang="en-US" sz="2800" dirty="0"/>
              <a:t>EDGE_CH CRs</a:t>
            </a:r>
          </a:p>
          <a:p>
            <a:r>
              <a:rPr lang="en-US" sz="2800" dirty="0"/>
              <a:t>ARCH_NR_REDCAP CRs</a:t>
            </a:r>
          </a:p>
          <a:p>
            <a:r>
              <a:rPr lang="en-US" sz="2800" dirty="0"/>
              <a:t>5G_ProSe_CH CRs</a:t>
            </a:r>
          </a:p>
          <a:p>
            <a:r>
              <a:rPr lang="en-US" sz="2800" dirty="0"/>
              <a:t>5GLAN_CH CRs</a:t>
            </a:r>
          </a:p>
          <a:p>
            <a:r>
              <a:rPr lang="en-US" sz="2800" dirty="0"/>
              <a:t>5G_CIoT_CH CR</a:t>
            </a:r>
          </a:p>
          <a:p>
            <a:r>
              <a:rPr lang="en-GB" sz="2800" dirty="0"/>
              <a:t>CHROAM CRs</a:t>
            </a:r>
            <a:endParaRPr lang="en-GB" sz="1800" dirty="0"/>
          </a:p>
          <a:p>
            <a:r>
              <a:rPr lang="en-US" sz="2800" dirty="0"/>
              <a:t>Maintenance and Rel-17 small Enhancements</a:t>
            </a:r>
          </a:p>
          <a:p>
            <a:pPr marL="0" indent="0">
              <a:buNone/>
            </a:pPr>
            <a:endParaRPr lang="en-US" sz="2800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3B1DCD2B-D8B9-43FF-B7D2-18DD85307E8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6793390"/>
              </p:ext>
            </p:extLst>
          </p:nvPr>
        </p:nvGraphicFramePr>
        <p:xfrm>
          <a:off x="7352146" y="1730086"/>
          <a:ext cx="2572328" cy="21704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Document" showAsIcon="1" r:id="rId3" imgW="914400" imgH="771702" progId="Word.Document.8">
                  <p:embed/>
                </p:oleObj>
              </mc:Choice>
              <mc:Fallback>
                <p:oleObj name="Document" showAsIcon="1" r:id="rId3" imgW="914400" imgH="771702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352146" y="1730086"/>
                        <a:ext cx="2572328" cy="217040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82765894"/>
      </p:ext>
    </p:extLst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815" y="2879729"/>
            <a:ext cx="8221835" cy="519616"/>
          </a:xfrm>
        </p:spPr>
        <p:txBody>
          <a:bodyPr/>
          <a:lstStyle/>
          <a:p>
            <a:r>
              <a:rPr lang="sv-SE" sz="6000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1195480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2067" y="410966"/>
            <a:ext cx="8973312" cy="768101"/>
          </a:xfrm>
        </p:spPr>
        <p:txBody>
          <a:bodyPr/>
          <a:lstStyle/>
          <a:p>
            <a:r>
              <a:rPr lang="sv-SE" dirty="0"/>
              <a:t>Incoming LSs</a:t>
            </a:r>
          </a:p>
        </p:txBody>
      </p:sp>
      <p:graphicFrame>
        <p:nvGraphicFramePr>
          <p:cNvPr id="6" name="Table Placeholder 4">
            <a:extLst>
              <a:ext uri="{FF2B5EF4-FFF2-40B4-BE49-F238E27FC236}">
                <a16:creationId xmlns:a16="http://schemas.microsoft.com/office/drawing/2014/main" id="{81E1A320-EF42-4A25-A368-F111EC773BB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5303024"/>
              </p:ext>
            </p:extLst>
          </p:nvPr>
        </p:nvGraphicFramePr>
        <p:xfrm>
          <a:off x="702067" y="1939341"/>
          <a:ext cx="10787865" cy="19140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1313">
                  <a:extLst>
                    <a:ext uri="{9D8B030D-6E8A-4147-A177-3AD203B41FA5}">
                      <a16:colId xmlns:a16="http://schemas.microsoft.com/office/drawing/2014/main" val="570476699"/>
                    </a:ext>
                  </a:extLst>
                </a:gridCol>
                <a:gridCol w="6277092">
                  <a:extLst>
                    <a:ext uri="{9D8B030D-6E8A-4147-A177-3AD203B41FA5}">
                      <a16:colId xmlns:a16="http://schemas.microsoft.com/office/drawing/2014/main" val="2618836924"/>
                    </a:ext>
                  </a:extLst>
                </a:gridCol>
                <a:gridCol w="1119855">
                  <a:extLst>
                    <a:ext uri="{9D8B030D-6E8A-4147-A177-3AD203B41FA5}">
                      <a16:colId xmlns:a16="http://schemas.microsoft.com/office/drawing/2014/main" val="3016348962"/>
                    </a:ext>
                  </a:extLst>
                </a:gridCol>
                <a:gridCol w="868375">
                  <a:extLst>
                    <a:ext uri="{9D8B030D-6E8A-4147-A177-3AD203B41FA5}">
                      <a16:colId xmlns:a16="http://schemas.microsoft.com/office/drawing/2014/main" val="3690116950"/>
                    </a:ext>
                  </a:extLst>
                </a:gridCol>
                <a:gridCol w="1281230">
                  <a:extLst>
                    <a:ext uri="{9D8B030D-6E8A-4147-A177-3AD203B41FA5}">
                      <a16:colId xmlns:a16="http://schemas.microsoft.com/office/drawing/2014/main" val="2952368263"/>
                    </a:ext>
                  </a:extLst>
                </a:gridCol>
              </a:tblGrid>
              <a:tr h="1152381">
                <a:tc>
                  <a:txBody>
                    <a:bodyPr/>
                    <a:lstStyle/>
                    <a:p>
                      <a:pPr algn="ctr"/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Tdoc</a:t>
                      </a:r>
                      <a:endParaRPr lang="sv-SE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Title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Source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Decision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ReplyIn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3687663"/>
                  </a:ext>
                </a:extLst>
              </a:tr>
              <a:tr h="38082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S5-222138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kumimoji="0" lang="en-GB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LS ccSA5 on Traffic usage reporting on 5MBS service</a:t>
                      </a:r>
                      <a:endParaRPr kumimoji="0" lang="en-US" sz="16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kumimoji="0" lang="en-GB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C4-221443</a:t>
                      </a:r>
                      <a:endParaRPr kumimoji="0" lang="en-US" sz="16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Noted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S5-222812</a:t>
                      </a:r>
                      <a:endParaRPr lang="sv-SE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523074"/>
                  </a:ext>
                </a:extLst>
              </a:tr>
              <a:tr h="38082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S5-222139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Reply LS on Enhancement on Charging Identifier Uniqueness Mechanism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kumimoji="0" lang="en-GB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C4-221440</a:t>
                      </a:r>
                      <a:endParaRPr kumimoji="0" lang="en-US" sz="16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Noted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4425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3835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80" y="116142"/>
            <a:ext cx="9112251" cy="1143000"/>
          </a:xfrm>
        </p:spPr>
        <p:txBody>
          <a:bodyPr/>
          <a:lstStyle/>
          <a:p>
            <a:r>
              <a:rPr lang="sv-SE" dirty="0"/>
              <a:t>Outgoing LSs</a:t>
            </a:r>
          </a:p>
        </p:txBody>
      </p:sp>
      <p:graphicFrame>
        <p:nvGraphicFramePr>
          <p:cNvPr id="5" name="Table Placeholder 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895824544"/>
              </p:ext>
            </p:extLst>
          </p:nvPr>
        </p:nvGraphicFramePr>
        <p:xfrm>
          <a:off x="748145" y="1828506"/>
          <a:ext cx="10233891" cy="18030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1860">
                  <a:extLst>
                    <a:ext uri="{9D8B030D-6E8A-4147-A177-3AD203B41FA5}">
                      <a16:colId xmlns:a16="http://schemas.microsoft.com/office/drawing/2014/main" val="570476699"/>
                    </a:ext>
                  </a:extLst>
                </a:gridCol>
                <a:gridCol w="5234887">
                  <a:extLst>
                    <a:ext uri="{9D8B030D-6E8A-4147-A177-3AD203B41FA5}">
                      <a16:colId xmlns:a16="http://schemas.microsoft.com/office/drawing/2014/main" val="2618836924"/>
                    </a:ext>
                  </a:extLst>
                </a:gridCol>
                <a:gridCol w="979960">
                  <a:extLst>
                    <a:ext uri="{9D8B030D-6E8A-4147-A177-3AD203B41FA5}">
                      <a16:colId xmlns:a16="http://schemas.microsoft.com/office/drawing/2014/main" val="3016348962"/>
                    </a:ext>
                  </a:extLst>
                </a:gridCol>
                <a:gridCol w="1010277">
                  <a:extLst>
                    <a:ext uri="{9D8B030D-6E8A-4147-A177-3AD203B41FA5}">
                      <a16:colId xmlns:a16="http://schemas.microsoft.com/office/drawing/2014/main" val="3690116950"/>
                    </a:ext>
                  </a:extLst>
                </a:gridCol>
                <a:gridCol w="1896907">
                  <a:extLst>
                    <a:ext uri="{9D8B030D-6E8A-4147-A177-3AD203B41FA5}">
                      <a16:colId xmlns:a16="http://schemas.microsoft.com/office/drawing/2014/main" val="2952368263"/>
                    </a:ext>
                  </a:extLst>
                </a:gridCol>
              </a:tblGrid>
              <a:tr h="13153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Tdoc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Title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Cc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ReplyTo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3687663"/>
                  </a:ext>
                </a:extLst>
              </a:tr>
              <a:tr h="46572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 S5-222812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 Reply to LS on Traffic usage reporting on 5MBS service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fr-FR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CT4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SA2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S5-222138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(</a:t>
                      </a:r>
                      <a:r>
                        <a:rPr kumimoji="0" lang="en-GB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C4-221443</a:t>
                      </a:r>
                      <a:r>
                        <a:rPr lang="fr-FR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77307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7636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8C1BF-313B-4838-85C8-7573D7717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6001" y="2454388"/>
            <a:ext cx="9102725" cy="1143000"/>
          </a:xfrm>
        </p:spPr>
        <p:txBody>
          <a:bodyPr/>
          <a:lstStyle/>
          <a:p>
            <a:r>
              <a:rPr lang="sv-SE" dirty="0"/>
              <a:t>Charging (CH) WIs/SIs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5062416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1847849" y="541566"/>
            <a:ext cx="736282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 eaLnBrk="0" hangingPunct="0">
              <a:defRPr/>
            </a:pPr>
            <a:r>
              <a:rPr lang="en-GB" altLang="zh-CN" sz="3200" kern="0" dirty="0">
                <a:solidFill>
                  <a:srgbClr val="FF0000"/>
                </a:solidFill>
                <a:latin typeface="Calibri"/>
                <a:cs typeface="+mj-cs"/>
              </a:rPr>
              <a:t>New or Revised Charging SIDs/WIDs</a:t>
            </a:r>
            <a:endParaRPr lang="en-GB" altLang="zh-CN" sz="3200" dirty="0">
              <a:solidFill>
                <a:srgbClr val="FF0000"/>
              </a:solidFill>
              <a:latin typeface="Calibri"/>
              <a:cs typeface="Times New Roman" pitchFamily="18" charset="0"/>
            </a:endParaRPr>
          </a:p>
        </p:txBody>
      </p:sp>
      <p:graphicFrame>
        <p:nvGraphicFramePr>
          <p:cNvPr id="8" name="Group 76">
            <a:extLst>
              <a:ext uri="{FF2B5EF4-FFF2-40B4-BE49-F238E27FC236}">
                <a16:creationId xmlns:a16="http://schemas.microsoft.com/office/drawing/2014/main" id="{9969EA0D-50CF-4183-B85E-7E445686F9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7617414"/>
              </p:ext>
            </p:extLst>
          </p:nvPr>
        </p:nvGraphicFramePr>
        <p:xfrm>
          <a:off x="673100" y="1813521"/>
          <a:ext cx="11239500" cy="924053"/>
        </p:xfrm>
        <a:graphic>
          <a:graphicData uri="http://schemas.openxmlformats.org/drawingml/2006/table">
            <a:tbl>
              <a:tblPr/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677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04805">
                  <a:extLst>
                    <a:ext uri="{9D8B030D-6E8A-4147-A177-3AD203B41FA5}">
                      <a16:colId xmlns:a16="http://schemas.microsoft.com/office/drawing/2014/main" val="1853449902"/>
                    </a:ext>
                  </a:extLst>
                </a:gridCol>
              </a:tblGrid>
              <a:tr h="4378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Number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Title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Source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622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200"/>
                        </a:spcBef>
                        <a:spcAft>
                          <a:spcPts val="900"/>
                        </a:spcAft>
                        <a:tabLst>
                          <a:tab pos="257175" algn="l"/>
                        </a:tabLs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S5-222789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90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New WID MMS Charging in 5G System Architecture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200"/>
                        </a:spcBef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Ericsson LM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17120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2750734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4655" y="278490"/>
            <a:ext cx="9102725" cy="828207"/>
          </a:xfrm>
        </p:spPr>
        <p:txBody>
          <a:bodyPr/>
          <a:lstStyle/>
          <a:p>
            <a:r>
              <a:rPr lang="sv-SE" sz="3200" dirty="0"/>
              <a:t>Summary of </a:t>
            </a:r>
            <a:r>
              <a:rPr lang="sv-SE" sz="3200" dirty="0" err="1"/>
              <a:t>ongoing</a:t>
            </a:r>
            <a:r>
              <a:rPr lang="sv-SE" sz="3200" dirty="0"/>
              <a:t> CH </a:t>
            </a:r>
            <a:r>
              <a:rPr lang="sv-SE" sz="3200" dirty="0" err="1"/>
              <a:t>WIs</a:t>
            </a:r>
            <a:r>
              <a:rPr lang="sv-SE" sz="3200" dirty="0"/>
              <a:t>/SIs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8568585"/>
              </p:ext>
            </p:extLst>
          </p:nvPr>
        </p:nvGraphicFramePr>
        <p:xfrm>
          <a:off x="362538" y="1328508"/>
          <a:ext cx="11466924" cy="41396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223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6317672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548246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1648767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</a:tblGrid>
              <a:tr h="4415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Completion</a:t>
                      </a: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368034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sv-SE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EDGE_CH</a:t>
                      </a:r>
                      <a:endParaRPr lang="fr-FR" sz="13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Charging aspects of Edge Computing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altLang="zh-CN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70</a:t>
                      </a:r>
                      <a:r>
                        <a:rPr kumimoji="0" lang="en-US" altLang="zh-CN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% -&gt; 90%</a:t>
                      </a:r>
                      <a:endParaRPr kumimoji="0" lang="sv-SE" sz="13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highlight>
                          <a:srgbClr val="00FF00"/>
                        </a:highlight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SA#96 (06/2022)  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6051932"/>
                  </a:ext>
                </a:extLst>
              </a:tr>
              <a:tr h="32861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300" b="0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ARCH _NR_REDCAP</a:t>
                      </a:r>
                      <a:endParaRPr lang="en-US" sz="1300" b="0" kern="120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300" b="0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Charging aspects of Architecture Enhancement for NR Reduced Capability Devices</a:t>
                      </a:r>
                      <a:endParaRPr lang="en-US" sz="1300" b="0" kern="120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35% -&gt; 100%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SA#96 (06/2022)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4903681"/>
                  </a:ext>
                </a:extLst>
              </a:tr>
              <a:tr h="41042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5G_ProSe_CH</a:t>
                      </a:r>
                      <a:endParaRPr lang="en-US" sz="13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Charging aspects of Proximity-based Services in 5GS </a:t>
                      </a:r>
                      <a:br>
                        <a:rPr lang="en-GB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endParaRPr lang="en-US" sz="1300" b="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40% -&gt; 80%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SA#96 (06/2022)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8229340"/>
                  </a:ext>
                </a:extLst>
              </a:tr>
              <a:tr h="41042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300" b="0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5GLAN_CH</a:t>
                      </a:r>
                      <a:endParaRPr lang="en-US" sz="1300" b="0" kern="120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300" b="0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Charging Aspects of 5G LAN VN Group </a:t>
                      </a:r>
                      <a:br>
                        <a:rPr lang="en-GB" sz="1300" b="0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endParaRPr lang="en-US" sz="1300" b="0" kern="120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35% -&gt; 100%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SA#96 (06/2022)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7757662"/>
                  </a:ext>
                </a:extLst>
              </a:tr>
              <a:tr h="41042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300" b="0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5G_CIoT_CH</a:t>
                      </a:r>
                      <a:endParaRPr lang="en-US" sz="1300" b="0" kern="120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Charging Enhancements for 5G CIoT</a:t>
                      </a:r>
                      <a:r>
                        <a:rPr lang="en-GB" sz="1300" b="0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br>
                        <a:rPr lang="en-GB" sz="1300" b="0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endParaRPr lang="en-US" sz="1300" b="0" kern="120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60% -&gt; 100%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SA#96 (06/2022)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1735441"/>
                  </a:ext>
                </a:extLst>
              </a:tr>
              <a:tr h="366274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CHROAM</a:t>
                      </a:r>
                      <a:endParaRPr lang="fr-FR" sz="13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5G Charging for Local breakout roaming of data connectivity </a:t>
                      </a:r>
                      <a:endParaRPr lang="fr-FR" sz="13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5% -&gt; 70%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altLang="zh-CN" sz="1300" b="0" kern="120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SA#96  (06/2022)</a:t>
                      </a:r>
                      <a:endParaRPr lang="en-GB" altLang="zh-CN" sz="1300" b="0" kern="120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7845709"/>
                  </a:ext>
                </a:extLst>
              </a:tr>
              <a:tr h="353601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fr-FR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FS_NETSLICE_CH_Ph2</a:t>
                      </a:r>
                    </a:p>
                  </a:txBody>
                  <a:tcPr marL="9525" marR="9525" marT="9525" marB="9525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Study on charging aspects for enhancements of Network Slicing Phase 2</a:t>
                      </a:r>
                      <a:endParaRPr lang="fr-FR" sz="13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70% -&gt; 70%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300" b="0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SA#99 (03/2023) 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6521851"/>
                  </a:ext>
                </a:extLst>
              </a:tr>
              <a:tr h="308077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FS_NCHF_Ph2</a:t>
                      </a:r>
                      <a:endParaRPr lang="fr-FR" sz="13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300" b="0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Study on Nchf charging services phase 2</a:t>
                      </a:r>
                      <a:endParaRPr lang="fr-FR" sz="1300" b="0" kern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40% -&gt; 50%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altLang="zh-CN" sz="1300" b="0" kern="1200" noProof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SA#99  (03/2023)</a:t>
                      </a:r>
                      <a:endParaRPr lang="en-GB" altLang="zh-CN" sz="1300" b="0" kern="1200" noProof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9364704"/>
                  </a:ext>
                </a:extLst>
              </a:tr>
              <a:tr h="28753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FS_CHROAM</a:t>
                      </a:r>
                      <a:endParaRPr lang="fr-FR" sz="13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Study on 5G roaming charging architecture for wholesale and retail scenarios</a:t>
                      </a:r>
                      <a:endParaRPr lang="fr-FR" sz="13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50% -&gt; 60%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altLang="zh-CN" sz="1300" b="0" kern="1200" noProof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SA#99  (03/2023)</a:t>
                      </a:r>
                      <a:endParaRPr lang="en-GB" altLang="zh-CN" sz="1300" b="0" kern="1200" noProof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3766177"/>
                  </a:ext>
                </a:extLst>
              </a:tr>
              <a:tr h="440066">
                <a:tc>
                  <a:txBody>
                    <a:bodyPr/>
                    <a:lstStyle/>
                    <a:p>
                      <a:pPr algn="ctr"/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FS_eNPN_CH</a:t>
                      </a:r>
                    </a:p>
                  </a:txBody>
                  <a:tcPr marL="9525" marR="9525" marT="9525" marB="9525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Study on Charging Aspects for Enhanced support of Non-Public Networks </a:t>
                      </a:r>
                      <a:endParaRPr lang="en-US" sz="13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3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0 % -&gt; 5 %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altLang="zh-CN" sz="1300" b="0" kern="120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SA#99  (03/2023)</a:t>
                      </a:r>
                      <a:endParaRPr lang="en-GB" altLang="zh-CN" sz="1300" b="0" kern="120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0825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086271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1847849" y="541566"/>
            <a:ext cx="736282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 eaLnBrk="0" hangingPunct="0">
              <a:defRPr/>
            </a:pPr>
            <a:r>
              <a:rPr lang="en-GB" altLang="zh-CN" sz="3200" kern="0" dirty="0">
                <a:solidFill>
                  <a:srgbClr val="FF0000"/>
                </a:solidFill>
                <a:latin typeface="Calibri"/>
                <a:cs typeface="+mj-cs"/>
              </a:rPr>
              <a:t>Charging Exception requests</a:t>
            </a:r>
            <a:endParaRPr lang="en-GB" altLang="zh-CN" sz="3200" dirty="0">
              <a:solidFill>
                <a:srgbClr val="FF0000"/>
              </a:solidFill>
              <a:latin typeface="Calibri"/>
              <a:cs typeface="Times New Roman" pitchFamily="18" charset="0"/>
            </a:endParaRPr>
          </a:p>
        </p:txBody>
      </p:sp>
      <p:graphicFrame>
        <p:nvGraphicFramePr>
          <p:cNvPr id="6" name="Group 7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7692101"/>
              </p:ext>
            </p:extLst>
          </p:nvPr>
        </p:nvGraphicFramePr>
        <p:xfrm>
          <a:off x="1115876" y="1478555"/>
          <a:ext cx="10184439" cy="991501"/>
        </p:xfrm>
        <a:graphic>
          <a:graphicData uri="http://schemas.openxmlformats.org/drawingml/2006/table">
            <a:tbl>
              <a:tblPr/>
              <a:tblGrid>
                <a:gridCol w="14838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005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52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itchFamily="2" charset="-122"/>
                          <a:cs typeface="Arial" charset="0"/>
                        </a:rPr>
                        <a:t>Number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itchFamily="2" charset="-122"/>
                          <a:cs typeface="Arial" charset="0"/>
                        </a:rPr>
                        <a:t>Title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6229">
                <a:tc>
                  <a:txBody>
                    <a:bodyPr/>
                    <a:lstStyle/>
                    <a:p>
                      <a:pPr marL="0" algn="ctr" defTabSz="1219170" rtl="0" eaLnBrk="1" fontAlgn="t" latinLnBrk="0" hangingPunct="1">
                        <a:spcAft>
                          <a:spcPts val="900"/>
                        </a:spcAft>
                      </a:pPr>
                      <a:endParaRPr lang="fr-FR" sz="2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fr-FR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98486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5603900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8116240"/>
              </p:ext>
            </p:extLst>
          </p:nvPr>
        </p:nvGraphicFramePr>
        <p:xfrm>
          <a:off x="448394" y="1284786"/>
          <a:ext cx="11295212" cy="14027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538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80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095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645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28031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sv-SE" sz="11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EDGE_CH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Charging aspects of Edge Computing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70% -&gt; 90%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32.240,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32.255,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32.297,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32.291, TS 32.298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Nokia Pure Text Light" panose="020B0403020202020204" pitchFamily="34" charset="0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SP-210861</a:t>
                      </a: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SA#96 (06/2022)</a:t>
                      </a:r>
                      <a:r>
                        <a:rPr lang="en-GB" altLang="zh-CN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Intel Corporation (UK) Ltd</a:t>
                      </a:r>
                      <a:endParaRPr kumimoji="0" lang="en-GB" alt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700872" y="192327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5G_EDGE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448393" y="2691787"/>
            <a:ext cx="11201932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  <p:sp>
        <p:nvSpPr>
          <p:cNvPr id="6" name="矩形 8">
            <a:extLst>
              <a:ext uri="{FF2B5EF4-FFF2-40B4-BE49-F238E27FC236}">
                <a16:creationId xmlns:a16="http://schemas.microsoft.com/office/drawing/2014/main" id="{6F1189A6-539C-4702-8B28-3981E6DDC8BE}"/>
              </a:ext>
            </a:extLst>
          </p:cNvPr>
          <p:cNvSpPr/>
          <p:nvPr/>
        </p:nvSpPr>
        <p:spPr>
          <a:xfrm>
            <a:off x="448393" y="2998579"/>
            <a:ext cx="11108721" cy="357020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pCRs  agreed to TS 32.257 on :</a:t>
            </a:r>
            <a:endParaRPr lang="en-US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Add charging information definition for edge enabling services charging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Correction on the charging information description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Clarification on the EAS Deployment Charging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Clarification on the Edge Enabling Infrastructure Resource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CR was agreed to TS </a:t>
            </a:r>
            <a:r>
              <a:rPr lang="en-US" sz="1800" dirty="0">
                <a:latin typeface="Calibri" panose="020F0502020204030204" pitchFamily="34" charset="0"/>
              </a:rPr>
              <a:t>32.240 to enhance charging architecture for Edge Computing </a:t>
            </a: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Draft TS 32.257 (</a:t>
            </a:r>
            <a:r>
              <a:rPr lang="en-US" sz="1800" dirty="0">
                <a:solidFill>
                  <a:srgbClr val="00B0F0"/>
                </a:solidFill>
                <a:latin typeface="Calibri" pitchFamily="34" charset="0"/>
                <a:ea typeface="宋体" pitchFamily="2" charset="-122"/>
                <a:cs typeface="Arial" charset="0"/>
              </a:rPr>
              <a:t>email approval 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S5-222761)</a:t>
            </a: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en-US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en-US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8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64171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/>
</file>

<file path=customXml/item3.xml><?xml version="1.0" encoding="utf-8"?>
<?mso-contentType ?>
<SharedContentType xmlns="Microsoft.SharePoint.Taxonomy.ContentTypeSync" SourceId="34c87397-5fc1-491e-85e7-d6110dbe9cbd" ContentTypeId="0x0101" PreviousValue="false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185B6FD968AC4F8244C98DADFCDDF2" ma:contentTypeVersion="13" ma:contentTypeDescription="Create a new document." ma:contentTypeScope="" ma:versionID="82ad2bae7f0c06f2affd04e202398948">
  <xsd:schema xmlns:xsd="http://www.w3.org/2001/XMLSchema" xmlns:xs="http://www.w3.org/2001/XMLSchema" xmlns:p="http://schemas.microsoft.com/office/2006/metadata/properties" xmlns:ns3="71c5aaf6-e6ce-465b-b873-5148d2a4c105" xmlns:ns4="687e87d0-d0a8-4c48-8f94-14f0c67212c5" xmlns:ns5="b4d06219-a142-4c5f-be55-53f74cb980c7" targetNamespace="http://schemas.microsoft.com/office/2006/metadata/properties" ma:root="true" ma:fieldsID="f9959177c7080051a0232d0818074d39" ns3:_="" ns4:_="" ns5:_="">
    <xsd:import namespace="71c5aaf6-e6ce-465b-b873-5148d2a4c105"/>
    <xsd:import namespace="687e87d0-d0a8-4c48-8f94-14f0c67212c5"/>
    <xsd:import namespace="b4d06219-a142-4c5f-be55-53f74cb980c7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FastMetadata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7e87d0-d0a8-4c48-8f94-14f0c67212c5" elementFormDefault="qualified">
    <xsd:import namespace="http://schemas.microsoft.com/office/2006/documentManagement/types"/>
    <xsd:import namespace="http://schemas.microsoft.com/office/infopath/2007/PartnerControls"/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Metadata" ma:index="16" nillable="true" ma:displayName="MediaServiceMetadata" ma:hidden="true" ma:internalName="MediaServiceMetadata" ma:readOnly="true">
      <xsd:simpleType>
        <xsd:restriction base="dms:Note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8" nillable="true" ma:displayName="MediaServiceAutoTags" ma:internalName="MediaServiceAutoTags" ma:readOnly="true">
      <xsd:simpleType>
        <xsd:restriction base="dms:Text"/>
      </xsd:simpleType>
    </xsd:element>
    <xsd:element name="MediaServiceOCR" ma:index="19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d06219-a142-4c5f-be55-53f74cb980c7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Props1.xml><?xml version="1.0" encoding="utf-8"?>
<ds:datastoreItem xmlns:ds="http://schemas.openxmlformats.org/officeDocument/2006/customXml" ds:itemID="{D8EFD60F-3529-4261-B094-766615A3369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533F262-609D-4DE1-971D-E33E47E685D8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DB86EE5A-C607-470A-B2B8-6CB953A47714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362C99FD-0342-4981-9E51-9B4B3D0AAD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87e87d0-d0a8-4c48-8f94-14f0c67212c5"/>
    <ds:schemaRef ds:uri="b4d06219-a142-4c5f-be55-53f74cb980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613C568A-0C46-4592-BB68-CDB41342D77A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24232</TotalTime>
  <Words>1562</Words>
  <Application>Microsoft Office PowerPoint</Application>
  <PresentationFormat>Widescreen</PresentationFormat>
  <Paragraphs>398</Paragraphs>
  <Slides>21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Times New Roman</vt:lpstr>
      <vt:lpstr>Wingdings</vt:lpstr>
      <vt:lpstr>Office Theme</vt:lpstr>
      <vt:lpstr>Microsoft Word 97 - 2003 Document</vt:lpstr>
      <vt:lpstr>    Exec Report SA5#142e  Charging Management (CH)  </vt:lpstr>
      <vt:lpstr>Administrative aspects</vt:lpstr>
      <vt:lpstr>Incoming LSs</vt:lpstr>
      <vt:lpstr>Outgoing LSs</vt:lpstr>
      <vt:lpstr>Charging (CH) WIs/SIs</vt:lpstr>
      <vt:lpstr>PowerPoint Presentation</vt:lpstr>
      <vt:lpstr>Summary of ongoing CH WIs/SIs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Charging CRs  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SA5 Status Report to SA#83  Charging Management (CH) Operation, Administration, Maintenance &amp; Provisioning (OAM&amp;P)</dc:title>
  <dc:creator>Thomas Tovinger</dc:creator>
  <cp:lastModifiedBy>S5-222538</cp:lastModifiedBy>
  <cp:revision>333</cp:revision>
  <dcterms:created xsi:type="dcterms:W3CDTF">2019-03-13T01:38:36Z</dcterms:created>
  <dcterms:modified xsi:type="dcterms:W3CDTF">2022-04-12T12:43:25Z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0x01010083185B6FD968AC4F8244C98DADFCDDF2</vt:lpwstr>
  </property>
  <property fmtid="{D5CDD505-2E9C-101B-9397-08002B2CF9AE}" pid="3" name="_2015_ms_pID_725343">
    <vt:lpwstr>(3)j5DyKr/9ztn2R3WhsbN2tKLwFsa7oHYXQVnp0tIZ/+0Hze0xIfyIprhkhhCA6/mLnwNF+9Ol
fB76OGGHaQsn4AtAra4o5hGlBf9SGcByym32dnNr8lTDugm9pcwSVqzVLW5t0oMSZcVdHbal
Bljy71TdMU67HjwQgF+NEZfTRH++lwzg/mElTNDOLZ0ccAJYay5QRiY4nTazwaNilIC6gWk4
+Tttt4q5J/KMLVGMrH</vt:lpwstr>
  </property>
  <property fmtid="{D5CDD505-2E9C-101B-9397-08002B2CF9AE}" pid="4" name="_2015_ms_pID_7253431">
    <vt:lpwstr>Ma2CcSAAA8Gnp4sZzsPs6puQz/kEo+IBvY1p+sfE8x0HrVm8jNjr6r
4rSETsFQHBkojDKwboIHtrf6OTxksvbHuFIYnWeemj8/3gVA3AQAOTIYKwgcsZRLkK2o3lYL
HD5/yJSH9MahXmEBP1ZdBAjjuWYmlxpu51eXsWGcXOIaVo+iAE6BJPrAt2KEIUF9pYMR2IWE
y0c10tiUADp3sKbpLKeEREOuxy0Z41x8HsY7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1574815908</vt:lpwstr>
  </property>
  <property fmtid="{D5CDD505-2E9C-101B-9397-08002B2CF9AE}" pid="9" name="_2015_ms_pID_7253432">
    <vt:lpwstr>rSMWCN/yLONsXB4oX7szqmo=</vt:lpwstr>
  </property>
</Properties>
</file>