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2"/>
  </p:notesMasterIdLst>
  <p:handoutMasterIdLst>
    <p:handoutMasterId r:id="rId33"/>
  </p:handoutMasterIdLst>
  <p:sldIdLst>
    <p:sldId id="303" r:id="rId2"/>
    <p:sldId id="893" r:id="rId3"/>
    <p:sldId id="894" r:id="rId4"/>
    <p:sldId id="670" r:id="rId5"/>
    <p:sldId id="900" r:id="rId6"/>
    <p:sldId id="636" r:id="rId7"/>
    <p:sldId id="726" r:id="rId8"/>
    <p:sldId id="895" r:id="rId9"/>
    <p:sldId id="920" r:id="rId10"/>
    <p:sldId id="909" r:id="rId11"/>
    <p:sldId id="910" r:id="rId12"/>
    <p:sldId id="877" r:id="rId13"/>
    <p:sldId id="917" r:id="rId14"/>
    <p:sldId id="911" r:id="rId15"/>
    <p:sldId id="902" r:id="rId16"/>
    <p:sldId id="912" r:id="rId17"/>
    <p:sldId id="903" r:id="rId18"/>
    <p:sldId id="913" r:id="rId19"/>
    <p:sldId id="914" r:id="rId20"/>
    <p:sldId id="915" r:id="rId21"/>
    <p:sldId id="916" r:id="rId22"/>
    <p:sldId id="891" r:id="rId23"/>
    <p:sldId id="876" r:id="rId24"/>
    <p:sldId id="737" r:id="rId25"/>
    <p:sldId id="859" r:id="rId26"/>
    <p:sldId id="793" r:id="rId27"/>
    <p:sldId id="860" r:id="rId28"/>
    <p:sldId id="704" r:id="rId29"/>
    <p:sldId id="918" r:id="rId30"/>
    <p:sldId id="919" r:id="rId31"/>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FF3300"/>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9" autoAdjust="0"/>
    <p:restoredTop sz="97931" autoAdjust="0"/>
  </p:normalViewPr>
  <p:slideViewPr>
    <p:cSldViewPr snapToGrid="0">
      <p:cViewPr varScale="1">
        <p:scale>
          <a:sx n="110" d="100"/>
          <a:sy n="110" d="100"/>
        </p:scale>
        <p:origin x="7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7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4/22/2022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4/22/2022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42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smtClean="0">
                <a:ea typeface="+mn-ea"/>
                <a:cs typeface="Arial" panose="020B0604020202020204" pitchFamily="34" charset="0"/>
              </a:rPr>
              <a:t>S5-222006, SA5#142e, </a:t>
            </a:r>
            <a:r>
              <a:rPr lang="en-US" sz="1100" b="1" spc="300" dirty="0" smtClean="0">
                <a:ea typeface="+mn-ea"/>
                <a:cs typeface="Arial" panose="020B0604020202020204" pitchFamily="34" charset="0"/>
              </a:rPr>
              <a:t>e-meeting</a:t>
            </a:r>
            <a:r>
              <a:rPr lang="en-GB" sz="1100" b="1" spc="300" dirty="0" smtClean="0">
                <a:ea typeface="+mn-ea"/>
                <a:cs typeface="Arial" panose="020B0604020202020204" pitchFamily="34" charset="0"/>
              </a:rPr>
              <a:t>, 4</a:t>
            </a:r>
            <a:r>
              <a:rPr lang="en-US" sz="1100" b="1" spc="300" dirty="0" smtClean="0">
                <a:ea typeface="+mn-ea"/>
                <a:cs typeface="Arial" panose="020B0604020202020204" pitchFamily="34" charset="0"/>
              </a:rPr>
              <a:t>– 12 </a:t>
            </a:r>
            <a:r>
              <a:rPr lang="en-US" altLang="zh-CN" sz="1100" b="1" spc="300" dirty="0" smtClean="0">
                <a:ea typeface="+mn-ea"/>
                <a:cs typeface="Arial" panose="020B0604020202020204" pitchFamily="34" charset="0"/>
              </a:rPr>
              <a:t>April</a:t>
            </a:r>
            <a:r>
              <a:rPr lang="en-US" sz="1100" b="1" spc="300" dirty="0" smtClean="0">
                <a:ea typeface="+mn-ea"/>
                <a:cs typeface="Arial" panose="020B0604020202020204" pitchFamily="34" charset="0"/>
              </a:rPr>
              <a:t> 2022</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a:t>
            </a:r>
            <a:r>
              <a:rPr lang="en-GB" altLang="en-US" sz="1067" dirty="0" smtClean="0"/>
              <a:t>20</a:t>
            </a:r>
            <a:r>
              <a:rPr lang="en-US" altLang="zh-CN" sz="1067" dirty="0" smtClean="0"/>
              <a:t>22</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3gpp.org/ftp/Email_Discussions/SA5/OAM%20rapporteur%20calls/Rapporteur%20call%20#142e"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a:t>
            </a:r>
            <a:r>
              <a:rPr lang="en-GB" altLang="zh-CN" sz="4800" b="1" dirty="0" smtClean="0"/>
              <a:t>OAM&amp;P Exec Report</a:t>
            </a:r>
            <a:r>
              <a:rPr lang="en-GB" sz="4800" b="1" i="1" dirty="0"/>
              <a:t/>
            </a:r>
            <a:br>
              <a:rPr lang="en-GB" sz="4800" b="1" i="1" dirty="0"/>
            </a:br>
            <a:r>
              <a:rPr lang="fr-FR" sz="2400" dirty="0" smtClean="0">
                <a:latin typeface="Arial" pitchFamily="34" charset="0"/>
              </a:rPr>
              <a:t>SA5#142e, 4 – 12 </a:t>
            </a:r>
            <a:r>
              <a:rPr lang="en-US" altLang="zh-CN" sz="2400" dirty="0" smtClean="0">
                <a:latin typeface="Arial" pitchFamily="34" charset="0"/>
              </a:rPr>
              <a:t>April</a:t>
            </a:r>
            <a:r>
              <a:rPr lang="en-US" sz="2400" dirty="0" smtClean="0">
                <a:latin typeface="Arial" pitchFamily="34" charset="0"/>
              </a:rPr>
              <a:t>, 2022</a:t>
            </a:r>
            <a:r>
              <a:rPr lang="fr-FR" sz="2400" dirty="0" smtClean="0">
                <a:latin typeface="Arial" pitchFamily="34" charset="0"/>
              </a:rPr>
              <a:t/>
            </a:r>
            <a:br>
              <a:rPr lang="fr-FR" sz="2400" dirty="0" smtClean="0">
                <a:latin typeface="Arial" pitchFamily="34" charset="0"/>
              </a:rPr>
            </a:br>
            <a:r>
              <a:rPr lang="en-US" sz="2400" dirty="0" smtClean="0">
                <a:latin typeface="Arial" pitchFamily="34" charset="0"/>
              </a:rPr>
              <a:t>e-meeting</a:t>
            </a:r>
            <a:r>
              <a:rPr lang="fr-FR" sz="2400" dirty="0" smtClean="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a:t>
            </a:r>
            <a:r>
              <a:rPr lang="en-GB" altLang="zh-CN" sz="2400" dirty="0" smtClean="0">
                <a:latin typeface="Arial" charset="0"/>
              </a:rPr>
              <a:t>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a:t>
            </a:r>
            <a:r>
              <a:rPr lang="en-US" altLang="en-US" sz="2400" dirty="0" smtClean="0">
                <a:latin typeface="Arial" charset="0"/>
              </a:rPr>
              <a:t>Tovinger, </a:t>
            </a:r>
            <a:r>
              <a:rPr lang="en-US" altLang="en-US" sz="2400" dirty="0">
                <a:latin typeface="Arial" charset="0"/>
              </a:rPr>
              <a:t>SA5 Chair, </a:t>
            </a:r>
            <a:r>
              <a:rPr lang="en-US" altLang="zh-CN" sz="2400" dirty="0" smtClean="0">
                <a:latin typeface="Arial" charset="0"/>
              </a:rPr>
              <a:t>ERICSSON</a:t>
            </a:r>
          </a:p>
          <a:p>
            <a:pPr>
              <a:lnSpc>
                <a:spcPct val="80000"/>
              </a:lnSpc>
            </a:pPr>
            <a:r>
              <a:rPr lang="en-US" altLang="zh-CN" sz="2400" dirty="0">
                <a:latin typeface="Arial" charset="0"/>
              </a:rPr>
              <a:t>Mirko Cano </a:t>
            </a:r>
            <a:r>
              <a:rPr lang="en-US" altLang="zh-CN" sz="2400" dirty="0" smtClean="0">
                <a:latin typeface="Arial" charset="0"/>
              </a:rPr>
              <a:t>Soveri, MCC</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Rel-17 </a:t>
            </a:r>
            <a:r>
              <a:rPr lang="en-US" sz="3600" dirty="0"/>
              <a:t>SA5 OAM WIs/S</a:t>
            </a:r>
            <a:r>
              <a:rPr lang="en-US" altLang="zh-CN" sz="3600" dirty="0"/>
              <a:t>I</a:t>
            </a:r>
            <a:r>
              <a:rPr lang="en-US" sz="3600" dirty="0"/>
              <a:t>s</a:t>
            </a:r>
          </a:p>
        </p:txBody>
      </p:sp>
      <p:graphicFrame>
        <p:nvGraphicFramePr>
          <p:cNvPr id="15" name="表格 14"/>
          <p:cNvGraphicFramePr>
            <a:graphicFrameLocks noGrp="1"/>
          </p:cNvGraphicFramePr>
          <p:nvPr>
            <p:extLst/>
          </p:nvPr>
        </p:nvGraphicFramePr>
        <p:xfrm>
          <a:off x="5563858" y="838194"/>
          <a:ext cx="6486211" cy="5447516"/>
        </p:xfrm>
        <a:graphic>
          <a:graphicData uri="http://schemas.openxmlformats.org/drawingml/2006/table">
            <a:tbl>
              <a:tblPr>
                <a:tableStyleId>{5C22544A-7EE6-4342-B048-85BDC9FD1C3A}</a:tableStyleId>
              </a:tblPr>
              <a:tblGrid>
                <a:gridCol w="276331">
                  <a:extLst>
                    <a:ext uri="{9D8B030D-6E8A-4147-A177-3AD203B41FA5}">
                      <a16:colId xmlns:a16="http://schemas.microsoft.com/office/drawing/2014/main" xmlns="" val="20000"/>
                    </a:ext>
                  </a:extLst>
                </a:gridCol>
                <a:gridCol w="4273355">
                  <a:extLst>
                    <a:ext uri="{9D8B030D-6E8A-4147-A177-3AD203B41FA5}">
                      <a16:colId xmlns:a16="http://schemas.microsoft.com/office/drawing/2014/main" xmlns="" val="20001"/>
                    </a:ext>
                  </a:extLst>
                </a:gridCol>
                <a:gridCol w="1260283">
                  <a:extLst>
                    <a:ext uri="{9D8B030D-6E8A-4147-A177-3AD203B41FA5}">
                      <a16:colId xmlns:a16="http://schemas.microsoft.com/office/drawing/2014/main" xmlns="" val="20002"/>
                    </a:ext>
                  </a:extLst>
                </a:gridCol>
                <a:gridCol w="676242">
                  <a:extLst>
                    <a:ext uri="{9D8B030D-6E8A-4147-A177-3AD203B41FA5}">
                      <a16:colId xmlns:a16="http://schemas.microsoft.com/office/drawing/2014/main" xmlns="" val="20003"/>
                    </a:ext>
                  </a:extLst>
                </a:gridCol>
              </a:tblGrid>
              <a:tr h="442114">
                <a:tc>
                  <a:txBody>
                    <a:bodyPr/>
                    <a:lstStyle/>
                    <a:p>
                      <a:pPr algn="l">
                        <a:spcAft>
                          <a:spcPts val="0"/>
                        </a:spcAft>
                      </a:pP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gridSpan="3">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400" b="1" kern="1200" dirty="0">
                          <a:solidFill>
                            <a:schemeClr val="dk1"/>
                          </a:solidFill>
                          <a:effectLst/>
                          <a:latin typeface="Arial" panose="020B0604020202020204" pitchFamily="34" charset="0"/>
                          <a:ea typeface="+mn-ea"/>
                          <a:cs typeface="Arial" panose="020B0604020202020204" pitchFamily="34" charset="0"/>
                        </a:rPr>
                        <a:t>Rel-17 Operations, Administration, Maintenance and Provisioning (OAM&amp;P)</a:t>
                      </a:r>
                      <a:r>
                        <a:rPr lang="en-GB" sz="1200" b="1" dirty="0">
                          <a:effectLst/>
                          <a:latin typeface="Arial" panose="020B0604020202020204" pitchFamily="34" charset="0"/>
                          <a:cs typeface="Arial" panose="020B0604020202020204" pitchFamily="34" charset="0"/>
                        </a:rPr>
                        <a:t> </a:t>
                      </a: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a16="http://schemas.microsoft.com/office/drawing/2014/main" xmlns="" val="10000"/>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a:t>
                      </a:r>
                      <a:r>
                        <a:rPr lang="en-GB" sz="1100" baseline="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Additional NRM features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adNRM</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altLang="zh-CN" sz="1100" dirty="0">
                          <a:effectLst/>
                          <a:latin typeface="Arial" panose="020B0604020202020204" pitchFamily="34" charset="0"/>
                          <a:ea typeface="+mn-ea"/>
                          <a:cs typeface="Arial" panose="020B0604020202020204" pitchFamily="34" charset="0"/>
                        </a:rPr>
                        <a:t>870026</a:t>
                      </a:r>
                      <a:endParaRPr lang="zh-CN" altLang="zh-CN" sz="1100" dirty="0">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1"/>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5G performance measurements and KPIs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ePM_KPI_5G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2"/>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MDT enhancement in 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e_5GMDT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3"/>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a:solidFill>
                            <a:schemeClr val="tx1"/>
                          </a:solidFill>
                          <a:effectLst/>
                          <a:highlight>
                            <a:srgbClr val="FFFF00"/>
                          </a:highlight>
                          <a:latin typeface="Arial" panose="020B0604020202020204" pitchFamily="34" charset="0"/>
                          <a:ea typeface="+mn-ea"/>
                          <a:cs typeface="Arial" panose="020B0604020202020204" pitchFamily="34" charset="0"/>
                        </a:rPr>
                        <a: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of </a:t>
                      </a: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QoE</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 Measurement Collection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eQoE</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4"/>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Aspects of 5G Network Sharing</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MANS</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mn-ea"/>
                          <a:cs typeface="Arial" panose="020B0604020202020204" pitchFamily="34" charset="0"/>
                        </a:rPr>
                        <a:t>900021</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5"/>
                  </a:ext>
                </a:extLst>
              </a:tr>
              <a:tr h="185159">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File 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FIMA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910030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6"/>
                  </a:ext>
                </a:extLst>
              </a:tr>
              <a:tr h="185159">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highlight>
                            <a:srgbClr val="FFFF00"/>
                          </a:highlight>
                          <a:latin typeface="Arial" panose="020B0604020202020204" pitchFamily="34" charset="0"/>
                          <a:ea typeface="宋体" panose="02010600030101010101" pitchFamily="2" charset="-122"/>
                          <a:cs typeface="Arial" panose="020B0604020202020204" pitchFamily="34" charset="0"/>
                        </a:rPr>
                        <a:t>(</a:t>
                      </a: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dirty="0">
                          <a:solidFill>
                            <a:schemeClr val="tx1"/>
                          </a:solidFill>
                          <a:effectLst/>
                          <a:highlight>
                            <a:srgbClr val="FFFF00"/>
                          </a:highlight>
                          <a:latin typeface="Arial" panose="020B0604020202020204" pitchFamily="34" charset="0"/>
                          <a:ea typeface="宋体" panose="02010600030101010101" pitchFamily="2" charset="-122"/>
                          <a:cs typeface="Arial" panose="020B0604020202020204" pitchFamily="34" charset="0"/>
                        </a:rPr>
                        <a:t>)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Access control on management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MSAC</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930010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7"/>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chemeClr val="tx1"/>
                          </a:solidFill>
                          <a:effectLst/>
                          <a:latin typeface="Arial" panose="020B0604020202020204" pitchFamily="34" charset="0"/>
                          <a:ea typeface="+mn-ea"/>
                          <a:cs typeface="Arial" panose="020B0604020202020204" pitchFamily="34" charset="0"/>
                        </a:rPr>
                        <a:t>Enhancement of service-based management architecture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NSA_SBMA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930009</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8"/>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Autonomous network levels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ANL</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9"/>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a:solidFill>
                            <a:schemeClr val="tx1"/>
                          </a:solidFill>
                          <a:effectLst/>
                          <a:highlight>
                            <a:srgbClr val="FFFF00"/>
                          </a:highlight>
                          <a:latin typeface="Arial" panose="020B0604020202020204" pitchFamily="34" charset="0"/>
                          <a:ea typeface="+mn-ea"/>
                          <a:cs typeface="Arial" panose="020B0604020202020204" pitchFamily="34" charset="0"/>
                        </a:rPr>
                        <a:t>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Intent driven management service for mobile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IDMS_MN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810027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0"/>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a:solidFill>
                            <a:schemeClr val="tx1"/>
                          </a:solidFill>
                          <a:effectLst/>
                          <a:highlight>
                            <a:srgbClr val="FFFF00"/>
                          </a:highlight>
                          <a:latin typeface="Arial" panose="020B0604020202020204" pitchFamily="34" charset="0"/>
                          <a:ea typeface="+mn-ea"/>
                          <a:cs typeface="Arial" panose="020B0604020202020204" pitchFamily="34" charset="0"/>
                        </a:rPr>
                        <a:t>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Enhanced Closed loop SLS Assurance</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eCOSLA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870030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1"/>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Network policy management for 5G mobile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US" sz="1100">
                          <a:effectLst/>
                          <a:latin typeface="Arial" panose="020B0604020202020204" pitchFamily="34" charset="0"/>
                          <a:ea typeface="宋体" panose="02010600030101010101" pitchFamily="2" charset="-122"/>
                          <a:cs typeface="Arial" panose="020B0604020202020204" pitchFamily="34" charset="0"/>
                        </a:rPr>
                        <a:t>NPM</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860024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2"/>
                  </a:ext>
                </a:extLst>
              </a:tr>
              <a:tr h="185159">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13</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a:solidFill>
                            <a:schemeClr val="tx1"/>
                          </a:solidFill>
                          <a:effectLst/>
                          <a:highlight>
                            <a:srgbClr val="FFFF00"/>
                          </a:highlight>
                          <a:latin typeface="Arial" panose="020B0604020202020204" pitchFamily="34" charset="0"/>
                          <a:ea typeface="+mn-ea"/>
                          <a:cs typeface="Arial" panose="020B0604020202020204" pitchFamily="34" charset="0"/>
                        </a:rPr>
                        <a:t> </a:t>
                      </a:r>
                      <a:r>
                        <a:rPr lang="en-US" altLang="zh-CN" sz="1100" kern="1200" dirty="0">
                          <a:solidFill>
                            <a:schemeClr val="tx1"/>
                          </a:solidFill>
                          <a:effectLst/>
                          <a:latin typeface="Arial" panose="020B0604020202020204" pitchFamily="34" charset="0"/>
                          <a:ea typeface="+mn-ea"/>
                          <a:cs typeface="Arial" panose="020B0604020202020204" pitchFamily="34" charset="0"/>
                        </a:rPr>
                        <a:t>Enhancements of Management Data Analytics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tx1"/>
                          </a:solidFill>
                          <a:effectLst/>
                          <a:latin typeface="Arial" panose="020B0604020202020204" pitchFamily="34" charset="0"/>
                          <a:ea typeface="+mn-ea"/>
                          <a:cs typeface="Arial" panose="020B0604020202020204" pitchFamily="34" charset="0"/>
                        </a:rPr>
                        <a:t>eMDAS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850028</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3"/>
                  </a:ext>
                </a:extLst>
              </a:tr>
              <a:tr h="185159">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14</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of Self-Organizing Networks (SON) for 5G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eSON_5G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4"/>
                  </a:ext>
                </a:extLst>
              </a:tr>
              <a:tr h="204956">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15</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Generic Plug and connect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PACMAN</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910029</a:t>
                      </a:r>
                    </a:p>
                  </a:txBody>
                  <a:tcPr marL="9525" marR="9525" marT="9525" marB="9525">
                    <a:solidFill>
                      <a:schemeClr val="accent6">
                        <a:lumMod val="20000"/>
                        <a:lumOff val="80000"/>
                      </a:schemeClr>
                    </a:solidFill>
                  </a:tcPr>
                </a:tc>
                <a:extLst>
                  <a:ext uri="{0D108BD9-81ED-4DB2-BD59-A6C34878D82A}">
                    <a16:rowId xmlns:a16="http://schemas.microsoft.com/office/drawing/2014/main" xmlns="" val="10015"/>
                  </a:ext>
                </a:extLst>
              </a:tr>
              <a:tr h="185159">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16</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 of Handover Optimization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E_HOO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6"/>
                  </a:ext>
                </a:extLst>
              </a:tr>
              <a:tr h="185159">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on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EE5GPLUS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7"/>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Discovery of management services in 5G  </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5G</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D</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820035</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8"/>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a:solidFill>
                            <a:schemeClr val="tx1"/>
                          </a:solidFill>
                          <a:effectLst/>
                          <a:highlight>
                            <a:srgbClr val="FFFF00"/>
                          </a:highlight>
                          <a:latin typeface="Arial" panose="020B0604020202020204" pitchFamily="34" charset="0"/>
                          <a:ea typeface="+mn-ea"/>
                          <a:cs typeface="Arial" panose="020B0604020202020204" pitchFamily="34" charset="0"/>
                        </a:rPr>
                        <a:t>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data collection control and discovery</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MADCOL</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9"/>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20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non-public networks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OAM_NPN</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0"/>
                  </a:ext>
                </a:extLst>
              </a:tr>
              <a:tr h="196989">
                <a:tc>
                  <a:txBody>
                    <a:bodyPr/>
                    <a:lstStyle/>
                    <a:p>
                      <a:pPr marL="0" algn="just"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21</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on Management Aspects of 5G Service-Level Agreement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EMA5SLA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1"/>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22</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the enhanced tenant concept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eMEMTANE</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880026</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2"/>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23</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Edge Computing 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ECM</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920019</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3"/>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24</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a:solidFill>
                            <a:schemeClr val="tx1"/>
                          </a:solidFill>
                          <a:effectLst/>
                          <a:highlight>
                            <a:srgbClr val="FFFF00"/>
                          </a:highlight>
                          <a:latin typeface="Arial" panose="020B0604020202020204" pitchFamily="34" charset="0"/>
                          <a:ea typeface="+mn-ea"/>
                          <a:cs typeface="Arial" panose="020B0604020202020204" pitchFamily="34" charset="0"/>
                        </a:rPr>
                        <a:t> </a:t>
                      </a:r>
                      <a:r>
                        <a:rPr lang="en-US" altLang="zh-CN" sz="1100" kern="1200" dirty="0">
                          <a:solidFill>
                            <a:schemeClr val="tx1"/>
                          </a:solidFill>
                          <a:effectLst/>
                          <a:latin typeface="Arial" panose="020B0604020202020204" pitchFamily="34" charset="0"/>
                          <a:ea typeface="+mn-ea"/>
                          <a:cs typeface="Arial" panose="020B0604020202020204" pitchFamily="34" charset="0"/>
                        </a:rPr>
                        <a:t>Network slice provisioning enhancement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dk1"/>
                          </a:solidFill>
                          <a:effectLst/>
                          <a:latin typeface="Arial" panose="020B0604020202020204" pitchFamily="34" charset="0"/>
                          <a:ea typeface="+mn-ea"/>
                          <a:cs typeface="Arial" panose="020B0604020202020204" pitchFamily="34" charset="0"/>
                        </a:rPr>
                        <a:t>eNETSLICE_PRO</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940033</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4"/>
                  </a:ext>
                </a:extLst>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2288902004"/>
              </p:ext>
            </p:extLst>
          </p:nvPr>
        </p:nvGraphicFramePr>
        <p:xfrm>
          <a:off x="85645" y="1969477"/>
          <a:ext cx="5447020" cy="3113723"/>
        </p:xfrm>
        <a:graphic>
          <a:graphicData uri="http://schemas.openxmlformats.org/drawingml/2006/table">
            <a:tbl>
              <a:tblPr>
                <a:tableStyleId>{5C22544A-7EE6-4342-B048-85BDC9FD1C3A}</a:tableStyleId>
              </a:tblPr>
              <a:tblGrid>
                <a:gridCol w="291331">
                  <a:extLst>
                    <a:ext uri="{9D8B030D-6E8A-4147-A177-3AD203B41FA5}">
                      <a16:colId xmlns:a16="http://schemas.microsoft.com/office/drawing/2014/main" xmlns="" val="20000"/>
                    </a:ext>
                  </a:extLst>
                </a:gridCol>
                <a:gridCol w="3268317">
                  <a:extLst>
                    <a:ext uri="{9D8B030D-6E8A-4147-A177-3AD203B41FA5}">
                      <a16:colId xmlns:a16="http://schemas.microsoft.com/office/drawing/2014/main" xmlns="" val="20001"/>
                    </a:ext>
                  </a:extLst>
                </a:gridCol>
                <a:gridCol w="1098550">
                  <a:extLst>
                    <a:ext uri="{9D8B030D-6E8A-4147-A177-3AD203B41FA5}">
                      <a16:colId xmlns:a16="http://schemas.microsoft.com/office/drawing/2014/main" xmlns="" val="20002"/>
                    </a:ext>
                  </a:extLst>
                </a:gridCol>
                <a:gridCol w="788822">
                  <a:extLst>
                    <a:ext uri="{9D8B030D-6E8A-4147-A177-3AD203B41FA5}">
                      <a16:colId xmlns:a16="http://schemas.microsoft.com/office/drawing/2014/main" xmlns="" val="20003"/>
                    </a:ext>
                  </a:extLst>
                </a:gridCol>
              </a:tblGrid>
              <a:tr h="228518">
                <a:tc>
                  <a:txBody>
                    <a:bodyPr/>
                    <a:lstStyle/>
                    <a:p>
                      <a:pPr algn="l">
                        <a:spcAft>
                          <a:spcPts val="0"/>
                        </a:spcAft>
                      </a:pPr>
                      <a:endParaRPr lang="zh-CN" sz="18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3">
                  <a:txBody>
                    <a:bodyPr/>
                    <a:lstStyle/>
                    <a:p>
                      <a:pPr marL="0" algn="l" defTabSz="1219170" rtl="0" eaLnBrk="1" latinLnBrk="0" hangingPunct="1">
                        <a:spcAft>
                          <a:spcPts val="0"/>
                        </a:spcAft>
                      </a:pPr>
                      <a:r>
                        <a:rPr lang="en-US" altLang="zh-CN" sz="1400" b="1" kern="1200" dirty="0">
                          <a:solidFill>
                            <a:schemeClr val="dk1"/>
                          </a:solidFill>
                          <a:effectLst/>
                          <a:latin typeface="Arial" panose="020B0604020202020204" pitchFamily="34" charset="0"/>
                          <a:ea typeface="+mn-ea"/>
                          <a:cs typeface="Arial" panose="020B0604020202020204" pitchFamily="34" charset="0"/>
                        </a:rPr>
                        <a:t>Rel-17 OAM&amp;P Studies</a:t>
                      </a:r>
                      <a:endParaRPr lang="zh-CN" sz="14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a16="http://schemas.microsoft.com/office/drawing/2014/main" xmlns="" val="10000"/>
                  </a:ext>
                </a:extLst>
              </a:tr>
              <a:tr h="0">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autonomous network levels</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FS_ANL</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850032</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5"/>
                  </a:ext>
                </a:extLst>
              </a:tr>
              <a:tr h="0">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management and orchestration aspects with integrated satellite components in a 5G network</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FS_5GSAT_MO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830025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6"/>
                  </a:ext>
                </a:extLst>
              </a:tr>
              <a:tr h="0">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Data Analytics Service (finished)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FS_eMDAS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850028 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7"/>
                  </a:ext>
                </a:extLst>
              </a:tr>
              <a:tr h="0">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effectLst/>
                          <a:latin typeface="Arial" panose="020B0604020202020204" pitchFamily="34" charset="0"/>
                          <a:ea typeface="宋体" panose="02010600030101010101" pitchFamily="2" charset="-122"/>
                          <a:cs typeface="Arial" panose="020B0604020202020204" pitchFamily="34" charset="0"/>
                        </a:rPr>
                        <a:t>Study on enhancements of edge computing management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effectLst/>
                          <a:latin typeface="Arial" panose="020B0604020202020204" pitchFamily="34" charset="0"/>
                          <a:ea typeface="宋体" panose="02010600030101010101" pitchFamily="2" charset="-122"/>
                          <a:cs typeface="Arial" panose="020B0604020202020204" pitchFamily="34" charset="0"/>
                        </a:rPr>
                        <a:t>FS_eEDGE_Mgt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8"/>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a:t>
                      </a:r>
                      <a:r>
                        <a:rPr lang="en-US" sz="1100" kern="1200" dirty="0">
                          <a:solidFill>
                            <a:schemeClr val="dk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access control for management service</a:t>
                      </a:r>
                    </a:p>
                  </a:txBody>
                  <a:tcPr marL="4763" marR="4763" marT="4763" marB="0">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FS_MNSAC</a:t>
                      </a:r>
                    </a:p>
                  </a:txBody>
                  <a:tcPr marL="4763" marR="4763" marT="4763" marB="0">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mn-ea"/>
                          <a:cs typeface="Arial" panose="020B0604020202020204" pitchFamily="34" charset="0"/>
                        </a:rPr>
                        <a:t>890016</a:t>
                      </a:r>
                      <a:endParaRPr lang="zh-CN" alt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9"/>
                  </a:ext>
                </a:extLst>
              </a:tr>
              <a:tr h="0">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Study on new aspects of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FS_EE5G</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870021</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10"/>
                  </a:ext>
                </a:extLst>
              </a:tr>
              <a:tr h="0">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chemeClr val="tx1"/>
                          </a:solidFill>
                          <a:effectLst/>
                          <a:latin typeface="Arial" panose="020B0604020202020204" pitchFamily="34" charset="0"/>
                          <a:ea typeface="+mn-ea"/>
                          <a:cs typeface="Arial" panose="020B0604020202020204" pitchFamily="34" charset="0"/>
                        </a:rPr>
                        <a:t>Study on Management Aspects of 5G Network Sharing</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FS_MANS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920018</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11"/>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Study on network slice management enhancements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FS_NSMEN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860022</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12"/>
                  </a:ext>
                </a:extLst>
              </a:tr>
            </a:tbl>
          </a:graphicData>
        </a:graphic>
      </p:graphicFrame>
      <p:sp>
        <p:nvSpPr>
          <p:cNvPr id="17" name="矩形 16"/>
          <p:cNvSpPr/>
          <p:nvPr/>
        </p:nvSpPr>
        <p:spPr>
          <a:xfrm>
            <a:off x="151845" y="953477"/>
            <a:ext cx="5380820" cy="830997"/>
          </a:xfrm>
          <a:prstGeom prst="rect">
            <a:avLst/>
          </a:prstGeom>
        </p:spPr>
        <p:txBody>
          <a:bodyPr wrap="square">
            <a:spAutoFit/>
          </a:bodyPr>
          <a:lstStyle/>
          <a:p>
            <a:r>
              <a:rPr lang="en-US" altLang="zh-CN" sz="1600" b="1" dirty="0">
                <a:solidFill>
                  <a:srgbClr val="0000FF"/>
                </a:solidFill>
                <a:latin typeface="+mn-lt"/>
              </a:rPr>
              <a:t>8 ongoing WIs/SIs, 16 finished WIs, 8 finished SIs</a:t>
            </a:r>
          </a:p>
          <a:p>
            <a:pPr marL="285750" indent="-285750">
              <a:buFont typeface="Wingdings" panose="05000000000000000000" pitchFamily="2" charset="2"/>
              <a:buChar char="Ø"/>
            </a:pPr>
            <a:r>
              <a:rPr lang="en-US" altLang="zh-CN" sz="1600" b="1" dirty="0">
                <a:solidFill>
                  <a:srgbClr val="0000FF"/>
                </a:solidFill>
                <a:latin typeface="+mn-lt"/>
              </a:rPr>
              <a:t>8 ongoing </a:t>
            </a:r>
            <a:r>
              <a:rPr lang="en-US" altLang="zh-CN" sz="1600" b="1" dirty="0" smtClean="0">
                <a:solidFill>
                  <a:srgbClr val="0000FF"/>
                </a:solidFill>
                <a:latin typeface="+mn-lt"/>
              </a:rPr>
              <a:t>WIs with exception, </a:t>
            </a:r>
            <a:r>
              <a:rPr lang="en-US" altLang="zh-CN" sz="1600" b="1" dirty="0">
                <a:solidFill>
                  <a:srgbClr val="0000FF"/>
                </a:solidFill>
                <a:latin typeface="+mn-lt"/>
              </a:rPr>
              <a:t>16 finished WIs</a:t>
            </a:r>
          </a:p>
          <a:p>
            <a:pPr marL="285750" indent="-285750">
              <a:buFont typeface="Wingdings" panose="05000000000000000000" pitchFamily="2" charset="2"/>
              <a:buChar char="Ø"/>
            </a:pPr>
            <a:r>
              <a:rPr lang="en-US" altLang="zh-CN" sz="1600" b="1" dirty="0">
                <a:solidFill>
                  <a:srgbClr val="0000FF"/>
                </a:solidFill>
                <a:latin typeface="+mn-lt"/>
              </a:rPr>
              <a:t>0 ongoing SIs, 8 finished </a:t>
            </a:r>
            <a:r>
              <a:rPr lang="en-US" altLang="zh-CN" sz="1600" b="1" dirty="0" smtClean="0">
                <a:solidFill>
                  <a:srgbClr val="0000FF"/>
                </a:solidFill>
                <a:latin typeface="+mn-lt"/>
              </a:rPr>
              <a:t>SIs</a:t>
            </a:r>
            <a:endParaRPr lang="en-US" altLang="zh-CN" sz="1600" b="1" dirty="0">
              <a:solidFill>
                <a:srgbClr val="0000FF"/>
              </a:solidFill>
              <a:latin typeface="+mn-lt"/>
            </a:endParaRPr>
          </a:p>
        </p:txBody>
      </p:sp>
    </p:spTree>
    <p:extLst>
      <p:ext uri="{BB962C8B-B14F-4D97-AF65-F5344CB8AC3E}">
        <p14:creationId xmlns:p14="http://schemas.microsoft.com/office/powerpoint/2010/main" val="228458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Rel-18 </a:t>
            </a:r>
            <a:r>
              <a:rPr lang="en-US" sz="3600" dirty="0"/>
              <a:t>SA5 OAM ongoing WIs/SIs</a:t>
            </a:r>
          </a:p>
        </p:txBody>
      </p:sp>
      <p:graphicFrame>
        <p:nvGraphicFramePr>
          <p:cNvPr id="12" name="表格 11"/>
          <p:cNvGraphicFramePr>
            <a:graphicFrameLocks noGrp="1"/>
          </p:cNvGraphicFramePr>
          <p:nvPr>
            <p:extLst>
              <p:ext uri="{D42A27DB-BD31-4B8C-83A1-F6EECF244321}">
                <p14:modId xmlns:p14="http://schemas.microsoft.com/office/powerpoint/2010/main" val="2589197263"/>
              </p:ext>
            </p:extLst>
          </p:nvPr>
        </p:nvGraphicFramePr>
        <p:xfrm>
          <a:off x="6433503" y="3522109"/>
          <a:ext cx="5543746" cy="2513034"/>
        </p:xfrm>
        <a:graphic>
          <a:graphicData uri="http://schemas.openxmlformats.org/drawingml/2006/table">
            <a:tbl>
              <a:tblPr>
                <a:tableStyleId>{5C22544A-7EE6-4342-B048-85BDC9FD1C3A}</a:tableStyleId>
              </a:tblPr>
              <a:tblGrid>
                <a:gridCol w="305109">
                  <a:extLst>
                    <a:ext uri="{9D8B030D-6E8A-4147-A177-3AD203B41FA5}">
                      <a16:colId xmlns:a16="http://schemas.microsoft.com/office/drawing/2014/main" xmlns="" val="20000"/>
                    </a:ext>
                  </a:extLst>
                </a:gridCol>
                <a:gridCol w="2321057">
                  <a:extLst>
                    <a:ext uri="{9D8B030D-6E8A-4147-A177-3AD203B41FA5}">
                      <a16:colId xmlns:a16="http://schemas.microsoft.com/office/drawing/2014/main" xmlns="" val="20001"/>
                    </a:ext>
                  </a:extLst>
                </a:gridCol>
                <a:gridCol w="1125594">
                  <a:extLst>
                    <a:ext uri="{9D8B030D-6E8A-4147-A177-3AD203B41FA5}">
                      <a16:colId xmlns:a16="http://schemas.microsoft.com/office/drawing/2014/main" xmlns="" val="20002"/>
                    </a:ext>
                  </a:extLst>
                </a:gridCol>
                <a:gridCol w="833233">
                  <a:extLst>
                    <a:ext uri="{9D8B030D-6E8A-4147-A177-3AD203B41FA5}">
                      <a16:colId xmlns:a16="http://schemas.microsoft.com/office/drawing/2014/main" xmlns="" val="20003"/>
                    </a:ext>
                  </a:extLst>
                </a:gridCol>
                <a:gridCol w="958753">
                  <a:extLst>
                    <a:ext uri="{9D8B030D-6E8A-4147-A177-3AD203B41FA5}">
                      <a16:colId xmlns:a16="http://schemas.microsoft.com/office/drawing/2014/main" xmlns="" val="20005"/>
                    </a:ext>
                  </a:extLst>
                </a:gridCol>
              </a:tblGrid>
              <a:tr h="345882">
                <a:tc gridSpan="5">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200" b="1" kern="1200" dirty="0">
                          <a:solidFill>
                            <a:schemeClr val="dk1"/>
                          </a:solidFill>
                          <a:effectLst/>
                          <a:latin typeface="Arial" panose="020B0604020202020204" pitchFamily="34" charset="0"/>
                          <a:ea typeface="+mn-ea"/>
                          <a:cs typeface="Arial" panose="020B0604020202020204" pitchFamily="34" charset="0"/>
                        </a:rPr>
                        <a:t>Rel-18 Operations, Administration, Maintenance and Provisioning (OAM&amp;P)</a:t>
                      </a:r>
                      <a:r>
                        <a:rPr lang="en-GB" sz="1100" b="1" dirty="0">
                          <a:effectLst/>
                          <a:latin typeface="Arial" panose="020B0604020202020204" pitchFamily="34" charset="0"/>
                          <a:cs typeface="Arial" panose="020B0604020202020204" pitchFamily="34" charset="0"/>
                        </a:rPr>
                        <a:t> </a:t>
                      </a: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a16="http://schemas.microsoft.com/office/drawing/2014/main" xmlns="" val="10000"/>
                  </a:ext>
                </a:extLst>
              </a:tr>
              <a:tr h="18515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algn="l" defTabSz="1219170" rtl="0" eaLnBrk="1" latinLnBrk="0" hangingPunct="1">
                        <a:spcAft>
                          <a:spcPts val="0"/>
                        </a:spcAft>
                      </a:pP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algn="l" defTabSz="1219170" rtl="0" eaLnBrk="1" latinLnBrk="0" hangingPunct="1">
                        <a:spcAft>
                          <a:spcPts val="0"/>
                        </a:spcAft>
                      </a:pP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1"/>
                  </a:ext>
                </a:extLst>
              </a:tr>
              <a:tr h="185159">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26</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NEs</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2"/>
                  </a:ext>
                </a:extLst>
              </a:tr>
              <a:tr h="18515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5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hMerge="1">
                  <a:txBody>
                    <a:bodyPr/>
                    <a:lstStyle/>
                    <a:p>
                      <a:pPr marL="0" algn="l" defTabSz="1219170" rtl="0" eaLnBrk="1" latinLnBrk="0" hangingPunct="1">
                        <a:spcAft>
                          <a:spcPts val="0"/>
                        </a:spcAft>
                      </a:pP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3"/>
                  </a:ext>
                </a:extLst>
              </a:tr>
              <a:tr h="185159">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27</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Ericsson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NSRULE</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SP-211449</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4"/>
                  </a:ext>
                </a:extLst>
              </a:tr>
              <a:tr h="185159">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28</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Additional NRM features Phase 2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Nokia</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AdNRM_ph2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SP-220351</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5"/>
                  </a:ext>
                </a:extLst>
              </a:tr>
              <a:tr h="185159">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29</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enhanced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Samsung,</a:t>
                      </a:r>
                      <a:r>
                        <a:rPr lang="en-US" altLang="zh-CN" sz="900" kern="1200" baseline="0" dirty="0">
                          <a:solidFill>
                            <a:srgbClr val="000000"/>
                          </a:solidFill>
                          <a:effectLst/>
                          <a:latin typeface="Arial" panose="020B0604020202020204" pitchFamily="34" charset="0"/>
                          <a:ea typeface="+mn-ea"/>
                          <a:cs typeface="Arial" panose="020B0604020202020204" pitchFamily="34" charset="0"/>
                        </a:rPr>
                        <a:t> Intel</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rgbClr val="000000"/>
                          </a:solidFill>
                          <a:effectLst/>
                          <a:latin typeface="Arial" panose="020B0604020202020204" pitchFamily="34" charset="0"/>
                          <a:ea typeface="+mn-ea"/>
                          <a:cs typeface="Arial" panose="020B0604020202020204" pitchFamily="34" charset="0"/>
                        </a:rPr>
                        <a:t>eECM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SP-220154</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6"/>
                  </a:ext>
                </a:extLst>
              </a:tr>
              <a:tr h="185159">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30</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Enhancements of 5G performance measurements and KPIs phase 2</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ePM_KPI_5G_Ph2</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China Telecom, Intel</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S5-222578</a:t>
                      </a:r>
                      <a:endParaRPr lang="zh-CN" alt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8515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5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marL="0" algn="l" defTabSz="1219170" rtl="0" eaLnBrk="1" latinLnBrk="0" hangingPunct="1">
                        <a:spcAft>
                          <a:spcPts val="0"/>
                        </a:spcAft>
                      </a:pP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7"/>
                  </a:ext>
                </a:extLst>
              </a:tr>
              <a:tr h="185159">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31</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Enhancements of EE for 5G Phase 2</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Orange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EE5GPLUS_Ph2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SP-211441</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8"/>
                  </a:ext>
                </a:extLst>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288865894"/>
              </p:ext>
            </p:extLst>
          </p:nvPr>
        </p:nvGraphicFramePr>
        <p:xfrm>
          <a:off x="203775" y="1072482"/>
          <a:ext cx="6082029" cy="5251346"/>
        </p:xfrm>
        <a:graphic>
          <a:graphicData uri="http://schemas.openxmlformats.org/drawingml/2006/table">
            <a:tbl>
              <a:tblPr>
                <a:tableStyleId>{5C22544A-7EE6-4342-B048-85BDC9FD1C3A}</a:tableStyleId>
              </a:tblPr>
              <a:tblGrid>
                <a:gridCol w="290725">
                  <a:extLst>
                    <a:ext uri="{9D8B030D-6E8A-4147-A177-3AD203B41FA5}">
                      <a16:colId xmlns:a16="http://schemas.microsoft.com/office/drawing/2014/main" xmlns="" val="20000"/>
                    </a:ext>
                  </a:extLst>
                </a:gridCol>
                <a:gridCol w="2774381">
                  <a:extLst>
                    <a:ext uri="{9D8B030D-6E8A-4147-A177-3AD203B41FA5}">
                      <a16:colId xmlns:a16="http://schemas.microsoft.com/office/drawing/2014/main" xmlns="" val="20001"/>
                    </a:ext>
                  </a:extLst>
                </a:gridCol>
                <a:gridCol w="987393">
                  <a:extLst>
                    <a:ext uri="{9D8B030D-6E8A-4147-A177-3AD203B41FA5}">
                      <a16:colId xmlns:a16="http://schemas.microsoft.com/office/drawing/2014/main" xmlns="" val="20002"/>
                    </a:ext>
                  </a:extLst>
                </a:gridCol>
                <a:gridCol w="1107376">
                  <a:extLst>
                    <a:ext uri="{9D8B030D-6E8A-4147-A177-3AD203B41FA5}">
                      <a16:colId xmlns:a16="http://schemas.microsoft.com/office/drawing/2014/main" xmlns="" val="20003"/>
                    </a:ext>
                  </a:extLst>
                </a:gridCol>
                <a:gridCol w="922154">
                  <a:extLst>
                    <a:ext uri="{9D8B030D-6E8A-4147-A177-3AD203B41FA5}">
                      <a16:colId xmlns:a16="http://schemas.microsoft.com/office/drawing/2014/main" xmlns="" val="20005"/>
                    </a:ext>
                  </a:extLst>
                </a:gridCol>
              </a:tblGrid>
              <a:tr h="215991">
                <a:tc gridSpan="5">
                  <a:txBody>
                    <a:bodyPr/>
                    <a:lstStyle/>
                    <a:p>
                      <a:pPr marL="0" algn="l" defTabSz="1219170" rtl="0" eaLnBrk="1" latinLnBrk="0" hangingPunct="1">
                        <a:spcAft>
                          <a:spcPts val="0"/>
                        </a:spcAft>
                      </a:pPr>
                      <a:r>
                        <a:rPr lang="en-US" altLang="zh-CN" sz="120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marL="0" algn="l" defTabSz="1219170" rtl="0" eaLnBrk="1" latinLnBrk="0" hangingPunct="1">
                        <a:spcAft>
                          <a:spcPts val="0"/>
                        </a:spcAft>
                      </a:pP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158563">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1"/>
                  </a:ext>
                </a:extLst>
              </a:tr>
              <a:tr h="158563">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1</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err="1">
                          <a:latin typeface="Arial" panose="020B0604020202020204" pitchFamily="34" charset="0"/>
                          <a:cs typeface="Arial" panose="020B0604020202020204" pitchFamily="34" charset="0"/>
                        </a:rPr>
                        <a:t>FS_eANL</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2"/>
                  </a:ext>
                </a:extLst>
              </a:tr>
              <a:tr h="262923">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2</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FS_ANLEVA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SP-211445</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3"/>
                  </a:ext>
                </a:extLst>
              </a:tr>
              <a:tr h="275058">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3</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Huawei, Ericsson</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chemeClr val="dk1"/>
                          </a:solidFill>
                          <a:latin typeface="Arial" panose="020B0604020202020204" pitchFamily="34" charset="0"/>
                          <a:ea typeface="+mn-ea"/>
                          <a:cs typeface="Arial" panose="020B0604020202020204" pitchFamily="34" charset="0"/>
                        </a:rPr>
                        <a:t>FS_eIDMS_MN</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SP-211450</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4"/>
                  </a:ext>
                </a:extLst>
              </a:tr>
              <a:tr h="275058">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4</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effectLst/>
                          <a:latin typeface="Arial" panose="020B0604020202020204" pitchFamily="34" charset="0"/>
                          <a:ea typeface="+mn-ea"/>
                          <a:cs typeface="Arial" panose="020B0604020202020204" pitchFamily="34" charset="0"/>
                        </a:rPr>
                        <a:t>Study</a:t>
                      </a:r>
                      <a:r>
                        <a:rPr lang="en-US" altLang="zh-CN" sz="900" baseline="0" dirty="0">
                          <a:effectLst/>
                          <a:latin typeface="Arial" panose="020B0604020202020204" pitchFamily="34" charset="0"/>
                          <a:ea typeface="+mn-ea"/>
                          <a:cs typeface="Arial" panose="020B0604020202020204" pitchFamily="34" charset="0"/>
                        </a:rPr>
                        <a:t> </a:t>
                      </a:r>
                      <a:r>
                        <a:rPr lang="en-US" altLang="zh-CN" sz="900" dirty="0">
                          <a:effectLst/>
                          <a:latin typeface="Arial" panose="020B0604020202020204" pitchFamily="34" charset="0"/>
                          <a:ea typeface="+mn-ea"/>
                          <a:cs typeface="Arial" panose="020B0604020202020204" pitchFamily="34" charset="0"/>
                        </a:rPr>
                        <a:t>on intent-driven management for network slicing</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Ericsson,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FS_NETSLICE_IDMS</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SP-220278</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5"/>
                  </a:ext>
                </a:extLst>
              </a:tr>
              <a:tr h="220362">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5</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Intel, NEC</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FS_AIML_MGMT</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SP-211443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6"/>
                  </a:ext>
                </a:extLst>
              </a:tr>
              <a:tr h="220362">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6</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the management aspects related to 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FS_MANWDAF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SP-211435</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7"/>
                  </a:ext>
                </a:extLst>
              </a:tr>
              <a:tr h="220362">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7</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900" kern="1200" dirty="0">
                          <a:solidFill>
                            <a:schemeClr val="tx1"/>
                          </a:solidFill>
                          <a:effectLst/>
                          <a:latin typeface="Arial" panose="020B0604020202020204" pitchFamily="34" charset="0"/>
                          <a:ea typeface="+mn-ea"/>
                          <a:cs typeface="Arial" panose="020B0604020202020204" pitchFamily="34" charset="0"/>
                        </a:rPr>
                        <a:t>on Fault Supervision Evolution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Mobile, Huawei</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FS_FSEV</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SP-220153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8"/>
                  </a:ext>
                </a:extLst>
              </a:tr>
              <a:tr h="22036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8</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Study on measurement data collection to support RAN intelligence (wait for SA approval)</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Intel</a:t>
                      </a:r>
                      <a:endParaRPr lang="en-US" alt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FS_MEDACO_RAN</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S5-222631</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195481">
                <a:tc gridSpan="5">
                  <a:txBody>
                    <a:bodyPr/>
                    <a:lstStyle/>
                    <a:p>
                      <a:pPr algn="l">
                        <a:spcAft>
                          <a:spcPts val="0"/>
                        </a:spcAft>
                      </a:pPr>
                      <a:r>
                        <a:rPr lang="en-US" altLang="zh-CN" sz="100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9"/>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9</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Huawei, Ericsson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FS_eSBMA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0"/>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10</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Basic SBMA enabler enhancements</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Nokia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smtClean="0">
                          <a:solidFill>
                            <a:schemeClr val="tx1"/>
                          </a:solidFill>
                          <a:effectLst/>
                          <a:latin typeface="Arial" panose="020B0604020202020204" pitchFamily="34" charset="0"/>
                          <a:ea typeface="+mn-ea"/>
                          <a:cs typeface="Arial" panose="020B0604020202020204" pitchFamily="34" charset="0"/>
                        </a:rPr>
                        <a:t>FS_eSBMAe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S5-221506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1"/>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11</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URLLC</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FS_URLLC_Mgt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SP-220146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2"/>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 on Management Aspects of 5GLAN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FS_5GLAN_Mgt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SP-220324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3"/>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13</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of Cloud Native Virtualized Network Function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FS_MCVNF</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SP-220150</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4"/>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14</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 on Management Aspects of 5G MOCN Network Sharing Phase2</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FS_MANS_ph2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SP-220151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5"/>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Study on continuous integration continuous delivery support for 3GPP NFs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SP-211427</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6"/>
                  </a:ext>
                </a:extLst>
              </a:tr>
              <a:tr h="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 on Management of Trace/MDT phase 2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FS_5GMDT_Ph2</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SP-220152</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7"/>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17</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900" dirty="0">
                          <a:effectLst/>
                          <a:latin typeface="Arial" panose="020B0604020202020204" pitchFamily="34" charset="0"/>
                          <a:ea typeface="宋体" panose="02010600030101010101" pitchFamily="2" charset="-122"/>
                        </a:rPr>
                        <a:t>Study on YANG PUSH </a:t>
                      </a:r>
                      <a:endParaRPr lang="zh-CN" sz="1200" dirty="0">
                        <a:effectLst/>
                        <a:latin typeface="Times New Roman" panose="02020603050405020304" pitchFamily="18"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Ericsson</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FS_YANG</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SP-200765</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8"/>
                  </a:ext>
                </a:extLst>
              </a:tr>
              <a:tr h="15856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宋体" panose="02010600030101010101" pitchFamily="2" charset="-122"/>
                          <a:cs typeface="+mn-cs"/>
                        </a:rPr>
                        <a:t>18</a:t>
                      </a: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宋体" panose="02010600030101010101" pitchFamily="2" charset="-122"/>
                          <a:cs typeface="+mn-cs"/>
                        </a:rPr>
                        <a:t>Study on Management Aspects of </a:t>
                      </a:r>
                      <a:r>
                        <a:rPr lang="en-US" altLang="zh-CN" sz="900" kern="1200" dirty="0" err="1" smtClean="0">
                          <a:solidFill>
                            <a:srgbClr val="0000FF"/>
                          </a:solidFill>
                          <a:effectLst/>
                          <a:latin typeface="Arial" panose="020B0604020202020204" pitchFamily="34" charset="0"/>
                          <a:ea typeface="宋体" panose="02010600030101010101" pitchFamily="2" charset="-122"/>
                          <a:cs typeface="+mn-cs"/>
                        </a:rPr>
                        <a:t>IoT</a:t>
                      </a:r>
                      <a:r>
                        <a:rPr lang="en-US" altLang="zh-CN" sz="900" kern="1200" dirty="0" smtClean="0">
                          <a:solidFill>
                            <a:srgbClr val="0000FF"/>
                          </a:solidFill>
                          <a:effectLst/>
                          <a:latin typeface="Arial" panose="020B0604020202020204" pitchFamily="34" charset="0"/>
                          <a:ea typeface="宋体" panose="02010600030101010101" pitchFamily="2" charset="-122"/>
                          <a:cs typeface="+mn-cs"/>
                        </a:rPr>
                        <a:t> NTN Enhancements (wait</a:t>
                      </a:r>
                      <a:r>
                        <a:rPr lang="en-US" altLang="zh-CN" sz="900" kern="1200" baseline="0" dirty="0" smtClean="0">
                          <a:solidFill>
                            <a:srgbClr val="0000FF"/>
                          </a:solidFill>
                          <a:effectLst/>
                          <a:latin typeface="Arial" panose="020B0604020202020204" pitchFamily="34" charset="0"/>
                          <a:ea typeface="宋体" panose="02010600030101010101" pitchFamily="2" charset="-122"/>
                          <a:cs typeface="+mn-cs"/>
                        </a:rPr>
                        <a:t> for SA approval)</a:t>
                      </a: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宋体" panose="02010600030101010101" pitchFamily="2" charset="-122"/>
                          <a:cs typeface="+mn-cs"/>
                        </a:rPr>
                        <a:t>FS_IOT_NTN</a:t>
                      </a: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宋体" panose="02010600030101010101" pitchFamily="2" charset="-122"/>
                          <a:cs typeface="+mn-cs"/>
                        </a:rPr>
                        <a:t>China Unicom</a:t>
                      </a:r>
                      <a:endParaRPr lang="zh-CN" altLang="en-US"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宋体" panose="02010600030101010101" pitchFamily="2" charset="-122"/>
                          <a:cs typeface="+mn-cs"/>
                        </a:rPr>
                        <a:t>S5-222579</a:t>
                      </a:r>
                      <a:endParaRPr lang="zh-CN" alt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1673342888"/>
              </p:ext>
            </p:extLst>
          </p:nvPr>
        </p:nvGraphicFramePr>
        <p:xfrm>
          <a:off x="6433503" y="1086336"/>
          <a:ext cx="5543747" cy="2285011"/>
        </p:xfrm>
        <a:graphic>
          <a:graphicData uri="http://schemas.openxmlformats.org/drawingml/2006/table">
            <a:tbl>
              <a:tblPr>
                <a:tableStyleId>{5C22544A-7EE6-4342-B048-85BDC9FD1C3A}</a:tableStyleId>
              </a:tblPr>
              <a:tblGrid>
                <a:gridCol w="266240">
                  <a:extLst>
                    <a:ext uri="{9D8B030D-6E8A-4147-A177-3AD203B41FA5}">
                      <a16:colId xmlns:a16="http://schemas.microsoft.com/office/drawing/2014/main" xmlns="" val="20000"/>
                    </a:ext>
                  </a:extLst>
                </a:gridCol>
                <a:gridCol w="2835189">
                  <a:extLst>
                    <a:ext uri="{9D8B030D-6E8A-4147-A177-3AD203B41FA5}">
                      <a16:colId xmlns:a16="http://schemas.microsoft.com/office/drawing/2014/main" xmlns="" val="20001"/>
                    </a:ext>
                  </a:extLst>
                </a:gridCol>
                <a:gridCol w="555254">
                  <a:extLst>
                    <a:ext uri="{9D8B030D-6E8A-4147-A177-3AD203B41FA5}">
                      <a16:colId xmlns:a16="http://schemas.microsoft.com/office/drawing/2014/main" xmlns="" val="20002"/>
                    </a:ext>
                  </a:extLst>
                </a:gridCol>
                <a:gridCol w="1042572">
                  <a:extLst>
                    <a:ext uri="{9D8B030D-6E8A-4147-A177-3AD203B41FA5}">
                      <a16:colId xmlns:a16="http://schemas.microsoft.com/office/drawing/2014/main" xmlns="" val="20003"/>
                    </a:ext>
                  </a:extLst>
                </a:gridCol>
                <a:gridCol w="844492">
                  <a:extLst>
                    <a:ext uri="{9D8B030D-6E8A-4147-A177-3AD203B41FA5}">
                      <a16:colId xmlns:a16="http://schemas.microsoft.com/office/drawing/2014/main" xmlns="" val="20005"/>
                    </a:ext>
                  </a:extLst>
                </a:gridCol>
              </a:tblGrid>
              <a:tr h="209065">
                <a:tc gridSpan="5">
                  <a:txBody>
                    <a:bodyPr/>
                    <a:lstStyle/>
                    <a:p>
                      <a:pPr marL="0" algn="l" defTabSz="1219170" rtl="0" eaLnBrk="1" latinLnBrk="0" hangingPunct="1">
                        <a:spcAft>
                          <a:spcPts val="0"/>
                        </a:spcAft>
                      </a:pPr>
                      <a:r>
                        <a:rPr lang="en-US" altLang="zh-CN" sz="1200" b="1" kern="1200" dirty="0" smtClean="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158563">
                <a:tc gridSpan="5">
                  <a:txBody>
                    <a:bodyPr/>
                    <a:lstStyle/>
                    <a:p>
                      <a:pPr marL="0" algn="l" defTabSz="1219170" rtl="0" eaLnBrk="1" latinLnBrk="0" hangingPunct="1">
                        <a:spcAft>
                          <a:spcPts val="0"/>
                        </a:spcAft>
                      </a:pPr>
                      <a:r>
                        <a:rPr lang="en-US" altLang="zh-CN" sz="100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1"/>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19</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algn="l">
                        <a:spcAft>
                          <a:spcPts val="0"/>
                        </a:spcAft>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of non-public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GB" sz="900" kern="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FS_OAM_eNPN</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SP-211436</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2"/>
                  </a:ext>
                </a:extLst>
              </a:tr>
              <a:tr h="15856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20</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Orange</a:t>
                      </a: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FS_EE5G_Ph2</a:t>
                      </a: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3"/>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Samsung</a:t>
                      </a:r>
                    </a:p>
                    <a:p>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FS_NSOEU</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4"/>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22</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p>
                  </a:txBody>
                  <a:tcPr marL="4763" marR="4763" marT="4763" marB="0">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5"/>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23</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FS_DCSA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6"/>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Study </a:t>
                      </a:r>
                      <a:r>
                        <a:rPr lang="en-US" altLang="zh-CN" sz="900" kern="1200" dirty="0">
                          <a:solidFill>
                            <a:srgbClr val="000000"/>
                          </a:solidFill>
                          <a:effectLst/>
                          <a:latin typeface="Arial" panose="020B0604020202020204" pitchFamily="34" charset="0"/>
                          <a:ea typeface="+mn-ea"/>
                          <a:cs typeface="Arial" panose="020B0604020202020204" pitchFamily="34" charset="0"/>
                        </a:rPr>
                        <a:t>on management aspects of network slice management capability exposure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Alibaba</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FS_NSCE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SP-220142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7"/>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25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alignment with ETSI MEC for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Huawei</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FS_MEC_ECM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SP-220147</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8"/>
                  </a:ext>
                </a:extLst>
              </a:tr>
            </a:tbl>
          </a:graphicData>
        </a:graphic>
      </p:graphicFrame>
      <p:sp>
        <p:nvSpPr>
          <p:cNvPr id="7" name="矩形 6"/>
          <p:cNvSpPr/>
          <p:nvPr/>
        </p:nvSpPr>
        <p:spPr>
          <a:xfrm>
            <a:off x="411846" y="739001"/>
            <a:ext cx="8773296" cy="276999"/>
          </a:xfrm>
          <a:prstGeom prst="rect">
            <a:avLst/>
          </a:prstGeom>
          <a:solidFill>
            <a:schemeClr val="bg1"/>
          </a:solidFill>
        </p:spPr>
        <p:txBody>
          <a:bodyPr wrap="square">
            <a:spAutoFit/>
          </a:bodyPr>
          <a:lstStyle/>
          <a:p>
            <a:r>
              <a:rPr lang="en-US" altLang="zh-CN" sz="1200" b="1" dirty="0">
                <a:solidFill>
                  <a:srgbClr val="0000FF"/>
                </a:solidFill>
                <a:latin typeface="+mn-lt"/>
              </a:rPr>
              <a:t>Altogether </a:t>
            </a:r>
            <a:r>
              <a:rPr lang="en-US" altLang="zh-CN" sz="1200" b="1" dirty="0" smtClean="0">
                <a:solidFill>
                  <a:srgbClr val="0000FF"/>
                </a:solidFill>
                <a:latin typeface="+mn-lt"/>
              </a:rPr>
              <a:t>31 </a:t>
            </a:r>
            <a:r>
              <a:rPr lang="en-US" altLang="zh-CN" sz="1200" b="1" dirty="0">
                <a:solidFill>
                  <a:srgbClr val="0000FF"/>
                </a:solidFill>
                <a:latin typeface="+mn-lt"/>
              </a:rPr>
              <a:t>WIs/Sis, including 23 ongoing Sis </a:t>
            </a:r>
            <a:r>
              <a:rPr lang="en-US" altLang="zh-CN" sz="1200" b="1" dirty="0" smtClean="0">
                <a:solidFill>
                  <a:srgbClr val="0000FF"/>
                </a:solidFill>
                <a:latin typeface="+mn-lt"/>
              </a:rPr>
              <a:t>and </a:t>
            </a:r>
            <a:r>
              <a:rPr lang="en-US" altLang="zh-CN" sz="1200" b="1" dirty="0">
                <a:solidFill>
                  <a:srgbClr val="0000FF"/>
                </a:solidFill>
                <a:latin typeface="+mn-lt"/>
              </a:rPr>
              <a:t>5 ongoing </a:t>
            </a:r>
            <a:r>
              <a:rPr lang="en-US" altLang="zh-CN" sz="1200" b="1" dirty="0" err="1" smtClean="0">
                <a:solidFill>
                  <a:srgbClr val="0000FF"/>
                </a:solidFill>
                <a:latin typeface="+mn-lt"/>
              </a:rPr>
              <a:t>Wis</a:t>
            </a:r>
            <a:r>
              <a:rPr lang="en-US" altLang="zh-CN" sz="1200" b="1" dirty="0" smtClean="0">
                <a:solidFill>
                  <a:srgbClr val="0000FF"/>
                </a:solidFill>
                <a:latin typeface="+mn-lt"/>
              </a:rPr>
              <a:t>, 2SIs and 1 WI are waiting for SA approval. </a:t>
            </a:r>
            <a:endParaRPr lang="en-US" altLang="zh-CN" sz="1200" b="1" dirty="0">
              <a:solidFill>
                <a:srgbClr val="0000FF"/>
              </a:solidFill>
              <a:latin typeface="+mn-lt"/>
            </a:endParaRPr>
          </a:p>
        </p:txBody>
      </p:sp>
    </p:spTree>
    <p:extLst>
      <p:ext uri="{BB962C8B-B14F-4D97-AF65-F5344CB8AC3E}">
        <p14:creationId xmlns:p14="http://schemas.microsoft.com/office/powerpoint/2010/main" val="388857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04800" y="925291"/>
            <a:ext cx="5844745" cy="5170646"/>
          </a:xfrm>
          <a:prstGeom prst="rect">
            <a:avLst/>
          </a:prstGeom>
          <a:solidFill>
            <a:schemeClr val="bg1"/>
          </a:solidFill>
        </p:spPr>
        <p:txBody>
          <a:bodyPr wrap="square">
            <a:spAutoFit/>
          </a:bodyPr>
          <a:lstStyle/>
          <a:p>
            <a:pPr lvl="0"/>
            <a:r>
              <a:rPr lang="en-US" altLang="zh-CN" sz="1100" b="1" dirty="0" smtClean="0">
                <a:solidFill>
                  <a:prstClr val="black"/>
                </a:solidFill>
                <a:latin typeface="Calibri"/>
              </a:rPr>
              <a:t>TS </a:t>
            </a:r>
            <a:r>
              <a:rPr lang="en-US" altLang="zh-CN" sz="1100" b="1" dirty="0">
                <a:solidFill>
                  <a:prstClr val="black"/>
                </a:solidFill>
                <a:latin typeface="Calibri"/>
              </a:rPr>
              <a:t>28.541:</a:t>
            </a:r>
          </a:p>
          <a:p>
            <a:pPr lvl="0"/>
            <a:r>
              <a:rPr lang="en-US" altLang="zh-CN" sz="1100" dirty="0">
                <a:solidFill>
                  <a:prstClr val="black"/>
                </a:solidFill>
                <a:latin typeface="Calibri"/>
              </a:rPr>
              <a:t>[SA5#142e], 6.3-MAINT, GROUP#10 (S5-222058/S5-222134) TS 28.541 attribute related to </a:t>
            </a:r>
            <a:r>
              <a:rPr lang="en-US" altLang="zh-CN" sz="1100" dirty="0" err="1">
                <a:solidFill>
                  <a:prstClr val="black"/>
                </a:solidFill>
                <a:latin typeface="Calibri"/>
              </a:rPr>
              <a:t>nextHopInfoList</a:t>
            </a:r>
            <a:r>
              <a:rPr lang="en-US" altLang="zh-CN" sz="1100" dirty="0">
                <a:solidFill>
                  <a:prstClr val="black"/>
                </a:solidFill>
                <a:latin typeface="Calibri"/>
              </a:rPr>
              <a:t> in </a:t>
            </a:r>
            <a:r>
              <a:rPr lang="en-US" altLang="zh-CN" sz="1100" dirty="0" err="1">
                <a:solidFill>
                  <a:prstClr val="black"/>
                </a:solidFill>
                <a:latin typeface="Calibri"/>
              </a:rPr>
              <a:t>EP_transport</a:t>
            </a:r>
            <a:endParaRPr lang="en-US" altLang="zh-CN" sz="1100" dirty="0">
              <a:solidFill>
                <a:prstClr val="black"/>
              </a:solidFill>
              <a:latin typeface="Calibri"/>
            </a:endParaRPr>
          </a:p>
          <a:p>
            <a:pPr lvl="0"/>
            <a:r>
              <a:rPr lang="en-US" altLang="zh-CN" sz="1100" dirty="0">
                <a:solidFill>
                  <a:prstClr val="black"/>
                </a:solidFill>
                <a:latin typeface="Calibri"/>
              </a:rPr>
              <a:t>[SA5#142e], 6.3-MAINT, S5-222081 Rel-16 CR TS 28.541 Fix attribute properties for configurable5QISetRef and dynamic5QISetRef</a:t>
            </a:r>
          </a:p>
          <a:p>
            <a:pPr lvl="0"/>
            <a:r>
              <a:rPr lang="en-US" altLang="zh-CN" sz="1100" dirty="0">
                <a:solidFill>
                  <a:prstClr val="black"/>
                </a:solidFill>
                <a:latin typeface="Calibri"/>
              </a:rPr>
              <a:t>[SA5#142e], 6.3-MAINT, S5-222119 Rel-16 CR 28.541 Diagram fix for NRM fragment for RRM policies</a:t>
            </a:r>
          </a:p>
          <a:p>
            <a:pPr lvl="0"/>
            <a:r>
              <a:rPr lang="en-US" altLang="zh-CN" sz="1100" dirty="0">
                <a:solidFill>
                  <a:prstClr val="black"/>
                </a:solidFill>
                <a:latin typeface="Calibri"/>
              </a:rPr>
              <a:t>[SA5#142e], 6.3-MAINT, S5-222215 Rel-16 TS 28.541 Fixing </a:t>
            </a:r>
            <a:r>
              <a:rPr lang="en-US" altLang="zh-CN" sz="1100" dirty="0" err="1">
                <a:solidFill>
                  <a:prstClr val="black"/>
                </a:solidFill>
                <a:latin typeface="Calibri"/>
              </a:rPr>
              <a:t>OpenAPI</a:t>
            </a:r>
            <a:r>
              <a:rPr lang="en-US" altLang="zh-CN" sz="1100" dirty="0">
                <a:solidFill>
                  <a:prstClr val="black"/>
                </a:solidFill>
                <a:latin typeface="Calibri"/>
              </a:rPr>
              <a:t> Discoverability issue in Stage3-5gcNrm.yaml</a:t>
            </a:r>
          </a:p>
          <a:p>
            <a:pPr lvl="0"/>
            <a:r>
              <a:rPr lang="en-US" altLang="zh-CN" sz="1100" dirty="0">
                <a:solidFill>
                  <a:prstClr val="black"/>
                </a:solidFill>
                <a:latin typeface="Calibri"/>
              </a:rPr>
              <a:t>[SA5#142e], 6.3-MAINT, S5-222216 Rel-16 TS 28.541 Fixing </a:t>
            </a:r>
            <a:r>
              <a:rPr lang="en-US" altLang="zh-CN" sz="1100" dirty="0" err="1">
                <a:solidFill>
                  <a:prstClr val="black"/>
                </a:solidFill>
                <a:latin typeface="Calibri"/>
              </a:rPr>
              <a:t>OpenAPI</a:t>
            </a:r>
            <a:r>
              <a:rPr lang="en-US" altLang="zh-CN" sz="1100" dirty="0">
                <a:solidFill>
                  <a:prstClr val="black"/>
                </a:solidFill>
                <a:latin typeface="Calibri"/>
              </a:rPr>
              <a:t> Discoverability issue in Stage3-nrNrm.yaml</a:t>
            </a:r>
          </a:p>
          <a:p>
            <a:pPr lvl="0"/>
            <a:r>
              <a:rPr lang="en-US" altLang="zh-CN" sz="1100" dirty="0">
                <a:solidFill>
                  <a:prstClr val="black"/>
                </a:solidFill>
                <a:latin typeface="Calibri"/>
              </a:rPr>
              <a:t>[SA5#142e], 6.3-MAINT, S5-222217 Rel-16 TS 28.541 Fixing </a:t>
            </a:r>
            <a:r>
              <a:rPr lang="en-US" altLang="zh-CN" sz="1100" dirty="0" err="1">
                <a:solidFill>
                  <a:prstClr val="black"/>
                </a:solidFill>
                <a:latin typeface="Calibri"/>
              </a:rPr>
              <a:t>OpenAPI</a:t>
            </a:r>
            <a:r>
              <a:rPr lang="en-US" altLang="zh-CN" sz="1100" dirty="0">
                <a:solidFill>
                  <a:prstClr val="black"/>
                </a:solidFill>
                <a:latin typeface="Calibri"/>
              </a:rPr>
              <a:t> Discoverability issue in Stage3-sliceNrm.yaml</a:t>
            </a:r>
          </a:p>
          <a:p>
            <a:pPr lvl="0"/>
            <a:r>
              <a:rPr lang="en-US" altLang="zh-CN" sz="1100" dirty="0">
                <a:solidFill>
                  <a:prstClr val="black"/>
                </a:solidFill>
                <a:latin typeface="Calibri"/>
              </a:rPr>
              <a:t> [SA5#142e], 6.3-MAINT, S5-222248 Rel-16 Draft CR 28.541 Correction on minor </a:t>
            </a:r>
            <a:r>
              <a:rPr lang="en-US" altLang="zh-CN" sz="1100" dirty="0" err="1">
                <a:solidFill>
                  <a:prstClr val="black"/>
                </a:solidFill>
                <a:latin typeface="Calibri"/>
              </a:rPr>
              <a:t>errrors</a:t>
            </a:r>
            <a:r>
              <a:rPr lang="en-US" altLang="zh-CN" sz="1100" dirty="0">
                <a:solidFill>
                  <a:prstClr val="black"/>
                </a:solidFill>
                <a:latin typeface="Calibri"/>
              </a:rPr>
              <a:t> in </a:t>
            </a:r>
            <a:r>
              <a:rPr lang="en-US" altLang="zh-CN" sz="1100" dirty="0" err="1">
                <a:solidFill>
                  <a:prstClr val="black"/>
                </a:solidFill>
                <a:latin typeface="Calibri"/>
              </a:rPr>
              <a:t>nrNRM</a:t>
            </a:r>
            <a:r>
              <a:rPr lang="en-US" altLang="zh-CN" sz="1100" dirty="0">
                <a:solidFill>
                  <a:prstClr val="black"/>
                </a:solidFill>
                <a:latin typeface="Calibri"/>
              </a:rPr>
              <a:t> </a:t>
            </a:r>
            <a:r>
              <a:rPr lang="en-US" altLang="zh-CN" sz="1100" dirty="0" err="1">
                <a:solidFill>
                  <a:prstClr val="black"/>
                </a:solidFill>
                <a:latin typeface="Calibri"/>
              </a:rPr>
              <a:t>yaml</a:t>
            </a:r>
            <a:endParaRPr lang="en-US" altLang="zh-CN" sz="1100" dirty="0">
              <a:solidFill>
                <a:prstClr val="black"/>
              </a:solidFill>
              <a:latin typeface="Calibri"/>
            </a:endParaRPr>
          </a:p>
          <a:p>
            <a:pPr lvl="0"/>
            <a:r>
              <a:rPr lang="en-US" altLang="zh-CN" sz="1100" dirty="0">
                <a:solidFill>
                  <a:prstClr val="black"/>
                </a:solidFill>
                <a:latin typeface="Calibri"/>
              </a:rPr>
              <a:t>[SA5#142e], 6.3-MAINT,  S5-222250 Rel-16 Draft CR 28.541 </a:t>
            </a:r>
            <a:r>
              <a:rPr lang="en-US" altLang="zh-CN" sz="1100" dirty="0" err="1">
                <a:solidFill>
                  <a:prstClr val="black"/>
                </a:solidFill>
                <a:latin typeface="Calibri"/>
              </a:rPr>
              <a:t>Correcton</a:t>
            </a:r>
            <a:r>
              <a:rPr lang="en-US" altLang="zh-CN" sz="1100" dirty="0">
                <a:solidFill>
                  <a:prstClr val="black"/>
                </a:solidFill>
                <a:latin typeface="Calibri"/>
              </a:rPr>
              <a:t> on the attribute definition in the wrong </a:t>
            </a:r>
            <a:r>
              <a:rPr lang="en-US" altLang="zh-CN" sz="1100" dirty="0" err="1">
                <a:solidFill>
                  <a:prstClr val="black"/>
                </a:solidFill>
                <a:latin typeface="Calibri"/>
              </a:rPr>
              <a:t>yaml</a:t>
            </a:r>
            <a:r>
              <a:rPr lang="en-US" altLang="zh-CN" sz="1100" dirty="0">
                <a:solidFill>
                  <a:prstClr val="black"/>
                </a:solidFill>
                <a:latin typeface="Calibri"/>
              </a:rPr>
              <a:t> file</a:t>
            </a:r>
          </a:p>
          <a:p>
            <a:pPr lvl="0"/>
            <a:r>
              <a:rPr lang="en-US" altLang="zh-CN" sz="1100" dirty="0">
                <a:solidFill>
                  <a:prstClr val="black"/>
                </a:solidFill>
                <a:latin typeface="Calibri"/>
              </a:rPr>
              <a:t>[SA5#142e], 6.3-MAINT, S5-222264 Rel-17 Draft CR 28.541 Correction on two SLA attributes</a:t>
            </a:r>
          </a:p>
          <a:p>
            <a:pPr lvl="0"/>
            <a:r>
              <a:rPr lang="en-US" altLang="zh-CN" sz="1100" dirty="0">
                <a:solidFill>
                  <a:prstClr val="black"/>
                </a:solidFill>
                <a:latin typeface="Calibri"/>
              </a:rPr>
              <a:t>[SA5#142e], 6.3-MAINT, S5-222386 Rel-16 CR TS 28.541 Correction to </a:t>
            </a:r>
            <a:r>
              <a:rPr lang="en-US" altLang="zh-CN" sz="1100" dirty="0" err="1">
                <a:solidFill>
                  <a:prstClr val="black"/>
                </a:solidFill>
                <a:latin typeface="Calibri"/>
              </a:rPr>
              <a:t>RRMPolicy</a:t>
            </a:r>
            <a:r>
              <a:rPr lang="en-US" altLang="zh-CN" sz="1100" dirty="0">
                <a:solidFill>
                  <a:prstClr val="black"/>
                </a:solidFill>
                <a:latin typeface="Calibri"/>
              </a:rPr>
              <a:t>_ IOC reference in </a:t>
            </a:r>
            <a:r>
              <a:rPr lang="en-US" altLang="zh-CN" sz="1100" dirty="0" err="1">
                <a:solidFill>
                  <a:prstClr val="black"/>
                </a:solidFill>
                <a:latin typeface="Calibri"/>
              </a:rPr>
              <a:t>RRMPolicyRatio</a:t>
            </a:r>
            <a:r>
              <a:rPr lang="en-US" altLang="zh-CN" sz="1100" dirty="0">
                <a:solidFill>
                  <a:prstClr val="black"/>
                </a:solidFill>
                <a:latin typeface="Calibri"/>
              </a:rPr>
              <a:t> IOC</a:t>
            </a:r>
          </a:p>
          <a:p>
            <a:pPr lvl="0"/>
            <a:r>
              <a:rPr lang="en-US" altLang="zh-CN" sz="1100" dirty="0">
                <a:solidFill>
                  <a:prstClr val="black"/>
                </a:solidFill>
                <a:latin typeface="Calibri"/>
              </a:rPr>
              <a:t>[SA5#142e], 6.3-MAINT, S5-222388 Rel-16 CR TS 28.541 Add attribute properties for </a:t>
            </a:r>
            <a:r>
              <a:rPr lang="en-US" altLang="zh-CN" sz="1100" dirty="0" err="1">
                <a:solidFill>
                  <a:prstClr val="black"/>
                </a:solidFill>
                <a:latin typeface="Calibri"/>
              </a:rPr>
              <a:t>NetworkSliceSubnet</a:t>
            </a:r>
            <a:r>
              <a:rPr lang="en-US" altLang="zh-CN" sz="1100" dirty="0">
                <a:solidFill>
                  <a:prstClr val="black"/>
                </a:solidFill>
                <a:latin typeface="Calibri"/>
              </a:rPr>
              <a:t> attribute </a:t>
            </a:r>
            <a:r>
              <a:rPr lang="en-US" altLang="zh-CN" sz="1100" dirty="0" err="1">
                <a:solidFill>
                  <a:prstClr val="black"/>
                </a:solidFill>
                <a:latin typeface="Calibri"/>
              </a:rPr>
              <a:t>priorityLabel</a:t>
            </a:r>
            <a:endParaRPr lang="en-US" altLang="zh-CN" sz="1100" dirty="0">
              <a:solidFill>
                <a:prstClr val="black"/>
              </a:solidFill>
              <a:latin typeface="Calibri"/>
            </a:endParaRPr>
          </a:p>
          <a:p>
            <a:pPr lvl="0"/>
            <a:r>
              <a:rPr lang="en-US" altLang="zh-CN" sz="1100" dirty="0">
                <a:solidFill>
                  <a:prstClr val="black"/>
                </a:solidFill>
                <a:latin typeface="Calibri"/>
              </a:rPr>
              <a:t>[SA5#142e], 6.3-MAINT, S5-222390 Rel-17 CR TS 28.541 Fix to change Support Qualifier to S</a:t>
            </a:r>
          </a:p>
          <a:p>
            <a:pPr lvl="0"/>
            <a:r>
              <a:rPr lang="en-US" altLang="zh-CN" sz="1100" dirty="0">
                <a:solidFill>
                  <a:prstClr val="black"/>
                </a:solidFill>
                <a:latin typeface="Calibri"/>
              </a:rPr>
              <a:t>[SA5#142e], 6.3-MAINT, S5-222391 Rel-17 CR TS 28.541 Define </a:t>
            </a:r>
            <a:r>
              <a:rPr lang="en-US" altLang="zh-CN" sz="1100" dirty="0" err="1">
                <a:solidFill>
                  <a:prstClr val="black"/>
                </a:solidFill>
                <a:latin typeface="Calibri"/>
              </a:rPr>
              <a:t>LogicInterfaceInfo</a:t>
            </a:r>
            <a:r>
              <a:rPr lang="en-US" altLang="zh-CN" sz="1100" dirty="0">
                <a:solidFill>
                  <a:prstClr val="black"/>
                </a:solidFill>
                <a:latin typeface="Calibri"/>
              </a:rPr>
              <a:t> </a:t>
            </a:r>
            <a:r>
              <a:rPr lang="en-US" altLang="zh-CN" sz="1100" dirty="0" err="1">
                <a:solidFill>
                  <a:prstClr val="black"/>
                </a:solidFill>
                <a:latin typeface="Calibri"/>
              </a:rPr>
              <a:t>datatype</a:t>
            </a:r>
            <a:r>
              <a:rPr lang="en-US" altLang="zh-CN" sz="1100" dirty="0">
                <a:solidFill>
                  <a:prstClr val="black"/>
                </a:solidFill>
                <a:latin typeface="Calibri"/>
              </a:rPr>
              <a:t> and fix attribute properties for </a:t>
            </a:r>
            <a:r>
              <a:rPr lang="en-US" altLang="zh-CN" sz="1100" dirty="0" err="1">
                <a:solidFill>
                  <a:prstClr val="black"/>
                </a:solidFill>
                <a:latin typeface="Calibri"/>
              </a:rPr>
              <a:t>logicInterfaceInfo</a:t>
            </a:r>
            <a:endParaRPr lang="en-US" altLang="zh-CN" sz="1100" dirty="0">
              <a:solidFill>
                <a:prstClr val="black"/>
              </a:solidFill>
              <a:latin typeface="Calibri"/>
            </a:endParaRPr>
          </a:p>
          <a:p>
            <a:pPr lvl="0"/>
            <a:r>
              <a:rPr lang="en-US" altLang="zh-CN" sz="1100" dirty="0">
                <a:solidFill>
                  <a:prstClr val="black"/>
                </a:solidFill>
                <a:latin typeface="Calibri"/>
              </a:rPr>
              <a:t>[SA5#142e], 6.3-MAINT, S5-222495 </a:t>
            </a:r>
            <a:r>
              <a:rPr lang="en-US" altLang="zh-CN" sz="1100" dirty="0" err="1">
                <a:solidFill>
                  <a:prstClr val="black"/>
                </a:solidFill>
                <a:latin typeface="Calibri"/>
              </a:rPr>
              <a:t>DraftCR</a:t>
            </a:r>
            <a:r>
              <a:rPr lang="en-US" altLang="zh-CN" sz="1100" dirty="0">
                <a:solidFill>
                  <a:prstClr val="black"/>
                </a:solidFill>
                <a:latin typeface="Calibri"/>
              </a:rPr>
              <a:t> 28.541 Correct NR NRM </a:t>
            </a:r>
            <a:r>
              <a:rPr lang="en-US" altLang="zh-CN" sz="1100" dirty="0" err="1">
                <a:solidFill>
                  <a:prstClr val="black"/>
                </a:solidFill>
                <a:latin typeface="Calibri"/>
              </a:rPr>
              <a:t>defaultValue</a:t>
            </a:r>
            <a:r>
              <a:rPr lang="en-US" altLang="zh-CN" sz="1100" dirty="0">
                <a:solidFill>
                  <a:prstClr val="black"/>
                </a:solidFill>
                <a:latin typeface="Calibri"/>
              </a:rPr>
              <a:t> Null</a:t>
            </a:r>
          </a:p>
          <a:p>
            <a:pPr lvl="0"/>
            <a:r>
              <a:rPr lang="en-US" altLang="zh-CN" sz="1100" dirty="0">
                <a:solidFill>
                  <a:prstClr val="black"/>
                </a:solidFill>
                <a:latin typeface="Calibri"/>
              </a:rPr>
              <a:t>[SA5#142e], 6.3-MAINT, S5-222527 Rel-17 Draft CR 28.541 Correct </a:t>
            </a:r>
            <a:r>
              <a:rPr lang="en-US" altLang="zh-CN" sz="1100" dirty="0" err="1">
                <a:solidFill>
                  <a:prstClr val="black"/>
                </a:solidFill>
                <a:latin typeface="Calibri"/>
              </a:rPr>
              <a:t>maximumDeviationHoTrigger</a:t>
            </a:r>
            <a:r>
              <a:rPr lang="en-US" altLang="zh-CN" sz="1100" dirty="0">
                <a:solidFill>
                  <a:prstClr val="black"/>
                </a:solidFill>
                <a:latin typeface="Calibri"/>
              </a:rPr>
              <a:t> for D-LBO</a:t>
            </a:r>
          </a:p>
          <a:p>
            <a:pPr lvl="0"/>
            <a:r>
              <a:rPr lang="en-US" altLang="zh-CN" sz="1100" dirty="0">
                <a:solidFill>
                  <a:prstClr val="black"/>
                </a:solidFill>
                <a:latin typeface="Calibri"/>
              </a:rPr>
              <a:t>[SA5#142e], 6.3-MAINT, S5-222528 Fix BWP association to </a:t>
            </a:r>
            <a:r>
              <a:rPr lang="en-US" altLang="zh-CN" sz="1100" dirty="0" err="1">
                <a:solidFill>
                  <a:prstClr val="black"/>
                </a:solidFill>
                <a:latin typeface="Calibri"/>
              </a:rPr>
              <a:t>NRCellDU</a:t>
            </a:r>
            <a:endParaRPr lang="en-US" altLang="zh-CN" sz="1100" dirty="0">
              <a:solidFill>
                <a:prstClr val="black"/>
              </a:solidFill>
              <a:latin typeface="Calibri"/>
            </a:endParaRPr>
          </a:p>
          <a:p>
            <a:pPr lvl="0"/>
            <a:r>
              <a:rPr lang="en-US" altLang="zh-CN" sz="1100" dirty="0">
                <a:solidFill>
                  <a:prstClr val="black"/>
                </a:solidFill>
                <a:latin typeface="Calibri"/>
              </a:rPr>
              <a:t>[SA5#142e], 6.3-MAINT, GROUP#4 (S5-222532/S5-222535) Update 5QI set </a:t>
            </a:r>
            <a:r>
              <a:rPr lang="en-US" altLang="zh-CN" sz="1100" dirty="0" smtClean="0">
                <a:solidFill>
                  <a:prstClr val="black"/>
                </a:solidFill>
                <a:latin typeface="Calibri"/>
              </a:rPr>
              <a:t>description</a:t>
            </a:r>
            <a:endParaRPr lang="en-US" altLang="zh-CN" sz="1100" b="1" dirty="0">
              <a:solidFill>
                <a:prstClr val="black"/>
              </a:solidFill>
              <a:latin typeface="+mj-lt"/>
            </a:endParaRPr>
          </a:p>
        </p:txBody>
      </p:sp>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Rel-16/Rel-17 CRs (1/2)</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158941" y="925291"/>
            <a:ext cx="5847004" cy="5093702"/>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prstClr val="black"/>
                </a:solidFill>
                <a:latin typeface="+mj-lt"/>
              </a:rPr>
              <a:t>The following topics are discussed in the meeting.</a:t>
            </a:r>
          </a:p>
          <a:p>
            <a:pPr defTabSz="1219170" eaLnBrk="1" fontAlgn="auto" hangingPunct="1">
              <a:spcBef>
                <a:spcPts val="0"/>
              </a:spcBef>
              <a:spcAft>
                <a:spcPts val="0"/>
              </a:spcAft>
              <a:defRPr/>
            </a:pPr>
            <a:endParaRPr lang="en-US" altLang="zh-CN" sz="1400" b="1" dirty="0" smtClean="0">
              <a:solidFill>
                <a:prstClr val="black"/>
              </a:solidFill>
              <a:latin typeface="+mj-lt"/>
            </a:endParaRPr>
          </a:p>
          <a:p>
            <a:r>
              <a:rPr lang="en-US" altLang="zh-CN" sz="1100" b="1" dirty="0">
                <a:latin typeface="+mn-lt"/>
              </a:rPr>
              <a:t>Collaboration with CT on Forge (</a:t>
            </a:r>
            <a:r>
              <a:rPr lang="en-US" altLang="zh-CN" sz="1100" b="1" dirty="0" smtClean="0">
                <a:latin typeface="+mn-lt"/>
              </a:rPr>
              <a:t>TS 32.312&amp;28.532&amp;28.536&amp;28.538&amp;28.541&amp;28.550&amp;28.622&amp;28.623</a:t>
            </a:r>
            <a:r>
              <a:rPr lang="en-US" altLang="zh-CN" sz="1100" b="1" dirty="0">
                <a:latin typeface="+mn-lt"/>
              </a:rPr>
              <a:t>): </a:t>
            </a:r>
            <a:endParaRPr lang="en-US" altLang="zh-CN" sz="1100" dirty="0" smtClean="0">
              <a:latin typeface="+mj-lt"/>
            </a:endParaRPr>
          </a:p>
          <a:p>
            <a:r>
              <a:rPr lang="en-US" altLang="zh-CN" sz="1100" dirty="0" smtClean="0">
                <a:latin typeface="+mj-lt"/>
              </a:rPr>
              <a:t>[</a:t>
            </a:r>
            <a:r>
              <a:rPr lang="en-US" altLang="zh-CN" sz="1100" dirty="0">
                <a:latin typeface="+mj-lt"/>
              </a:rPr>
              <a:t>SA5#142e], 6.3-MAINT, S5-222384 Rel-17 CR TS 28.312 </a:t>
            </a:r>
            <a:r>
              <a:rPr lang="en-US" altLang="zh-CN" sz="1100" dirty="0" err="1">
                <a:latin typeface="+mj-lt"/>
              </a:rPr>
              <a:t>OpenAPI</a:t>
            </a:r>
            <a:r>
              <a:rPr lang="en-US" altLang="zh-CN" sz="1100" dirty="0">
                <a:latin typeface="+mj-lt"/>
              </a:rPr>
              <a:t> file name and dependence change-</a:t>
            </a:r>
            <a:r>
              <a:rPr lang="en-US" altLang="zh-CN" sz="1100" dirty="0" err="1">
                <a:latin typeface="+mj-lt"/>
              </a:rPr>
              <a:t>intentNrm</a:t>
            </a:r>
            <a:endParaRPr lang="en-US" altLang="zh-CN" sz="1100" dirty="0">
              <a:latin typeface="+mj-lt"/>
            </a:endParaRPr>
          </a:p>
          <a:p>
            <a:r>
              <a:rPr lang="en-US" altLang="zh-CN" sz="1100" dirty="0">
                <a:latin typeface="+mj-lt"/>
              </a:rPr>
              <a:t>[SA5#142e], 6.3-MAINT, GROUP#1 (S5-222501/S5-222502) Draft CR 28.532 </a:t>
            </a:r>
            <a:r>
              <a:rPr lang="en-US" altLang="zh-CN" sz="1100" dirty="0" err="1">
                <a:latin typeface="+mj-lt"/>
              </a:rPr>
              <a:t>OpenAPI</a:t>
            </a:r>
            <a:r>
              <a:rPr lang="en-US" altLang="zh-CN" sz="1100" dirty="0">
                <a:latin typeface="+mj-lt"/>
              </a:rPr>
              <a:t> file name and dependence change</a:t>
            </a:r>
          </a:p>
          <a:p>
            <a:r>
              <a:rPr lang="en-US" altLang="zh-CN" sz="1100" dirty="0">
                <a:latin typeface="+mj-lt"/>
              </a:rPr>
              <a:t>[SA5#142e], 6.3-MAINT, S5-222382 Rel-16 CR TS 28.536 </a:t>
            </a:r>
            <a:r>
              <a:rPr lang="en-US" altLang="zh-CN" sz="1100" dirty="0" err="1">
                <a:latin typeface="+mj-lt"/>
              </a:rPr>
              <a:t>OpenAPI</a:t>
            </a:r>
            <a:r>
              <a:rPr lang="en-US" altLang="zh-CN" sz="1100" dirty="0">
                <a:latin typeface="+mj-lt"/>
              </a:rPr>
              <a:t> file name and dependence change-</a:t>
            </a:r>
            <a:r>
              <a:rPr lang="en-US" altLang="zh-CN" sz="1100" dirty="0" err="1">
                <a:latin typeface="+mj-lt"/>
              </a:rPr>
              <a:t>coslaNrm</a:t>
            </a:r>
            <a:endParaRPr lang="en-US" altLang="zh-CN" sz="1100" dirty="0">
              <a:latin typeface="+mj-lt"/>
            </a:endParaRPr>
          </a:p>
          <a:p>
            <a:r>
              <a:rPr lang="en-US" altLang="zh-CN" sz="1100" dirty="0">
                <a:latin typeface="+mj-lt"/>
              </a:rPr>
              <a:t>[SA5#142e], 6.3-MAINT, S5-222385 Rel-17 CR TS 28.538 </a:t>
            </a:r>
            <a:r>
              <a:rPr lang="en-US" altLang="zh-CN" sz="1100" dirty="0" err="1">
                <a:latin typeface="+mj-lt"/>
              </a:rPr>
              <a:t>OpenAPI</a:t>
            </a:r>
            <a:r>
              <a:rPr lang="en-US" altLang="zh-CN" sz="1100" dirty="0">
                <a:latin typeface="+mj-lt"/>
              </a:rPr>
              <a:t> file name and dependence change-</a:t>
            </a:r>
            <a:r>
              <a:rPr lang="en-US" altLang="zh-CN" sz="1100" dirty="0" err="1">
                <a:latin typeface="+mj-lt"/>
              </a:rPr>
              <a:t>edgeNrm</a:t>
            </a:r>
            <a:endParaRPr lang="en-US" altLang="zh-CN" sz="1100" dirty="0">
              <a:latin typeface="+mj-lt"/>
            </a:endParaRPr>
          </a:p>
          <a:p>
            <a:r>
              <a:rPr lang="en-US" altLang="zh-CN" sz="1100" dirty="0">
                <a:latin typeface="+mj-lt"/>
              </a:rPr>
              <a:t>[SA5#142e], 6.3-MAINT, GROUP#2 (S5-222221/S5-222222/S5-222223) TS 28.541 </a:t>
            </a:r>
            <a:r>
              <a:rPr lang="en-US" altLang="zh-CN" sz="1100" dirty="0" err="1">
                <a:latin typeface="+mj-lt"/>
              </a:rPr>
              <a:t>OpenAPI</a:t>
            </a:r>
            <a:r>
              <a:rPr lang="en-US" altLang="zh-CN" sz="1100" dirty="0">
                <a:latin typeface="+mj-lt"/>
              </a:rPr>
              <a:t> file name and dependence change-5gcNrm-nrNRM-SliceNrm.yaml</a:t>
            </a:r>
          </a:p>
          <a:p>
            <a:r>
              <a:rPr lang="en-US" altLang="zh-CN" sz="1100" dirty="0">
                <a:latin typeface="+mj-lt"/>
              </a:rPr>
              <a:t>[SA5#142e], 6.3-MAINT, S5-222518 CT </a:t>
            </a:r>
            <a:r>
              <a:rPr lang="en-US" altLang="zh-CN" sz="1100" dirty="0" err="1">
                <a:latin typeface="+mj-lt"/>
              </a:rPr>
              <a:t>OpenAPI</a:t>
            </a:r>
            <a:r>
              <a:rPr lang="en-US" altLang="zh-CN" sz="1100" dirty="0">
                <a:latin typeface="+mj-lt"/>
              </a:rPr>
              <a:t> file relative-path URI references and dependence change for 5gcNrm.yaml</a:t>
            </a:r>
          </a:p>
          <a:p>
            <a:r>
              <a:rPr lang="en-US" altLang="zh-CN" sz="1100" dirty="0">
                <a:latin typeface="+mj-lt"/>
              </a:rPr>
              <a:t>[SA5#142e], 6.3-MAINT,S5-222503 Rel-16 Draft CR 28.550 </a:t>
            </a:r>
            <a:r>
              <a:rPr lang="en-US" altLang="zh-CN" sz="1100" dirty="0" err="1">
                <a:latin typeface="+mj-lt"/>
              </a:rPr>
              <a:t>OpenAPI</a:t>
            </a:r>
            <a:r>
              <a:rPr lang="en-US" altLang="zh-CN" sz="1100" dirty="0">
                <a:latin typeface="+mj-lt"/>
              </a:rPr>
              <a:t> file name and dependence change</a:t>
            </a:r>
          </a:p>
          <a:p>
            <a:r>
              <a:rPr lang="en-US" altLang="zh-CN" sz="1100" dirty="0">
                <a:latin typeface="+mj-lt"/>
              </a:rPr>
              <a:t>[SA5#142e], 6.3-MAINT, GROUP#3 (S5-222293/S5-222294) TS 28.623 </a:t>
            </a:r>
            <a:r>
              <a:rPr lang="en-US" altLang="zh-CN" sz="1100" dirty="0" err="1">
                <a:latin typeface="+mj-lt"/>
              </a:rPr>
              <a:t>OpenAPI</a:t>
            </a:r>
            <a:r>
              <a:rPr lang="en-US" altLang="zh-CN" sz="1100" dirty="0">
                <a:latin typeface="+mj-lt"/>
              </a:rPr>
              <a:t> file name and dependence </a:t>
            </a:r>
            <a:r>
              <a:rPr lang="en-US" altLang="zh-CN" sz="1100" dirty="0" smtClean="0">
                <a:latin typeface="+mj-lt"/>
              </a:rPr>
              <a:t>change-</a:t>
            </a:r>
            <a:r>
              <a:rPr lang="en-US" altLang="zh-CN" sz="1100" dirty="0" err="1" smtClean="0">
                <a:latin typeface="+mj-lt"/>
              </a:rPr>
              <a:t>comDefs</a:t>
            </a:r>
            <a:r>
              <a:rPr lang="en-US" altLang="zh-CN" sz="1100" dirty="0" smtClean="0">
                <a:latin typeface="+mj-lt"/>
              </a:rPr>
              <a:t>-</a:t>
            </a:r>
            <a:r>
              <a:rPr lang="en-US" altLang="zh-CN" sz="1100" dirty="0" err="1" smtClean="0">
                <a:latin typeface="+mj-lt"/>
              </a:rPr>
              <a:t>genericNRM.yaml</a:t>
            </a:r>
            <a:endParaRPr lang="en-US" altLang="zh-CN" sz="1100" dirty="0" smtClean="0">
              <a:latin typeface="+mj-lt"/>
            </a:endParaRPr>
          </a:p>
          <a:p>
            <a:endParaRPr lang="en-US" altLang="zh-CN" sz="1100" dirty="0" smtClean="0">
              <a:latin typeface="+mj-lt"/>
            </a:endParaRPr>
          </a:p>
          <a:p>
            <a:r>
              <a:rPr lang="en-US" altLang="zh-CN" sz="1100" b="1" dirty="0">
                <a:latin typeface="+mn-lt"/>
              </a:rPr>
              <a:t>Long term plan for improvement:</a:t>
            </a:r>
          </a:p>
          <a:p>
            <a:pPr marL="171450" indent="-171450">
              <a:buFont typeface="Arial" panose="020B0604020202020204" pitchFamily="34" charset="0"/>
              <a:buChar char="•"/>
            </a:pPr>
            <a:r>
              <a:rPr lang="en-US" altLang="zh-CN" sz="1100" dirty="0" err="1" smtClean="0">
                <a:latin typeface="+mj-lt"/>
              </a:rPr>
              <a:t>Reimplement</a:t>
            </a:r>
            <a:r>
              <a:rPr lang="en-US" altLang="zh-CN" sz="1100" dirty="0" smtClean="0">
                <a:latin typeface="+mj-lt"/>
              </a:rPr>
              <a:t> </a:t>
            </a:r>
            <a:r>
              <a:rPr lang="en-US" altLang="zh-CN" sz="1100" dirty="0">
                <a:latin typeface="+mj-lt"/>
              </a:rPr>
              <a:t>(mainly copy the actual definition from CT files) the depended common data type in a separate </a:t>
            </a:r>
            <a:r>
              <a:rPr lang="en-US" altLang="zh-CN" sz="1100" dirty="0" err="1">
                <a:latin typeface="+mj-lt"/>
              </a:rPr>
              <a:t>yaml</a:t>
            </a:r>
            <a:r>
              <a:rPr lang="en-US" altLang="zh-CN" sz="1100" dirty="0">
                <a:latin typeface="+mj-lt"/>
              </a:rPr>
              <a:t> files (e.g., </a:t>
            </a:r>
            <a:r>
              <a:rPr lang="en-US" altLang="zh-CN" sz="1100" dirty="0" err="1">
                <a:latin typeface="+mj-lt"/>
              </a:rPr>
              <a:t>externalDefs.yaml</a:t>
            </a:r>
            <a:r>
              <a:rPr lang="en-US" altLang="zh-CN" sz="1100" dirty="0">
                <a:latin typeface="+mj-lt"/>
              </a:rPr>
              <a:t>) (One option is to add an informative Annex to 28.623 to add this </a:t>
            </a:r>
            <a:r>
              <a:rPr lang="en-US" altLang="zh-CN" sz="1100" dirty="0" err="1">
                <a:latin typeface="+mj-lt"/>
              </a:rPr>
              <a:t>yaml</a:t>
            </a:r>
            <a:r>
              <a:rPr lang="en-US" altLang="zh-CN" sz="1100" dirty="0">
                <a:latin typeface="+mj-lt"/>
              </a:rPr>
              <a:t> file)</a:t>
            </a:r>
          </a:p>
          <a:p>
            <a:pPr marL="171450" indent="-171450">
              <a:buFont typeface="Arial" panose="020B0604020202020204" pitchFamily="34" charset="0"/>
              <a:buChar char="•"/>
            </a:pPr>
            <a:r>
              <a:rPr lang="en-US" altLang="zh-CN" sz="1100" dirty="0" smtClean="0">
                <a:latin typeface="+mj-lt"/>
              </a:rPr>
              <a:t>replace </a:t>
            </a:r>
            <a:r>
              <a:rPr lang="en-US" altLang="zh-CN" sz="1100" dirty="0">
                <a:latin typeface="+mj-lt"/>
              </a:rPr>
              <a:t>the current 5gcNrm.yaml external reference from CT files to </a:t>
            </a:r>
            <a:r>
              <a:rPr lang="en-US" altLang="zh-CN" sz="1100" dirty="0" err="1">
                <a:latin typeface="+mj-lt"/>
              </a:rPr>
              <a:t>externalDefs.yaml</a:t>
            </a:r>
            <a:r>
              <a:rPr lang="en-US" altLang="zh-CN" sz="1100" dirty="0">
                <a:latin typeface="+mj-lt"/>
              </a:rPr>
              <a:t> </a:t>
            </a:r>
          </a:p>
          <a:p>
            <a:pPr marL="171450" indent="-171450">
              <a:buFont typeface="Arial" panose="020B0604020202020204" pitchFamily="34" charset="0"/>
              <a:buChar char="•"/>
            </a:pPr>
            <a:r>
              <a:rPr lang="en-US" altLang="zh-CN" sz="1100" dirty="0" smtClean="0">
                <a:latin typeface="+mj-lt"/>
              </a:rPr>
              <a:t>Going </a:t>
            </a:r>
            <a:r>
              <a:rPr lang="en-US" altLang="zh-CN" sz="1100" dirty="0">
                <a:latin typeface="+mj-lt"/>
              </a:rPr>
              <a:t>forward, the CR author to ensure the update of the external </a:t>
            </a:r>
            <a:r>
              <a:rPr lang="en-US" altLang="zh-CN" sz="1100" dirty="0" err="1">
                <a:latin typeface="+mj-lt"/>
              </a:rPr>
              <a:t>refence</a:t>
            </a:r>
            <a:r>
              <a:rPr lang="en-US" altLang="zh-CN" sz="1100" dirty="0">
                <a:latin typeface="+mj-lt"/>
              </a:rPr>
              <a:t> content into </a:t>
            </a:r>
            <a:r>
              <a:rPr lang="en-US" altLang="zh-CN" sz="1100" dirty="0" err="1" smtClean="0">
                <a:latin typeface="+mj-lt"/>
              </a:rPr>
              <a:t>externalDefs.yaml</a:t>
            </a:r>
            <a:endParaRPr lang="zh-CN" altLang="zh-CN" sz="1100" dirty="0">
              <a:latin typeface="+mj-lt"/>
            </a:endParaRPr>
          </a:p>
        </p:txBody>
      </p:sp>
    </p:spTree>
    <p:extLst>
      <p:ext uri="{BB962C8B-B14F-4D97-AF65-F5344CB8AC3E}">
        <p14:creationId xmlns:p14="http://schemas.microsoft.com/office/powerpoint/2010/main" val="1964389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25582" y="971458"/>
            <a:ext cx="5623074" cy="5339923"/>
          </a:xfrm>
          <a:prstGeom prst="rect">
            <a:avLst/>
          </a:prstGeom>
          <a:solidFill>
            <a:schemeClr val="bg1"/>
          </a:solidFill>
        </p:spPr>
        <p:txBody>
          <a:bodyPr wrap="square">
            <a:spAutoFit/>
          </a:bodyPr>
          <a:lstStyle/>
          <a:p>
            <a:pPr lvl="0"/>
            <a:r>
              <a:rPr lang="en-US" altLang="zh-CN" sz="1100" b="1" dirty="0">
                <a:solidFill>
                  <a:prstClr val="black"/>
                </a:solidFill>
                <a:latin typeface="Calibri"/>
              </a:rPr>
              <a:t>TS 28.532:</a:t>
            </a:r>
          </a:p>
          <a:p>
            <a:pPr lvl="0"/>
            <a:r>
              <a:rPr lang="en-US" altLang="zh-CN" sz="1100" dirty="0">
                <a:solidFill>
                  <a:prstClr val="black"/>
                </a:solidFill>
                <a:latin typeface="Calibri"/>
              </a:rPr>
              <a:t>[SA5#142e], 6.3-MAINT, S5-222096 Rel-16 CR 28.532 Correct definition of Resource</a:t>
            </a:r>
          </a:p>
          <a:p>
            <a:pPr lvl="0"/>
            <a:r>
              <a:rPr lang="en-US" altLang="zh-CN" sz="1100" dirty="0">
                <a:solidFill>
                  <a:prstClr val="black"/>
                </a:solidFill>
                <a:latin typeface="Calibri"/>
              </a:rPr>
              <a:t>[SA5#142e], 6.3-MAINT, S5-222099 Rel-16 CR 28.532 Correct REST SS of </a:t>
            </a:r>
            <a:r>
              <a:rPr lang="en-US" altLang="zh-CN" sz="1100" dirty="0" err="1">
                <a:solidFill>
                  <a:prstClr val="black"/>
                </a:solidFill>
                <a:latin typeface="Calibri"/>
              </a:rPr>
              <a:t>deleteMOI</a:t>
            </a:r>
            <a:endParaRPr lang="en-US" altLang="zh-CN" sz="1100" dirty="0">
              <a:solidFill>
                <a:prstClr val="black"/>
              </a:solidFill>
              <a:latin typeface="Calibri"/>
            </a:endParaRPr>
          </a:p>
          <a:p>
            <a:pPr lvl="0"/>
            <a:r>
              <a:rPr lang="en-US" altLang="zh-CN" sz="1100" dirty="0">
                <a:solidFill>
                  <a:prstClr val="black"/>
                </a:solidFill>
                <a:latin typeface="Calibri"/>
              </a:rPr>
              <a:t>[SA5#142e], 6.3-MAINT, S5-222530 Fix </a:t>
            </a:r>
            <a:r>
              <a:rPr lang="en-US" altLang="zh-CN" sz="1100" dirty="0" err="1">
                <a:solidFill>
                  <a:prstClr val="black"/>
                </a:solidFill>
                <a:latin typeface="Calibri"/>
              </a:rPr>
              <a:t>FileDataType</a:t>
            </a:r>
            <a:r>
              <a:rPr lang="en-US" altLang="zh-CN" sz="1100" dirty="0">
                <a:solidFill>
                  <a:prstClr val="black"/>
                </a:solidFill>
                <a:latin typeface="Calibri"/>
              </a:rPr>
              <a:t> definition (</a:t>
            </a:r>
            <a:r>
              <a:rPr lang="en-US" altLang="zh-CN" sz="1100" dirty="0" err="1">
                <a:solidFill>
                  <a:prstClr val="black"/>
                </a:solidFill>
                <a:latin typeface="Calibri"/>
              </a:rPr>
              <a:t>OpenAPI</a:t>
            </a:r>
            <a:r>
              <a:rPr lang="en-US" altLang="zh-CN" sz="1100" dirty="0">
                <a:solidFill>
                  <a:prstClr val="black"/>
                </a:solidFill>
                <a:latin typeface="Calibri"/>
              </a:rPr>
              <a:t>)</a:t>
            </a:r>
          </a:p>
          <a:p>
            <a:pPr lvl="0"/>
            <a:r>
              <a:rPr lang="en-US" altLang="zh-CN" sz="1100" dirty="0">
                <a:solidFill>
                  <a:prstClr val="black"/>
                </a:solidFill>
                <a:latin typeface="Calibri"/>
              </a:rPr>
              <a:t>[SA5#142e], 6.3-MAINT, S5-222546 Rel-17 Input to </a:t>
            </a:r>
            <a:r>
              <a:rPr lang="en-US" altLang="zh-CN" sz="1100" dirty="0" err="1">
                <a:solidFill>
                  <a:prstClr val="black"/>
                </a:solidFill>
                <a:latin typeface="Calibri"/>
              </a:rPr>
              <a:t>DraftCR</a:t>
            </a:r>
            <a:r>
              <a:rPr lang="en-US" altLang="zh-CN" sz="1100" dirty="0">
                <a:solidFill>
                  <a:prstClr val="black"/>
                </a:solidFill>
                <a:latin typeface="Calibri"/>
              </a:rPr>
              <a:t> Data change notifications YANG-in-Rest format</a:t>
            </a:r>
          </a:p>
          <a:p>
            <a:pPr lvl="0"/>
            <a:endParaRPr lang="en-US" altLang="zh-CN" sz="1100" dirty="0">
              <a:solidFill>
                <a:prstClr val="black"/>
              </a:solidFill>
              <a:latin typeface="Calibri"/>
            </a:endParaRPr>
          </a:p>
          <a:p>
            <a:pPr lvl="0"/>
            <a:r>
              <a:rPr lang="en-US" altLang="zh-CN" sz="1100" b="1" dirty="0">
                <a:solidFill>
                  <a:prstClr val="black"/>
                </a:solidFill>
                <a:latin typeface="Calibri"/>
              </a:rPr>
              <a:t>TS 28.536:</a:t>
            </a:r>
          </a:p>
          <a:p>
            <a:pPr lvl="0"/>
            <a:r>
              <a:rPr lang="en-US" altLang="zh-CN" sz="1100" dirty="0">
                <a:solidFill>
                  <a:prstClr val="black"/>
                </a:solidFill>
                <a:latin typeface="Calibri"/>
              </a:rPr>
              <a:t>[SA5#142e], 6.3-MAINT, S5-222132 Fixing </a:t>
            </a:r>
            <a:r>
              <a:rPr lang="en-US" altLang="zh-CN" sz="1100" dirty="0" err="1">
                <a:solidFill>
                  <a:prstClr val="black"/>
                </a:solidFill>
                <a:latin typeface="Calibri"/>
              </a:rPr>
              <a:t>OpenAPI</a:t>
            </a:r>
            <a:r>
              <a:rPr lang="en-US" altLang="zh-CN" sz="1100" dirty="0">
                <a:solidFill>
                  <a:prstClr val="black"/>
                </a:solidFill>
                <a:latin typeface="Calibri"/>
              </a:rPr>
              <a:t> Discoverability issue in </a:t>
            </a:r>
            <a:r>
              <a:rPr lang="en-US" altLang="zh-CN" sz="1100" dirty="0" err="1">
                <a:solidFill>
                  <a:prstClr val="black"/>
                </a:solidFill>
                <a:latin typeface="Calibri"/>
              </a:rPr>
              <a:t>CoslaNrm.yaml</a:t>
            </a:r>
            <a:r>
              <a:rPr lang="en-US" altLang="zh-CN" sz="1100" dirty="0">
                <a:solidFill>
                  <a:prstClr val="black"/>
                </a:solidFill>
                <a:latin typeface="Calibri"/>
              </a:rPr>
              <a:t> stage 3</a:t>
            </a:r>
          </a:p>
          <a:p>
            <a:pPr lvl="0"/>
            <a:r>
              <a:rPr lang="en-US" altLang="zh-CN" sz="1100" dirty="0">
                <a:solidFill>
                  <a:prstClr val="black"/>
                </a:solidFill>
                <a:latin typeface="Calibri"/>
              </a:rPr>
              <a:t>[SA5#142e], 6.3-MAINT, S5-222552 </a:t>
            </a:r>
            <a:r>
              <a:rPr lang="en-US" altLang="zh-CN" sz="1100" dirty="0" err="1">
                <a:solidFill>
                  <a:prstClr val="black"/>
                </a:solidFill>
                <a:latin typeface="Calibri"/>
              </a:rPr>
              <a:t>draftCR</a:t>
            </a:r>
            <a:r>
              <a:rPr lang="en-US" altLang="zh-CN" sz="1100" dirty="0">
                <a:solidFill>
                  <a:prstClr val="black"/>
                </a:solidFill>
                <a:latin typeface="Calibri"/>
              </a:rPr>
              <a:t> R17 Add support for disabling CL for certain </a:t>
            </a:r>
            <a:r>
              <a:rPr lang="en-US" altLang="zh-CN" sz="1100" dirty="0" smtClean="0">
                <a:solidFill>
                  <a:prstClr val="black"/>
                </a:solidFill>
                <a:latin typeface="Calibri"/>
              </a:rPr>
              <a:t>MOI</a:t>
            </a:r>
          </a:p>
          <a:p>
            <a:pPr lvl="0"/>
            <a:endParaRPr lang="en-US" altLang="zh-CN" sz="1100" b="1" dirty="0" smtClean="0">
              <a:solidFill>
                <a:prstClr val="black"/>
              </a:solidFill>
              <a:latin typeface="Calibri"/>
            </a:endParaRPr>
          </a:p>
          <a:p>
            <a:pPr lvl="0"/>
            <a:r>
              <a:rPr lang="en-US" altLang="zh-CN" sz="1100" b="1" dirty="0">
                <a:solidFill>
                  <a:prstClr val="black"/>
                </a:solidFill>
                <a:latin typeface="Calibri"/>
              </a:rPr>
              <a:t>TS 28.538:</a:t>
            </a:r>
          </a:p>
          <a:p>
            <a:pPr lvl="0"/>
            <a:r>
              <a:rPr lang="en-US" altLang="zh-CN" sz="1100" dirty="0">
                <a:solidFill>
                  <a:prstClr val="black"/>
                </a:solidFill>
                <a:latin typeface="Calibri"/>
              </a:rPr>
              <a:t>[SA5#142e], 6.3-MAINT, S5-222131 Fixing </a:t>
            </a:r>
            <a:r>
              <a:rPr lang="en-US" altLang="zh-CN" sz="1100" dirty="0" err="1">
                <a:solidFill>
                  <a:prstClr val="black"/>
                </a:solidFill>
                <a:latin typeface="Calibri"/>
              </a:rPr>
              <a:t>OpenAPI</a:t>
            </a:r>
            <a:r>
              <a:rPr lang="en-US" altLang="zh-CN" sz="1100" dirty="0">
                <a:solidFill>
                  <a:prstClr val="black"/>
                </a:solidFill>
                <a:latin typeface="Calibri"/>
              </a:rPr>
              <a:t> Discoverability issue in </a:t>
            </a:r>
            <a:r>
              <a:rPr lang="en-US" altLang="zh-CN" sz="1100" dirty="0" err="1">
                <a:solidFill>
                  <a:prstClr val="black"/>
                </a:solidFill>
                <a:latin typeface="Calibri"/>
              </a:rPr>
              <a:t>EdgeNrm.yaml</a:t>
            </a:r>
            <a:r>
              <a:rPr lang="en-US" altLang="zh-CN" sz="1100" dirty="0">
                <a:solidFill>
                  <a:prstClr val="black"/>
                </a:solidFill>
                <a:latin typeface="Calibri"/>
              </a:rPr>
              <a:t> stage 3</a:t>
            </a:r>
          </a:p>
          <a:p>
            <a:pPr lvl="0"/>
            <a:endParaRPr lang="en-US" altLang="zh-CN" sz="1100" b="1" dirty="0" smtClean="0">
              <a:solidFill>
                <a:prstClr val="black"/>
              </a:solidFill>
              <a:latin typeface="Calibri"/>
            </a:endParaRPr>
          </a:p>
          <a:p>
            <a:pPr lvl="0"/>
            <a:r>
              <a:rPr lang="en-US" altLang="zh-CN" sz="1100" b="1" dirty="0" smtClean="0">
                <a:solidFill>
                  <a:prstClr val="black"/>
                </a:solidFill>
                <a:latin typeface="Calibri"/>
              </a:rPr>
              <a:t>TS </a:t>
            </a:r>
            <a:r>
              <a:rPr lang="en-US" altLang="zh-CN" sz="1100" b="1" dirty="0">
                <a:solidFill>
                  <a:prstClr val="black"/>
                </a:solidFill>
                <a:latin typeface="Calibri"/>
              </a:rPr>
              <a:t>32.156:</a:t>
            </a:r>
          </a:p>
          <a:p>
            <a:pPr lvl="0"/>
            <a:r>
              <a:rPr lang="en-US" altLang="zh-CN" sz="1100" dirty="0">
                <a:solidFill>
                  <a:prstClr val="black"/>
                </a:solidFill>
                <a:latin typeface="Calibri"/>
              </a:rPr>
              <a:t>[SA5#142e], 6.3-MAINT, S5-222526 Rel-17 Input to </a:t>
            </a:r>
            <a:r>
              <a:rPr lang="en-US" altLang="zh-CN" sz="1100" dirty="0" err="1">
                <a:solidFill>
                  <a:prstClr val="black"/>
                </a:solidFill>
                <a:latin typeface="Calibri"/>
              </a:rPr>
              <a:t>DraftCR</a:t>
            </a:r>
            <a:r>
              <a:rPr lang="en-US" altLang="zh-CN" sz="1100" dirty="0">
                <a:solidFill>
                  <a:prstClr val="black"/>
                </a:solidFill>
                <a:latin typeface="Calibri"/>
              </a:rPr>
              <a:t> </a:t>
            </a:r>
            <a:r>
              <a:rPr lang="en-US" altLang="zh-CN" sz="1100" dirty="0" err="1">
                <a:solidFill>
                  <a:prstClr val="black"/>
                </a:solidFill>
                <a:latin typeface="Calibri"/>
              </a:rPr>
              <a:t>Dont</a:t>
            </a:r>
            <a:r>
              <a:rPr lang="en-US" altLang="zh-CN" sz="1100" dirty="0">
                <a:solidFill>
                  <a:prstClr val="black"/>
                </a:solidFill>
                <a:latin typeface="Calibri"/>
              </a:rPr>
              <a:t> use </a:t>
            </a:r>
            <a:r>
              <a:rPr lang="en-US" altLang="zh-CN" sz="1100" dirty="0" err="1">
                <a:solidFill>
                  <a:prstClr val="black"/>
                </a:solidFill>
                <a:latin typeface="Calibri"/>
              </a:rPr>
              <a:t>isNullable</a:t>
            </a:r>
            <a:r>
              <a:rPr lang="en-US" altLang="zh-CN" sz="1100" dirty="0">
                <a:solidFill>
                  <a:prstClr val="black"/>
                </a:solidFill>
                <a:latin typeface="Calibri"/>
              </a:rPr>
              <a:t> true</a:t>
            </a:r>
          </a:p>
          <a:p>
            <a:pPr lvl="0"/>
            <a:r>
              <a:rPr lang="en-US" altLang="zh-CN" sz="1100" b="1" dirty="0">
                <a:solidFill>
                  <a:prstClr val="black"/>
                </a:solidFill>
                <a:latin typeface="Calibri"/>
              </a:rPr>
              <a:t>TS 32.158:</a:t>
            </a:r>
          </a:p>
          <a:p>
            <a:pPr lvl="0"/>
            <a:r>
              <a:rPr lang="en-US" altLang="zh-CN" sz="1100" dirty="0">
                <a:solidFill>
                  <a:prstClr val="black"/>
                </a:solidFill>
                <a:latin typeface="Calibri"/>
              </a:rPr>
              <a:t>[SA5#142e], 6.3-MAINT, S5-222075 Rel-16 CR 32.158 Add definition of secondary resource</a:t>
            </a:r>
          </a:p>
          <a:p>
            <a:pPr lvl="0"/>
            <a:r>
              <a:rPr lang="en-US" altLang="zh-CN" sz="1100" dirty="0">
                <a:solidFill>
                  <a:prstClr val="black"/>
                </a:solidFill>
                <a:latin typeface="Calibri"/>
              </a:rPr>
              <a:t>[SA5#142e], 6.3-MAINT, S5-222076 Rel-16 CR 32.158 Add definition of resource "/{</a:t>
            </a:r>
            <a:r>
              <a:rPr lang="en-US" altLang="zh-CN" sz="1100" dirty="0" err="1">
                <a:solidFill>
                  <a:prstClr val="black"/>
                </a:solidFill>
                <a:latin typeface="Calibri"/>
              </a:rPr>
              <a:t>MnSName</a:t>
            </a:r>
            <a:r>
              <a:rPr lang="en-US" altLang="zh-CN" sz="1100" dirty="0">
                <a:solidFill>
                  <a:prstClr val="black"/>
                </a:solidFill>
                <a:latin typeface="Calibri"/>
              </a:rPr>
              <a:t>}/{</a:t>
            </a:r>
            <a:r>
              <a:rPr lang="en-US" altLang="zh-CN" sz="1100" dirty="0" err="1">
                <a:solidFill>
                  <a:prstClr val="black"/>
                </a:solidFill>
                <a:latin typeface="Calibri"/>
              </a:rPr>
              <a:t>MnSVersion</a:t>
            </a:r>
            <a:r>
              <a:rPr lang="en-US" altLang="zh-CN" sz="1100" dirty="0">
                <a:solidFill>
                  <a:prstClr val="black"/>
                </a:solidFill>
                <a:latin typeface="Calibri"/>
              </a:rPr>
              <a:t>}"</a:t>
            </a:r>
          </a:p>
          <a:p>
            <a:pPr lvl="0"/>
            <a:r>
              <a:rPr lang="en-US" altLang="zh-CN" sz="1100" dirty="0">
                <a:solidFill>
                  <a:prstClr val="black"/>
                </a:solidFill>
                <a:latin typeface="Calibri"/>
              </a:rPr>
              <a:t>[SA5#142e], 6.3-MAINT, GROUP#12 (S5-222078/S5-222079) Rel-16 CR 32.158 Clarify clause Creating a resource with identifier creation by the </a:t>
            </a:r>
            <a:r>
              <a:rPr lang="en-US" altLang="zh-CN" sz="1100" dirty="0" err="1">
                <a:solidFill>
                  <a:prstClr val="black"/>
                </a:solidFill>
                <a:latin typeface="Calibri"/>
              </a:rPr>
              <a:t>MnS</a:t>
            </a:r>
            <a:r>
              <a:rPr lang="en-US" altLang="zh-CN" sz="1100" dirty="0">
                <a:solidFill>
                  <a:prstClr val="black"/>
                </a:solidFill>
                <a:latin typeface="Calibri"/>
              </a:rPr>
              <a:t> Producer/Consumer</a:t>
            </a:r>
          </a:p>
          <a:p>
            <a:pPr lvl="0"/>
            <a:r>
              <a:rPr lang="en-US" altLang="zh-CN" sz="1100" dirty="0">
                <a:solidFill>
                  <a:prstClr val="black"/>
                </a:solidFill>
                <a:latin typeface="Calibri"/>
              </a:rPr>
              <a:t>[SA5#142e], 6.3-MAINT, GROUP#13 (S5-222080/S5-222082/S5-222083/S5-222084/S5-222085/S5-222086/S5-222087/S5-222092) Rel-16 CR 32.158 Clarify clause Design pattern </a:t>
            </a:r>
          </a:p>
          <a:p>
            <a:pPr lvl="0"/>
            <a:r>
              <a:rPr lang="en-US" altLang="zh-CN" sz="1100" dirty="0">
                <a:solidFill>
                  <a:prstClr val="black"/>
                </a:solidFill>
                <a:latin typeface="Calibri"/>
              </a:rPr>
              <a:t>[SA5#142e], 6.3-MAINT, S5-222094 Rel-16 CR 32.158 Add missing clause Large queries</a:t>
            </a:r>
          </a:p>
          <a:p>
            <a:pPr lvl="0"/>
            <a:r>
              <a:rPr lang="en-US" altLang="zh-CN" sz="1100" dirty="0">
                <a:solidFill>
                  <a:prstClr val="black"/>
                </a:solidFill>
                <a:latin typeface="Calibri"/>
              </a:rPr>
              <a:t>[SA5#142e], 6.3-MAINT, S5-222095 Rel-16 CR 32.158 Correct examples in Annex A</a:t>
            </a:r>
          </a:p>
          <a:p>
            <a:pPr lvl="0"/>
            <a:endParaRPr lang="en-US" altLang="zh-CN" sz="1100" dirty="0">
              <a:solidFill>
                <a:prstClr val="black"/>
              </a:solidFill>
              <a:latin typeface="Calibri"/>
            </a:endParaRPr>
          </a:p>
          <a:p>
            <a:pPr lvl="0"/>
            <a:r>
              <a:rPr lang="en-US" altLang="zh-CN" sz="1100" b="1" dirty="0">
                <a:solidFill>
                  <a:prstClr val="black"/>
                </a:solidFill>
                <a:latin typeface="Calibri"/>
              </a:rPr>
              <a:t>TS 32.160:</a:t>
            </a:r>
          </a:p>
          <a:p>
            <a:pPr lvl="0"/>
            <a:r>
              <a:rPr lang="en-US" altLang="zh-CN" sz="1100" dirty="0">
                <a:solidFill>
                  <a:prstClr val="black"/>
                </a:solidFill>
                <a:latin typeface="Calibri"/>
              </a:rPr>
              <a:t>[SA5#142e], 6.3-MAINT, S5-222547 Rel-17 Input to </a:t>
            </a:r>
            <a:r>
              <a:rPr lang="en-US" altLang="zh-CN" sz="1100" dirty="0" err="1">
                <a:solidFill>
                  <a:prstClr val="black"/>
                </a:solidFill>
                <a:latin typeface="Calibri"/>
              </a:rPr>
              <a:t>DraftCR</a:t>
            </a:r>
            <a:r>
              <a:rPr lang="en-US" altLang="zh-CN" sz="1100" dirty="0">
                <a:solidFill>
                  <a:prstClr val="black"/>
                </a:solidFill>
                <a:latin typeface="Calibri"/>
              </a:rPr>
              <a:t> YANG Mapping </a:t>
            </a:r>
            <a:r>
              <a:rPr lang="en-US" altLang="zh-CN" sz="1100" dirty="0" smtClean="0">
                <a:solidFill>
                  <a:prstClr val="black"/>
                </a:solidFill>
                <a:latin typeface="Calibri"/>
              </a:rPr>
              <a:t>Corrections</a:t>
            </a:r>
            <a:endParaRPr lang="en-US" altLang="zh-CN" sz="1100" b="1" dirty="0">
              <a:solidFill>
                <a:prstClr val="black"/>
              </a:solidFill>
              <a:latin typeface="+mj-lt"/>
            </a:endParaRPr>
          </a:p>
        </p:txBody>
      </p:sp>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Rel-16/Rel-17 CRs (2/2)</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158941" y="925291"/>
            <a:ext cx="5847004" cy="5555367"/>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prstClr val="black"/>
                </a:solidFill>
                <a:latin typeface="+mj-lt"/>
              </a:rPr>
              <a:t>The following topics are discussed in the meeting.</a:t>
            </a:r>
          </a:p>
          <a:p>
            <a:r>
              <a:rPr lang="en-US" altLang="zh-CN" sz="1100" b="1" dirty="0" smtClean="0">
                <a:latin typeface="+mj-lt"/>
              </a:rPr>
              <a:t>TS </a:t>
            </a:r>
            <a:r>
              <a:rPr lang="en-US" altLang="zh-CN" sz="1100" b="1" dirty="0">
                <a:latin typeface="+mj-lt"/>
              </a:rPr>
              <a:t>28.552:</a:t>
            </a:r>
          </a:p>
          <a:p>
            <a:r>
              <a:rPr lang="en-US" altLang="zh-CN" sz="1100" dirty="0">
                <a:latin typeface="+mj-lt"/>
              </a:rPr>
              <a:t>[SA5#142e], 6.3-MAINT, S5-222209 Rel-17 </a:t>
            </a:r>
            <a:r>
              <a:rPr lang="en-US" altLang="zh-CN" sz="1100" dirty="0" err="1">
                <a:latin typeface="+mj-lt"/>
              </a:rPr>
              <a:t>draftCR</a:t>
            </a:r>
            <a:r>
              <a:rPr lang="en-US" altLang="zh-CN" sz="1100" dirty="0">
                <a:latin typeface="+mj-lt"/>
              </a:rPr>
              <a:t> 28.552 Correct handover execution failure per beam pair measurement</a:t>
            </a:r>
          </a:p>
          <a:p>
            <a:r>
              <a:rPr lang="en-US" altLang="zh-CN" sz="1100" dirty="0">
                <a:latin typeface="+mj-lt"/>
              </a:rPr>
              <a:t>[SA5#142e], 6.3-MAINT, S5-222210 Rel-17 </a:t>
            </a:r>
            <a:r>
              <a:rPr lang="en-US" altLang="zh-CN" sz="1100" dirty="0" err="1">
                <a:latin typeface="+mj-lt"/>
              </a:rPr>
              <a:t>draftCR</a:t>
            </a:r>
            <a:r>
              <a:rPr lang="en-US" altLang="zh-CN" sz="1100" dirty="0">
                <a:latin typeface="+mj-lt"/>
              </a:rPr>
              <a:t> 28.552 Clean up of PM related to MRO</a:t>
            </a:r>
          </a:p>
          <a:p>
            <a:r>
              <a:rPr lang="en-US" altLang="zh-CN" sz="1100" dirty="0">
                <a:latin typeface="+mj-lt"/>
              </a:rPr>
              <a:t>[SA5#142e], 6.3-MAINT, S5-222342 Rel-17 </a:t>
            </a:r>
            <a:r>
              <a:rPr lang="en-US" altLang="zh-CN" sz="1100" dirty="0" err="1">
                <a:latin typeface="+mj-lt"/>
              </a:rPr>
              <a:t>draftCR</a:t>
            </a:r>
            <a:r>
              <a:rPr lang="en-US" altLang="zh-CN" sz="1100" dirty="0">
                <a:latin typeface="+mj-lt"/>
              </a:rPr>
              <a:t> for TS28.552 Correct the </a:t>
            </a:r>
            <a:r>
              <a:rPr lang="en-US" altLang="zh-CN" sz="1100" dirty="0" err="1">
                <a:latin typeface="+mj-lt"/>
              </a:rPr>
              <a:t>QoS</a:t>
            </a:r>
            <a:r>
              <a:rPr lang="en-US" altLang="zh-CN" sz="1100" dirty="0">
                <a:latin typeface="+mj-lt"/>
              </a:rPr>
              <a:t> flow setup related counters</a:t>
            </a:r>
          </a:p>
          <a:p>
            <a:r>
              <a:rPr lang="en-US" altLang="zh-CN" sz="1100" dirty="0">
                <a:latin typeface="+mj-lt"/>
              </a:rPr>
              <a:t>[SA5#142e], 6.3-MAINT, GROUP#5 (S5-222363/S5-222380) Rel-17 </a:t>
            </a:r>
            <a:r>
              <a:rPr lang="en-US" altLang="zh-CN" sz="1100" dirty="0" err="1">
                <a:latin typeface="+mj-lt"/>
              </a:rPr>
              <a:t>draftCR</a:t>
            </a:r>
            <a:r>
              <a:rPr lang="en-US" altLang="zh-CN" sz="1100" dirty="0">
                <a:latin typeface="+mj-lt"/>
              </a:rPr>
              <a:t> for TS28.552 the measurement object class to support MOCN network sharing with multiple Cell Identity broadcast scenarios</a:t>
            </a:r>
          </a:p>
          <a:p>
            <a:r>
              <a:rPr lang="en-US" altLang="zh-CN" sz="1100" dirty="0">
                <a:latin typeface="+mj-lt"/>
              </a:rPr>
              <a:t>[SA5#142e], 6.3-MAINT, S5-222470 Rel-16 </a:t>
            </a:r>
            <a:r>
              <a:rPr lang="en-US" altLang="zh-CN" sz="1100" dirty="0" err="1">
                <a:latin typeface="+mj-lt"/>
              </a:rPr>
              <a:t>draftCR</a:t>
            </a:r>
            <a:r>
              <a:rPr lang="en-US" altLang="zh-CN" sz="1100" dirty="0">
                <a:latin typeface="+mj-lt"/>
              </a:rPr>
              <a:t> 28.552 Clean up of PM related to MRO</a:t>
            </a:r>
          </a:p>
          <a:p>
            <a:r>
              <a:rPr lang="en-US" altLang="zh-CN" sz="1100" dirty="0">
                <a:latin typeface="+mj-lt"/>
              </a:rPr>
              <a:t>[SA5#142e], 6.3-MAINT, S5-222487 Rel-17 Draft CR 28.552 Correct implementation mistakes</a:t>
            </a:r>
          </a:p>
          <a:p>
            <a:r>
              <a:rPr lang="en-US" altLang="zh-CN" sz="1100" dirty="0">
                <a:latin typeface="+mj-lt"/>
              </a:rPr>
              <a:t>TS 28.554:</a:t>
            </a:r>
          </a:p>
          <a:p>
            <a:r>
              <a:rPr lang="en-US" altLang="zh-CN" sz="1100" dirty="0">
                <a:latin typeface="+mj-lt"/>
              </a:rPr>
              <a:t>[SA5#142e], 6.3-MAINT, GROUP#6 (S5-222320/S5-222321) </a:t>
            </a:r>
            <a:r>
              <a:rPr lang="en-US" altLang="zh-CN" sz="1100" dirty="0" err="1">
                <a:latin typeface="+mj-lt"/>
              </a:rPr>
              <a:t>draftCR</a:t>
            </a:r>
            <a:r>
              <a:rPr lang="en-US" altLang="zh-CN" sz="1100" dirty="0">
                <a:latin typeface="+mj-lt"/>
              </a:rPr>
              <a:t> 28.554 update formula of </a:t>
            </a:r>
            <a:r>
              <a:rPr lang="en-US" altLang="zh-CN" sz="1100" dirty="0" err="1">
                <a:latin typeface="+mj-lt"/>
              </a:rPr>
              <a:t>of</a:t>
            </a:r>
            <a:r>
              <a:rPr lang="en-US" altLang="zh-CN" sz="1100" dirty="0">
                <a:latin typeface="+mj-lt"/>
              </a:rPr>
              <a:t> PDU session establishment success rate</a:t>
            </a:r>
          </a:p>
          <a:p>
            <a:endParaRPr lang="en-US" altLang="zh-CN" sz="1100" dirty="0">
              <a:latin typeface="+mj-lt"/>
            </a:endParaRPr>
          </a:p>
          <a:p>
            <a:r>
              <a:rPr lang="en-US" altLang="zh-CN" sz="1100" b="1" dirty="0">
                <a:latin typeface="+mj-lt"/>
              </a:rPr>
              <a:t>TS 28.622&amp;TS 28.623:</a:t>
            </a:r>
          </a:p>
          <a:p>
            <a:r>
              <a:rPr lang="en-US" altLang="zh-CN" sz="1100" dirty="0">
                <a:latin typeface="+mj-lt"/>
              </a:rPr>
              <a:t>[SA5#142e], 6.3-MAINT, S5-222102 Re-16 CR 28.622 Add missing definitions of common data types</a:t>
            </a:r>
          </a:p>
          <a:p>
            <a:r>
              <a:rPr lang="en-US" altLang="zh-CN" sz="1100" dirty="0">
                <a:latin typeface="+mj-lt"/>
              </a:rPr>
              <a:t>[SA5#142e], 6.3-MAINT, S5-222111 Rel-16 CR 28.623 Stage 3 Yang fix for 3GPP Common Trace</a:t>
            </a:r>
          </a:p>
          <a:p>
            <a:r>
              <a:rPr lang="en-US" altLang="zh-CN" sz="1100" dirty="0">
                <a:latin typeface="+mj-lt"/>
              </a:rPr>
              <a:t>[SA5#142e], 6.3-MAINT, GROUP#7 (S5-222202/S5-222203) </a:t>
            </a:r>
            <a:r>
              <a:rPr lang="en-US" altLang="zh-CN" sz="1100" dirty="0" err="1">
                <a:latin typeface="+mj-lt"/>
              </a:rPr>
              <a:t>draftCR</a:t>
            </a:r>
            <a:r>
              <a:rPr lang="en-US" altLang="zh-CN" sz="1100" dirty="0">
                <a:latin typeface="+mj-lt"/>
              </a:rPr>
              <a:t> Alignment of parameter names to 32.422</a:t>
            </a:r>
          </a:p>
          <a:p>
            <a:r>
              <a:rPr lang="en-US" altLang="zh-CN" sz="1100" dirty="0">
                <a:latin typeface="+mj-lt"/>
              </a:rPr>
              <a:t>[SA5#142e], 6.3-MAINT, GROUP#8 (S5-222204/S5-222205) </a:t>
            </a:r>
            <a:r>
              <a:rPr lang="en-US" altLang="zh-CN" sz="1100" dirty="0" err="1">
                <a:latin typeface="+mj-lt"/>
              </a:rPr>
              <a:t>draftCR</a:t>
            </a:r>
            <a:r>
              <a:rPr lang="en-US" altLang="zh-CN" sz="1100" dirty="0">
                <a:latin typeface="+mj-lt"/>
              </a:rPr>
              <a:t> Structuring of </a:t>
            </a:r>
            <a:r>
              <a:rPr lang="en-US" altLang="zh-CN" sz="1100" dirty="0" err="1">
                <a:latin typeface="+mj-lt"/>
              </a:rPr>
              <a:t>TraceJob</a:t>
            </a:r>
            <a:r>
              <a:rPr lang="en-US" altLang="zh-CN" sz="1100" dirty="0">
                <a:latin typeface="+mj-lt"/>
              </a:rPr>
              <a:t> IOC and Clean Up </a:t>
            </a:r>
          </a:p>
          <a:p>
            <a:r>
              <a:rPr lang="en-US" altLang="zh-CN" sz="1100" dirty="0">
                <a:latin typeface="+mj-lt"/>
              </a:rPr>
              <a:t>[SA5#142e], 6.3-MAINT, GROUP#9 S5-222206 Rel-16 </a:t>
            </a:r>
            <a:r>
              <a:rPr lang="en-US" altLang="zh-CN" sz="1100" dirty="0" err="1">
                <a:latin typeface="+mj-lt"/>
              </a:rPr>
              <a:t>draftCR</a:t>
            </a:r>
            <a:r>
              <a:rPr lang="en-US" altLang="zh-CN" sz="1100" dirty="0">
                <a:latin typeface="+mj-lt"/>
              </a:rPr>
              <a:t> 28.622 Clean up of attribute properties</a:t>
            </a:r>
          </a:p>
          <a:p>
            <a:r>
              <a:rPr lang="en-US" altLang="zh-CN" sz="1100" dirty="0">
                <a:latin typeface="+mj-lt"/>
              </a:rPr>
              <a:t>[SA5#142e], 6.3-MAINT,S5-222537 Rel-16 Input to </a:t>
            </a:r>
            <a:r>
              <a:rPr lang="en-US" altLang="zh-CN" sz="1100" dirty="0" err="1">
                <a:latin typeface="+mj-lt"/>
              </a:rPr>
              <a:t>DraftCR</a:t>
            </a:r>
            <a:r>
              <a:rPr lang="en-US" altLang="zh-CN" sz="1100" dirty="0">
                <a:latin typeface="+mj-lt"/>
              </a:rPr>
              <a:t> Alarm Handling Clarifications</a:t>
            </a:r>
          </a:p>
          <a:p>
            <a:r>
              <a:rPr lang="en-US" altLang="zh-CN" sz="1100" dirty="0">
                <a:latin typeface="+mj-lt"/>
              </a:rPr>
              <a:t>[SA5#142e], 6.3-MAINT,S5-222539 Rel-16 Input to </a:t>
            </a:r>
            <a:r>
              <a:rPr lang="en-US" altLang="zh-CN" sz="1100" dirty="0" err="1">
                <a:latin typeface="+mj-lt"/>
              </a:rPr>
              <a:t>DraftCR</a:t>
            </a:r>
            <a:r>
              <a:rPr lang="en-US" altLang="zh-CN" sz="1100" dirty="0">
                <a:latin typeface="+mj-lt"/>
              </a:rPr>
              <a:t> YANG corrections</a:t>
            </a:r>
          </a:p>
          <a:p>
            <a:endParaRPr lang="en-US" altLang="zh-CN" sz="1100" dirty="0">
              <a:latin typeface="+mj-lt"/>
            </a:endParaRPr>
          </a:p>
          <a:p>
            <a:r>
              <a:rPr lang="en-US" altLang="zh-CN" sz="1100" b="1" dirty="0">
                <a:latin typeface="+mj-lt"/>
              </a:rPr>
              <a:t>TS 28.622&amp;TS 28.541:</a:t>
            </a:r>
          </a:p>
          <a:p>
            <a:r>
              <a:rPr lang="en-US" altLang="zh-CN" sz="1100" dirty="0">
                <a:latin typeface="+mj-lt"/>
              </a:rPr>
              <a:t>[SA5#142e], 6.3-MAINT, GROUP#11 (S5-222548/S5-222549) Rel-17 Input to </a:t>
            </a:r>
            <a:r>
              <a:rPr lang="en-US" altLang="zh-CN" sz="1100" dirty="0" err="1">
                <a:latin typeface="+mj-lt"/>
              </a:rPr>
              <a:t>DraftCR</a:t>
            </a:r>
            <a:r>
              <a:rPr lang="en-US" altLang="zh-CN" sz="1100" dirty="0">
                <a:latin typeface="+mj-lt"/>
              </a:rPr>
              <a:t> Correct </a:t>
            </a:r>
            <a:r>
              <a:rPr lang="en-US" altLang="zh-CN" sz="1100" dirty="0" err="1">
                <a:latin typeface="+mj-lt"/>
              </a:rPr>
              <a:t>isOrdered</a:t>
            </a:r>
            <a:r>
              <a:rPr lang="en-US" altLang="zh-CN" sz="1100" dirty="0">
                <a:latin typeface="+mj-lt"/>
              </a:rPr>
              <a:t>-NA and </a:t>
            </a:r>
            <a:r>
              <a:rPr lang="en-US" altLang="zh-CN" sz="1100" dirty="0" err="1">
                <a:latin typeface="+mj-lt"/>
              </a:rPr>
              <a:t>isUnique</a:t>
            </a:r>
            <a:r>
              <a:rPr lang="en-US" altLang="zh-CN" sz="1100" dirty="0">
                <a:latin typeface="+mj-lt"/>
              </a:rPr>
              <a:t>-NA for </a:t>
            </a:r>
            <a:r>
              <a:rPr lang="en-US" altLang="zh-CN" sz="1100" dirty="0" err="1">
                <a:latin typeface="+mj-lt"/>
              </a:rPr>
              <a:t>multivalue</a:t>
            </a:r>
            <a:r>
              <a:rPr lang="en-US" altLang="zh-CN" sz="1100" dirty="0">
                <a:latin typeface="+mj-lt"/>
              </a:rPr>
              <a:t> </a:t>
            </a:r>
            <a:r>
              <a:rPr lang="en-US" altLang="zh-CN" sz="1100" dirty="0" smtClean="0">
                <a:latin typeface="+mj-lt"/>
              </a:rPr>
              <a:t>attributes</a:t>
            </a:r>
            <a:endParaRPr lang="zh-CN" altLang="zh-CN" sz="1100" dirty="0">
              <a:latin typeface="+mj-lt"/>
            </a:endParaRPr>
          </a:p>
        </p:txBody>
      </p:sp>
    </p:spTree>
    <p:extLst>
      <p:ext uri="{BB962C8B-B14F-4D97-AF65-F5344CB8AC3E}">
        <p14:creationId xmlns:p14="http://schemas.microsoft.com/office/powerpoint/2010/main" val="2455270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eaLnBrk="1" fontAlgn="t" hangingPunct="1"/>
            <a:r>
              <a:rPr lang="en-US" altLang="zh-CN" sz="3200" kern="0" dirty="0" smtClean="0"/>
              <a:t>Rel-17 WI </a:t>
            </a:r>
            <a:r>
              <a:rPr lang="en-US" altLang="zh-CN" sz="3200" kern="0" dirty="0" err="1" smtClean="0"/>
              <a:t>eQOE</a:t>
            </a:r>
            <a:r>
              <a:rPr lang="en-US" altLang="zh-CN" sz="3200" kern="0" dirty="0" smtClean="0"/>
              <a:t>/MSAC/</a:t>
            </a:r>
            <a:r>
              <a:rPr lang="en-US" altLang="zh-CN" sz="3200" dirty="0" smtClean="0"/>
              <a:t>ECM/</a:t>
            </a:r>
            <a:r>
              <a:rPr lang="en-US" altLang="zh-CN" sz="3200" dirty="0" err="1" smtClean="0"/>
              <a:t>eNETSLICE_PRO</a:t>
            </a:r>
            <a:endParaRPr lang="zh-CN" altLang="zh-CN" sz="3200" dirty="0"/>
          </a:p>
          <a:p>
            <a:pPr eaLnBrk="1" fontAlgn="t" hangingPunct="1"/>
            <a:endParaRPr lang="zh-CN" altLang="zh-CN" sz="2800" dirty="0" smtClean="0"/>
          </a:p>
          <a:p>
            <a:endParaRPr lang="sv-SE" sz="3200" kern="0" dirty="0"/>
          </a:p>
        </p:txBody>
      </p:sp>
      <p:sp>
        <p:nvSpPr>
          <p:cNvPr id="9" name="矩形 8"/>
          <p:cNvSpPr/>
          <p:nvPr/>
        </p:nvSpPr>
        <p:spPr>
          <a:xfrm>
            <a:off x="6870357" y="3547616"/>
            <a:ext cx="5227859" cy="1754326"/>
          </a:xfrm>
          <a:prstGeom prst="rect">
            <a:avLst/>
          </a:prstGeom>
          <a:ln>
            <a:noFill/>
          </a:ln>
        </p:spPr>
        <p:txBody>
          <a:bodyPr wrap="square">
            <a:spAutoFit/>
          </a:bodyPr>
          <a:lstStyle/>
          <a:p>
            <a:r>
              <a:rPr lang="en-US" altLang="zh-CN" sz="1200" b="1" dirty="0" smtClean="0">
                <a:solidFill>
                  <a:srgbClr val="FF0000"/>
                </a:solidFill>
                <a:latin typeface="+mn-lt"/>
                <a:cs typeface="Arial" charset="0"/>
              </a:rPr>
              <a:t>ECM: </a:t>
            </a:r>
            <a:r>
              <a:rPr lang="en-US" altLang="zh-CN" sz="1200" dirty="0" smtClean="0">
                <a:solidFill>
                  <a:prstClr val="black"/>
                </a:solidFill>
                <a:latin typeface="+mn-lt"/>
                <a:cs typeface="Arial" charset="0"/>
              </a:rPr>
              <a:t>:</a:t>
            </a:r>
          </a:p>
          <a:p>
            <a:pPr marL="171450" indent="-171450">
              <a:buFont typeface="Wingdings" panose="05000000000000000000" pitchFamily="2" charset="2"/>
              <a:buChar char="Ø"/>
            </a:pPr>
            <a:r>
              <a:rPr lang="en-US" altLang="zh-CN" sz="1200" dirty="0">
                <a:latin typeface="+mn-lt"/>
              </a:rPr>
              <a:t>All the comment raised by MCC in #142e were addressed</a:t>
            </a:r>
            <a:r>
              <a:rPr lang="en-US" altLang="zh-CN" sz="1200" dirty="0" smtClean="0">
                <a:latin typeface="+mn-lt"/>
              </a:rPr>
              <a:t>.</a:t>
            </a:r>
          </a:p>
          <a:p>
            <a:pPr marL="171450" indent="-171450">
              <a:buFont typeface="Wingdings" panose="05000000000000000000" pitchFamily="2" charset="2"/>
              <a:buChar char="Ø"/>
            </a:pPr>
            <a:endParaRPr lang="en-US" altLang="zh-CN" sz="1200" dirty="0">
              <a:solidFill>
                <a:prstClr val="black"/>
              </a:solidFill>
              <a:latin typeface="+mn-lt"/>
              <a:cs typeface="Arial" charset="0"/>
            </a:endParaRPr>
          </a:p>
          <a:p>
            <a:r>
              <a:rPr lang="en-US" altLang="zh-CN" sz="1200" b="1" dirty="0" err="1" smtClean="0">
                <a:solidFill>
                  <a:srgbClr val="FF0000"/>
                </a:solidFill>
                <a:latin typeface="+mn-lt"/>
                <a:cs typeface="Arial" charset="0"/>
              </a:rPr>
              <a:t>eNETSLICE_PRO</a:t>
            </a:r>
            <a:r>
              <a:rPr lang="en-US" altLang="zh-CN" sz="1200" b="1" dirty="0" smtClean="0">
                <a:solidFill>
                  <a:srgbClr val="FF0000"/>
                </a:solidFill>
                <a:latin typeface="+mn-lt"/>
                <a:cs typeface="Arial" charset="0"/>
              </a:rPr>
              <a:t>:</a:t>
            </a:r>
          </a:p>
          <a:p>
            <a:pPr marL="171450" indent="-171450">
              <a:buFont typeface="Wingdings" panose="05000000000000000000" pitchFamily="2" charset="2"/>
              <a:buChar char="Ø"/>
            </a:pPr>
            <a:r>
              <a:rPr lang="en-US" altLang="zh-CN" sz="1200" dirty="0">
                <a:solidFill>
                  <a:prstClr val="black"/>
                </a:solidFill>
                <a:latin typeface="+mn-lt"/>
                <a:cs typeface="Arial" charset="0"/>
              </a:rPr>
              <a:t>The WG agreed on feasibility check related contributions after a long discussion. The objective related with capabilities and asynchronous mode is still pending as the related contributions did not get agreed. If those contribution will not be agreed in next meeting we either have to down scope and WID or ask for one more exception.</a:t>
            </a:r>
          </a:p>
        </p:txBody>
      </p:sp>
      <p:sp>
        <p:nvSpPr>
          <p:cNvPr id="10" name="文本框 9"/>
          <p:cNvSpPr txBox="1"/>
          <p:nvPr/>
        </p:nvSpPr>
        <p:spPr>
          <a:xfrm>
            <a:off x="205572" y="321890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398136079"/>
              </p:ext>
            </p:extLst>
          </p:nvPr>
        </p:nvGraphicFramePr>
        <p:xfrm>
          <a:off x="205572" y="838103"/>
          <a:ext cx="11681825" cy="2237182"/>
        </p:xfrm>
        <a:graphic>
          <a:graphicData uri="http://schemas.openxmlformats.org/drawingml/2006/table">
            <a:tbl>
              <a:tblPr firstRow="1" bandRow="1">
                <a:tableStyleId>{5C22544A-7EE6-4342-B048-85BDC9FD1C3A}</a:tableStyleId>
              </a:tblPr>
              <a:tblGrid>
                <a:gridCol w="788313"/>
                <a:gridCol w="1949340"/>
                <a:gridCol w="1504950"/>
                <a:gridCol w="2174243"/>
                <a:gridCol w="1007795"/>
                <a:gridCol w="1461649"/>
                <a:gridCol w="771207"/>
                <a:gridCol w="1153299"/>
                <a:gridCol w="871029"/>
              </a:tblGrid>
              <a:tr h="337665">
                <a:tc>
                  <a:txBody>
                    <a:bodyPr/>
                    <a:lstStyle/>
                    <a:p>
                      <a:pPr algn="ctr">
                        <a:spcAft>
                          <a:spcPts val="0"/>
                        </a:spcAft>
                      </a:pPr>
                      <a:r>
                        <a:rPr lang="en-GB" sz="1400" b="1" kern="1200" dirty="0">
                          <a:solidFill>
                            <a:schemeClr val="lt1"/>
                          </a:solidFill>
                          <a:latin typeface="+mn-lt"/>
                          <a:ea typeface="+mn-ea"/>
                          <a:cs typeface="Arial" panose="020B0604020202020204" pitchFamily="34" charset="0"/>
                        </a:rPr>
                        <a:t>WI code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400" b="1" kern="1200" dirty="0">
                          <a:solidFill>
                            <a:schemeClr val="lt1"/>
                          </a:solidFill>
                          <a:latin typeface="+mn-lt"/>
                          <a:ea typeface="+mn-ea"/>
                          <a:cs typeface="Arial" panose="020B0604020202020204" pitchFamily="34" charset="0"/>
                        </a:rPr>
                        <a:t>WI Title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latin typeface="+mn-lt"/>
                          <a:cs typeface="Arial" panose="020B0604020202020204" pitchFamily="34" charset="0"/>
                        </a:rPr>
                        <a:t>Completion</a:t>
                      </a:r>
                      <a:r>
                        <a:rPr lang="sv-SE" sz="14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latin typeface="+mn-lt"/>
                          <a:cs typeface="Arial" panose="020B0604020202020204" pitchFamily="34" charset="0"/>
                        </a:rPr>
                        <a:t>Tdoc</a:t>
                      </a:r>
                      <a:r>
                        <a:rPr lang="en-US" altLang="zh-CN" sz="1400" dirty="0">
                          <a:latin typeface="+mn-lt"/>
                          <a:cs typeface="Arial" panose="020B0604020202020204" pitchFamily="34" charset="0"/>
                        </a:rPr>
                        <a:t> reference</a:t>
                      </a:r>
                      <a:endParaRPr lang="sv-SE" sz="1400" dirty="0">
                        <a:latin typeface="+mn-lt"/>
                        <a:cs typeface="Arial" panose="020B0604020202020204" pitchFamily="34" charset="0"/>
                      </a:endParaRPr>
                    </a:p>
                  </a:txBody>
                  <a:tcPr anchor="ctr">
                    <a:solidFill>
                      <a:srgbClr val="92D050"/>
                    </a:solidFill>
                  </a:tcPr>
                </a:tc>
                <a:tc>
                  <a:txBody>
                    <a:bodyPr/>
                    <a:lstStyle/>
                    <a:p>
                      <a:pPr algn="ctr"/>
                      <a:r>
                        <a:rPr lang="sv-SE" sz="1400" dirty="0">
                          <a:latin typeface="+mn-lt"/>
                          <a:cs typeface="Arial" panose="020B0604020202020204" pitchFamily="34" charset="0"/>
                        </a:rPr>
                        <a:t>Target date</a:t>
                      </a:r>
                    </a:p>
                  </a:txBody>
                  <a:tcPr anchor="ctr">
                    <a:solidFill>
                      <a:srgbClr val="92D050"/>
                    </a:solidFill>
                  </a:tcPr>
                </a:tc>
                <a:tc>
                  <a:txBody>
                    <a:bodyPr/>
                    <a:lstStyle/>
                    <a:p>
                      <a:pPr algn="ctr"/>
                      <a:r>
                        <a:rPr lang="sv-SE" sz="14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latin typeface="+mn-lt"/>
                          <a:cs typeface="Arial" panose="020B0604020202020204" pitchFamily="34" charset="0"/>
                        </a:rPr>
                        <a:t>Related</a:t>
                      </a:r>
                      <a:r>
                        <a:rPr lang="sv-SE" altLang="zh-CN" sz="1400" baseline="0" dirty="0">
                          <a:latin typeface="+mn-lt"/>
                          <a:cs typeface="Arial" panose="020B0604020202020204" pitchFamily="34" charset="0"/>
                        </a:rPr>
                        <a:t> groups</a:t>
                      </a:r>
                      <a:endParaRPr lang="sv-SE" sz="14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Related</a:t>
                      </a:r>
                      <a:r>
                        <a:rPr lang="sv-SE" sz="1400" baseline="0" dirty="0">
                          <a:latin typeface="+mn-lt"/>
                          <a:cs typeface="Arial" panose="020B0604020202020204" pitchFamily="34" charset="0"/>
                        </a:rPr>
                        <a:t> </a:t>
                      </a:r>
                      <a:r>
                        <a:rPr lang="en-US" altLang="zh-CN" sz="1400" dirty="0">
                          <a:latin typeface="+mn-lt"/>
                          <a:cs typeface="Arial" panose="020B0604020202020204" pitchFamily="34" charset="0"/>
                        </a:rPr>
                        <a:t>topic</a:t>
                      </a:r>
                      <a:endParaRPr lang="sv-SE" sz="1400" dirty="0">
                        <a:latin typeface="+mn-lt"/>
                        <a:cs typeface="Arial" panose="020B0604020202020204" pitchFamily="34" charset="0"/>
                      </a:endParaRPr>
                    </a:p>
                  </a:txBody>
                  <a:tcPr anchor="ctr">
                    <a:solidFill>
                      <a:srgbClr val="92D050"/>
                    </a:solidFill>
                  </a:tcPr>
                </a:tc>
              </a:tr>
              <a:tr h="407219">
                <a:tc>
                  <a:txBody>
                    <a:bodyPr/>
                    <a:lstStyle/>
                    <a:p>
                      <a:pPr algn="ctr">
                        <a:spcAft>
                          <a:spcPts val="0"/>
                        </a:spcAft>
                      </a:pPr>
                      <a:r>
                        <a:rPr lang="en-GB" sz="1100" b="1" dirty="0" err="1">
                          <a:solidFill>
                            <a:schemeClr val="tx1"/>
                          </a:solidFill>
                          <a:effectLst/>
                          <a:latin typeface="+mn-lt"/>
                          <a:ea typeface="宋体" panose="02010600030101010101" pitchFamily="2" charset="-122"/>
                          <a:cs typeface="Arial" panose="020B0604020202020204" pitchFamily="34" charset="0"/>
                        </a:rPr>
                        <a:t>eQoE</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rgbClr val="000000"/>
                          </a:solidFill>
                          <a:effectLst/>
                          <a:latin typeface="+mn-lt"/>
                          <a:ea typeface="宋体" panose="02010600030101010101" pitchFamily="2" charset="-122"/>
                          <a:cs typeface="Arial" panose="020B0604020202020204" pitchFamily="34" charset="0"/>
                        </a:rPr>
                        <a:t>Enhancement of </a:t>
                      </a:r>
                      <a:r>
                        <a:rPr lang="en-GB" sz="1100" dirty="0" err="1">
                          <a:solidFill>
                            <a:srgbClr val="000000"/>
                          </a:solidFill>
                          <a:effectLst/>
                          <a:latin typeface="+mn-lt"/>
                          <a:ea typeface="宋体" panose="02010600030101010101" pitchFamily="2" charset="-122"/>
                          <a:cs typeface="Arial" panose="020B0604020202020204" pitchFamily="34" charset="0"/>
                        </a:rPr>
                        <a:t>QoE</a:t>
                      </a:r>
                      <a:r>
                        <a:rPr lang="en-GB" sz="1100" dirty="0">
                          <a:solidFill>
                            <a:srgbClr val="000000"/>
                          </a:solidFill>
                          <a:effectLst/>
                          <a:latin typeface="+mn-lt"/>
                          <a:ea typeface="宋体" panose="02010600030101010101" pitchFamily="2" charset="-122"/>
                          <a:cs typeface="Arial" panose="020B0604020202020204" pitchFamily="34" charset="0"/>
                        </a:rPr>
                        <a:t> Measurement Collection</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15%-&gt;20%-&gt;40%-&gt;60%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-&gt;90%-&gt;92%</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smtClean="0">
                          <a:solidFill>
                            <a:schemeClr val="dk1"/>
                          </a:solidFill>
                          <a:effectLst/>
                          <a:latin typeface="+mn-lt"/>
                          <a:ea typeface="+mn-ea"/>
                          <a:cs typeface="Arial" panose="020B0604020202020204" pitchFamily="34" charset="0"/>
                        </a:rPr>
                        <a:t>TS28.307/28.308/28.309/28.404/28.405/28.406/28.622/28.623/28.533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mn-lt"/>
                          <a:ea typeface="+mn-ea"/>
                          <a:cs typeface="Arial" panose="020B0604020202020204" pitchFamily="34" charset="0"/>
                        </a:rPr>
                        <a:t>SP-200193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smtClean="0">
                          <a:solidFill>
                            <a:schemeClr val="tx1"/>
                          </a:solidFill>
                          <a:effectLst/>
                          <a:latin typeface="+mn-lt"/>
                          <a:ea typeface="+mn-ea"/>
                          <a:cs typeface="Arial" panose="020B0604020202020204" pitchFamily="34" charset="0"/>
                        </a:rPr>
                        <a:t>SA#96 (Jun.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mn-lt"/>
                          <a:ea typeface="+mn-ea"/>
                          <a:cs typeface="Arial" panose="020B0604020202020204" pitchFamily="34" charset="0"/>
                        </a:rPr>
                        <a:t>Ericsson</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RAN2/RAN3/SA4</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507442">
                <a:tc>
                  <a:txBody>
                    <a:bodyPr/>
                    <a:lstStyle/>
                    <a:p>
                      <a:pPr algn="ctr">
                        <a:spcAft>
                          <a:spcPts val="0"/>
                        </a:spcAft>
                      </a:pPr>
                      <a:r>
                        <a:rPr lang="en-US" altLang="zh-CN" sz="1100" b="1" dirty="0" smtClean="0">
                          <a:solidFill>
                            <a:schemeClr val="tx1"/>
                          </a:solidFill>
                          <a:effectLst/>
                          <a:latin typeface="+mn-lt"/>
                          <a:ea typeface="+mn-ea"/>
                        </a:rPr>
                        <a:t>MSAC</a:t>
                      </a:r>
                      <a:endParaRPr lang="zh-CN" sz="11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100" dirty="0" smtClean="0">
                          <a:effectLst/>
                          <a:latin typeface="+mn-lt"/>
                          <a:ea typeface="+mn-ea"/>
                        </a:rPr>
                        <a:t>Access control for management service</a:t>
                      </a:r>
                      <a:endParaRPr lang="zh-CN" sz="11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0</a:t>
                      </a:r>
                      <a:r>
                        <a:rPr lang="en-US" altLang="zh-CN" sz="1100" kern="1200" dirty="0" smtClean="0">
                          <a:solidFill>
                            <a:schemeClr val="dk1"/>
                          </a:solidFill>
                          <a:effectLst/>
                          <a:latin typeface="+mn-lt"/>
                          <a:ea typeface="SimSun" panose="02010600030101010101" pitchFamily="2" charset="-122"/>
                          <a:cs typeface="+mn-cs"/>
                        </a:rPr>
                        <a:t>%-&gt;</a:t>
                      </a:r>
                      <a:r>
                        <a:rPr lang="sv-SE" sz="1100" kern="1200" dirty="0" smtClean="0">
                          <a:solidFill>
                            <a:schemeClr val="dk1"/>
                          </a:solidFill>
                          <a:effectLst/>
                          <a:latin typeface="+mn-lt"/>
                          <a:ea typeface="SimSun" panose="02010600030101010101" pitchFamily="2" charset="-122"/>
                          <a:cs typeface="+mn-cs"/>
                        </a:rPr>
                        <a:t>10%-&gt;50%</a:t>
                      </a:r>
                      <a:r>
                        <a:rPr lang="en-US" altLang="zh-CN" sz="1100" kern="1200" dirty="0" smtClean="0">
                          <a:solidFill>
                            <a:schemeClr val="dk1"/>
                          </a:solidFill>
                          <a:effectLst/>
                          <a:latin typeface="+mn-lt"/>
                          <a:ea typeface="+mn-ea"/>
                          <a:cs typeface="+mn-cs"/>
                        </a:rPr>
                        <a:t>-&gt;60%-&gt;65%</a:t>
                      </a:r>
                      <a:endParaRPr lang="sv-SE" altLang="zh-CN" sz="1100" kern="1200" dirty="0" smtClean="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SimSun" panose="02010600030101010101" pitchFamily="2" charset="-122"/>
                          <a:cs typeface="+mn-cs"/>
                        </a:rPr>
                        <a:t>TS28.533/28.622/28.623/28.532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SP-210859</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smtClean="0">
                          <a:solidFill>
                            <a:schemeClr val="tx1"/>
                          </a:solidFill>
                          <a:effectLst/>
                          <a:latin typeface="+mn-lt"/>
                          <a:ea typeface="+mn-ea"/>
                          <a:cs typeface="Arial" panose="020B0604020202020204" pitchFamily="34" charset="0"/>
                        </a:rPr>
                        <a:t>SA#96 (Jun. 2022)</a:t>
                      </a:r>
                      <a:endParaRPr lang="sv-SE" altLang="zh-CN" sz="110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Nokia</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mn-lt"/>
                          <a:ea typeface="SimSun" panose="02010600030101010101" pitchFamily="2" charset="-122"/>
                          <a:cs typeface="+mn-cs"/>
                        </a:rPr>
                        <a:t>SA3</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r h="251976">
                <a:tc>
                  <a:txBody>
                    <a:bodyPr/>
                    <a:lstStyle/>
                    <a:p>
                      <a:pPr marL="0" algn="ctr" defTabSz="1219170" rtl="0" eaLnBrk="1" latinLnBrk="0" hangingPunct="1">
                        <a:spcAft>
                          <a:spcPts val="0"/>
                        </a:spcAft>
                      </a:pPr>
                      <a:r>
                        <a:rPr lang="en-US" altLang="zh-CN" sz="1100" b="1" kern="1200" dirty="0" smtClean="0">
                          <a:solidFill>
                            <a:schemeClr val="tx1"/>
                          </a:solidFill>
                          <a:effectLst/>
                          <a:latin typeface="+mn-lt"/>
                          <a:ea typeface="+mn-ea"/>
                          <a:cs typeface="Arial" panose="020B0604020202020204" pitchFamily="34" charset="0"/>
                        </a:rPr>
                        <a:t>ECM</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mn-ea"/>
                          <a:cs typeface="Arial" panose="020B0604020202020204" pitchFamily="34" charset="0"/>
                        </a:rPr>
                        <a:t>Edge Computing Management</a:t>
                      </a:r>
                      <a:endParaRPr lang="zh-CN" altLang="zh-CN" sz="110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mn-ea"/>
                          <a:cs typeface="Arial" panose="020B0604020202020204" pitchFamily="34" charset="0"/>
                        </a:rPr>
                        <a:t>0%-&gt;10%-&gt;25%</a:t>
                      </a:r>
                      <a:r>
                        <a:rPr lang="en-US" altLang="zh-CN" sz="1100" b="0" kern="1200" dirty="0" smtClean="0">
                          <a:solidFill>
                            <a:schemeClr val="tx1"/>
                          </a:solidFill>
                          <a:effectLst/>
                          <a:latin typeface="+mn-lt"/>
                          <a:ea typeface="+mn-ea"/>
                          <a:cs typeface="Arial" panose="020B0604020202020204" pitchFamily="34" charset="0"/>
                        </a:rPr>
                        <a:t>-&gt;50%-90%-&gt;</a:t>
                      </a:r>
                      <a:r>
                        <a:rPr lang="en-US" altLang="zh-CN" sz="1100" b="1" kern="1200" dirty="0" smtClean="0">
                          <a:solidFill>
                            <a:srgbClr val="0000FF"/>
                          </a:solidFill>
                          <a:effectLst/>
                          <a:latin typeface="+mn-lt"/>
                          <a:ea typeface="+mn-ea"/>
                          <a:cs typeface="Arial" panose="020B0604020202020204" pitchFamily="34" charset="0"/>
                        </a:rPr>
                        <a:t>100%</a:t>
                      </a:r>
                      <a:endParaRPr lang="zh-CN" sz="1100" b="1" kern="1200" dirty="0">
                        <a:solidFill>
                          <a:srgbClr val="0000FF"/>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mn-ea"/>
                          <a:cs typeface="Arial" panose="020B0604020202020204" pitchFamily="34" charset="0"/>
                        </a:rPr>
                        <a:t>TS 28.538</a:t>
                      </a:r>
                      <a:endParaRPr lang="zh-CN" altLang="zh-CN" sz="110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Arial" panose="020B0604020202020204" pitchFamily="34" charset="0"/>
                        </a:rPr>
                        <a:t>SP-210388</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mn-lt"/>
                          <a:ea typeface="+mn-ea"/>
                          <a:cs typeface="Arial" panose="020B0604020202020204" pitchFamily="34" charset="0"/>
                        </a:rPr>
                        <a:t> SA#95 (Mar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Arial" panose="020B0604020202020204" pitchFamily="34" charset="0"/>
                        </a:rPr>
                        <a:t>Samsung</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Arial" panose="020B0604020202020204" pitchFamily="34" charset="0"/>
                        </a:rPr>
                        <a:t>SA2/SA6/NFV</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US" altLang="zh-CN" sz="1100" b="1" dirty="0" err="1" smtClean="0">
                          <a:solidFill>
                            <a:schemeClr val="tx1"/>
                          </a:solidFill>
                        </a:rPr>
                        <a:t>eNETSLICE_PRO</a:t>
                      </a:r>
                      <a:endParaRPr lang="zh-CN" sz="11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100" smtClean="0">
                          <a:effectLst/>
                          <a:latin typeface="+mn-lt"/>
                          <a:ea typeface="+mn-ea"/>
                        </a:rPr>
                        <a:t>Network slice provisioning enhancement</a:t>
                      </a:r>
                      <a:endParaRPr lang="zh-CN" sz="11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0%-&gt;0</a:t>
                      </a:r>
                      <a:r>
                        <a:rPr lang="en-US" altLang="zh-CN" sz="1100" b="0" kern="1200" dirty="0" smtClean="0">
                          <a:solidFill>
                            <a:schemeClr val="tx1"/>
                          </a:solidFill>
                          <a:effectLst/>
                          <a:latin typeface="+mn-lt"/>
                          <a:ea typeface="+mn-ea"/>
                          <a:cs typeface="Arial" panose="020B0604020202020204" pitchFamily="34" charset="0"/>
                        </a:rPr>
                        <a:t>%-&gt;50%-&gt;70%</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smtClean="0">
                          <a:solidFill>
                            <a:schemeClr val="dk1"/>
                          </a:solidFill>
                          <a:effectLst/>
                          <a:latin typeface="+mn-lt"/>
                          <a:ea typeface="SimSun" panose="02010600030101010101" pitchFamily="2" charset="-122"/>
                          <a:cs typeface="+mn-cs"/>
                        </a:rPr>
                        <a:t>TS 28.531/28.541</a:t>
                      </a:r>
                      <a:endParaRPr lang="en-US" altLang="zh-CN" sz="1100" kern="1200" dirty="0" smtClean="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mn-lt"/>
                          <a:ea typeface="SimSun" panose="02010600030101010101" pitchFamily="2" charset="-122"/>
                          <a:cs typeface="+mn-cs"/>
                        </a:rPr>
                        <a:t>S5-215497</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smtClean="0">
                          <a:solidFill>
                            <a:schemeClr val="tx1"/>
                          </a:solidFill>
                          <a:effectLst/>
                          <a:latin typeface="+mn-lt"/>
                          <a:ea typeface="+mn-ea"/>
                          <a:cs typeface="Arial" panose="020B0604020202020204" pitchFamily="34" charset="0"/>
                        </a:rPr>
                        <a:t>SA#96 (Jun. 2022)</a:t>
                      </a:r>
                      <a:endParaRPr lang="sv-SE" altLang="zh-CN" sz="110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mn-lt"/>
                          <a:ea typeface="SimSun" panose="02010600030101010101" pitchFamily="2" charset="-122"/>
                          <a:cs typeface="+mn-cs"/>
                        </a:rPr>
                        <a:t>Samsung</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Slicing</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10534" y="3511290"/>
            <a:ext cx="5971611" cy="1938992"/>
          </a:xfrm>
          <a:prstGeom prst="rect">
            <a:avLst/>
          </a:prstGeom>
          <a:solidFill>
            <a:schemeClr val="bg1"/>
          </a:solidFill>
        </p:spPr>
        <p:txBody>
          <a:bodyPr wrap="square">
            <a:spAutoFit/>
          </a:bodyPr>
          <a:lstStyle/>
          <a:p>
            <a:r>
              <a:rPr lang="en-US" altLang="zh-CN" sz="1200" b="1" dirty="0" err="1" smtClean="0">
                <a:solidFill>
                  <a:srgbClr val="FF0000"/>
                </a:solidFill>
                <a:latin typeface="+mn-lt"/>
                <a:cs typeface="Arial" charset="0"/>
              </a:rPr>
              <a:t>eQoE</a:t>
            </a:r>
            <a:r>
              <a:rPr lang="en-US" altLang="zh-CN" sz="1200" b="1" dirty="0" smtClean="0">
                <a:solidFill>
                  <a:srgbClr val="FF0000"/>
                </a:solidFill>
                <a:latin typeface="+mn-lt"/>
                <a:cs typeface="Arial" charset="0"/>
              </a:rPr>
              <a:t>: </a:t>
            </a:r>
            <a:r>
              <a:rPr lang="en-US" altLang="zh-CN" sz="1200" b="1" dirty="0" smtClean="0">
                <a:latin typeface="+mn-lt"/>
                <a:cs typeface="Arial" charset="0"/>
              </a:rPr>
              <a:t>The following topics were discussed and need further discussion.</a:t>
            </a:r>
          </a:p>
          <a:p>
            <a:r>
              <a:rPr lang="en-US" altLang="zh-CN" sz="1200" dirty="0" err="1">
                <a:latin typeface="+mn-lt"/>
              </a:rPr>
              <a:t>QoE</a:t>
            </a:r>
            <a:r>
              <a:rPr lang="en-US" altLang="zh-CN" sz="1200" dirty="0">
                <a:latin typeface="+mn-lt"/>
              </a:rPr>
              <a:t> Measurement Collection for </a:t>
            </a:r>
            <a:r>
              <a:rPr lang="en-US" altLang="zh-CN" sz="1200" dirty="0" err="1">
                <a:latin typeface="+mn-lt"/>
              </a:rPr>
              <a:t>Signalling</a:t>
            </a:r>
            <a:r>
              <a:rPr lang="en-US" altLang="zh-CN" sz="1200" dirty="0">
                <a:latin typeface="+mn-lt"/>
              </a:rPr>
              <a:t> Based Activation case in NR, and Handling </a:t>
            </a:r>
            <a:r>
              <a:rPr lang="en-US" altLang="zh-CN" sz="1200" dirty="0" err="1">
                <a:latin typeface="+mn-lt"/>
              </a:rPr>
              <a:t>QoE</a:t>
            </a:r>
            <a:r>
              <a:rPr lang="en-US" altLang="zh-CN" sz="1200" dirty="0">
                <a:latin typeface="+mn-lt"/>
              </a:rPr>
              <a:t> Measurement Collection at handover in NR to TS 28.405 and adding </a:t>
            </a:r>
            <a:r>
              <a:rPr lang="en-US" altLang="zh-CN" sz="1200" dirty="0" err="1">
                <a:latin typeface="+mn-lt"/>
              </a:rPr>
              <a:t>QoE</a:t>
            </a:r>
            <a:r>
              <a:rPr lang="en-US" altLang="zh-CN" sz="1200" dirty="0">
                <a:latin typeface="+mn-lt"/>
              </a:rPr>
              <a:t> attributes to 28.622/623.</a:t>
            </a:r>
          </a:p>
          <a:p>
            <a:pPr marL="171450" indent="-171450">
              <a:buFont typeface="Wingdings" panose="05000000000000000000" pitchFamily="2" charset="2"/>
              <a:buChar char="Ø"/>
            </a:pPr>
            <a:endParaRPr lang="en-US" altLang="zh-CN" sz="1200" dirty="0" smtClean="0">
              <a:latin typeface="+mn-lt"/>
            </a:endParaRPr>
          </a:p>
          <a:p>
            <a:endParaRPr lang="en-US" altLang="zh-CN" sz="1200" b="1" dirty="0" smtClean="0">
              <a:solidFill>
                <a:srgbClr val="FF0000"/>
              </a:solidFill>
              <a:latin typeface="+mn-lt"/>
            </a:endParaRPr>
          </a:p>
          <a:p>
            <a:r>
              <a:rPr lang="en-US" altLang="zh-CN" sz="1200" b="1" dirty="0" smtClean="0">
                <a:solidFill>
                  <a:srgbClr val="FF0000"/>
                </a:solidFill>
                <a:latin typeface="+mn-lt"/>
              </a:rPr>
              <a:t>MSAC: </a:t>
            </a:r>
            <a:endParaRPr lang="en-US" altLang="zh-CN" sz="1200" dirty="0">
              <a:latin typeface="+mn-lt"/>
            </a:endParaRPr>
          </a:p>
          <a:p>
            <a:r>
              <a:rPr lang="en-US" altLang="zh-CN" sz="1200" dirty="0" smtClean="0">
                <a:latin typeface="+mn-lt"/>
              </a:rPr>
              <a:t>Authentication/Authorization </a:t>
            </a:r>
            <a:r>
              <a:rPr lang="en-US" altLang="zh-CN" sz="1200" dirty="0">
                <a:latin typeface="+mn-lt"/>
              </a:rPr>
              <a:t>Work flow discussed and clarified; as for enhancement to NRM for both stage 2 and stage 3, a few problems are addressed in this meeting.</a:t>
            </a:r>
          </a:p>
          <a:p>
            <a:endParaRPr lang="en-US" altLang="zh-CN" sz="1200" dirty="0">
              <a:latin typeface="+mn-lt"/>
            </a:endParaRPr>
          </a:p>
        </p:txBody>
      </p:sp>
    </p:spTree>
    <p:extLst>
      <p:ext uri="{BB962C8B-B14F-4D97-AF65-F5344CB8AC3E}">
        <p14:creationId xmlns:p14="http://schemas.microsoft.com/office/powerpoint/2010/main" val="3648608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eaLnBrk="1" fontAlgn="t" hangingPunct="1"/>
            <a:r>
              <a:rPr lang="en-US" altLang="zh-CN" sz="3200" kern="0" dirty="0" smtClean="0"/>
              <a:t>Rel-17 WI MADCOL/</a:t>
            </a:r>
            <a:r>
              <a:rPr lang="en-GB" altLang="zh-CN" sz="3200" dirty="0" err="1"/>
              <a:t>eMDAS</a:t>
            </a:r>
            <a:r>
              <a:rPr lang="en-GB" altLang="zh-CN" sz="3200" dirty="0"/>
              <a:t>/</a:t>
            </a:r>
            <a:r>
              <a:rPr lang="en-GB" altLang="zh-CN" sz="3200" dirty="0" err="1" smtClean="0"/>
              <a:t>eCOSLA</a:t>
            </a:r>
            <a:r>
              <a:rPr lang="en-GB" altLang="zh-CN" sz="3200" dirty="0" smtClean="0"/>
              <a:t>/IDMS_MN</a:t>
            </a:r>
            <a:endParaRPr lang="zh-CN" altLang="zh-CN" sz="3200" dirty="0"/>
          </a:p>
          <a:p>
            <a:pPr eaLnBrk="1" fontAlgn="t" hangingPunct="1"/>
            <a:endParaRPr lang="zh-CN" altLang="zh-CN" sz="2800" dirty="0" smtClean="0"/>
          </a:p>
          <a:p>
            <a:endParaRPr lang="sv-SE" sz="3200" kern="0" dirty="0"/>
          </a:p>
        </p:txBody>
      </p:sp>
      <p:sp>
        <p:nvSpPr>
          <p:cNvPr id="10" name="文本框 9"/>
          <p:cNvSpPr txBox="1"/>
          <p:nvPr/>
        </p:nvSpPr>
        <p:spPr>
          <a:xfrm>
            <a:off x="205573" y="2988291"/>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471952705"/>
              </p:ext>
            </p:extLst>
          </p:nvPr>
        </p:nvGraphicFramePr>
        <p:xfrm>
          <a:off x="205572" y="838103"/>
          <a:ext cx="11681825" cy="2141481"/>
        </p:xfrm>
        <a:graphic>
          <a:graphicData uri="http://schemas.openxmlformats.org/drawingml/2006/table">
            <a:tbl>
              <a:tblPr firstRow="1" bandRow="1">
                <a:tableStyleId>{5C22544A-7EE6-4342-B048-85BDC9FD1C3A}</a:tableStyleId>
              </a:tblPr>
              <a:tblGrid>
                <a:gridCol w="788313"/>
                <a:gridCol w="1949340"/>
                <a:gridCol w="1504950"/>
                <a:gridCol w="2174243"/>
                <a:gridCol w="1007795"/>
                <a:gridCol w="1461649"/>
                <a:gridCol w="771207"/>
                <a:gridCol w="1153299"/>
                <a:gridCol w="871029"/>
              </a:tblGrid>
              <a:tr h="337665">
                <a:tc>
                  <a:txBody>
                    <a:bodyPr/>
                    <a:lstStyle/>
                    <a:p>
                      <a:pPr algn="ctr">
                        <a:spcAft>
                          <a:spcPts val="0"/>
                        </a:spcAft>
                      </a:pPr>
                      <a:r>
                        <a:rPr lang="en-GB" sz="1400" b="1" kern="1200" dirty="0">
                          <a:solidFill>
                            <a:schemeClr val="lt1"/>
                          </a:solidFill>
                          <a:latin typeface="+mn-lt"/>
                          <a:ea typeface="+mn-ea"/>
                          <a:cs typeface="Arial" panose="020B0604020202020204" pitchFamily="34" charset="0"/>
                        </a:rPr>
                        <a:t>WI code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400" b="1" kern="1200" dirty="0">
                          <a:solidFill>
                            <a:schemeClr val="lt1"/>
                          </a:solidFill>
                          <a:latin typeface="+mn-lt"/>
                          <a:ea typeface="+mn-ea"/>
                          <a:cs typeface="Arial" panose="020B0604020202020204" pitchFamily="34" charset="0"/>
                        </a:rPr>
                        <a:t>WI Title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latin typeface="+mn-lt"/>
                          <a:cs typeface="Arial" panose="020B0604020202020204" pitchFamily="34" charset="0"/>
                        </a:rPr>
                        <a:t>Completion</a:t>
                      </a:r>
                      <a:r>
                        <a:rPr lang="sv-SE" sz="14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latin typeface="+mn-lt"/>
                          <a:cs typeface="Arial" panose="020B0604020202020204" pitchFamily="34" charset="0"/>
                        </a:rPr>
                        <a:t>Tdoc</a:t>
                      </a:r>
                      <a:r>
                        <a:rPr lang="en-US" altLang="zh-CN" sz="1400" dirty="0">
                          <a:latin typeface="+mn-lt"/>
                          <a:cs typeface="Arial" panose="020B0604020202020204" pitchFamily="34" charset="0"/>
                        </a:rPr>
                        <a:t> reference</a:t>
                      </a:r>
                      <a:endParaRPr lang="sv-SE" sz="1400" dirty="0">
                        <a:latin typeface="+mn-lt"/>
                        <a:cs typeface="Arial" panose="020B0604020202020204" pitchFamily="34" charset="0"/>
                      </a:endParaRPr>
                    </a:p>
                  </a:txBody>
                  <a:tcPr anchor="ctr">
                    <a:solidFill>
                      <a:srgbClr val="92D050"/>
                    </a:solidFill>
                  </a:tcPr>
                </a:tc>
                <a:tc>
                  <a:txBody>
                    <a:bodyPr/>
                    <a:lstStyle/>
                    <a:p>
                      <a:pPr algn="ctr"/>
                      <a:r>
                        <a:rPr lang="sv-SE" sz="1400" dirty="0">
                          <a:latin typeface="+mn-lt"/>
                          <a:cs typeface="Arial" panose="020B0604020202020204" pitchFamily="34" charset="0"/>
                        </a:rPr>
                        <a:t>Target date</a:t>
                      </a:r>
                    </a:p>
                  </a:txBody>
                  <a:tcPr anchor="ctr">
                    <a:solidFill>
                      <a:srgbClr val="92D050"/>
                    </a:solidFill>
                  </a:tcPr>
                </a:tc>
                <a:tc>
                  <a:txBody>
                    <a:bodyPr/>
                    <a:lstStyle/>
                    <a:p>
                      <a:pPr algn="ctr"/>
                      <a:r>
                        <a:rPr lang="sv-SE" sz="14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latin typeface="+mn-lt"/>
                          <a:cs typeface="Arial" panose="020B0604020202020204" pitchFamily="34" charset="0"/>
                        </a:rPr>
                        <a:t>Related</a:t>
                      </a:r>
                      <a:r>
                        <a:rPr lang="sv-SE" altLang="zh-CN" sz="1400" baseline="0" dirty="0">
                          <a:latin typeface="+mn-lt"/>
                          <a:cs typeface="Arial" panose="020B0604020202020204" pitchFamily="34" charset="0"/>
                        </a:rPr>
                        <a:t> groups</a:t>
                      </a:r>
                      <a:endParaRPr lang="sv-SE" sz="14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Related</a:t>
                      </a:r>
                      <a:r>
                        <a:rPr lang="sv-SE" sz="1400" baseline="0" dirty="0">
                          <a:latin typeface="+mn-lt"/>
                          <a:cs typeface="Arial" panose="020B0604020202020204" pitchFamily="34" charset="0"/>
                        </a:rPr>
                        <a:t> </a:t>
                      </a:r>
                      <a:r>
                        <a:rPr lang="en-US" altLang="zh-CN" sz="1400" dirty="0">
                          <a:latin typeface="+mn-lt"/>
                          <a:cs typeface="Arial" panose="020B0604020202020204" pitchFamily="34" charset="0"/>
                        </a:rPr>
                        <a:t>topic</a:t>
                      </a:r>
                      <a:endParaRPr lang="sv-SE" sz="1400" dirty="0">
                        <a:latin typeface="+mn-lt"/>
                        <a:cs typeface="Arial" panose="020B0604020202020204" pitchFamily="34" charset="0"/>
                      </a:endParaRPr>
                    </a:p>
                  </a:txBody>
                  <a:tcPr anchor="ctr">
                    <a:solidFill>
                      <a:srgbClr val="92D050"/>
                    </a:solidFill>
                  </a:tcPr>
                </a:tc>
              </a:tr>
              <a:tr h="407219">
                <a:tc>
                  <a:txBody>
                    <a:bodyPr/>
                    <a:lstStyle/>
                    <a:p>
                      <a:pPr algn="ctr">
                        <a:spcAft>
                          <a:spcPts val="0"/>
                        </a:spcAft>
                      </a:pPr>
                      <a:r>
                        <a:rPr lang="en-GB" sz="1100" b="1" dirty="0">
                          <a:solidFill>
                            <a:schemeClr val="tx1"/>
                          </a:solidFill>
                          <a:effectLst/>
                          <a:latin typeface="+mn-lt"/>
                          <a:ea typeface="宋体" panose="02010600030101010101" pitchFamily="2" charset="-122"/>
                          <a:cs typeface="Arial" panose="020B0604020202020204" pitchFamily="34" charset="0"/>
                        </a:rPr>
                        <a:t>MADCOL</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100" dirty="0">
                          <a:solidFill>
                            <a:srgbClr val="000000"/>
                          </a:solidFill>
                          <a:effectLst/>
                          <a:latin typeface="+mn-lt"/>
                          <a:ea typeface="宋体" panose="02010600030101010101" pitchFamily="2" charset="-122"/>
                          <a:cs typeface="Arial" panose="020B0604020202020204" pitchFamily="34" charset="0"/>
                        </a:rPr>
                        <a:t>Management data collection control and discovery</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40%-&gt;40%-&gt;45%-&gt;55%</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TS28.533/28.532/28.622/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28.623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mn-lt"/>
                          <a:ea typeface="+mn-ea"/>
                          <a:cs typeface="Arial" panose="020B0604020202020204" pitchFamily="34" charset="0"/>
                        </a:rPr>
                        <a:t>SP-200465</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smtClean="0">
                          <a:solidFill>
                            <a:schemeClr val="tx1"/>
                          </a:solidFill>
                          <a:effectLst/>
                          <a:latin typeface="+mn-lt"/>
                          <a:ea typeface="+mn-ea"/>
                          <a:cs typeface="Arial" panose="020B0604020202020204" pitchFamily="34" charset="0"/>
                        </a:rPr>
                        <a:t>SA#96 (Jun.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mn-lt"/>
                          <a:ea typeface="+mn-ea"/>
                          <a:cs typeface="Arial" panose="020B0604020202020204" pitchFamily="34" charset="0"/>
                        </a:rPr>
                        <a:t>Nokia</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507442">
                <a:tc>
                  <a:txBody>
                    <a:bodyPr/>
                    <a:lstStyle/>
                    <a:p>
                      <a:pPr algn="ctr">
                        <a:spcAft>
                          <a:spcPts val="0"/>
                        </a:spcAft>
                      </a:pPr>
                      <a:r>
                        <a:rPr lang="en-US" sz="1100" b="1" dirty="0" err="1" smtClean="0">
                          <a:solidFill>
                            <a:schemeClr val="tx1"/>
                          </a:solidFill>
                          <a:effectLst/>
                          <a:latin typeface="+mn-lt"/>
                          <a:ea typeface="宋体" panose="02010600030101010101" pitchFamily="2" charset="-122"/>
                          <a:cs typeface="Arial" panose="020B0604020202020204" pitchFamily="34" charset="0"/>
                        </a:rPr>
                        <a:t>eMDAS</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100" dirty="0" smtClean="0">
                          <a:solidFill>
                            <a:schemeClr val="tx1"/>
                          </a:solidFill>
                          <a:effectLst/>
                          <a:latin typeface="+mn-lt"/>
                          <a:ea typeface="宋体" panose="02010600030101010101" pitchFamily="2" charset="-122"/>
                          <a:cs typeface="Arial" panose="020B0604020202020204" pitchFamily="34" charset="0"/>
                        </a:rPr>
                        <a:t>Enhancements of Management Data Analytics Service</a:t>
                      </a:r>
                      <a:endParaRPr lang="zh-CN" sz="11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0%-&gt;10%-&gt;25%-&gt;45%-&gt;65%-&gt;85%</a:t>
                      </a:r>
                      <a:endParaRPr lang="sv-SE" altLang="zh-CN" sz="110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mn-lt"/>
                          <a:ea typeface="+mn-ea"/>
                          <a:cs typeface="Arial" panose="020B0604020202020204" pitchFamily="34" charset="0"/>
                        </a:rPr>
                        <a:t>TS 28.104/ and another new TS (being requested by the revised WID)</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mn-ea"/>
                          <a:cs typeface="Arial" panose="020B0604020202020204" pitchFamily="34" charset="0"/>
                        </a:rPr>
                        <a:t>SP-210132 </a:t>
                      </a:r>
                      <a:r>
                        <a:rPr lang="en-US" sz="1100" kern="1200" dirty="0" smtClean="0">
                          <a:solidFill>
                            <a:schemeClr val="tx1"/>
                          </a:solidFill>
                          <a:effectLst/>
                          <a:latin typeface="+mn-lt"/>
                          <a:ea typeface="+mn-ea"/>
                          <a:cs typeface="Arial" panose="020B0604020202020204" pitchFamily="34" charset="0"/>
                        </a:rPr>
                        <a:t>-&gt;</a:t>
                      </a:r>
                      <a:r>
                        <a:rPr lang="en-US" sz="1100" kern="1200" baseline="0" dirty="0" smtClean="0">
                          <a:solidFill>
                            <a:schemeClr val="tx1"/>
                          </a:solidFill>
                          <a:effectLst/>
                          <a:latin typeface="+mn-lt"/>
                          <a:ea typeface="+mn-ea"/>
                          <a:cs typeface="Arial" panose="020B0604020202020204" pitchFamily="34" charset="0"/>
                        </a:rPr>
                        <a:t> Revised WID in S5 216348</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smtClean="0">
                          <a:solidFill>
                            <a:schemeClr val="tx1"/>
                          </a:solidFill>
                          <a:effectLst/>
                          <a:latin typeface="+mn-lt"/>
                          <a:ea typeface="+mn-ea"/>
                          <a:cs typeface="Arial" panose="020B0604020202020204" pitchFamily="34" charset="0"/>
                        </a:rPr>
                        <a:t>SA#96 (Jun. 2022)</a:t>
                      </a:r>
                      <a:endParaRPr lang="en-GB" altLang="zh-CN" sz="110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mn-ea"/>
                          <a:cs typeface="Arial" panose="020B0604020202020204" pitchFamily="34" charset="0"/>
                        </a:rPr>
                        <a:t>Intel,NEC</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SA2/RAN3</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Arial" panose="020B0604020202020204" pitchFamily="34" charset="0"/>
                        </a:rPr>
                        <a:t>Data analytics</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marL="0" algn="ctr" defTabSz="1219170" rtl="0" eaLnBrk="1" latinLnBrk="0" hangingPunct="1">
                        <a:spcAft>
                          <a:spcPts val="0"/>
                        </a:spcAft>
                      </a:pPr>
                      <a:r>
                        <a:rPr lang="en-US" altLang="zh-CN" sz="1100" b="1" kern="1200" dirty="0" err="1" smtClean="0">
                          <a:solidFill>
                            <a:schemeClr val="tx1"/>
                          </a:solidFill>
                          <a:effectLst/>
                          <a:latin typeface="+mn-lt"/>
                          <a:ea typeface="宋体" panose="02010600030101010101" pitchFamily="2" charset="-122"/>
                          <a:cs typeface="Arial" panose="020B0604020202020204" pitchFamily="34" charset="0"/>
                        </a:rPr>
                        <a:t>eCOSLA</a:t>
                      </a:r>
                      <a:endParaRPr lang="en-US" altLang="zh-CN" sz="1100" b="1"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chemeClr val="tx1"/>
                          </a:solidFill>
                          <a:effectLst/>
                          <a:latin typeface="+mn-lt"/>
                          <a:ea typeface="宋体" panose="02010600030101010101" pitchFamily="2" charset="-122"/>
                          <a:cs typeface="Arial" panose="020B0604020202020204" pitchFamily="34" charset="0"/>
                        </a:rPr>
                        <a:t>Enhanced Closed loop SLS Assurance</a:t>
                      </a:r>
                      <a:endParaRPr lang="zh-CN" sz="11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60%-&gt;70%-&gt;80%-&gt;90%-&gt;95%</a:t>
                      </a:r>
                      <a:endParaRPr lang="sv-SE" sz="110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smtClean="0">
                          <a:solidFill>
                            <a:schemeClr val="tx1"/>
                          </a:solidFill>
                          <a:effectLst/>
                          <a:latin typeface="+mn-lt"/>
                          <a:ea typeface="+mn-ea"/>
                          <a:cs typeface="Arial" panose="020B0604020202020204" pitchFamily="34" charset="0"/>
                        </a:rPr>
                        <a:t>TS28.535/28.536/28.533/28.541/28.546/28.552/28.553</a:t>
                      </a:r>
                      <a:endParaRPr lang="sv-SE" sz="110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tx1"/>
                          </a:solidFill>
                          <a:effectLst/>
                          <a:latin typeface="+mn-lt"/>
                          <a:ea typeface="+mn-ea"/>
                          <a:cs typeface="Arial" panose="020B0604020202020204" pitchFamily="34" charset="0"/>
                        </a:rPr>
                        <a:t>SP-200196</a:t>
                      </a:r>
                      <a:endParaRPr lang="sv-SE" sz="110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smtClean="0">
                          <a:solidFill>
                            <a:schemeClr val="tx1"/>
                          </a:solidFill>
                          <a:effectLst/>
                          <a:latin typeface="+mn-lt"/>
                          <a:ea typeface="+mn-ea"/>
                          <a:cs typeface="Arial" panose="020B0604020202020204" pitchFamily="34" charset="0"/>
                        </a:rPr>
                        <a:t>SA#96 (Jun. 2022)</a:t>
                      </a:r>
                      <a:endParaRPr lang="sv-SE" altLang="zh-CN" sz="110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tx1"/>
                          </a:solidFill>
                          <a:effectLst/>
                          <a:latin typeface="+mn-lt"/>
                          <a:ea typeface="+mn-ea"/>
                          <a:cs typeface="Arial" panose="020B0604020202020204" pitchFamily="34" charset="0"/>
                        </a:rPr>
                        <a:t>Ericsson</a:t>
                      </a:r>
                      <a:endParaRPr lang="sv-SE" sz="110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ZSM/SA2/RAN3</a:t>
                      </a:r>
                      <a:endParaRPr lang="sv-SE" sz="110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mn-lt"/>
                          <a:ea typeface="+mn-ea"/>
                          <a:cs typeface="Arial" panose="020B0604020202020204" pitchFamily="34" charset="0"/>
                        </a:rPr>
                        <a:t>Closed loop interaction</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100" b="1" dirty="0" smtClean="0">
                          <a:solidFill>
                            <a:schemeClr val="tx1"/>
                          </a:solidFill>
                          <a:effectLst/>
                          <a:latin typeface="+mn-lt"/>
                          <a:ea typeface="宋体" panose="02010600030101010101" pitchFamily="2" charset="-122"/>
                          <a:cs typeface="Arial" panose="020B0604020202020204" pitchFamily="34" charset="0"/>
                        </a:rPr>
                        <a:t>IDMS_MN</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chemeClr val="tx1"/>
                          </a:solidFill>
                          <a:effectLst/>
                          <a:latin typeface="+mn-lt"/>
                          <a:ea typeface="宋体" panose="02010600030101010101" pitchFamily="2" charset="-122"/>
                          <a:cs typeface="Arial" panose="020B0604020202020204" pitchFamily="34" charset="0"/>
                        </a:rPr>
                        <a:t>Intent driven management service for mobile networks</a:t>
                      </a:r>
                      <a:endParaRPr lang="zh-CN" sz="11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70%-&gt;75%-&gt;80%-&gt;95%-&gt;99%</a:t>
                      </a:r>
                      <a:endParaRPr lang="sv-SE" altLang="zh-CN" sz="110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mn-ea"/>
                          <a:cs typeface="Arial" panose="020B0604020202020204" pitchFamily="34" charset="0"/>
                        </a:rPr>
                        <a:t>TR28.812/TS 28.312</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mn-ea"/>
                          <a:cs typeface="Arial" panose="020B0604020202020204" pitchFamily="34" charset="0"/>
                        </a:rPr>
                        <a:t>SP-180899</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smtClean="0">
                          <a:solidFill>
                            <a:schemeClr val="tx1"/>
                          </a:solidFill>
                          <a:effectLst/>
                          <a:latin typeface="+mn-lt"/>
                          <a:ea typeface="+mn-ea"/>
                          <a:cs typeface="Arial" panose="020B0604020202020204" pitchFamily="34" charset="0"/>
                        </a:rPr>
                        <a:t>SA#96 (Jun.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mn-ea"/>
                          <a:cs typeface="Arial" panose="020B0604020202020204" pitchFamily="34" charset="0"/>
                        </a:rPr>
                        <a:t>Huawei</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SA2/RAN3/ZSM</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Arial" panose="020B0604020202020204" pitchFamily="34" charset="0"/>
                        </a:rPr>
                        <a:t>Intent</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11" name="矩形 10"/>
          <p:cNvSpPr/>
          <p:nvPr/>
        </p:nvSpPr>
        <p:spPr>
          <a:xfrm>
            <a:off x="55118" y="3279010"/>
            <a:ext cx="4986006" cy="3000821"/>
          </a:xfrm>
          <a:prstGeom prst="rect">
            <a:avLst/>
          </a:prstGeom>
          <a:solidFill>
            <a:schemeClr val="bg1"/>
          </a:solidFill>
        </p:spPr>
        <p:txBody>
          <a:bodyPr wrap="square">
            <a:spAutoFit/>
          </a:bodyPr>
          <a:lstStyle/>
          <a:p>
            <a:r>
              <a:rPr lang="en-US" altLang="zh-CN" sz="900" b="1" dirty="0" smtClean="0">
                <a:solidFill>
                  <a:srgbClr val="FF0000"/>
                </a:solidFill>
                <a:latin typeface="+mj-lt"/>
                <a:cs typeface="Arial" charset="0"/>
              </a:rPr>
              <a:t>MADCOL:</a:t>
            </a:r>
            <a:endParaRPr lang="en-US" altLang="zh-CN" sz="900" dirty="0">
              <a:latin typeface="+mj-lt"/>
            </a:endParaRPr>
          </a:p>
          <a:p>
            <a:pPr marL="171450" indent="-171450">
              <a:buFont typeface="Wingdings" panose="05000000000000000000" pitchFamily="2" charset="2"/>
              <a:buChar char="Ø"/>
            </a:pPr>
            <a:r>
              <a:rPr lang="en-US" altLang="zh-CN" sz="900" dirty="0">
                <a:latin typeface="+mj-lt"/>
              </a:rPr>
              <a:t>Substantial progress was made at this meeting. The contributions on how to select the data and related network nodes for data production was agreed (based on a Working Agreement). IN addition, the contribution proposing to use the concept of a geo area for specifying the area of interest for data production was agreed (based on a Working Agreement). Data identifiers for Trace and MDT were approved as well</a:t>
            </a:r>
            <a:r>
              <a:rPr lang="en-US" altLang="zh-CN" sz="900" dirty="0" smtClean="0">
                <a:latin typeface="+mj-lt"/>
              </a:rPr>
              <a:t>.</a:t>
            </a:r>
          </a:p>
          <a:p>
            <a:pPr lvl="0"/>
            <a:r>
              <a:rPr lang="en-US" altLang="zh-CN" sz="900" b="1" dirty="0" err="1">
                <a:solidFill>
                  <a:srgbClr val="FF0000"/>
                </a:solidFill>
                <a:latin typeface="Calibri"/>
                <a:cs typeface="Arial" charset="0"/>
              </a:rPr>
              <a:t>eCOSLA</a:t>
            </a:r>
            <a:r>
              <a:rPr lang="en-US" altLang="zh-CN" sz="900" b="1" dirty="0">
                <a:solidFill>
                  <a:srgbClr val="FF0000"/>
                </a:solidFill>
                <a:latin typeface="Calibri"/>
                <a:cs typeface="Arial" charset="0"/>
              </a:rPr>
              <a:t>: </a:t>
            </a:r>
            <a:r>
              <a:rPr lang="en-US" altLang="zh-CN" sz="900" dirty="0">
                <a:solidFill>
                  <a:prstClr val="black"/>
                </a:solidFill>
                <a:latin typeface="Calibri"/>
                <a:cs typeface="Arial" charset="0"/>
              </a:rPr>
              <a:t>:</a:t>
            </a:r>
          </a:p>
          <a:p>
            <a:pPr marL="171450" lvl="0" indent="-171450">
              <a:buFont typeface="Wingdings" panose="05000000000000000000" pitchFamily="2" charset="2"/>
              <a:buChar char="Ø"/>
            </a:pPr>
            <a:r>
              <a:rPr lang="en-US" altLang="zh-CN" sz="900" dirty="0">
                <a:solidFill>
                  <a:prstClr val="black"/>
                </a:solidFill>
                <a:latin typeface="Calibri"/>
              </a:rPr>
              <a:t>The group has been working to resolve last outstanding questions captured in the Editor’s Notes and also conditionally agreed additional stage 2 definitions. </a:t>
            </a:r>
            <a:endParaRPr lang="en-US" altLang="zh-CN" sz="900" dirty="0">
              <a:solidFill>
                <a:prstClr val="black"/>
              </a:solidFill>
              <a:latin typeface="Calibri"/>
              <a:cs typeface="Arial" charset="0"/>
            </a:endParaRPr>
          </a:p>
          <a:p>
            <a:pPr lvl="0"/>
            <a:r>
              <a:rPr lang="en-US" altLang="zh-CN" sz="900" b="1" dirty="0">
                <a:solidFill>
                  <a:srgbClr val="FF0000"/>
                </a:solidFill>
                <a:latin typeface="Calibri"/>
                <a:cs typeface="Arial" charset="0"/>
              </a:rPr>
              <a:t>IDMS_MN:</a:t>
            </a:r>
          </a:p>
          <a:p>
            <a:pPr marL="171450" lvl="0" indent="-171450">
              <a:buFont typeface="Wingdings" panose="05000000000000000000" pitchFamily="2" charset="2"/>
              <a:buChar char="Ø"/>
            </a:pPr>
            <a:r>
              <a:rPr lang="en-US" altLang="zh-CN" sz="900" dirty="0">
                <a:solidFill>
                  <a:prstClr val="black"/>
                </a:solidFill>
                <a:latin typeface="Calibri"/>
              </a:rPr>
              <a:t>The remaining Editor’s Notes mentioned in the exception request are addressed and the concrete content for the TS 28.312 is finished. Next meeting will focus on the clean up for the TS 28.312 to be ready for SA approval.</a:t>
            </a:r>
            <a:endParaRPr lang="zh-CN" altLang="zh-CN" sz="900" dirty="0">
              <a:solidFill>
                <a:prstClr val="black"/>
              </a:solidFill>
              <a:latin typeface="Calibri"/>
            </a:endParaRPr>
          </a:p>
          <a:p>
            <a:pPr marL="171450" lvl="0" indent="-171450">
              <a:buFont typeface="Wingdings" panose="05000000000000000000" pitchFamily="2" charset="2"/>
              <a:buChar char="Ø"/>
            </a:pPr>
            <a:r>
              <a:rPr lang="en-US" altLang="zh-CN" sz="900" dirty="0">
                <a:solidFill>
                  <a:prstClr val="black"/>
                </a:solidFill>
                <a:latin typeface="Calibri"/>
              </a:rPr>
              <a:t>The following aspects are discussed and agreed:</a:t>
            </a:r>
            <a:endParaRPr lang="zh-CN" altLang="zh-CN" sz="900" dirty="0">
              <a:solidFill>
                <a:prstClr val="black"/>
              </a:solidFill>
              <a:latin typeface="Calibri"/>
            </a:endParaRPr>
          </a:p>
          <a:p>
            <a:pPr lvl="0"/>
            <a:r>
              <a:rPr lang="en-US" altLang="zh-CN" sz="900" dirty="0">
                <a:solidFill>
                  <a:prstClr val="black"/>
                </a:solidFill>
                <a:latin typeface="Calibri"/>
              </a:rPr>
              <a:t>1. Address the Editor's Notes issues</a:t>
            </a:r>
            <a:endParaRPr lang="zh-CN" altLang="zh-CN" sz="900" dirty="0">
              <a:solidFill>
                <a:prstClr val="black"/>
              </a:solidFill>
              <a:latin typeface="Calibri"/>
            </a:endParaRPr>
          </a:p>
          <a:p>
            <a:pPr lvl="0"/>
            <a:r>
              <a:rPr lang="en-US" altLang="zh-CN" sz="900" dirty="0">
                <a:solidFill>
                  <a:prstClr val="black"/>
                </a:solidFill>
                <a:latin typeface="Calibri"/>
              </a:rPr>
              <a:t>2. Update clause 7 stage3 to align with clause 2 stage2</a:t>
            </a:r>
            <a:endParaRPr lang="zh-CN" altLang="zh-CN" sz="900" dirty="0">
              <a:solidFill>
                <a:prstClr val="black"/>
              </a:solidFill>
              <a:latin typeface="Calibri"/>
            </a:endParaRPr>
          </a:p>
          <a:p>
            <a:pPr lvl="0"/>
            <a:r>
              <a:rPr lang="en-US" altLang="zh-CN" sz="900" dirty="0">
                <a:solidFill>
                  <a:prstClr val="black"/>
                </a:solidFill>
                <a:latin typeface="Calibri"/>
              </a:rPr>
              <a:t>3. Update intent information model</a:t>
            </a:r>
            <a:endParaRPr lang="zh-CN" altLang="zh-CN" sz="900" dirty="0">
              <a:solidFill>
                <a:prstClr val="black"/>
              </a:solidFill>
              <a:latin typeface="Calibri"/>
            </a:endParaRPr>
          </a:p>
          <a:p>
            <a:pPr lvl="0"/>
            <a:r>
              <a:rPr lang="en-US" altLang="zh-CN" sz="900" dirty="0">
                <a:solidFill>
                  <a:prstClr val="black"/>
                </a:solidFill>
                <a:latin typeface="Calibri"/>
              </a:rPr>
              <a:t>4.pCR TS 28.312 Add verbalization of expectation to intent Model</a:t>
            </a:r>
            <a:endParaRPr lang="zh-CN" altLang="zh-CN" sz="900" dirty="0">
              <a:solidFill>
                <a:prstClr val="black"/>
              </a:solidFill>
              <a:latin typeface="Calibri"/>
            </a:endParaRPr>
          </a:p>
          <a:p>
            <a:pPr lvl="0"/>
            <a:r>
              <a:rPr lang="en-US" altLang="zh-CN" sz="900" dirty="0">
                <a:solidFill>
                  <a:prstClr val="black"/>
                </a:solidFill>
                <a:latin typeface="Calibri"/>
              </a:rPr>
              <a:t>5.pCR TS 28.312 Update intent fulfillment tracking in information model</a:t>
            </a:r>
            <a:endParaRPr lang="zh-CN" altLang="zh-CN" sz="900" dirty="0">
              <a:solidFill>
                <a:prstClr val="black"/>
              </a:solidFill>
              <a:latin typeface="Calibri"/>
            </a:endParaRPr>
          </a:p>
          <a:p>
            <a:pPr lvl="0"/>
            <a:r>
              <a:rPr lang="en-US" altLang="zh-CN" sz="900" dirty="0">
                <a:solidFill>
                  <a:prstClr val="black"/>
                </a:solidFill>
                <a:latin typeface="Calibri"/>
              </a:rPr>
              <a:t>6.pCR 28.312 Update procedures for intent management</a:t>
            </a:r>
            <a:endParaRPr lang="zh-CN" altLang="zh-CN" sz="900" dirty="0">
              <a:solidFill>
                <a:prstClr val="black"/>
              </a:solidFill>
              <a:latin typeface="Calibri"/>
            </a:endParaRPr>
          </a:p>
          <a:p>
            <a:pPr lvl="0"/>
            <a:r>
              <a:rPr lang="en-US" altLang="zh-CN" sz="900" dirty="0">
                <a:solidFill>
                  <a:prstClr val="black"/>
                </a:solidFill>
                <a:latin typeface="Calibri"/>
              </a:rPr>
              <a:t>7.pCR TS 28.312 Move clause 6.4 scenario specific </a:t>
            </a:r>
            <a:r>
              <a:rPr lang="en-US" altLang="zh-CN" sz="900" dirty="0" err="1">
                <a:solidFill>
                  <a:prstClr val="black"/>
                </a:solidFill>
                <a:latin typeface="Calibri"/>
              </a:rPr>
              <a:t>IntentExpectationto</a:t>
            </a:r>
            <a:r>
              <a:rPr lang="en-US" altLang="zh-CN" sz="900" dirty="0">
                <a:solidFill>
                  <a:prstClr val="black"/>
                </a:solidFill>
                <a:latin typeface="Calibri"/>
              </a:rPr>
              <a:t> </a:t>
            </a:r>
            <a:r>
              <a:rPr lang="en-US" altLang="zh-CN" sz="900" dirty="0" smtClean="0">
                <a:solidFill>
                  <a:prstClr val="black"/>
                </a:solidFill>
                <a:latin typeface="Calibri"/>
              </a:rPr>
              <a:t>6.2</a:t>
            </a:r>
            <a:endParaRPr lang="en-US" altLang="zh-CN" sz="900" dirty="0">
              <a:latin typeface="+mj-lt"/>
            </a:endParaRPr>
          </a:p>
        </p:txBody>
      </p:sp>
      <p:sp>
        <p:nvSpPr>
          <p:cNvPr id="4" name="矩形 3"/>
          <p:cNvSpPr/>
          <p:nvPr/>
        </p:nvSpPr>
        <p:spPr>
          <a:xfrm>
            <a:off x="5045627" y="3382919"/>
            <a:ext cx="3236497" cy="2677656"/>
          </a:xfrm>
          <a:prstGeom prst="rect">
            <a:avLst/>
          </a:prstGeom>
        </p:spPr>
        <p:txBody>
          <a:bodyPr wrap="square">
            <a:spAutoFit/>
          </a:bodyPr>
          <a:lstStyle/>
          <a:p>
            <a:r>
              <a:rPr lang="en-US" altLang="zh-CN" sz="900" b="1" dirty="0" err="1">
                <a:solidFill>
                  <a:srgbClr val="FF0000"/>
                </a:solidFill>
                <a:latin typeface="+mj-lt"/>
                <a:cs typeface="Arial" charset="0"/>
              </a:rPr>
              <a:t>eMDAS</a:t>
            </a:r>
            <a:r>
              <a:rPr lang="en-US" altLang="zh-CN" sz="900" b="1" dirty="0">
                <a:solidFill>
                  <a:srgbClr val="FF0000"/>
                </a:solidFill>
                <a:latin typeface="+mj-lt"/>
                <a:cs typeface="Arial" charset="0"/>
              </a:rPr>
              <a:t>: </a:t>
            </a:r>
          </a:p>
          <a:p>
            <a:pPr marL="171450" indent="-171450">
              <a:buFont typeface="Wingdings" panose="05000000000000000000" pitchFamily="2" charset="2"/>
              <a:buChar char="Ø"/>
            </a:pPr>
            <a:r>
              <a:rPr lang="en-US" altLang="zh-CN" sz="800" dirty="0">
                <a:latin typeface="+mn-lt"/>
              </a:rPr>
              <a:t>The </a:t>
            </a:r>
            <a:r>
              <a:rPr lang="en-US" altLang="zh-CN" sz="800" dirty="0" err="1">
                <a:latin typeface="+mn-lt"/>
              </a:rPr>
              <a:t>pCRs</a:t>
            </a:r>
            <a:r>
              <a:rPr lang="en-US" altLang="zh-CN" sz="800" dirty="0">
                <a:latin typeface="+mn-lt"/>
              </a:rPr>
              <a:t> on the multiple subjects were agreed at SA5#142e.</a:t>
            </a:r>
          </a:p>
          <a:p>
            <a:pPr marL="171450" indent="-171450">
              <a:buFont typeface="Arial" panose="020B0604020202020204" pitchFamily="34" charset="0"/>
              <a:buChar char="•"/>
            </a:pPr>
            <a:r>
              <a:rPr lang="en-US" altLang="zh-CN" sz="800" dirty="0">
                <a:latin typeface="+mn-lt"/>
              </a:rPr>
              <a:t>Add requirements for AI/ML selection</a:t>
            </a:r>
          </a:p>
          <a:p>
            <a:pPr marL="171450" indent="-171450">
              <a:buFont typeface="Arial" panose="020B0604020202020204" pitchFamily="34" charset="0"/>
              <a:buChar char="•"/>
            </a:pPr>
            <a:r>
              <a:rPr lang="en-US" altLang="zh-CN" sz="800" dirty="0">
                <a:latin typeface="+mn-lt"/>
              </a:rPr>
              <a:t>Add requirements for control of AI/ML Training</a:t>
            </a:r>
          </a:p>
          <a:p>
            <a:pPr marL="171450" indent="-171450">
              <a:buFont typeface="Arial" panose="020B0604020202020204" pitchFamily="34" charset="0"/>
              <a:buChar char="•"/>
            </a:pPr>
            <a:r>
              <a:rPr lang="en-US" altLang="zh-CN" sz="800" dirty="0">
                <a:latin typeface="+mn-lt"/>
              </a:rPr>
              <a:t>Add NRM fragments for AI/ML Training</a:t>
            </a:r>
          </a:p>
          <a:p>
            <a:pPr marL="171450" indent="-171450">
              <a:buFont typeface="Arial" panose="020B0604020202020204" pitchFamily="34" charset="0"/>
              <a:buChar char="•"/>
            </a:pPr>
            <a:r>
              <a:rPr lang="en-US" altLang="zh-CN" sz="800" dirty="0">
                <a:latin typeface="+mn-lt"/>
              </a:rPr>
              <a:t>Support for Training of ML-based functions</a:t>
            </a:r>
          </a:p>
          <a:p>
            <a:pPr marL="171450" indent="-171450">
              <a:buFont typeface="Arial" panose="020B0604020202020204" pitchFamily="34" charset="0"/>
              <a:buChar char="•"/>
            </a:pPr>
            <a:r>
              <a:rPr lang="en-US" altLang="zh-CN" sz="800" dirty="0">
                <a:latin typeface="+mn-lt"/>
              </a:rPr>
              <a:t>Add AI-ML background</a:t>
            </a:r>
          </a:p>
          <a:p>
            <a:pPr marL="171450" indent="-171450">
              <a:buFont typeface="Arial" panose="020B0604020202020204" pitchFamily="34" charset="0"/>
              <a:buChar char="•"/>
            </a:pPr>
            <a:r>
              <a:rPr lang="en-US" altLang="zh-CN" sz="800" dirty="0">
                <a:latin typeface="+mn-lt"/>
              </a:rPr>
              <a:t>Extend requirements for coverage analytics</a:t>
            </a:r>
          </a:p>
          <a:p>
            <a:pPr marL="171450" indent="-171450">
              <a:buFont typeface="Arial" panose="020B0604020202020204" pitchFamily="34" charset="0"/>
              <a:buChar char="•"/>
            </a:pPr>
            <a:r>
              <a:rPr lang="en-US" altLang="zh-CN" sz="800" dirty="0">
                <a:latin typeface="+mn-lt"/>
              </a:rPr>
              <a:t>Critical Maintenance Management</a:t>
            </a:r>
          </a:p>
          <a:p>
            <a:pPr marL="171450" indent="-171450">
              <a:buFont typeface="Arial" panose="020B0604020202020204" pitchFamily="34" charset="0"/>
              <a:buChar char="•"/>
            </a:pPr>
            <a:r>
              <a:rPr lang="en-US" altLang="zh-CN" sz="800" dirty="0">
                <a:latin typeface="+mn-lt"/>
              </a:rPr>
              <a:t>Network Slice Traffic Prediction</a:t>
            </a:r>
          </a:p>
          <a:p>
            <a:pPr marL="171450" indent="-171450">
              <a:buFont typeface="Arial" panose="020B0604020202020204" pitchFamily="34" charset="0"/>
              <a:buChar char="•"/>
            </a:pPr>
            <a:r>
              <a:rPr lang="en-US" altLang="zh-CN" sz="800" dirty="0">
                <a:latin typeface="+mn-lt"/>
              </a:rPr>
              <a:t>Correct the referred clauses</a:t>
            </a:r>
          </a:p>
          <a:p>
            <a:pPr marL="171450" indent="-171450">
              <a:buFont typeface="Arial" panose="020B0604020202020204" pitchFamily="34" charset="0"/>
              <a:buChar char="•"/>
            </a:pPr>
            <a:r>
              <a:rPr lang="en-US" altLang="zh-CN" sz="800" dirty="0">
                <a:latin typeface="+mn-lt"/>
              </a:rPr>
              <a:t>Add common information elements of MDA outputs</a:t>
            </a:r>
          </a:p>
          <a:p>
            <a:pPr marL="171450" indent="-171450">
              <a:buFont typeface="Arial" panose="020B0604020202020204" pitchFamily="34" charset="0"/>
              <a:buChar char="•"/>
            </a:pPr>
            <a:r>
              <a:rPr lang="en-US" altLang="zh-CN" sz="800" dirty="0">
                <a:latin typeface="+mn-lt"/>
              </a:rPr>
              <a:t>Update NRM for MDA request</a:t>
            </a:r>
          </a:p>
          <a:p>
            <a:pPr marL="171450" indent="-171450">
              <a:buFont typeface="Arial" panose="020B0604020202020204" pitchFamily="34" charset="0"/>
              <a:buChar char="•"/>
            </a:pPr>
            <a:r>
              <a:rPr lang="en-US" altLang="zh-CN" sz="800" dirty="0">
                <a:latin typeface="+mn-lt"/>
              </a:rPr>
              <a:t>Enhancing MDA request IOC</a:t>
            </a:r>
          </a:p>
          <a:p>
            <a:pPr marL="171450" indent="-171450">
              <a:buFont typeface="Arial" panose="020B0604020202020204" pitchFamily="34" charset="0"/>
              <a:buChar char="•"/>
            </a:pPr>
            <a:r>
              <a:rPr lang="en-US" altLang="zh-CN" sz="800" dirty="0">
                <a:latin typeface="+mn-lt"/>
              </a:rPr>
              <a:t>Clarify MDA interactions</a:t>
            </a:r>
          </a:p>
          <a:p>
            <a:pPr marL="171450" indent="-171450">
              <a:buFont typeface="Arial" panose="020B0604020202020204" pitchFamily="34" charset="0"/>
              <a:buChar char="•"/>
            </a:pPr>
            <a:r>
              <a:rPr lang="en-US" altLang="zh-CN" sz="800" dirty="0">
                <a:latin typeface="+mn-lt"/>
              </a:rPr>
              <a:t>Prediction of service failures</a:t>
            </a:r>
          </a:p>
          <a:p>
            <a:pPr marL="171450" indent="-171450">
              <a:buFont typeface="Arial" panose="020B0604020202020204" pitchFamily="34" charset="0"/>
              <a:buChar char="•"/>
            </a:pPr>
            <a:r>
              <a:rPr lang="en-US" altLang="zh-CN" sz="800" dirty="0">
                <a:latin typeface="+mn-lt"/>
              </a:rPr>
              <a:t>Add stage 2 description of failure predication analytics</a:t>
            </a:r>
          </a:p>
          <a:p>
            <a:pPr marL="171450" indent="-171450">
              <a:buFont typeface="Arial" panose="020B0604020202020204" pitchFamily="34" charset="0"/>
              <a:buChar char="•"/>
            </a:pPr>
            <a:r>
              <a:rPr lang="en-US" altLang="zh-CN" sz="800" dirty="0">
                <a:latin typeface="+mn-lt"/>
              </a:rPr>
              <a:t>Add stage 2 description of failure predication analytics</a:t>
            </a:r>
          </a:p>
          <a:p>
            <a:pPr marL="171450" indent="-171450">
              <a:buFont typeface="Arial" panose="020B0604020202020204" pitchFamily="34" charset="0"/>
              <a:buChar char="•"/>
            </a:pPr>
            <a:r>
              <a:rPr lang="en-US" altLang="zh-CN" sz="800" dirty="0">
                <a:latin typeface="+mn-lt"/>
              </a:rPr>
              <a:t>Clarifications on MDA Context</a:t>
            </a:r>
          </a:p>
          <a:p>
            <a:pPr marL="171450" indent="-171450">
              <a:buFont typeface="Arial" panose="020B0604020202020204" pitchFamily="34" charset="0"/>
              <a:buChar char="•"/>
            </a:pPr>
            <a:r>
              <a:rPr lang="en-US" altLang="zh-CN" sz="800" dirty="0">
                <a:latin typeface="+mn-lt"/>
              </a:rPr>
              <a:t>Add an enumeration value in output for “Network slice throughput analysis</a:t>
            </a:r>
            <a:r>
              <a:rPr lang="en-US" altLang="zh-CN" sz="800" dirty="0" smtClean="0">
                <a:latin typeface="+mn-lt"/>
              </a:rPr>
              <a:t>”</a:t>
            </a:r>
            <a:endParaRPr lang="en-US" altLang="zh-CN" sz="800" dirty="0">
              <a:latin typeface="+mn-lt"/>
            </a:endParaRPr>
          </a:p>
        </p:txBody>
      </p:sp>
      <p:sp>
        <p:nvSpPr>
          <p:cNvPr id="7" name="矩形 6"/>
          <p:cNvSpPr/>
          <p:nvPr/>
        </p:nvSpPr>
        <p:spPr>
          <a:xfrm>
            <a:off x="8146474" y="3431408"/>
            <a:ext cx="3906982" cy="2431435"/>
          </a:xfrm>
          <a:prstGeom prst="rect">
            <a:avLst/>
          </a:prstGeom>
        </p:spPr>
        <p:txBody>
          <a:bodyPr wrap="square">
            <a:spAutoFit/>
          </a:bodyPr>
          <a:lstStyle/>
          <a:p>
            <a:r>
              <a:rPr lang="en-US" altLang="zh-CN" sz="800" b="1" dirty="0" err="1">
                <a:solidFill>
                  <a:srgbClr val="FF0000"/>
                </a:solidFill>
                <a:cs typeface="Arial" charset="0"/>
              </a:rPr>
              <a:t>eMDAS</a:t>
            </a:r>
            <a:r>
              <a:rPr lang="en-US" altLang="zh-CN" sz="800" b="1" dirty="0" smtClean="0">
                <a:solidFill>
                  <a:srgbClr val="FF0000"/>
                </a:solidFill>
                <a:cs typeface="Arial" charset="0"/>
              </a:rPr>
              <a:t>:</a:t>
            </a:r>
            <a:endParaRPr lang="en-US" altLang="zh-CN" sz="800" dirty="0" smtClean="0">
              <a:solidFill>
                <a:prstClr val="black"/>
              </a:solidFill>
              <a:latin typeface="Calibri"/>
            </a:endParaRPr>
          </a:p>
          <a:p>
            <a:pPr marL="171450" lvl="0" indent="-171450">
              <a:buFont typeface="Arial" panose="020B0604020202020204" pitchFamily="34" charset="0"/>
              <a:buChar char="•"/>
            </a:pPr>
            <a:r>
              <a:rPr lang="en-US" altLang="zh-CN" sz="800" dirty="0" smtClean="0">
                <a:solidFill>
                  <a:prstClr val="black"/>
                </a:solidFill>
                <a:latin typeface="Calibri"/>
              </a:rPr>
              <a:t>Add </a:t>
            </a:r>
            <a:r>
              <a:rPr lang="en-US" altLang="zh-CN" sz="800" dirty="0">
                <a:solidFill>
                  <a:prstClr val="black"/>
                </a:solidFill>
                <a:latin typeface="Calibri"/>
              </a:rPr>
              <a:t>an enumeration value in output for “Network slice throughput analysis”</a:t>
            </a:r>
          </a:p>
          <a:p>
            <a:pPr marL="171450" lvl="0" indent="-171450">
              <a:buFont typeface="Arial" panose="020B0604020202020204" pitchFamily="34" charset="0"/>
              <a:buChar char="•"/>
            </a:pPr>
            <a:r>
              <a:rPr lang="en-US" altLang="zh-CN" sz="800" dirty="0">
                <a:solidFill>
                  <a:prstClr val="black"/>
                </a:solidFill>
                <a:latin typeface="Calibri"/>
              </a:rPr>
              <a:t>Multiplicity change for “Affected Objects” IE in “NW slice load analysis”</a:t>
            </a:r>
          </a:p>
          <a:p>
            <a:pPr marL="171450" lvl="0" indent="-171450">
              <a:buFont typeface="Arial" panose="020B0604020202020204" pitchFamily="34" charset="0"/>
              <a:buChar char="•"/>
            </a:pPr>
            <a:r>
              <a:rPr lang="en-US" altLang="zh-CN" sz="800" dirty="0">
                <a:solidFill>
                  <a:prstClr val="black"/>
                </a:solidFill>
                <a:latin typeface="Calibri"/>
              </a:rPr>
              <a:t>Multiplicity change for “Affected Objects” IE in “Service experience analysis”</a:t>
            </a:r>
          </a:p>
          <a:p>
            <a:pPr marL="171450" lvl="0" indent="-171450">
              <a:buFont typeface="Arial" panose="020B0604020202020204" pitchFamily="34" charset="0"/>
              <a:buChar char="•"/>
            </a:pPr>
            <a:r>
              <a:rPr lang="en-US" altLang="zh-CN" sz="800" dirty="0">
                <a:solidFill>
                  <a:prstClr val="black"/>
                </a:solidFill>
                <a:latin typeface="Calibri"/>
              </a:rPr>
              <a:t>Modify the paging requirements based on geographical area</a:t>
            </a:r>
          </a:p>
          <a:p>
            <a:pPr marL="171450" lvl="0" indent="-171450">
              <a:buFont typeface="Arial" panose="020B0604020202020204" pitchFamily="34" charset="0"/>
              <a:buChar char="•"/>
            </a:pPr>
            <a:r>
              <a:rPr lang="en-US" altLang="zh-CN" sz="800" dirty="0">
                <a:solidFill>
                  <a:prstClr val="black"/>
                </a:solidFill>
                <a:latin typeface="Calibri"/>
              </a:rPr>
              <a:t>Update the analytics output of coverage analysis use case</a:t>
            </a:r>
          </a:p>
          <a:p>
            <a:pPr marL="171450" lvl="0" indent="-171450">
              <a:buFont typeface="Arial" panose="020B0604020202020204" pitchFamily="34" charset="0"/>
              <a:buChar char="•"/>
            </a:pPr>
            <a:r>
              <a:rPr lang="en-US" altLang="zh-CN" sz="800" dirty="0">
                <a:solidFill>
                  <a:prstClr val="black"/>
                </a:solidFill>
                <a:latin typeface="Calibri"/>
              </a:rPr>
              <a:t>Add MDA capability for MDA assisted energy saving analysis</a:t>
            </a:r>
          </a:p>
          <a:p>
            <a:pPr marL="171450" lvl="0" indent="-171450">
              <a:buFont typeface="Arial" panose="020B0604020202020204" pitchFamily="34" charset="0"/>
              <a:buChar char="•"/>
            </a:pPr>
            <a:r>
              <a:rPr lang="en-US" altLang="zh-CN" sz="800" dirty="0">
                <a:solidFill>
                  <a:prstClr val="black"/>
                </a:solidFill>
                <a:latin typeface="Calibri"/>
              </a:rPr>
              <a:t>Update use case description for MDA assisted energy saving analysis</a:t>
            </a:r>
          </a:p>
          <a:p>
            <a:pPr marL="171450" lvl="0" indent="-171450">
              <a:buFont typeface="Arial" panose="020B0604020202020204" pitchFamily="34" charset="0"/>
              <a:buChar char="•"/>
            </a:pPr>
            <a:r>
              <a:rPr lang="en-US" altLang="zh-CN" sz="800" dirty="0">
                <a:solidFill>
                  <a:prstClr val="black"/>
                </a:solidFill>
                <a:latin typeface="Calibri"/>
              </a:rPr>
              <a:t>Define the data type of statistics of cells energy saving state</a:t>
            </a:r>
          </a:p>
          <a:p>
            <a:pPr marL="171450" lvl="0" indent="-171450">
              <a:buFont typeface="Arial" panose="020B0604020202020204" pitchFamily="34" charset="0"/>
              <a:buChar char="•"/>
            </a:pPr>
            <a:r>
              <a:rPr lang="en-US" altLang="zh-CN" sz="800" dirty="0">
                <a:solidFill>
                  <a:prstClr val="black"/>
                </a:solidFill>
                <a:latin typeface="Calibri"/>
              </a:rPr>
              <a:t>Add MDA related service components</a:t>
            </a:r>
          </a:p>
          <a:p>
            <a:pPr marL="171450" lvl="0" indent="-171450">
              <a:buFont typeface="Arial" panose="020B0604020202020204" pitchFamily="34" charset="0"/>
              <a:buChar char="•"/>
            </a:pPr>
            <a:r>
              <a:rPr lang="en-US" altLang="zh-CN" sz="800" dirty="0">
                <a:solidFill>
                  <a:prstClr val="black"/>
                </a:solidFill>
                <a:latin typeface="Calibri"/>
              </a:rPr>
              <a:t>Add mobility performance analysis solution</a:t>
            </a:r>
          </a:p>
          <a:p>
            <a:pPr marL="171450" lvl="0" indent="-171450">
              <a:buFont typeface="Arial" panose="020B0604020202020204" pitchFamily="34" charset="0"/>
              <a:buChar char="•"/>
            </a:pPr>
            <a:r>
              <a:rPr lang="en-US" altLang="zh-CN" sz="800" dirty="0">
                <a:solidFill>
                  <a:prstClr val="black"/>
                </a:solidFill>
                <a:latin typeface="Calibri"/>
              </a:rPr>
              <a:t>Rapporteur clean-up</a:t>
            </a:r>
          </a:p>
          <a:p>
            <a:pPr marL="171450" lvl="0" indent="-171450">
              <a:buFont typeface="Arial" panose="020B0604020202020204" pitchFamily="34" charset="0"/>
              <a:buChar char="•"/>
            </a:pPr>
            <a:r>
              <a:rPr lang="en-US" altLang="zh-CN" sz="800" dirty="0">
                <a:solidFill>
                  <a:prstClr val="black"/>
                </a:solidFill>
                <a:latin typeface="Calibri"/>
              </a:rPr>
              <a:t>Editorial, enhancements and modifications on MDA overview </a:t>
            </a:r>
          </a:p>
          <a:p>
            <a:pPr marL="171450" lvl="0" indent="-171450">
              <a:buFont typeface="Arial" panose="020B0604020202020204" pitchFamily="34" charset="0"/>
              <a:buChar char="•"/>
            </a:pPr>
            <a:r>
              <a:rPr lang="en-US" altLang="zh-CN" sz="800" dirty="0">
                <a:solidFill>
                  <a:prstClr val="black"/>
                </a:solidFill>
                <a:latin typeface="Calibri"/>
              </a:rPr>
              <a:t>Editorial modifications on MDA functionality and service framework</a:t>
            </a:r>
          </a:p>
          <a:p>
            <a:pPr marL="171450" lvl="0" indent="-171450">
              <a:buFont typeface="Arial" panose="020B0604020202020204" pitchFamily="34" charset="0"/>
              <a:buChar char="•"/>
            </a:pPr>
            <a:r>
              <a:rPr lang="en-US" altLang="zh-CN" sz="800" dirty="0">
                <a:solidFill>
                  <a:prstClr val="black"/>
                </a:solidFill>
                <a:latin typeface="Calibri"/>
              </a:rPr>
              <a:t>Add historical data handling for MDA</a:t>
            </a:r>
          </a:p>
          <a:p>
            <a:pPr marL="171450" lvl="0" indent="-171450">
              <a:buFont typeface="Arial" panose="020B0604020202020204" pitchFamily="34" charset="0"/>
              <a:buChar char="•"/>
            </a:pPr>
            <a:r>
              <a:rPr lang="en-US" altLang="zh-CN" sz="800" dirty="0">
                <a:solidFill>
                  <a:prstClr val="black"/>
                </a:solidFill>
                <a:latin typeface="Calibri"/>
              </a:rPr>
              <a:t>Clarifications on MDA Types</a:t>
            </a:r>
          </a:p>
          <a:p>
            <a:pPr marL="171450" lvl="0" indent="-171450">
              <a:buFont typeface="Arial" panose="020B0604020202020204" pitchFamily="34" charset="0"/>
              <a:buChar char="•"/>
            </a:pPr>
            <a:r>
              <a:rPr lang="en-US" altLang="zh-CN" sz="800" dirty="0">
                <a:solidFill>
                  <a:prstClr val="black"/>
                </a:solidFill>
                <a:latin typeface="Calibri"/>
              </a:rPr>
              <a:t>Adding domain observation data as input in cross-domain MDA</a:t>
            </a:r>
          </a:p>
          <a:p>
            <a:pPr marL="171450" lvl="0" indent="-171450">
              <a:buFont typeface="Wingdings" panose="05000000000000000000" pitchFamily="2" charset="2"/>
              <a:buChar char="Ø"/>
            </a:pPr>
            <a:r>
              <a:rPr lang="en-US" altLang="zh-CN" sz="800" dirty="0" smtClean="0">
                <a:solidFill>
                  <a:prstClr val="black"/>
                </a:solidFill>
                <a:latin typeface="Calibri"/>
              </a:rPr>
              <a:t>The </a:t>
            </a:r>
            <a:r>
              <a:rPr lang="en-US" altLang="zh-CN" sz="800" dirty="0">
                <a:solidFill>
                  <a:prstClr val="black"/>
                </a:solidFill>
                <a:latin typeface="Calibri"/>
              </a:rPr>
              <a:t>plan is to complete this work item in SA5#143e, and no more exception is to be requested.</a:t>
            </a:r>
            <a:endParaRPr lang="zh-CN" altLang="en-US" sz="800" dirty="0">
              <a:solidFill>
                <a:prstClr val="black"/>
              </a:solidFill>
              <a:latin typeface="Calibri"/>
            </a:endParaRPr>
          </a:p>
        </p:txBody>
      </p:sp>
    </p:spTree>
    <p:extLst>
      <p:ext uri="{BB962C8B-B14F-4D97-AF65-F5344CB8AC3E}">
        <p14:creationId xmlns:p14="http://schemas.microsoft.com/office/powerpoint/2010/main" val="905031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smtClean="0"/>
              <a:t>Rel-18 SI Intelligence </a:t>
            </a:r>
            <a:r>
              <a:rPr lang="en-US" altLang="zh-CN" sz="2800" kern="0" dirty="0"/>
              <a:t>and </a:t>
            </a:r>
            <a:r>
              <a:rPr lang="en-US" altLang="zh-CN" sz="2800" kern="0" dirty="0" smtClean="0"/>
              <a:t>Automation</a:t>
            </a:r>
            <a:endParaRPr lang="en-US" altLang="zh-CN" sz="2800" kern="0" dirty="0"/>
          </a:p>
        </p:txBody>
      </p:sp>
      <p:sp>
        <p:nvSpPr>
          <p:cNvPr id="9" name="矩形 8"/>
          <p:cNvSpPr/>
          <p:nvPr/>
        </p:nvSpPr>
        <p:spPr>
          <a:xfrm>
            <a:off x="78541" y="3978485"/>
            <a:ext cx="5663600" cy="2631490"/>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err="1" smtClean="0">
                <a:solidFill>
                  <a:srgbClr val="FF0000"/>
                </a:solidFill>
                <a:latin typeface="+mn-lt"/>
                <a:cs typeface="Arial" charset="0"/>
              </a:rPr>
              <a:t>FS_eANL</a:t>
            </a:r>
            <a:r>
              <a:rPr lang="en-US" altLang="zh-CN" sz="1100" b="1" dirty="0" smtClean="0">
                <a:solidFill>
                  <a:srgbClr val="FF0000"/>
                </a:solidFill>
                <a:latin typeface="+mn-lt"/>
                <a:cs typeface="Arial" charset="0"/>
              </a:rPr>
              <a:t>: </a:t>
            </a:r>
            <a:r>
              <a:rPr lang="en-US" altLang="zh-CN" sz="1100" dirty="0" smtClean="0">
                <a:latin typeface="+mn-lt"/>
              </a:rPr>
              <a:t>The </a:t>
            </a:r>
            <a:r>
              <a:rPr lang="en-US" altLang="zh-CN" sz="1100" dirty="0">
                <a:latin typeface="+mn-lt"/>
              </a:rPr>
              <a:t>following aspects are discussed and agreed:</a:t>
            </a:r>
            <a:endParaRPr lang="zh-CN" altLang="zh-CN" sz="1100" dirty="0">
              <a:latin typeface="+mn-lt"/>
            </a:endParaRPr>
          </a:p>
          <a:p>
            <a:pPr marL="171450" indent="-171450">
              <a:buFont typeface="Wingdings" panose="05000000000000000000" pitchFamily="2" charset="2"/>
              <a:buChar char="Ø"/>
            </a:pPr>
            <a:r>
              <a:rPr lang="en-US" altLang="zh-CN" sz="1100" dirty="0" smtClean="0">
                <a:latin typeface="+mn-lt"/>
              </a:rPr>
              <a:t>Initial </a:t>
            </a:r>
            <a:r>
              <a:rPr lang="en-US" altLang="zh-CN" sz="1100" dirty="0">
                <a:latin typeface="+mn-lt"/>
              </a:rPr>
              <a:t>skeleton and structure</a:t>
            </a:r>
            <a:endParaRPr lang="zh-CN" altLang="zh-CN" sz="1100" dirty="0">
              <a:latin typeface="+mn-lt"/>
            </a:endParaRPr>
          </a:p>
          <a:p>
            <a:pPr marL="171450" indent="-171450">
              <a:buFont typeface="Wingdings" panose="05000000000000000000" pitchFamily="2" charset="2"/>
              <a:buChar char="Ø"/>
            </a:pPr>
            <a:r>
              <a:rPr lang="en-US" altLang="zh-CN" sz="1100" dirty="0" smtClean="0">
                <a:latin typeface="+mn-lt"/>
              </a:rPr>
              <a:t>Scope</a:t>
            </a:r>
            <a:endParaRPr lang="zh-CN" altLang="zh-CN" sz="1100" dirty="0">
              <a:latin typeface="+mn-lt"/>
            </a:endParaRPr>
          </a:p>
          <a:p>
            <a:pPr marL="171450" indent="-171450">
              <a:buFont typeface="Wingdings" panose="05000000000000000000" pitchFamily="2" charset="2"/>
              <a:buChar char="Ø"/>
            </a:pPr>
            <a:r>
              <a:rPr lang="en-US" altLang="zh-CN" sz="1100" dirty="0" smtClean="0">
                <a:latin typeface="+mn-lt"/>
              </a:rPr>
              <a:t>Instruction </a:t>
            </a:r>
            <a:r>
              <a:rPr lang="en-US" altLang="zh-CN" sz="1100" dirty="0">
                <a:latin typeface="+mn-lt"/>
              </a:rPr>
              <a:t>of Key Issue# 6-1: autonomous network level for RAN energy saving</a:t>
            </a:r>
            <a:endParaRPr lang="zh-CN" altLang="zh-CN" sz="1100" dirty="0">
              <a:latin typeface="+mn-lt"/>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FS_ANLEVA: </a:t>
            </a:r>
            <a:r>
              <a:rPr lang="en-US" altLang="zh-CN" sz="1100" dirty="0" smtClean="0">
                <a:latin typeface="+mn-lt"/>
              </a:rPr>
              <a:t>The </a:t>
            </a:r>
            <a:r>
              <a:rPr lang="en-US" altLang="zh-CN" sz="1100" dirty="0">
                <a:latin typeface="+mn-lt"/>
              </a:rPr>
              <a:t>following aspects are discussed and agreed:</a:t>
            </a:r>
            <a:endParaRPr lang="zh-CN" altLang="zh-CN" sz="1100" dirty="0">
              <a:latin typeface="+mn-lt"/>
            </a:endParaRPr>
          </a:p>
          <a:p>
            <a:pPr marL="171450" indent="-171450">
              <a:buFont typeface="Wingdings" panose="05000000000000000000" pitchFamily="2" charset="2"/>
              <a:buChar char="Ø"/>
            </a:pPr>
            <a:r>
              <a:rPr lang="en-US" altLang="zh-CN" sz="1100" dirty="0" smtClean="0">
                <a:latin typeface="+mn-lt"/>
              </a:rPr>
              <a:t>Initial </a:t>
            </a:r>
            <a:r>
              <a:rPr lang="en-US" altLang="zh-CN" sz="1100" dirty="0">
                <a:latin typeface="+mn-lt"/>
              </a:rPr>
              <a:t>skeleton and structure</a:t>
            </a:r>
            <a:endParaRPr lang="zh-CN" altLang="zh-CN" sz="1100" dirty="0">
              <a:latin typeface="+mn-lt"/>
            </a:endParaRPr>
          </a:p>
          <a:p>
            <a:pPr marL="171450" indent="-171450">
              <a:buFont typeface="Wingdings" panose="05000000000000000000" pitchFamily="2" charset="2"/>
              <a:buChar char="Ø"/>
            </a:pPr>
            <a:r>
              <a:rPr lang="en-US" altLang="zh-CN" sz="1100" dirty="0" smtClean="0">
                <a:latin typeface="+mn-lt"/>
              </a:rPr>
              <a:t>Scope</a:t>
            </a:r>
            <a:r>
              <a:rPr lang="en-US" altLang="zh-CN" sz="1100" dirty="0">
                <a:latin typeface="+mn-lt"/>
              </a:rPr>
              <a:t>, Concept description for autonomous network level evaluation </a:t>
            </a:r>
            <a:endParaRPr lang="zh-CN" altLang="zh-CN" sz="1100" dirty="0">
              <a:latin typeface="+mn-lt"/>
            </a:endParaRPr>
          </a:p>
          <a:p>
            <a:pPr lvl="0" defTabSz="1219170" eaLnBrk="1" fontAlgn="auto" hangingPunct="1">
              <a:spcBef>
                <a:spcPts val="0"/>
              </a:spcBef>
              <a:spcAft>
                <a:spcPts val="0"/>
              </a:spcAft>
              <a:defRPr/>
            </a:pPr>
            <a:r>
              <a:rPr lang="en-US" altLang="zh-CN" sz="1100" b="1" dirty="0" err="1" smtClean="0">
                <a:solidFill>
                  <a:srgbClr val="FF0000"/>
                </a:solidFill>
                <a:latin typeface="+mn-lt"/>
                <a:cs typeface="Arial" charset="0"/>
              </a:rPr>
              <a:t>FS_eIDMS_MN</a:t>
            </a:r>
            <a:r>
              <a:rPr lang="en-US" altLang="zh-CN" sz="1100" b="1" dirty="0" smtClean="0">
                <a:solidFill>
                  <a:srgbClr val="FF0000"/>
                </a:solidFill>
                <a:latin typeface="+mn-lt"/>
                <a:cs typeface="Arial" charset="0"/>
              </a:rPr>
              <a:t>:  </a:t>
            </a:r>
            <a:r>
              <a:rPr lang="en-US" altLang="zh-CN" sz="1100" dirty="0" smtClean="0">
                <a:latin typeface="+mn-lt"/>
              </a:rPr>
              <a:t>The </a:t>
            </a:r>
            <a:r>
              <a:rPr lang="en-US" altLang="zh-CN" sz="1100" dirty="0">
                <a:latin typeface="+mn-lt"/>
              </a:rPr>
              <a:t>following aspects are discussed and agreed:</a:t>
            </a:r>
            <a:endParaRPr lang="zh-CN" altLang="zh-CN" sz="1100" dirty="0">
              <a:latin typeface="+mn-lt"/>
            </a:endParaRPr>
          </a:p>
          <a:p>
            <a:pPr marL="171450" indent="-171450">
              <a:buFont typeface="Wingdings" panose="05000000000000000000" pitchFamily="2" charset="2"/>
              <a:buChar char="Ø"/>
            </a:pPr>
            <a:r>
              <a:rPr lang="en-US" altLang="zh-CN" sz="1100" dirty="0" smtClean="0">
                <a:latin typeface="+mn-lt"/>
              </a:rPr>
              <a:t>Initial </a:t>
            </a:r>
            <a:r>
              <a:rPr lang="en-US" altLang="zh-CN" sz="1100" dirty="0">
                <a:latin typeface="+mn-lt"/>
              </a:rPr>
              <a:t>skeleton and </a:t>
            </a:r>
            <a:r>
              <a:rPr lang="en-US" altLang="zh-CN" sz="1100" dirty="0" smtClean="0">
                <a:latin typeface="+mn-lt"/>
              </a:rPr>
              <a:t>structure, Scope</a:t>
            </a:r>
            <a:endParaRPr lang="zh-CN" altLang="zh-CN" sz="1100" dirty="0">
              <a:latin typeface="+mn-lt"/>
            </a:endParaRPr>
          </a:p>
          <a:p>
            <a:pPr marL="171450" indent="-171450">
              <a:buFont typeface="Wingdings" panose="05000000000000000000" pitchFamily="2" charset="2"/>
              <a:buChar char="Ø"/>
            </a:pPr>
            <a:r>
              <a:rPr lang="en-US" altLang="zh-CN" sz="1100" dirty="0" smtClean="0">
                <a:latin typeface="+mn-lt"/>
              </a:rPr>
              <a:t>Instructions </a:t>
            </a:r>
            <a:r>
              <a:rPr lang="en-US" altLang="zh-CN" sz="1100" dirty="0">
                <a:latin typeface="+mn-lt"/>
              </a:rPr>
              <a:t>of Key Issue# 4.1 intent driven approach for RAN energy</a:t>
            </a:r>
            <a:endParaRPr lang="zh-CN" altLang="zh-CN" sz="1100" dirty="0">
              <a:latin typeface="+mn-lt"/>
            </a:endParaRPr>
          </a:p>
          <a:p>
            <a:pPr marL="171450" indent="-171450">
              <a:buFont typeface="Wingdings" panose="05000000000000000000" pitchFamily="2" charset="2"/>
              <a:buChar char="Ø"/>
            </a:pPr>
            <a:r>
              <a:rPr lang="en-US" altLang="zh-CN" sz="1100" dirty="0" smtClean="0">
                <a:latin typeface="+mn-lt"/>
              </a:rPr>
              <a:t>Instructions </a:t>
            </a:r>
            <a:r>
              <a:rPr lang="en-US" altLang="zh-CN" sz="1100" dirty="0">
                <a:latin typeface="+mn-lt"/>
              </a:rPr>
              <a:t>of Key Issue# 4.2 Intent conflicts and intents containing </a:t>
            </a:r>
            <a:r>
              <a:rPr lang="en-US" altLang="zh-CN" sz="1100" dirty="0" smtClean="0">
                <a:latin typeface="+mn-lt"/>
              </a:rPr>
              <a:t>contradictions</a:t>
            </a:r>
          </a:p>
          <a:p>
            <a:r>
              <a:rPr lang="en-US" altLang="zh-CN" sz="1100" b="1" dirty="0" smtClean="0">
                <a:solidFill>
                  <a:srgbClr val="FF0000"/>
                </a:solidFill>
                <a:latin typeface="+mn-lt"/>
                <a:cs typeface="Arial" charset="0"/>
              </a:rPr>
              <a:t>FS_NETSLICE_IDMS</a:t>
            </a:r>
          </a:p>
          <a:p>
            <a:pPr marL="171450" indent="-171450">
              <a:buFont typeface="Wingdings" panose="05000000000000000000" pitchFamily="2" charset="2"/>
              <a:buChar char="Ø"/>
            </a:pPr>
            <a:r>
              <a:rPr lang="en-US" altLang="zh-CN" sz="1100" dirty="0" smtClean="0">
                <a:latin typeface="+mn-lt"/>
              </a:rPr>
              <a:t>This </a:t>
            </a:r>
            <a:r>
              <a:rPr lang="en-US" altLang="zh-CN" sz="1100" dirty="0">
                <a:latin typeface="+mn-lt"/>
              </a:rPr>
              <a:t>was the first meeting for this study and the group has been discussing and agreed the table of content, introduction and scope. Initial input for background information was also discussed</a:t>
            </a:r>
            <a:r>
              <a:rPr lang="en-US" altLang="zh-CN" sz="1100" dirty="0" smtClean="0">
                <a:latin typeface="+mn-lt"/>
              </a:rPr>
              <a:t>.</a:t>
            </a:r>
            <a:endParaRPr lang="zh-CN" altLang="zh-CN" sz="1100" dirty="0">
              <a:latin typeface="+mn-lt"/>
            </a:endParaRPr>
          </a:p>
        </p:txBody>
      </p:sp>
      <p:sp>
        <p:nvSpPr>
          <p:cNvPr id="10" name="文本框 9"/>
          <p:cNvSpPr txBox="1"/>
          <p:nvPr/>
        </p:nvSpPr>
        <p:spPr>
          <a:xfrm>
            <a:off x="156264" y="3115000"/>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5818964" y="4068540"/>
            <a:ext cx="6081470" cy="2246769"/>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FS_AIML_MGMT</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The scope and overview for TR 28.908 were agreed.</a:t>
            </a:r>
            <a:endParaRPr lang="zh-CN" altLang="zh-CN" sz="1100" dirty="0">
              <a:latin typeface="+mn-lt"/>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FS_MANWDAF: </a:t>
            </a:r>
            <a:r>
              <a:rPr lang="en-US" altLang="zh-CN" sz="1050" dirty="0" smtClean="0">
                <a:latin typeface="+mn-lt"/>
              </a:rPr>
              <a:t>Several </a:t>
            </a:r>
            <a:r>
              <a:rPr lang="en-US" altLang="zh-CN" sz="1050" dirty="0">
                <a:latin typeface="+mn-lt"/>
              </a:rPr>
              <a:t>contributions regarding the problems that will be studied and solved in this TR are discussed and approved:</a:t>
            </a:r>
          </a:p>
          <a:p>
            <a:pPr marL="171450" indent="-171450">
              <a:buFont typeface="Wingdings" panose="05000000000000000000" pitchFamily="2" charset="2"/>
              <a:buChar char="Ø"/>
            </a:pPr>
            <a:r>
              <a:rPr lang="en-US" altLang="zh-CN" sz="1050" dirty="0" smtClean="0">
                <a:latin typeface="+mn-lt"/>
              </a:rPr>
              <a:t>S5-222052</a:t>
            </a:r>
            <a:r>
              <a:rPr lang="en-US" altLang="zh-CN" sz="1050" dirty="0">
                <a:latin typeface="+mn-lt"/>
              </a:rPr>
              <a:t>: Initial Skeleton</a:t>
            </a:r>
            <a:br>
              <a:rPr lang="en-US" altLang="zh-CN" sz="1050" dirty="0">
                <a:latin typeface="+mn-lt"/>
              </a:rPr>
            </a:br>
            <a:r>
              <a:rPr lang="en-US" altLang="zh-CN" sz="1050" dirty="0" smtClean="0">
                <a:latin typeface="+mn-lt"/>
              </a:rPr>
              <a:t>S5-222621</a:t>
            </a:r>
            <a:r>
              <a:rPr lang="en-US" altLang="zh-CN" sz="1050" dirty="0">
                <a:latin typeface="+mn-lt"/>
              </a:rPr>
              <a:t>: clause titles for TR28864</a:t>
            </a:r>
            <a:br>
              <a:rPr lang="en-US" altLang="zh-CN" sz="1050" dirty="0">
                <a:latin typeface="+mn-lt"/>
              </a:rPr>
            </a:br>
            <a:r>
              <a:rPr lang="en-US" altLang="zh-CN" sz="1050" dirty="0" smtClean="0">
                <a:latin typeface="+mn-lt"/>
              </a:rPr>
              <a:t>S5-222622</a:t>
            </a:r>
            <a:r>
              <a:rPr lang="en-US" altLang="zh-CN" sz="1050" dirty="0">
                <a:latin typeface="+mn-lt"/>
              </a:rPr>
              <a:t>: new KI on NRM enhancement to support Multiple NWDAF Deployment</a:t>
            </a:r>
            <a:br>
              <a:rPr lang="en-US" altLang="zh-CN" sz="1050" dirty="0">
                <a:latin typeface="+mn-lt"/>
              </a:rPr>
            </a:br>
            <a:r>
              <a:rPr lang="en-US" altLang="zh-CN" sz="1050" dirty="0" smtClean="0">
                <a:latin typeface="+mn-lt"/>
              </a:rPr>
              <a:t>S5-222623</a:t>
            </a:r>
            <a:r>
              <a:rPr lang="en-US" altLang="zh-CN" sz="1050" dirty="0">
                <a:latin typeface="+mn-lt"/>
              </a:rPr>
              <a:t>: Add new key issue for the NRM enhancement of </a:t>
            </a:r>
            <a:r>
              <a:rPr lang="en-US" altLang="zh-CN" sz="1050" dirty="0" smtClean="0">
                <a:latin typeface="+mn-lt"/>
              </a:rPr>
              <a:t>NWDAF</a:t>
            </a:r>
            <a:r>
              <a:rPr lang="en-US" altLang="zh-CN" sz="1050" dirty="0">
                <a:latin typeface="+mn-lt"/>
              </a:rPr>
              <a:t> </a:t>
            </a:r>
            <a:endParaRPr lang="en-US" altLang="zh-CN" sz="1050" dirty="0" smtClean="0">
              <a:latin typeface="+mn-lt"/>
            </a:endParaRPr>
          </a:p>
          <a:p>
            <a:pPr marL="171450" indent="-171450">
              <a:buFont typeface="Wingdings" panose="05000000000000000000" pitchFamily="2" charset="2"/>
              <a:buChar char="Ø"/>
            </a:pPr>
            <a:r>
              <a:rPr lang="en-US" altLang="zh-CN" sz="1050" dirty="0" smtClean="0">
                <a:latin typeface="+mn-lt"/>
              </a:rPr>
              <a:t>S5-222624</a:t>
            </a:r>
            <a:r>
              <a:rPr lang="en-US" altLang="zh-CN" sz="1050" dirty="0">
                <a:latin typeface="+mn-lt"/>
              </a:rPr>
              <a:t>: Add new key issue for the performance management</a:t>
            </a: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FS_FSEV: </a:t>
            </a:r>
            <a:r>
              <a:rPr lang="en-US" altLang="zh-CN" sz="1100" dirty="0" smtClean="0">
                <a:latin typeface="+mn-lt"/>
              </a:rPr>
              <a:t>The </a:t>
            </a:r>
            <a:r>
              <a:rPr lang="en-US" altLang="zh-CN" sz="1100" dirty="0">
                <a:latin typeface="+mn-lt"/>
              </a:rPr>
              <a:t>following aspects are discussed and agreed:</a:t>
            </a:r>
            <a:endParaRPr lang="zh-CN" altLang="zh-CN" sz="1100" dirty="0">
              <a:latin typeface="+mn-lt"/>
            </a:endParaRPr>
          </a:p>
          <a:p>
            <a:pPr marL="171450" indent="-171450">
              <a:buFont typeface="Wingdings" panose="05000000000000000000" pitchFamily="2" charset="2"/>
              <a:buChar char="Ø"/>
            </a:pPr>
            <a:r>
              <a:rPr lang="en-US" altLang="zh-CN" sz="1050" dirty="0">
                <a:latin typeface="+mn-lt"/>
              </a:rPr>
              <a:t>Initial skeleton</a:t>
            </a:r>
            <a:endParaRPr lang="zh-CN" altLang="zh-CN" sz="1050" dirty="0">
              <a:latin typeface="+mn-lt"/>
            </a:endParaRPr>
          </a:p>
          <a:p>
            <a:pPr marL="171450" indent="-171450">
              <a:buFont typeface="Wingdings" panose="05000000000000000000" pitchFamily="2" charset="2"/>
              <a:buChar char="Ø"/>
            </a:pPr>
            <a:r>
              <a:rPr lang="en-US" altLang="zh-CN" sz="1050" dirty="0">
                <a:latin typeface="+mn-lt"/>
              </a:rPr>
              <a:t>structure</a:t>
            </a:r>
            <a:endParaRPr lang="zh-CN" altLang="zh-CN" sz="1050" dirty="0">
              <a:latin typeface="+mn-lt"/>
            </a:endParaRPr>
          </a:p>
          <a:p>
            <a:pPr marL="171450" indent="-171450">
              <a:buFont typeface="Wingdings" panose="05000000000000000000" pitchFamily="2" charset="2"/>
              <a:buChar char="Ø"/>
            </a:pPr>
            <a:r>
              <a:rPr lang="en-US" altLang="zh-CN" sz="1050" dirty="0">
                <a:latin typeface="+mn-lt"/>
              </a:rPr>
              <a:t>Scope</a:t>
            </a:r>
          </a:p>
        </p:txBody>
      </p:sp>
      <p:graphicFrame>
        <p:nvGraphicFramePr>
          <p:cNvPr id="2" name="表格 1"/>
          <p:cNvGraphicFramePr>
            <a:graphicFrameLocks noGrp="1"/>
          </p:cNvGraphicFramePr>
          <p:nvPr>
            <p:extLst>
              <p:ext uri="{D42A27DB-BD31-4B8C-83A1-F6EECF244321}">
                <p14:modId xmlns:p14="http://schemas.microsoft.com/office/powerpoint/2010/main" val="1196031263"/>
              </p:ext>
            </p:extLst>
          </p:nvPr>
        </p:nvGraphicFramePr>
        <p:xfrm>
          <a:off x="156264" y="464947"/>
          <a:ext cx="11820993" cy="3445947"/>
        </p:xfrm>
        <a:graphic>
          <a:graphicData uri="http://schemas.openxmlformats.org/drawingml/2006/table">
            <a:tbl>
              <a:tblPr firstRow="1" bandRow="1">
                <a:tableStyleId>{5C22544A-7EE6-4342-B048-85BDC9FD1C3A}</a:tableStyleId>
              </a:tblPr>
              <a:tblGrid>
                <a:gridCol w="1139139"/>
                <a:gridCol w="4696114"/>
                <a:gridCol w="1408969"/>
                <a:gridCol w="1857596"/>
                <a:gridCol w="834166"/>
                <a:gridCol w="1312348"/>
                <a:gridCol w="572661"/>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smtClean="0">
                          <a:solidFill>
                            <a:schemeClr val="lt1"/>
                          </a:solidFill>
                          <a:latin typeface="+mn-lt"/>
                          <a:ea typeface="+mn-ea"/>
                          <a:cs typeface="Arial" panose="020B0604020202020204" pitchFamily="34" charset="0"/>
                        </a:rPr>
                        <a:t>WI</a:t>
                      </a:r>
                      <a:r>
                        <a:rPr lang="en-US" sz="1200" b="1" kern="1200" dirty="0" smtClean="0">
                          <a:solidFill>
                            <a:schemeClr val="lt1"/>
                          </a:solidFill>
                          <a:latin typeface="+mn-lt"/>
                          <a:ea typeface="+mn-ea"/>
                          <a:cs typeface="Arial" panose="020B0604020202020204" pitchFamily="34" charset="0"/>
                        </a:rPr>
                        <a:t>/SI</a:t>
                      </a:r>
                      <a:r>
                        <a:rPr lang="en-GB" sz="1200" b="1" kern="1200" dirty="0" smtClean="0">
                          <a:solidFill>
                            <a:schemeClr val="lt1"/>
                          </a:solidFill>
                          <a:latin typeface="+mn-lt"/>
                          <a:ea typeface="+mn-ea"/>
                          <a:cs typeface="Arial" panose="020B0604020202020204" pitchFamily="34" charset="0"/>
                        </a:rPr>
                        <a:t> </a:t>
                      </a:r>
                      <a:r>
                        <a:rPr lang="en-US" altLang="zh-CN" sz="1200" b="1" kern="1200" dirty="0" smtClean="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smtClean="0">
                          <a:solidFill>
                            <a:schemeClr val="lt1"/>
                          </a:solidFill>
                          <a:latin typeface="+mn-lt"/>
                          <a:ea typeface="+mn-ea"/>
                          <a:cs typeface="Arial" panose="020B0604020202020204" pitchFamily="34" charset="0"/>
                        </a:rPr>
                        <a:t>Rapportuer</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smtClean="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tr>
              <a:tr h="194422">
                <a:tc>
                  <a:txBody>
                    <a:bodyPr/>
                    <a:lstStyle/>
                    <a:p>
                      <a:pPr>
                        <a:lnSpc>
                          <a:spcPct val="150000"/>
                        </a:lnSpc>
                        <a:spcAft>
                          <a:spcPts val="0"/>
                        </a:spcAft>
                      </a:pPr>
                      <a:r>
                        <a:rPr lang="en-US" sz="900" b="1"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FS_eANL</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autonomous network levels (</a:t>
                      </a:r>
                      <a:r>
                        <a:rPr lang="en-US" sz="900" kern="1200" dirty="0" err="1"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FS_eANL</a:t>
                      </a: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(SP-211446)</a:t>
                      </a: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i-FI"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194422">
                <a:tc>
                  <a:txBody>
                    <a:bodyPr/>
                    <a:lstStyle/>
                    <a:p>
                      <a:pPr marL="0" algn="l" defTabSz="1219170" rtl="0" eaLnBrk="1" latinLnBrk="0" hangingPunct="1">
                        <a:lnSpc>
                          <a:spcPct val="150000"/>
                        </a:lnSpc>
                        <a:spcAft>
                          <a:spcPts val="0"/>
                        </a:spcAft>
                      </a:pPr>
                      <a:r>
                        <a:rPr lang="en-US" altLang="zh-CN" sz="900" b="1"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FS_ANLEVA</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evaluation of autonomous network levels(FS_ANLEVA) (SP-211445)</a:t>
                      </a: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GB" altLang="zh-CN" sz="900" kern="1200" smtClean="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i-FI"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383923">
                <a:tc>
                  <a:txBody>
                    <a:bodyPr/>
                    <a:lstStyle/>
                    <a:p>
                      <a:pPr>
                        <a:lnSpc>
                          <a:spcPct val="150000"/>
                        </a:lnSpc>
                        <a:spcAft>
                          <a:spcPts val="0"/>
                        </a:spcAft>
                      </a:pPr>
                      <a:r>
                        <a:rPr lang="en-US" sz="900" b="1"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FS_eIDMS_MN</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enhanced intent driven management services for mobile networks  (</a:t>
                      </a:r>
                      <a:r>
                        <a:rPr lang="en-US" sz="900" kern="1200" dirty="0" err="1"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FS_eIDMS_MN</a:t>
                      </a: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(SP-211450)</a:t>
                      </a: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SA5#145/SA#97(Sep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ETSI ZSM, TM Forum</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131767">
                <a:tc>
                  <a:txBody>
                    <a:bodyPr/>
                    <a:lstStyle/>
                    <a:p>
                      <a:pPr>
                        <a:lnSpc>
                          <a:spcPct val="150000"/>
                        </a:lnSpc>
                        <a:spcAft>
                          <a:spcPts val="0"/>
                        </a:spcAft>
                      </a:pPr>
                      <a:r>
                        <a:rPr lang="en-US" sz="900" b="1" kern="120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FS_NETSLICE_IDMS</a:t>
                      </a:r>
                      <a:endParaRPr lang="zh-CN" sz="1050" b="1">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intent-driven management for network slicing (FS_NETSLICE_IDMS) (SP-220278)</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SA5#145/SA#97(Sep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12424">
                <a:tc>
                  <a:txBody>
                    <a:bodyPr/>
                    <a:lstStyle/>
                    <a:p>
                      <a:pPr>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FS_AIML_MGMT</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fr-FR"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AI/ ML management (FS_AIML_MGMT) (SP-211443)</a:t>
                      </a:r>
                      <a:endParaRPr lang="zh-CN" sz="105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r-FR" altLang="zh-CN" sz="900" kern="1200" dirty="0" smtClean="0">
                          <a:solidFill>
                            <a:srgbClr val="000000"/>
                          </a:solidFill>
                          <a:effectLst/>
                          <a:latin typeface="微软雅黑" panose="020B0503020204020204" pitchFamily="34" charset="-122"/>
                          <a:ea typeface="+mn-ea"/>
                          <a:cs typeface="Arial" panose="020B0604020202020204" pitchFamily="34" charset="0"/>
                        </a:rPr>
                        <a:t>Intel, NEC</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r-FR"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SA1, SA2, RAN3 and RAN2 </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12424">
                <a:tc>
                  <a:txBody>
                    <a:bodyPr/>
                    <a:lstStyle/>
                    <a:p>
                      <a:pPr>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FS_MANWDAF</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the management aspects related to NWDAF (FS_MANWDAF) (SP-211435)</a:t>
                      </a:r>
                      <a:endParaRPr lang="zh-CN" sz="105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China Telecom</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SA5#146/SA#98(Dec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0-&gt;15%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79837">
                <a:tc>
                  <a:txBody>
                    <a:bodyPr/>
                    <a:lstStyle/>
                    <a:p>
                      <a:pPr>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FS_FSEV</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Fault Supervision Evolution  (FS_FSEV) (SP-220153)</a:t>
                      </a:r>
                      <a:endParaRPr lang="zh-CN" sz="105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0-&gt;10%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Tree>
    <p:extLst>
      <p:ext uri="{BB962C8B-B14F-4D97-AF65-F5344CB8AC3E}">
        <p14:creationId xmlns:p14="http://schemas.microsoft.com/office/powerpoint/2010/main" val="3977911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smtClean="0"/>
              <a:t>Rel-18 SI </a:t>
            </a:r>
            <a:r>
              <a:rPr lang="en-US" altLang="zh-CN" sz="2800" kern="0" dirty="0"/>
              <a:t>Management Architecture and </a:t>
            </a:r>
            <a:r>
              <a:rPr lang="en-US" altLang="zh-CN" sz="2800" kern="0" dirty="0" smtClean="0"/>
              <a:t>Mechanisms</a:t>
            </a:r>
            <a:endParaRPr lang="sv-SE" sz="2800" kern="0" dirty="0"/>
          </a:p>
        </p:txBody>
      </p:sp>
      <p:sp>
        <p:nvSpPr>
          <p:cNvPr id="10" name="文本框 9"/>
          <p:cNvSpPr txBox="1"/>
          <p:nvPr/>
        </p:nvSpPr>
        <p:spPr>
          <a:xfrm>
            <a:off x="271232" y="370736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345310029"/>
              </p:ext>
            </p:extLst>
          </p:nvPr>
        </p:nvGraphicFramePr>
        <p:xfrm>
          <a:off x="271230" y="653112"/>
          <a:ext cx="11681826" cy="3122830"/>
        </p:xfrm>
        <a:graphic>
          <a:graphicData uri="http://schemas.openxmlformats.org/drawingml/2006/table">
            <a:tbl>
              <a:tblPr firstRow="1" bandRow="1">
                <a:tableStyleId>{5C22544A-7EE6-4342-B048-85BDC9FD1C3A}</a:tableStyleId>
              </a:tblPr>
              <a:tblGrid>
                <a:gridCol w="1155788"/>
                <a:gridCol w="5144166"/>
                <a:gridCol w="1122218"/>
                <a:gridCol w="2050473"/>
                <a:gridCol w="858981"/>
                <a:gridCol w="671946"/>
                <a:gridCol w="678254"/>
              </a:tblGrid>
              <a:tr h="419877">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smtClean="0">
                          <a:solidFill>
                            <a:schemeClr val="lt1"/>
                          </a:solidFill>
                          <a:latin typeface="+mn-lt"/>
                          <a:ea typeface="+mn-ea"/>
                          <a:cs typeface="Arial" panose="020B0604020202020204" pitchFamily="34" charset="0"/>
                        </a:rPr>
                        <a:t>WI</a:t>
                      </a:r>
                      <a:r>
                        <a:rPr lang="en-US" sz="1200" b="1" kern="1200" dirty="0" smtClean="0">
                          <a:solidFill>
                            <a:schemeClr val="lt1"/>
                          </a:solidFill>
                          <a:latin typeface="+mn-lt"/>
                          <a:ea typeface="+mn-ea"/>
                          <a:cs typeface="Arial" panose="020B0604020202020204" pitchFamily="34" charset="0"/>
                        </a:rPr>
                        <a:t>/SI</a:t>
                      </a:r>
                      <a:r>
                        <a:rPr lang="en-GB" sz="1200" b="1" kern="1200" dirty="0" smtClean="0">
                          <a:solidFill>
                            <a:schemeClr val="lt1"/>
                          </a:solidFill>
                          <a:latin typeface="+mn-lt"/>
                          <a:ea typeface="+mn-ea"/>
                          <a:cs typeface="Arial" panose="020B0604020202020204" pitchFamily="34" charset="0"/>
                        </a:rPr>
                        <a:t> </a:t>
                      </a:r>
                      <a:r>
                        <a:rPr lang="en-US" altLang="zh-CN" sz="1200" b="1" kern="1200" dirty="0" smtClean="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smtClean="0">
                          <a:solidFill>
                            <a:schemeClr val="lt1"/>
                          </a:solidFill>
                          <a:latin typeface="+mn-lt"/>
                          <a:ea typeface="+mn-ea"/>
                          <a:cs typeface="Arial" panose="020B0604020202020204" pitchFamily="34" charset="0"/>
                        </a:rPr>
                        <a:t>Rapporteur</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smtClean="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tr>
              <a:tr h="188945">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FS_eSBMA</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service based management architecture ( </a:t>
                      </a:r>
                      <a:r>
                        <a:rPr lang="en-US" sz="900" kern="1200" dirty="0" err="1"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FS_eSBMA</a:t>
                      </a: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 (SP-211451)</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45%-&gt;50%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188945">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FS_eSBMAe</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Basic SBMA enabler enhancements (</a:t>
                      </a:r>
                      <a:r>
                        <a:rPr lang="en-US" sz="900" kern="1200" dirty="0" err="1"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FS_eSBMAe</a:t>
                      </a: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(SP-220145)</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Nokia</a:t>
                      </a:r>
                      <a:endPar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SA5#146/SA#98(Dec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06440">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FS_URLLC_Mgt</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Aspects of URLLC  (</a:t>
                      </a:r>
                      <a:r>
                        <a:rPr lang="en-US" sz="900" kern="1200" dirty="0" err="1"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FS_URLLC_Mgt</a:t>
                      </a: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(SP-220146)</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err="1" smtClean="0">
                          <a:solidFill>
                            <a:srgbClr val="000000"/>
                          </a:solidFill>
                          <a:effectLst/>
                          <a:latin typeface="微软雅黑" panose="020B0503020204020204" pitchFamily="34" charset="-122"/>
                          <a:ea typeface="+mn-ea"/>
                          <a:cs typeface="Arial" panose="020B0604020202020204" pitchFamily="34" charset="0"/>
                        </a:rPr>
                        <a:t>ChinaUnicom</a:t>
                      </a:r>
                      <a:endPar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SA5#145/SA#97(Sep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06440">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FS_5GLAN_Mgt</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Aspects of 5GLAN (FS_5GLAN_Mgt) (SP-220324)</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China Mobile</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SA5#146/SA#98(Dec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06440">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FS_MCVNF</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of Cloud Native Virtualized Network Functions (FS_MCVNF) (SP-220150)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China Mobile </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06440">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FS_MANS_ph2</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Study on Management Aspects of 5G MOCN Network Sharing Phase2 (FS_MANS_ph2) SP-220151)</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China Unicom</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06440">
                <a:tc>
                  <a:txBody>
                    <a:bodyPr/>
                    <a:lstStyle/>
                    <a:p>
                      <a:pPr marL="0" algn="l" defTabSz="1219170" rtl="0" eaLnBrk="1" latinLnBrk="0" hangingPunct="1">
                        <a:lnSpc>
                          <a:spcPct val="150000"/>
                        </a:lnSpc>
                        <a:spcAft>
                          <a:spcPts val="0"/>
                        </a:spcAft>
                      </a:pPr>
                      <a:r>
                        <a:rPr lang="en-US" sz="900" b="1" kern="1200">
                          <a:solidFill>
                            <a:srgbClr val="000000"/>
                          </a:solidFill>
                          <a:effectLst/>
                          <a:latin typeface="微软雅黑" panose="020B0503020204020204" pitchFamily="34" charset="-122"/>
                          <a:ea typeface="+mn-ea"/>
                          <a:cs typeface="Arial" panose="020B0604020202020204" pitchFamily="34" charset="0"/>
                        </a:rPr>
                        <a:t>FS_CICDNS</a:t>
                      </a:r>
                      <a:endParaRPr lang="zh-CN" sz="900" b="1" kern="120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Study on continuous integration continuous delivery support for 3GPP NFs (FS_CICDNS) (SP-211427)</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Lenovo</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 SA5#143e/SA#96(Jun 2022)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80%-&gt;85%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06440">
                <a:tc>
                  <a:txBody>
                    <a:bodyPr/>
                    <a:lstStyle/>
                    <a:p>
                      <a:pPr marL="0" algn="l" defTabSz="1219170" rtl="0" eaLnBrk="1" latinLnBrk="0" hangingPunct="1">
                        <a:lnSpc>
                          <a:spcPct val="150000"/>
                        </a:lnSpc>
                        <a:spcAft>
                          <a:spcPts val="0"/>
                        </a:spcAft>
                      </a:pPr>
                      <a:r>
                        <a:rPr lang="en-US" sz="900" b="1" kern="1200">
                          <a:solidFill>
                            <a:srgbClr val="000000"/>
                          </a:solidFill>
                          <a:effectLst/>
                          <a:latin typeface="微软雅黑" panose="020B0503020204020204" pitchFamily="34" charset="-122"/>
                          <a:ea typeface="+mn-ea"/>
                          <a:cs typeface="Arial" panose="020B0604020202020204" pitchFamily="34" charset="0"/>
                        </a:rPr>
                        <a:t>FS_5GMDT_Ph2</a:t>
                      </a:r>
                      <a:endParaRPr lang="zh-CN" sz="900" b="1" kern="120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Study on Management of Trace/MDT phase 2 (FS_5GMDT_Ph2) (SP-220152)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Nokia </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 SA5#146/SA#98(Dec 2022)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50090">
                <a:tc>
                  <a:txBody>
                    <a:bodyPr/>
                    <a:lstStyle/>
                    <a:p>
                      <a:pPr marL="0" algn="l" defTabSz="1219170" rtl="0" eaLnBrk="1" latinLnBrk="0" hangingPunct="1">
                        <a:lnSpc>
                          <a:spcPct val="150000"/>
                        </a:lnSpc>
                        <a:spcAft>
                          <a:spcPts val="0"/>
                        </a:spcAft>
                      </a:pPr>
                      <a:r>
                        <a:rPr lang="en-US" sz="900" b="1" kern="1200" dirty="0">
                          <a:solidFill>
                            <a:srgbClr val="000000"/>
                          </a:solidFill>
                          <a:effectLst/>
                          <a:latin typeface="微软雅黑" panose="020B0503020204020204" pitchFamily="34" charset="-122"/>
                          <a:ea typeface="+mn-ea"/>
                          <a:cs typeface="Arial" panose="020B0604020202020204" pitchFamily="34" charset="0"/>
                        </a:rPr>
                        <a:t>FS_YANG</a:t>
                      </a:r>
                      <a:endParaRPr lang="zh-CN" sz="900" b="1"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Study on YANG PUSH(FS_YANG) ( SP-200765)</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Ericsson</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 SA5#146/SA#98(Dec 2022)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10%-&gt;10%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7" name="矩形 6"/>
          <p:cNvSpPr/>
          <p:nvPr/>
        </p:nvSpPr>
        <p:spPr>
          <a:xfrm>
            <a:off x="205572" y="3965112"/>
            <a:ext cx="5663600" cy="2462213"/>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err="1" smtClean="0">
                <a:solidFill>
                  <a:srgbClr val="FF0000"/>
                </a:solidFill>
                <a:latin typeface="+mn-lt"/>
                <a:cs typeface="Arial" charset="0"/>
              </a:rPr>
              <a:t>FS_eSBMA</a:t>
            </a:r>
            <a:endParaRPr lang="en-US" altLang="zh-CN" sz="1100" b="1" dirty="0" smtClean="0">
              <a:solidFill>
                <a:srgbClr val="FF0000"/>
              </a:solidFill>
              <a:latin typeface="+mn-lt"/>
              <a:cs typeface="Arial" charset="0"/>
            </a:endParaRPr>
          </a:p>
          <a:p>
            <a:pPr lvl="0" defTabSz="1219170" eaLnBrk="1" fontAlgn="auto" hangingPunct="1">
              <a:spcBef>
                <a:spcPts val="0"/>
              </a:spcBef>
              <a:spcAft>
                <a:spcPts val="0"/>
              </a:spcAft>
              <a:defRPr/>
            </a:pPr>
            <a:r>
              <a:rPr lang="en-US" altLang="zh-CN" sz="1100" dirty="0">
                <a:latin typeface="+mn-lt"/>
              </a:rPr>
              <a:t>Analysis on the applicable content from TS 32.101 section 7 to SBMA, and update 32.401 and 32.404 for SBMA are approved to be added into the study. </a:t>
            </a:r>
            <a:endParaRPr lang="en-US" altLang="zh-CN" sz="1100" b="1" dirty="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err="1" smtClean="0">
                <a:solidFill>
                  <a:srgbClr val="FF0000"/>
                </a:solidFill>
                <a:latin typeface="+mn-lt"/>
                <a:cs typeface="Arial" charset="0"/>
              </a:rPr>
              <a:t>FS_eSBMAe</a:t>
            </a:r>
            <a:endParaRPr lang="en-US" altLang="zh-CN" sz="1100" b="1" dirty="0" smtClean="0">
              <a:solidFill>
                <a:srgbClr val="FF0000"/>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The schema used for “</a:t>
            </a:r>
            <a:r>
              <a:rPr lang="en-US" altLang="zh-CN" sz="1100" dirty="0" err="1">
                <a:latin typeface="+mn-lt"/>
              </a:rPr>
              <a:t>notifyMOIChanges</a:t>
            </a:r>
            <a:r>
              <a:rPr lang="en-US" altLang="zh-CN" sz="1100" dirty="0">
                <a:latin typeface="+mn-lt"/>
              </a:rPr>
              <a:t>” was agreed as one key issue. </a:t>
            </a:r>
            <a:endParaRPr lang="en-US" altLang="zh-CN" sz="1100" dirty="0" smtClean="0">
              <a:latin typeface="+mn-lt"/>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latin typeface="+mn-lt"/>
              </a:rPr>
              <a:t>For </a:t>
            </a:r>
            <a:r>
              <a:rPr lang="en-US" altLang="zh-CN" sz="1100" dirty="0">
                <a:latin typeface="+mn-lt"/>
              </a:rPr>
              <a:t>targeted notification subscriptions some contributions related to describing the current situation were agreed. </a:t>
            </a:r>
            <a:endParaRPr lang="en-US" altLang="zh-CN" sz="1100" b="1" dirty="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err="1" smtClean="0">
                <a:solidFill>
                  <a:srgbClr val="FF0000"/>
                </a:solidFill>
                <a:latin typeface="+mn-lt"/>
                <a:cs typeface="Arial" charset="0"/>
              </a:rPr>
              <a:t>FS_URLLC_Mgt</a:t>
            </a:r>
            <a:endParaRPr lang="en-US" altLang="zh-CN" sz="1100" b="1" dirty="0" smtClean="0">
              <a:solidFill>
                <a:srgbClr val="FF0000"/>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The cover page and the skeleton have been initialized. The first issue has been added.</a:t>
            </a:r>
            <a:endParaRPr lang="en-US" altLang="zh-CN" sz="1100" b="1" dirty="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FS_5GLAN_Mgt: </a:t>
            </a:r>
            <a:r>
              <a:rPr lang="en-US" altLang="zh-CN" sz="1100" dirty="0" smtClean="0">
                <a:latin typeface="+mn-lt"/>
                <a:cs typeface="Arial" charset="0"/>
              </a:rPr>
              <a:t>The following </a:t>
            </a:r>
            <a:r>
              <a:rPr lang="en-US" altLang="zh-CN" sz="1100" dirty="0">
                <a:latin typeface="+mn-lt"/>
                <a:cs typeface="Arial" charset="0"/>
              </a:rPr>
              <a:t>items have been approved:</a:t>
            </a:r>
          </a:p>
          <a:p>
            <a:pPr marL="171450" lvl="0" indent="-171450" defTabSz="1219170" eaLnBrk="1" fontAlgn="auto" hangingPunct="1">
              <a:spcBef>
                <a:spcPts val="0"/>
              </a:spcBef>
              <a:spcAft>
                <a:spcPts val="0"/>
              </a:spcAft>
              <a:buFont typeface="Arial" panose="020B0604020202020204" pitchFamily="34" charset="0"/>
              <a:buChar char="•"/>
              <a:defRPr/>
            </a:pPr>
            <a:r>
              <a:rPr lang="en-US" altLang="zh-CN" sz="1100" dirty="0" smtClean="0">
                <a:latin typeface="+mn-lt"/>
                <a:cs typeface="Arial" charset="0"/>
              </a:rPr>
              <a:t>Add </a:t>
            </a:r>
            <a:r>
              <a:rPr lang="en-US" altLang="zh-CN" sz="1100" dirty="0">
                <a:latin typeface="+mn-lt"/>
                <a:cs typeface="Arial" charset="0"/>
              </a:rPr>
              <a:t>TR structure</a:t>
            </a:r>
          </a:p>
          <a:p>
            <a:pPr marL="171450" lvl="0" indent="-171450" defTabSz="1219170" eaLnBrk="1" fontAlgn="auto" hangingPunct="1">
              <a:spcBef>
                <a:spcPts val="0"/>
              </a:spcBef>
              <a:spcAft>
                <a:spcPts val="0"/>
              </a:spcAft>
              <a:buFont typeface="Arial" panose="020B0604020202020204" pitchFamily="34" charset="0"/>
              <a:buChar char="•"/>
              <a:defRPr/>
            </a:pPr>
            <a:r>
              <a:rPr lang="en-US" altLang="zh-CN" sz="1100" dirty="0" smtClean="0">
                <a:latin typeface="+mn-lt"/>
                <a:cs typeface="Arial" charset="0"/>
              </a:rPr>
              <a:t>Add </a:t>
            </a:r>
            <a:r>
              <a:rPr lang="en-US" altLang="zh-CN" sz="1100" dirty="0">
                <a:latin typeface="+mn-lt"/>
                <a:cs typeface="Arial" charset="0"/>
              </a:rPr>
              <a:t>scope of management aspect of 5GLAN</a:t>
            </a:r>
          </a:p>
          <a:p>
            <a:pPr marL="171450" lvl="0" indent="-171450" defTabSz="1219170" eaLnBrk="1" fontAlgn="auto" hangingPunct="1">
              <a:spcBef>
                <a:spcPts val="0"/>
              </a:spcBef>
              <a:spcAft>
                <a:spcPts val="0"/>
              </a:spcAft>
              <a:buFont typeface="Arial" panose="020B0604020202020204" pitchFamily="34" charset="0"/>
              <a:buChar char="•"/>
              <a:defRPr/>
            </a:pPr>
            <a:r>
              <a:rPr lang="en-US" altLang="zh-CN" sz="1100" dirty="0" smtClean="0">
                <a:latin typeface="+mn-lt"/>
                <a:cs typeface="Arial" charset="0"/>
              </a:rPr>
              <a:t>Add </a:t>
            </a:r>
            <a:r>
              <a:rPr lang="en-US" altLang="zh-CN" sz="1100" dirty="0">
                <a:latin typeface="+mn-lt"/>
                <a:cs typeface="Arial" charset="0"/>
              </a:rPr>
              <a:t>concepts and background of </a:t>
            </a:r>
            <a:r>
              <a:rPr lang="en-US" altLang="zh-CN" sz="1100" dirty="0" smtClean="0">
                <a:latin typeface="+mn-lt"/>
                <a:cs typeface="Arial" charset="0"/>
              </a:rPr>
              <a:t>FS_5GLAN_Mgt</a:t>
            </a:r>
            <a:endParaRPr lang="en-US" altLang="zh-CN" sz="1100" b="1" dirty="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FS_MCVNF</a:t>
            </a:r>
            <a:r>
              <a:rPr lang="zh-CN" altLang="en-US" sz="1100" dirty="0" smtClean="0">
                <a:latin typeface="+mn-lt"/>
                <a:cs typeface="Arial" charset="0"/>
              </a:rPr>
              <a:t>：</a:t>
            </a:r>
            <a:r>
              <a:rPr lang="en-US" altLang="zh-CN" sz="1100" dirty="0">
                <a:latin typeface="+mn-lt"/>
                <a:cs typeface="Arial" charset="0"/>
              </a:rPr>
              <a:t>No contributions submitted to this meeting. </a:t>
            </a:r>
            <a:endParaRPr lang="en-US" altLang="zh-CN" sz="1100" b="1" dirty="0">
              <a:solidFill>
                <a:srgbClr val="FF0000"/>
              </a:solidFill>
              <a:latin typeface="+mn-lt"/>
              <a:cs typeface="Arial" charset="0"/>
            </a:endParaRPr>
          </a:p>
        </p:txBody>
      </p:sp>
      <p:sp>
        <p:nvSpPr>
          <p:cNvPr id="6" name="矩形 5"/>
          <p:cNvSpPr/>
          <p:nvPr/>
        </p:nvSpPr>
        <p:spPr>
          <a:xfrm>
            <a:off x="5934832" y="3965112"/>
            <a:ext cx="5840911" cy="2800767"/>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FS_MANS_ph2</a:t>
            </a:r>
          </a:p>
          <a:p>
            <a:pPr lvl="0" defTabSz="1219170" eaLnBrk="1" fontAlgn="auto" hangingPunct="1">
              <a:spcBef>
                <a:spcPts val="0"/>
              </a:spcBef>
              <a:spcAft>
                <a:spcPts val="0"/>
              </a:spcAft>
              <a:defRPr/>
            </a:pPr>
            <a:r>
              <a:rPr lang="en-US" altLang="zh-CN" sz="1100" dirty="0">
                <a:latin typeface="+mn-lt"/>
              </a:rPr>
              <a:t>The cover page and the skeleton have been initialized. Two issues have been added.</a:t>
            </a:r>
            <a:endParaRPr lang="en-US" altLang="zh-CN" sz="1100" b="1" dirty="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FS_CICDNS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Some text improvements were accepted. A final solution was approved and now all scenarios have high level solutions to be developed further during the WID phase. A key issue on proposing the overall process is contested and couldn’t reach agreement</a:t>
            </a:r>
            <a:endParaRPr lang="en-US" altLang="zh-CN" sz="1100" b="1" dirty="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FS_5GMDT_Ph2: </a:t>
            </a:r>
            <a:r>
              <a:rPr lang="en-US" altLang="zh-CN" sz="1100" dirty="0" smtClean="0">
                <a:latin typeface="+mn-lt"/>
                <a:cs typeface="Arial" charset="0"/>
              </a:rPr>
              <a:t>The </a:t>
            </a:r>
            <a:r>
              <a:rPr lang="en-US" altLang="zh-CN" sz="1100" dirty="0">
                <a:latin typeface="+mn-lt"/>
                <a:cs typeface="Arial" charset="0"/>
              </a:rPr>
              <a:t>following aspects are discussed and </a:t>
            </a:r>
            <a:r>
              <a:rPr lang="en-US" altLang="zh-CN" sz="1100" dirty="0" smtClean="0">
                <a:latin typeface="+mn-lt"/>
                <a:cs typeface="Arial" charset="0"/>
              </a:rPr>
              <a:t>approved</a:t>
            </a:r>
            <a:endParaRPr lang="en-US" altLang="zh-CN" sz="1100" dirty="0">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Skeleton </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Scope </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Description of Key Issue ‘Reporting of Collected Management Data’</a:t>
            </a:r>
          </a:p>
          <a:p>
            <a:pPr lvl="0" defTabSz="1219170" eaLnBrk="1" fontAlgn="auto" hangingPunct="1">
              <a:spcBef>
                <a:spcPts val="0"/>
              </a:spcBef>
              <a:spcAft>
                <a:spcPts val="0"/>
              </a:spcAft>
              <a:defRPr/>
            </a:pPr>
            <a:endParaRPr lang="en-US" altLang="zh-CN" sz="1100" b="1" dirty="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FS_YANG:</a:t>
            </a:r>
            <a:r>
              <a:rPr lang="en-US" altLang="zh-CN" sz="1100" dirty="0" smtClean="0">
                <a:latin typeface="+mn-lt"/>
                <a:cs typeface="Arial" charset="0"/>
              </a:rPr>
              <a:t> No contributions submitted to this meeting. No </a:t>
            </a:r>
            <a:r>
              <a:rPr lang="en-US" altLang="zh-CN" sz="1100" dirty="0">
                <a:latin typeface="+mn-lt"/>
                <a:cs typeface="Arial" charset="0"/>
              </a:rPr>
              <a:t>progress in the study has been made. </a:t>
            </a:r>
          </a:p>
          <a:p>
            <a:pPr lvl="0" defTabSz="1219170" eaLnBrk="1" fontAlgn="auto" hangingPunct="1">
              <a:spcBef>
                <a:spcPts val="0"/>
              </a:spcBef>
              <a:spcAft>
                <a:spcPts val="0"/>
              </a:spcAft>
              <a:defRPr/>
            </a:pPr>
            <a:r>
              <a:rPr lang="en-US" altLang="zh-CN" sz="1100" dirty="0">
                <a:latin typeface="+mn-lt"/>
                <a:cs typeface="Arial" charset="0"/>
              </a:rPr>
              <a:t>Work on topic was explored in the contribution S5-222546rev1 Data change notifications YANG-in-Rest format, however this still received objection as a delegate claimed the topic needs further work.</a:t>
            </a:r>
          </a:p>
          <a:p>
            <a:pPr lvl="0" defTabSz="1219170" eaLnBrk="1" fontAlgn="auto" hangingPunct="1">
              <a:spcBef>
                <a:spcPts val="0"/>
              </a:spcBef>
              <a:spcAft>
                <a:spcPts val="0"/>
              </a:spcAft>
              <a:defRPr/>
            </a:pPr>
            <a:endParaRPr lang="en-US" altLang="zh-CN" sz="1100" dirty="0" smtClean="0">
              <a:latin typeface="+mn-lt"/>
              <a:cs typeface="Arial" charset="0"/>
            </a:endParaRPr>
          </a:p>
        </p:txBody>
      </p:sp>
    </p:spTree>
    <p:extLst>
      <p:ext uri="{BB962C8B-B14F-4D97-AF65-F5344CB8AC3E}">
        <p14:creationId xmlns:p14="http://schemas.microsoft.com/office/powerpoint/2010/main" val="3411394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smtClean="0"/>
              <a:t>Rel-18 SI </a:t>
            </a:r>
            <a:r>
              <a:rPr lang="en-US" altLang="zh-CN" sz="2800" kern="0" dirty="0"/>
              <a:t>Support of New </a:t>
            </a:r>
            <a:r>
              <a:rPr lang="en-US" altLang="zh-CN" sz="2800" kern="0" dirty="0" smtClean="0"/>
              <a:t>Services</a:t>
            </a:r>
            <a:endParaRPr lang="en-US" altLang="zh-CN" sz="2800" kern="0" dirty="0"/>
          </a:p>
        </p:txBody>
      </p:sp>
      <p:sp>
        <p:nvSpPr>
          <p:cNvPr id="10" name="文本框 9"/>
          <p:cNvSpPr txBox="1"/>
          <p:nvPr/>
        </p:nvSpPr>
        <p:spPr>
          <a:xfrm>
            <a:off x="205572" y="3179791"/>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288100975"/>
              </p:ext>
            </p:extLst>
          </p:nvPr>
        </p:nvGraphicFramePr>
        <p:xfrm>
          <a:off x="205572" y="720634"/>
          <a:ext cx="11681826" cy="2459157"/>
        </p:xfrm>
        <a:graphic>
          <a:graphicData uri="http://schemas.openxmlformats.org/drawingml/2006/table">
            <a:tbl>
              <a:tblPr firstRow="1" bandRow="1">
                <a:tableStyleId>{5C22544A-7EE6-4342-B048-85BDC9FD1C3A}</a:tableStyleId>
              </a:tblPr>
              <a:tblGrid>
                <a:gridCol w="889756"/>
                <a:gridCol w="5361709"/>
                <a:gridCol w="1011382"/>
                <a:gridCol w="1676400"/>
                <a:gridCol w="852054"/>
                <a:gridCol w="1025236"/>
                <a:gridCol w="865289"/>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smtClean="0">
                          <a:solidFill>
                            <a:schemeClr val="lt1"/>
                          </a:solidFill>
                          <a:latin typeface="+mn-lt"/>
                          <a:ea typeface="+mn-ea"/>
                          <a:cs typeface="Arial" panose="020B0604020202020204" pitchFamily="34" charset="0"/>
                        </a:rPr>
                        <a:t>WI</a:t>
                      </a:r>
                      <a:r>
                        <a:rPr lang="en-US" sz="1200" b="1" kern="1200" dirty="0" smtClean="0">
                          <a:solidFill>
                            <a:schemeClr val="lt1"/>
                          </a:solidFill>
                          <a:latin typeface="+mn-lt"/>
                          <a:ea typeface="+mn-ea"/>
                          <a:cs typeface="Arial" panose="020B0604020202020204" pitchFamily="34" charset="0"/>
                        </a:rPr>
                        <a:t>/SI</a:t>
                      </a:r>
                      <a:r>
                        <a:rPr lang="en-GB" sz="1200" b="1" kern="1200" dirty="0" smtClean="0">
                          <a:solidFill>
                            <a:schemeClr val="lt1"/>
                          </a:solidFill>
                          <a:latin typeface="+mn-lt"/>
                          <a:ea typeface="+mn-ea"/>
                          <a:cs typeface="Arial" panose="020B0604020202020204" pitchFamily="34" charset="0"/>
                        </a:rPr>
                        <a:t> </a:t>
                      </a:r>
                      <a:r>
                        <a:rPr lang="en-US" altLang="zh-CN" sz="1200" b="1" kern="1200" dirty="0" smtClean="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smtClean="0">
                          <a:solidFill>
                            <a:schemeClr val="lt1"/>
                          </a:solidFill>
                          <a:latin typeface="+mn-lt"/>
                          <a:ea typeface="+mn-ea"/>
                          <a:cs typeface="Arial" panose="020B0604020202020204" pitchFamily="34" charset="0"/>
                        </a:rPr>
                        <a:t>Rapporteur</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smtClean="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tr>
              <a:tr h="194422">
                <a:tc>
                  <a:txBody>
                    <a:bodyPr/>
                    <a:lstStyle/>
                    <a:p>
                      <a:pPr algn="just">
                        <a:spcAft>
                          <a:spcPts val="0"/>
                        </a:spcAft>
                      </a:pPr>
                      <a:r>
                        <a:rPr lang="en-GB" sz="1050" b="1" kern="100">
                          <a:effectLst/>
                          <a:latin typeface="Calibri" panose="020F0502020204030204" pitchFamily="34" charset="0"/>
                          <a:ea typeface="宋体" panose="02010600030101010101" pitchFamily="2" charset="-122"/>
                          <a:cs typeface="Times New Roman" panose="02020603050405020304" pitchFamily="18" charset="0"/>
                        </a:rPr>
                        <a:t>FS_OAM_eNPN</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management of non-public networks (</a:t>
                      </a:r>
                      <a:r>
                        <a:rPr lang="en-US" sz="900" kern="1200" dirty="0" err="1"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FS_OAM_eNPN</a:t>
                      </a: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(SP-211436)</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Huawei</a:t>
                      </a:r>
                      <a:endPar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SA5#146/SA#98(Dec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194422">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FS_EE5G_Ph2</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new aspects of EE for 5G networks Phase 2 (FS_EE5G_Ph2) (SP-211440)</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Orange</a:t>
                      </a:r>
                      <a:endPar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SA5#149/ SA#100(June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sv-SE"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RAN WGs</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12470">
                <a:tc>
                  <a:txBody>
                    <a:bodyPr/>
                    <a:lstStyle/>
                    <a:p>
                      <a:pPr algn="just">
                        <a:spcAft>
                          <a:spcPts val="0"/>
                        </a:spcAft>
                      </a:pPr>
                      <a:r>
                        <a:rPr lang="en-US" sz="1050" b="1" kern="100" dirty="0">
                          <a:effectLst/>
                          <a:latin typeface="Calibri" panose="020F0502020204030204" pitchFamily="34" charset="0"/>
                          <a:ea typeface="宋体" panose="02010600030101010101" pitchFamily="2" charset="-122"/>
                          <a:cs typeface="Times New Roman" panose="02020603050405020304" pitchFamily="18" charset="0"/>
                        </a:rPr>
                        <a:t>FS_NSOEU</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Network and Service Operations for Energy Utilities ( FS_NSOEU) (SP-211622)</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Samsung </a:t>
                      </a:r>
                      <a:endPar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SA5#146/SA#98(Dec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0-&gt;10%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131767">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FS_KQI_5G</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5080" marR="5080" marT="5080" marB="0">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New Study on Key Quality Indicators (KQIs) for 5G service experience (FS_KQI_5G) ( SP-211433)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Huawei</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SA5#146/SA#98(Dec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SA4,RAN2,RAN3</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12424">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FS_DCSA</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Deterministic Communication Service Assurance (FS_DCSA) (SP-211442)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SA5#146/SA#98(Dec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SA6, RAN2, SA4</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12424">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FS_NSCE</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Study on Network Slice Management Capability Exposure  (FS_NSCE ) (SP-220142)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err="1" smtClean="0">
                          <a:solidFill>
                            <a:srgbClr val="000000"/>
                          </a:solidFill>
                          <a:effectLst/>
                          <a:latin typeface="微软雅黑" panose="020B0503020204020204" pitchFamily="34" charset="-122"/>
                          <a:ea typeface="+mn-ea"/>
                          <a:cs typeface="Arial" panose="020B0604020202020204" pitchFamily="34" charset="0"/>
                        </a:rPr>
                        <a:t>Alibaba</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70%-&gt;75%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SA3, SA, RAN</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79837">
                <a:tc>
                  <a:txBody>
                    <a:bodyPr/>
                    <a:lstStyle/>
                    <a:p>
                      <a:pPr algn="just">
                        <a:spcAft>
                          <a:spcPts val="0"/>
                        </a:spcAft>
                      </a:pPr>
                      <a:r>
                        <a:rPr lang="en-US" sz="1050" b="1" kern="100" dirty="0">
                          <a:effectLst/>
                          <a:latin typeface="Calibri" panose="020F0502020204030204" pitchFamily="34" charset="0"/>
                          <a:ea typeface="宋体" panose="02010600030101010101" pitchFamily="2" charset="-122"/>
                          <a:cs typeface="Times New Roman" panose="02020603050405020304" pitchFamily="18" charset="0"/>
                        </a:rPr>
                        <a:t>FS_MEC_ECM</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Study on alignment with ETSI MEC for Edge computing management (FS_MEC_ECM) (SP-220147)</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SA6, ETSI MEC</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7" name="矩形 6"/>
          <p:cNvSpPr/>
          <p:nvPr/>
        </p:nvSpPr>
        <p:spPr>
          <a:xfrm>
            <a:off x="151275" y="3459422"/>
            <a:ext cx="5663600" cy="2462213"/>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err="1" smtClean="0">
                <a:solidFill>
                  <a:srgbClr val="FF0000"/>
                </a:solidFill>
                <a:latin typeface="+mn-lt"/>
                <a:cs typeface="Arial" charset="0"/>
              </a:rPr>
              <a:t>FS_OAM_eNPN</a:t>
            </a:r>
            <a:r>
              <a:rPr lang="en-US" altLang="zh-CN" sz="1100" b="1" dirty="0" smtClean="0">
                <a:solidFill>
                  <a:srgbClr val="FF0000"/>
                </a:solidFill>
                <a:latin typeface="+mn-lt"/>
                <a:cs typeface="Arial" charset="0"/>
              </a:rPr>
              <a:t>: </a:t>
            </a:r>
            <a:r>
              <a:rPr lang="en-US" altLang="zh-CN" sz="1100" dirty="0" smtClean="0">
                <a:latin typeface="+mn-lt"/>
              </a:rPr>
              <a:t>Agreed </a:t>
            </a:r>
            <a:r>
              <a:rPr lang="en-US" altLang="zh-CN" sz="1100" dirty="0">
                <a:latin typeface="+mn-lt"/>
              </a:rPr>
              <a:t>the following </a:t>
            </a:r>
            <a:r>
              <a:rPr lang="en-US" altLang="zh-CN" sz="1100" dirty="0" smtClean="0">
                <a:latin typeface="+mn-lt"/>
              </a:rPr>
              <a:t>KIs</a:t>
            </a:r>
            <a:endParaRPr lang="en-US" altLang="zh-CN" sz="1100" dirty="0">
              <a:latin typeface="+mn-lt"/>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latin typeface="+mn-lt"/>
              </a:rPr>
              <a:t>Key </a:t>
            </a:r>
            <a:r>
              <a:rPr lang="en-US" altLang="zh-CN" sz="1100" dirty="0">
                <a:latin typeface="+mn-lt"/>
              </a:rPr>
              <a:t>Issue on Resource isolation demand for Smart Grid Utilities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latin typeface="+mn-lt"/>
              </a:rPr>
              <a:t>Key </a:t>
            </a:r>
            <a:r>
              <a:rPr lang="en-US" altLang="zh-CN" sz="1100" dirty="0">
                <a:latin typeface="+mn-lt"/>
              </a:rPr>
              <a:t>Issue on E2E fault management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latin typeface="+mn-lt"/>
              </a:rPr>
              <a:t>Key </a:t>
            </a:r>
            <a:r>
              <a:rPr lang="en-US" altLang="zh-CN" sz="1100" dirty="0">
                <a:latin typeface="+mn-lt"/>
              </a:rPr>
              <a:t>Issue on Management of NPN service customer</a:t>
            </a: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FS_EE5G_Ph2</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TR 28.913 skeleton was approved.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Three key issues have been introduced in TR 28.913</a:t>
            </a:r>
            <a:r>
              <a:rPr lang="en-US" altLang="zh-CN" sz="1100" dirty="0" smtClean="0">
                <a:latin typeface="+mn-lt"/>
              </a:rPr>
              <a:t>.</a:t>
            </a:r>
            <a:endParaRPr lang="en-US" altLang="zh-CN" sz="1100" b="1" dirty="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FS_NSOEU</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the skeleton, structure, scope, overview and an informative annex was agreed. No outstanding or controversial issues arose at the meeting. The skeleton now contains ‘key issues’ which may not be needed in practice as the work progresses, unless multiple solutions will be submitted. At subsequent meetings, the objectives will be addressed</a:t>
            </a:r>
            <a:r>
              <a:rPr lang="en-US" altLang="zh-CN" sz="1100" dirty="0" smtClean="0">
                <a:latin typeface="+mn-lt"/>
              </a:rPr>
              <a:t>.</a:t>
            </a:r>
            <a:endParaRPr lang="en-US" altLang="zh-CN" sz="1100" b="1" dirty="0">
              <a:solidFill>
                <a:srgbClr val="FF0000"/>
              </a:solidFill>
              <a:latin typeface="+mn-lt"/>
              <a:cs typeface="Arial" charset="0"/>
            </a:endParaRPr>
          </a:p>
          <a:p>
            <a:pPr lvl="0" defTabSz="1219170" eaLnBrk="1" fontAlgn="auto" hangingPunct="1">
              <a:spcBef>
                <a:spcPts val="0"/>
              </a:spcBef>
              <a:spcAft>
                <a:spcPts val="0"/>
              </a:spcAft>
              <a:defRPr/>
            </a:pPr>
            <a:r>
              <a:rPr lang="en-US" altLang="zh-CN" sz="1100" dirty="0">
                <a:solidFill>
                  <a:prstClr val="black"/>
                </a:solidFill>
                <a:latin typeface="Calibri"/>
              </a:rPr>
              <a:t> </a:t>
            </a:r>
            <a:r>
              <a:rPr lang="en-US" altLang="zh-CN" sz="1100" b="1" dirty="0">
                <a:solidFill>
                  <a:srgbClr val="FF0000"/>
                </a:solidFill>
                <a:latin typeface="Calibri"/>
                <a:cs typeface="Arial" charset="0"/>
              </a:rPr>
              <a:t>FS_KQI_5G: </a:t>
            </a:r>
            <a:r>
              <a:rPr lang="en-US" altLang="zh-CN" sz="1100" dirty="0">
                <a:solidFill>
                  <a:prstClr val="black"/>
                </a:solidFill>
                <a:latin typeface="Calibri"/>
              </a:rPr>
              <a:t>The following aspects were approved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a:rPr>
              <a:t>Initial skeleton, TR structure, Scope and 5G KQI scenarios</a:t>
            </a:r>
            <a:r>
              <a:rPr lang="en-US" altLang="zh-CN" sz="1100" dirty="0" smtClean="0">
                <a:solidFill>
                  <a:prstClr val="black"/>
                </a:solidFill>
                <a:latin typeface="Calibri"/>
              </a:rPr>
              <a:t>.</a:t>
            </a:r>
            <a:endParaRPr lang="en-US" altLang="zh-CN" sz="1100" dirty="0" smtClean="0">
              <a:latin typeface="+mn-lt"/>
            </a:endParaRPr>
          </a:p>
        </p:txBody>
      </p:sp>
      <p:sp>
        <p:nvSpPr>
          <p:cNvPr id="8" name="矩形 7"/>
          <p:cNvSpPr/>
          <p:nvPr/>
        </p:nvSpPr>
        <p:spPr>
          <a:xfrm>
            <a:off x="6174488" y="3475819"/>
            <a:ext cx="5663600" cy="2800767"/>
          </a:xfrm>
          <a:prstGeom prst="rect">
            <a:avLst/>
          </a:prstGeom>
          <a:ln>
            <a:noFill/>
          </a:ln>
        </p:spPr>
        <p:txBody>
          <a:bodyPr wrap="square">
            <a:spAutoFit/>
          </a:bodyPr>
          <a:lstStyle/>
          <a:p>
            <a:r>
              <a:rPr lang="en-US" altLang="zh-CN" sz="1100" b="1" dirty="0" smtClean="0">
                <a:solidFill>
                  <a:srgbClr val="FF0000"/>
                </a:solidFill>
                <a:latin typeface="+mn-lt"/>
                <a:cs typeface="Arial" charset="0"/>
              </a:rPr>
              <a:t>FS_DCSA:  </a:t>
            </a:r>
            <a:r>
              <a:rPr lang="en-US" altLang="zh-CN" sz="1100" dirty="0" smtClean="0">
                <a:latin typeface="+mn-lt"/>
              </a:rPr>
              <a:t>The following aspects were approved</a:t>
            </a:r>
            <a:endParaRPr lang="zh-CN" altLang="zh-CN" sz="1100" dirty="0" smtClean="0">
              <a:latin typeface="+mn-lt"/>
            </a:endParaRPr>
          </a:p>
          <a:p>
            <a:pPr marL="171450" indent="-171450">
              <a:buFont typeface="Wingdings" panose="05000000000000000000" pitchFamily="2" charset="2"/>
              <a:buChar char="Ø"/>
            </a:pPr>
            <a:r>
              <a:rPr lang="en-US" altLang="zh-CN" sz="1100" dirty="0" smtClean="0">
                <a:latin typeface="+mn-lt"/>
              </a:rPr>
              <a:t>Initial </a:t>
            </a:r>
            <a:r>
              <a:rPr lang="en-US" altLang="zh-CN" sz="1100" dirty="0">
                <a:latin typeface="+mn-lt"/>
              </a:rPr>
              <a:t>skeleton</a:t>
            </a:r>
            <a:endParaRPr lang="zh-CN" altLang="zh-CN" sz="1100" dirty="0">
              <a:latin typeface="+mn-lt"/>
            </a:endParaRPr>
          </a:p>
          <a:p>
            <a:pPr marL="171450" indent="-171450">
              <a:buFont typeface="Wingdings" panose="05000000000000000000" pitchFamily="2" charset="2"/>
              <a:buChar char="Ø"/>
            </a:pPr>
            <a:r>
              <a:rPr lang="en-US" altLang="zh-CN" sz="1100" dirty="0" smtClean="0">
                <a:latin typeface="+mn-lt"/>
              </a:rPr>
              <a:t>TR </a:t>
            </a:r>
            <a:r>
              <a:rPr lang="en-US" altLang="zh-CN" sz="1100" dirty="0">
                <a:latin typeface="+mn-lt"/>
              </a:rPr>
              <a:t>structure</a:t>
            </a:r>
            <a:endParaRPr lang="zh-CN" altLang="zh-CN" sz="1100" dirty="0">
              <a:latin typeface="+mn-lt"/>
            </a:endParaRPr>
          </a:p>
          <a:p>
            <a:pPr marL="171450" indent="-171450">
              <a:buFont typeface="Wingdings" panose="05000000000000000000" pitchFamily="2" charset="2"/>
              <a:buChar char="Ø"/>
            </a:pPr>
            <a:r>
              <a:rPr lang="en-US" altLang="zh-CN" sz="1100" dirty="0" smtClean="0">
                <a:latin typeface="+mn-lt"/>
              </a:rPr>
              <a:t>Scope</a:t>
            </a:r>
            <a:endParaRPr lang="zh-CN" altLang="zh-CN" sz="1100" dirty="0">
              <a:latin typeface="+mn-lt"/>
            </a:endParaRPr>
          </a:p>
          <a:p>
            <a:pPr marL="171450" indent="-171450">
              <a:buFont typeface="Wingdings" panose="05000000000000000000" pitchFamily="2" charset="2"/>
              <a:buChar char="Ø"/>
            </a:pPr>
            <a:r>
              <a:rPr lang="en-US" altLang="zh-CN" sz="1100" dirty="0" smtClean="0">
                <a:latin typeface="+mn-lt"/>
              </a:rPr>
              <a:t>Overview</a:t>
            </a:r>
            <a:endParaRPr lang="zh-CN" altLang="zh-CN" sz="1100" dirty="0">
              <a:latin typeface="+mn-lt"/>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FS_NSCE: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cs typeface="Arial" charset="0"/>
              </a:rPr>
              <a:t>Several contributions have been approved:</a:t>
            </a:r>
          </a:p>
          <a:p>
            <a:pPr marL="171450" lvl="0" indent="-171450" defTabSz="1219170" eaLnBrk="1" fontAlgn="auto" hangingPunct="1">
              <a:spcBef>
                <a:spcPts val="0"/>
              </a:spcBef>
              <a:spcAft>
                <a:spcPts val="0"/>
              </a:spcAft>
              <a:buFont typeface="Arial" panose="020B0604020202020204" pitchFamily="34" charset="0"/>
              <a:buChar char="•"/>
              <a:defRPr/>
            </a:pPr>
            <a:r>
              <a:rPr lang="en-US" altLang="zh-CN" sz="1100" dirty="0" smtClean="0">
                <a:latin typeface="+mn-lt"/>
                <a:cs typeface="Arial" charset="0"/>
              </a:rPr>
              <a:t>S5-222756  </a:t>
            </a:r>
            <a:r>
              <a:rPr lang="en-US" altLang="zh-CN" sz="1100" dirty="0">
                <a:latin typeface="+mn-lt"/>
                <a:cs typeface="Arial" charset="0"/>
              </a:rPr>
              <a:t>Describe possible solution for EGMF</a:t>
            </a:r>
          </a:p>
          <a:p>
            <a:pPr marL="171450" lvl="0" indent="-171450" defTabSz="1219170" eaLnBrk="1" fontAlgn="auto" hangingPunct="1">
              <a:spcBef>
                <a:spcPts val="0"/>
              </a:spcBef>
              <a:spcAft>
                <a:spcPts val="0"/>
              </a:spcAft>
              <a:buFont typeface="Arial" panose="020B0604020202020204" pitchFamily="34" charset="0"/>
              <a:buChar char="•"/>
              <a:defRPr/>
            </a:pPr>
            <a:r>
              <a:rPr lang="en-US" altLang="zh-CN" sz="1100" dirty="0" smtClean="0">
                <a:latin typeface="+mn-lt"/>
                <a:cs typeface="Arial" charset="0"/>
              </a:rPr>
              <a:t>S5-222680  </a:t>
            </a:r>
            <a:r>
              <a:rPr lang="en-US" altLang="zh-CN" sz="1100" dirty="0">
                <a:latin typeface="+mn-lt"/>
                <a:cs typeface="Arial" charset="0"/>
              </a:rPr>
              <a:t>Update use case 5.2</a:t>
            </a:r>
          </a:p>
          <a:p>
            <a:pPr marL="171450" lvl="0" indent="-171450" defTabSz="1219170" eaLnBrk="1" fontAlgn="auto" hangingPunct="1">
              <a:spcBef>
                <a:spcPts val="0"/>
              </a:spcBef>
              <a:spcAft>
                <a:spcPts val="0"/>
              </a:spcAft>
              <a:buFont typeface="Arial" panose="020B0604020202020204" pitchFamily="34" charset="0"/>
              <a:buChar char="•"/>
              <a:defRPr/>
            </a:pPr>
            <a:r>
              <a:rPr lang="en-US" altLang="zh-CN" sz="1100" dirty="0" smtClean="0">
                <a:latin typeface="+mn-lt"/>
                <a:cs typeface="Arial" charset="0"/>
              </a:rPr>
              <a:t>S5-222725  </a:t>
            </a:r>
            <a:r>
              <a:rPr lang="en-US" altLang="zh-CN" sz="1100" dirty="0">
                <a:latin typeface="+mn-lt"/>
                <a:cs typeface="Arial" charset="0"/>
              </a:rPr>
              <a:t>Solution on exposure architecture and related </a:t>
            </a:r>
            <a:r>
              <a:rPr lang="en-US" altLang="zh-CN" sz="1100" dirty="0" smtClean="0">
                <a:latin typeface="+mn-lt"/>
                <a:cs typeface="Arial" charset="0"/>
              </a:rPr>
              <a:t>API</a:t>
            </a:r>
            <a:endParaRPr lang="en-US" altLang="zh-CN" sz="1100" dirty="0">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cs typeface="Arial" charset="0"/>
              </a:rPr>
              <a:t>Several discussion papers have been endorsed</a:t>
            </a:r>
            <a:r>
              <a:rPr lang="en-US" altLang="zh-CN" sz="1100" dirty="0" smtClean="0">
                <a:latin typeface="+mn-lt"/>
                <a:cs typeface="Arial" charset="0"/>
              </a:rPr>
              <a:t>:</a:t>
            </a:r>
            <a:endParaRPr lang="en-US" altLang="zh-CN" sz="1100" dirty="0">
              <a:latin typeface="+mn-lt"/>
              <a:cs typeface="Arial" charset="0"/>
            </a:endParaRPr>
          </a:p>
          <a:p>
            <a:pPr marL="171450" lvl="0" indent="-171450" defTabSz="1219170" eaLnBrk="1" fontAlgn="auto" hangingPunct="1">
              <a:spcBef>
                <a:spcPts val="0"/>
              </a:spcBef>
              <a:spcAft>
                <a:spcPts val="0"/>
              </a:spcAft>
              <a:buFont typeface="Arial" panose="020B0604020202020204" pitchFamily="34" charset="0"/>
              <a:buChar char="•"/>
              <a:defRPr/>
            </a:pPr>
            <a:r>
              <a:rPr lang="en-US" altLang="zh-CN" sz="1100" dirty="0" smtClean="0">
                <a:latin typeface="+mn-lt"/>
                <a:cs typeface="Arial" charset="0"/>
              </a:rPr>
              <a:t>S5-222723  </a:t>
            </a:r>
            <a:r>
              <a:rPr lang="en-US" altLang="zh-CN" sz="1100" dirty="0">
                <a:latin typeface="+mn-lt"/>
                <a:cs typeface="Arial" charset="0"/>
              </a:rPr>
              <a:t>Discussion paper on 5G exposure</a:t>
            </a:r>
          </a:p>
          <a:p>
            <a:pPr marL="171450" lvl="0" indent="-171450" defTabSz="1219170" eaLnBrk="1" fontAlgn="auto" hangingPunct="1">
              <a:spcBef>
                <a:spcPts val="0"/>
              </a:spcBef>
              <a:spcAft>
                <a:spcPts val="0"/>
              </a:spcAft>
              <a:buFont typeface="Arial" panose="020B0604020202020204" pitchFamily="34" charset="0"/>
              <a:buChar char="•"/>
              <a:defRPr/>
            </a:pPr>
            <a:r>
              <a:rPr lang="en-US" altLang="zh-CN" sz="1100" dirty="0" smtClean="0">
                <a:latin typeface="+mn-lt"/>
                <a:cs typeface="Arial" charset="0"/>
              </a:rPr>
              <a:t>S5-222679  </a:t>
            </a:r>
            <a:r>
              <a:rPr lang="en-US" altLang="zh-CN" sz="1100" dirty="0">
                <a:latin typeface="+mn-lt"/>
                <a:cs typeface="Arial" charset="0"/>
              </a:rPr>
              <a:t>DP on external API for Capability </a:t>
            </a:r>
            <a:r>
              <a:rPr lang="en-US" altLang="zh-CN" sz="1100" dirty="0" smtClean="0">
                <a:latin typeface="+mn-lt"/>
                <a:cs typeface="Arial" charset="0"/>
              </a:rPr>
              <a:t>Exposure</a:t>
            </a:r>
            <a:endParaRPr lang="en-US" altLang="zh-CN" sz="1100" b="1" dirty="0" smtClean="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FS_MEC_ECM</a:t>
            </a:r>
          </a:p>
          <a:p>
            <a:pPr marL="171450" indent="-171450">
              <a:buFont typeface="Wingdings" panose="05000000000000000000" pitchFamily="2" charset="2"/>
              <a:buChar char="Ø"/>
            </a:pPr>
            <a:r>
              <a:rPr lang="en-IN" altLang="zh-CN" sz="1100" dirty="0">
                <a:latin typeface="+mn-lt"/>
              </a:rPr>
              <a:t>Additional procedure for query and update got agreed.</a:t>
            </a:r>
            <a:endParaRPr lang="zh-CN" altLang="zh-CN" sz="1100" dirty="0">
              <a:latin typeface="+mn-lt"/>
            </a:endParaRPr>
          </a:p>
          <a:p>
            <a:pPr marL="171450" indent="-171450">
              <a:buFont typeface="Wingdings" panose="05000000000000000000" pitchFamily="2" charset="2"/>
              <a:buChar char="Ø"/>
            </a:pPr>
            <a:r>
              <a:rPr lang="en-IN" altLang="zh-CN" sz="1100" dirty="0">
                <a:latin typeface="+mn-lt"/>
              </a:rPr>
              <a:t>Changes to </a:t>
            </a:r>
            <a:r>
              <a:rPr lang="en-IN" altLang="zh-CN" sz="1100" dirty="0" err="1">
                <a:latin typeface="+mn-lt"/>
              </a:rPr>
              <a:t>EESFunction</a:t>
            </a:r>
            <a:r>
              <a:rPr lang="en-IN" altLang="zh-CN" sz="1100" dirty="0">
                <a:latin typeface="+mn-lt"/>
              </a:rPr>
              <a:t> IOC was conditionally approved</a:t>
            </a:r>
            <a:r>
              <a:rPr lang="en-IN" altLang="zh-CN" sz="1100" dirty="0" smtClean="0">
                <a:latin typeface="+mn-lt"/>
              </a:rPr>
              <a:t>.</a:t>
            </a:r>
            <a:endParaRPr lang="en-US" altLang="zh-CN" sz="1100" b="1" dirty="0" smtClean="0">
              <a:solidFill>
                <a:srgbClr val="FF0000"/>
              </a:solidFill>
              <a:latin typeface="+mn-lt"/>
              <a:cs typeface="Arial" charset="0"/>
            </a:endParaRPr>
          </a:p>
        </p:txBody>
      </p:sp>
    </p:spTree>
    <p:extLst>
      <p:ext uri="{BB962C8B-B14F-4D97-AF65-F5344CB8AC3E}">
        <p14:creationId xmlns:p14="http://schemas.microsoft.com/office/powerpoint/2010/main" val="1593376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43227" y="2571855"/>
            <a:ext cx="5663600" cy="1384995"/>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0000"/>
                </a:solidFill>
                <a:latin typeface="+mn-lt"/>
                <a:cs typeface="Arial" charset="0"/>
              </a:rPr>
              <a:t>RANSC</a:t>
            </a:r>
          </a:p>
          <a:p>
            <a:pPr marL="171450" indent="-171450">
              <a:buFont typeface="Wingdings" panose="05000000000000000000" pitchFamily="2" charset="2"/>
              <a:buChar char="Ø"/>
            </a:pPr>
            <a:r>
              <a:rPr lang="en-US" altLang="zh-CN" sz="1200" dirty="0">
                <a:latin typeface="+mn-lt"/>
              </a:rPr>
              <a:t>The following aspects are discussed and approved:</a:t>
            </a:r>
            <a:endParaRPr lang="zh-CN" altLang="zh-CN" sz="1200" dirty="0">
              <a:latin typeface="+mn-lt"/>
            </a:endParaRPr>
          </a:p>
          <a:p>
            <a:pPr marL="171450" indent="-171450">
              <a:buFont typeface="Arial" panose="020B0604020202020204" pitchFamily="34" charset="0"/>
              <a:buChar char="•"/>
            </a:pPr>
            <a:r>
              <a:rPr lang="en-US" altLang="zh-CN" sz="1200" dirty="0" smtClean="0">
                <a:latin typeface="+mn-lt"/>
              </a:rPr>
              <a:t>Initial </a:t>
            </a:r>
            <a:r>
              <a:rPr lang="en-US" altLang="zh-CN" sz="1200" dirty="0">
                <a:latin typeface="+mn-lt"/>
              </a:rPr>
              <a:t>skeleton </a:t>
            </a:r>
            <a:endParaRPr lang="zh-CN" altLang="zh-CN" sz="1200" dirty="0">
              <a:latin typeface="+mn-lt"/>
            </a:endParaRPr>
          </a:p>
          <a:p>
            <a:pPr marL="171450" indent="-171450">
              <a:buFont typeface="Arial" panose="020B0604020202020204" pitchFamily="34" charset="0"/>
              <a:buChar char="•"/>
            </a:pPr>
            <a:r>
              <a:rPr lang="en-US" altLang="zh-CN" sz="1200" dirty="0" smtClean="0">
                <a:latin typeface="+mn-lt"/>
              </a:rPr>
              <a:t>Structure</a:t>
            </a:r>
            <a:r>
              <a:rPr lang="en-US" altLang="zh-CN" sz="1200" dirty="0">
                <a:latin typeface="+mn-lt"/>
              </a:rPr>
              <a:t> </a:t>
            </a:r>
            <a:endParaRPr lang="zh-CN" altLang="zh-CN" sz="1200" dirty="0">
              <a:latin typeface="+mn-lt"/>
            </a:endParaRPr>
          </a:p>
          <a:p>
            <a:pPr marL="171450" indent="-171450">
              <a:buFont typeface="Arial" panose="020B0604020202020204" pitchFamily="34" charset="0"/>
              <a:buChar char="•"/>
            </a:pPr>
            <a:r>
              <a:rPr lang="en-US" altLang="zh-CN" sz="1200" dirty="0" smtClean="0">
                <a:latin typeface="+mn-lt"/>
              </a:rPr>
              <a:t>Scope</a:t>
            </a:r>
            <a:r>
              <a:rPr lang="en-US" altLang="zh-CN" sz="1200" dirty="0">
                <a:latin typeface="+mn-lt"/>
              </a:rPr>
              <a:t> </a:t>
            </a:r>
            <a:endParaRPr lang="zh-CN" altLang="zh-CN" sz="1200" dirty="0">
              <a:latin typeface="+mn-lt"/>
            </a:endParaRPr>
          </a:p>
          <a:p>
            <a:pPr marL="171450" indent="-171450">
              <a:buFont typeface="Wingdings" panose="05000000000000000000" pitchFamily="2" charset="2"/>
              <a:buChar char="Ø"/>
            </a:pPr>
            <a:r>
              <a:rPr lang="en-US" altLang="zh-CN" sz="1200" dirty="0">
                <a:latin typeface="+mn-lt"/>
              </a:rPr>
              <a:t>Concept and background is noted due to Nokia's objection.</a:t>
            </a:r>
            <a:endParaRPr lang="zh-CN" altLang="zh-CN" sz="1200" dirty="0">
              <a:latin typeface="+mn-lt"/>
            </a:endParaRPr>
          </a:p>
          <a:p>
            <a:pPr lvl="0" defTabSz="1219170" eaLnBrk="1" fontAlgn="auto" hangingPunct="1">
              <a:spcBef>
                <a:spcPts val="0"/>
              </a:spcBef>
              <a:spcAft>
                <a:spcPts val="0"/>
              </a:spcAft>
              <a:defRPr/>
            </a:pPr>
            <a:endParaRPr lang="en-US" altLang="zh-CN" sz="1200" b="1" dirty="0" smtClean="0">
              <a:solidFill>
                <a:srgbClr val="FF0000"/>
              </a:solidFill>
              <a:latin typeface="+mn-lt"/>
              <a:cs typeface="Arial" charset="0"/>
            </a:endParaRPr>
          </a:p>
        </p:txBody>
      </p:sp>
      <p:sp>
        <p:nvSpPr>
          <p:cNvPr id="10" name="文本框 9"/>
          <p:cNvSpPr txBox="1"/>
          <p:nvPr/>
        </p:nvSpPr>
        <p:spPr>
          <a:xfrm>
            <a:off x="143227" y="2270548"/>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775021948"/>
              </p:ext>
            </p:extLst>
          </p:nvPr>
        </p:nvGraphicFramePr>
        <p:xfrm>
          <a:off x="143227" y="1373899"/>
          <a:ext cx="11681826" cy="887730"/>
        </p:xfrm>
        <a:graphic>
          <a:graphicData uri="http://schemas.openxmlformats.org/drawingml/2006/table">
            <a:tbl>
              <a:tblPr firstRow="1" bandRow="1">
                <a:tableStyleId>{5C22544A-7EE6-4342-B048-85BDC9FD1C3A}</a:tableStyleId>
              </a:tblPr>
              <a:tblGrid>
                <a:gridCol w="676221"/>
                <a:gridCol w="5719898"/>
                <a:gridCol w="1870364"/>
                <a:gridCol w="1163781"/>
                <a:gridCol w="817419"/>
                <a:gridCol w="685800"/>
                <a:gridCol w="748343"/>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smtClean="0">
                          <a:solidFill>
                            <a:schemeClr val="lt1"/>
                          </a:solidFill>
                          <a:latin typeface="+mn-lt"/>
                          <a:ea typeface="+mn-ea"/>
                          <a:cs typeface="Arial" panose="020B0604020202020204" pitchFamily="34" charset="0"/>
                        </a:rPr>
                        <a:t>WI</a:t>
                      </a:r>
                      <a:r>
                        <a:rPr lang="en-US" sz="1200" b="1" kern="1200" dirty="0" smtClean="0">
                          <a:solidFill>
                            <a:schemeClr val="lt1"/>
                          </a:solidFill>
                          <a:latin typeface="+mn-lt"/>
                          <a:ea typeface="+mn-ea"/>
                          <a:cs typeface="Arial" panose="020B0604020202020204" pitchFamily="34" charset="0"/>
                        </a:rPr>
                        <a:t>/SI</a:t>
                      </a:r>
                      <a:r>
                        <a:rPr lang="en-GB" sz="1200" b="1" kern="1200" dirty="0" smtClean="0">
                          <a:solidFill>
                            <a:schemeClr val="lt1"/>
                          </a:solidFill>
                          <a:latin typeface="+mn-lt"/>
                          <a:ea typeface="+mn-ea"/>
                          <a:cs typeface="Arial" panose="020B0604020202020204" pitchFamily="34" charset="0"/>
                        </a:rPr>
                        <a:t> </a:t>
                      </a:r>
                      <a:r>
                        <a:rPr lang="en-US" altLang="zh-CN" sz="1200" b="1" kern="1200" dirty="0" smtClean="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smtClean="0">
                          <a:solidFill>
                            <a:schemeClr val="lt1"/>
                          </a:solidFill>
                          <a:latin typeface="+mn-lt"/>
                          <a:ea typeface="+mn-ea"/>
                          <a:cs typeface="Arial" panose="020B0604020202020204" pitchFamily="34" charset="0"/>
                        </a:rPr>
                        <a:t>Rapporteur</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smtClean="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tr>
              <a:tr h="194422">
                <a:tc>
                  <a:txBody>
                    <a:bodyPr/>
                    <a:lstStyle/>
                    <a:p>
                      <a:pPr>
                        <a:lnSpc>
                          <a:spcPct val="150000"/>
                        </a:lnSpc>
                        <a:spcAft>
                          <a:spcPts val="0"/>
                        </a:spcAft>
                      </a:pPr>
                      <a:r>
                        <a:rPr lang="en-US" altLang="zh-CN" sz="900" b="1" kern="1200" dirty="0" smtClean="0">
                          <a:solidFill>
                            <a:srgbClr val="000000"/>
                          </a:solidFill>
                          <a:effectLst/>
                          <a:latin typeface="微软雅黑" panose="020B0503020204020204" pitchFamily="34" charset="-122"/>
                          <a:ea typeface="+mn-ea"/>
                          <a:cs typeface="Arial" panose="020B0604020202020204" pitchFamily="34" charset="0"/>
                        </a:rPr>
                        <a:t>RANSC</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Self-Configuration of RAN NEs (RANSC) (SP-211431)</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China </a:t>
                      </a:r>
                      <a:r>
                        <a:rPr lang="en-US" altLang="zh-CN" sz="900" kern="1200" dirty="0" err="1" smtClean="0">
                          <a:solidFill>
                            <a:srgbClr val="000000"/>
                          </a:solidFill>
                          <a:effectLst/>
                          <a:latin typeface="微软雅黑" panose="020B0503020204020204" pitchFamily="34" charset="-122"/>
                          <a:ea typeface="+mn-ea"/>
                          <a:cs typeface="Arial" panose="020B0604020202020204" pitchFamily="34" charset="0"/>
                        </a:rPr>
                        <a:t>Mobile,Huawei</a:t>
                      </a:r>
                      <a:endPar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SA5#149/ SA#100 (June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0-&gt;5%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7"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smtClean="0"/>
              <a:t>Rel-18 WI Intelligence </a:t>
            </a:r>
            <a:r>
              <a:rPr lang="en-US" altLang="zh-CN" sz="2800" kern="0" dirty="0"/>
              <a:t>and </a:t>
            </a:r>
            <a:r>
              <a:rPr lang="en-US" altLang="zh-CN" sz="2800" kern="0" dirty="0" smtClean="0"/>
              <a:t>Automation</a:t>
            </a:r>
            <a:endParaRPr lang="en-US" altLang="zh-CN" sz="2800" kern="0" dirty="0"/>
          </a:p>
        </p:txBody>
      </p:sp>
    </p:spTree>
    <p:extLst>
      <p:ext uri="{BB962C8B-B14F-4D97-AF65-F5344CB8AC3E}">
        <p14:creationId xmlns:p14="http://schemas.microsoft.com/office/powerpoint/2010/main" val="548323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LSs(1/2)</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363484553"/>
              </p:ext>
            </p:extLst>
          </p:nvPr>
        </p:nvGraphicFramePr>
        <p:xfrm>
          <a:off x="119811" y="989581"/>
          <a:ext cx="11946577" cy="4261149"/>
        </p:xfrm>
        <a:graphic>
          <a:graphicData uri="http://schemas.openxmlformats.org/drawingml/2006/table">
            <a:tbl>
              <a:tblPr firstRow="1" bandRow="1">
                <a:tableStyleId>{5C22544A-7EE6-4342-B048-85BDC9FD1C3A}</a:tableStyleId>
              </a:tblPr>
              <a:tblGrid>
                <a:gridCol w="784540">
                  <a:extLst>
                    <a:ext uri="{9D8B030D-6E8A-4147-A177-3AD203B41FA5}">
                      <a16:colId xmlns="" xmlns:a16="http://schemas.microsoft.com/office/drawing/2014/main" val="570476699"/>
                    </a:ext>
                  </a:extLst>
                </a:gridCol>
                <a:gridCol w="6440994">
                  <a:extLst>
                    <a:ext uri="{9D8B030D-6E8A-4147-A177-3AD203B41FA5}">
                      <a16:colId xmlns="" xmlns:a16="http://schemas.microsoft.com/office/drawing/2014/main" val="2618836924"/>
                    </a:ext>
                  </a:extLst>
                </a:gridCol>
                <a:gridCol w="2334586">
                  <a:extLst>
                    <a:ext uri="{9D8B030D-6E8A-4147-A177-3AD203B41FA5}">
                      <a16:colId xmlns="" xmlns:a16="http://schemas.microsoft.com/office/drawing/2014/main" val="3016348962"/>
                    </a:ext>
                  </a:extLst>
                </a:gridCol>
                <a:gridCol w="1217506">
                  <a:extLst>
                    <a:ext uri="{9D8B030D-6E8A-4147-A177-3AD203B41FA5}">
                      <a16:colId xmlns="" xmlns:a16="http://schemas.microsoft.com/office/drawing/2014/main" val="3690116950"/>
                    </a:ext>
                  </a:extLst>
                </a:gridCol>
                <a:gridCol w="1168951">
                  <a:extLst>
                    <a:ext uri="{9D8B030D-6E8A-4147-A177-3AD203B41FA5}">
                      <a16:colId xmlns="" xmlns:a16="http://schemas.microsoft.com/office/drawing/2014/main"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smtClean="0">
                          <a:solidFill>
                            <a:schemeClr val="tx1"/>
                          </a:solidFill>
                          <a:effectLst/>
                          <a:latin typeface="+mn-lt"/>
                          <a:ea typeface="微软雅黑" panose="020B0503020204020204" pitchFamily="34" charset="-122"/>
                          <a:cs typeface="+mn-cs"/>
                        </a:rPr>
                        <a:t>Reply In</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17445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S5-222136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the specification of AT commands for NR QoE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C1-222058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10">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S5-222137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User Consent Updating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C4-221413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411">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S5-222138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ccSA5 on Traffic usage reporting on 5MBS service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C4-221443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S5-222812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04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S5-222139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Enhancement on Charging Identifier Uniqueness Mechanism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C4-221440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S5-222140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reply from ENSWI to 3GPP SA5 on overall architecture for network slice ordering, provisioning and assurance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S5-222814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S5-222141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the first deliverable on use cases for autonomous networks from ITU FG-AN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 FG-AN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S5-222560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S5-222142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 E2E team Response to liaison S5-215530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S5-222815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32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S5-222143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Minutes Formal Liaison Meeting #15 Minutes 21st February 2022 Liaison AN-SDO2022-02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S5-222144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Publication of NFV SOL001 V4.2.1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ETSI ISG NFV</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S5-222145</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Further Operator Platform Group questions following SDO Workshop</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dirty="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S5-222146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Further reply LS ccSA5 on QoE report handling at QoE pause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R2-2201862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S5-222147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ccSA5 on the specification of AT commands for NR QoE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R2-2202017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S5-222148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maximum container size for QoE configuration and report</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R2-2202018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S5-222149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ccSA5 on logged MDT configuration at SN in DC scenario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R2-2204063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S5-222150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RAN2 agreements on NR QoE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R2-2204202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S5-222151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Response to LS Reply LS on Enhancement of RAN Slicing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R3-216238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S5-222645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S5-222152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ccSA5 on User consent Updating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R3-221210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S5-222153</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ccSA5 on QoE Measurement Session Start and Measurement Session End Indication from the UE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R3-221243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dirty="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S5-222154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to SA5 on beam measurement reports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R3-221383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S5-222155</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LS on QMC related RAN3 progress</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R3-221437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dirty="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88675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4" y="2198391"/>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130042434"/>
              </p:ext>
            </p:extLst>
          </p:nvPr>
        </p:nvGraphicFramePr>
        <p:xfrm>
          <a:off x="205572" y="1067530"/>
          <a:ext cx="11799392" cy="1131570"/>
        </p:xfrm>
        <a:graphic>
          <a:graphicData uri="http://schemas.openxmlformats.org/drawingml/2006/table">
            <a:tbl>
              <a:tblPr firstRow="1" bandRow="1">
                <a:tableStyleId>{5C22544A-7EE6-4342-B048-85BDC9FD1C3A}</a:tableStyleId>
              </a:tblPr>
              <a:tblGrid>
                <a:gridCol w="792929"/>
                <a:gridCol w="5345699"/>
                <a:gridCol w="1601382"/>
                <a:gridCol w="1551709"/>
                <a:gridCol w="996123"/>
                <a:gridCol w="846636"/>
                <a:gridCol w="664914"/>
              </a:tblGrid>
              <a:tr h="419877">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smtClean="0">
                          <a:solidFill>
                            <a:schemeClr val="lt1"/>
                          </a:solidFill>
                          <a:latin typeface="+mn-lt"/>
                          <a:ea typeface="+mn-ea"/>
                          <a:cs typeface="Arial" panose="020B0604020202020204" pitchFamily="34" charset="0"/>
                        </a:rPr>
                        <a:t>WI</a:t>
                      </a:r>
                      <a:r>
                        <a:rPr lang="en-US" sz="1200" b="1" kern="1200" dirty="0" smtClean="0">
                          <a:solidFill>
                            <a:schemeClr val="lt1"/>
                          </a:solidFill>
                          <a:latin typeface="+mn-lt"/>
                          <a:ea typeface="+mn-ea"/>
                          <a:cs typeface="Arial" panose="020B0604020202020204" pitchFamily="34" charset="0"/>
                        </a:rPr>
                        <a:t>/SI</a:t>
                      </a:r>
                      <a:r>
                        <a:rPr lang="en-GB" sz="1200" b="1" kern="1200" dirty="0" smtClean="0">
                          <a:solidFill>
                            <a:schemeClr val="lt1"/>
                          </a:solidFill>
                          <a:latin typeface="+mn-lt"/>
                          <a:ea typeface="+mn-ea"/>
                          <a:cs typeface="Arial" panose="020B0604020202020204" pitchFamily="34" charset="0"/>
                        </a:rPr>
                        <a:t> </a:t>
                      </a:r>
                      <a:r>
                        <a:rPr lang="en-US" altLang="zh-CN" sz="1200" b="1" kern="1200" dirty="0" smtClean="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smtClean="0">
                          <a:solidFill>
                            <a:schemeClr val="lt1"/>
                          </a:solidFill>
                          <a:latin typeface="+mn-lt"/>
                          <a:ea typeface="+mn-ea"/>
                          <a:cs typeface="Arial" panose="020B0604020202020204" pitchFamily="34" charset="0"/>
                        </a:rPr>
                        <a:t>Rapporteur</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smtClean="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tr>
              <a:tr h="188945">
                <a:tc>
                  <a:txBody>
                    <a:bodyPr/>
                    <a:lstStyle/>
                    <a:p>
                      <a:pPr algn="just">
                        <a:spcAft>
                          <a:spcPts val="0"/>
                        </a:spcAft>
                      </a:pPr>
                      <a:r>
                        <a:rPr lang="en-US" altLang="zh-CN" sz="1050" b="1" kern="100" dirty="0" smtClean="0">
                          <a:effectLst/>
                          <a:latin typeface="Calibri" panose="020F0502020204030204" pitchFamily="34" charset="0"/>
                          <a:ea typeface="+mn-ea"/>
                          <a:cs typeface="Times New Roman" panose="02020603050405020304" pitchFamily="18" charset="0"/>
                        </a:rPr>
                        <a:t>NSRULE</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Network slicing provisioning rules (NSRULE) (SP-211449)</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Ericsson</a:t>
                      </a:r>
                      <a:endPar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0%-&gt;15</a:t>
                      </a: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188945">
                <a:tc>
                  <a:txBody>
                    <a:bodyPr/>
                    <a:lstStyle/>
                    <a:p>
                      <a:pPr algn="just">
                        <a:spcAft>
                          <a:spcPts val="0"/>
                        </a:spcAft>
                      </a:pPr>
                      <a:r>
                        <a:rPr lang="en-US" altLang="zh-CN" sz="1050" b="1" kern="100" dirty="0" smtClean="0">
                          <a:effectLst/>
                          <a:latin typeface="Calibri" panose="020F0502020204030204" pitchFamily="34" charset="0"/>
                          <a:ea typeface="+mn-ea"/>
                          <a:cs typeface="Times New Roman" panose="02020603050405020304" pitchFamily="18" charset="0"/>
                        </a:rPr>
                        <a:t>AdNRM_ph2</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Additional NRM features Phase 2 (AdNRM_ph2) (SP-220351)</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Nokia, Nokia Shanghai Bell</a:t>
                      </a:r>
                      <a:endPar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06440">
                <a:tc>
                  <a:txBody>
                    <a:bodyPr/>
                    <a:lstStyle/>
                    <a:p>
                      <a:pPr algn="just">
                        <a:spcAft>
                          <a:spcPts val="0"/>
                        </a:spcAft>
                      </a:pPr>
                      <a:r>
                        <a:rPr lang="en-US" altLang="zh-CN" sz="1050" b="1" kern="100" dirty="0" err="1" smtClean="0">
                          <a:effectLst/>
                          <a:latin typeface="Calibri" panose="020F0502020204030204" pitchFamily="34" charset="0"/>
                          <a:ea typeface="+mn-ea"/>
                          <a:cs typeface="Times New Roman" panose="02020603050405020304" pitchFamily="18" charset="0"/>
                        </a:rPr>
                        <a:t>eECM</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Enhanced Edge Computing Management (</a:t>
                      </a:r>
                      <a:r>
                        <a:rPr lang="en-US" sz="900" kern="1200" dirty="0" err="1"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eECM</a:t>
                      </a: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(SP-220154)</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Samsung, Intel</a:t>
                      </a:r>
                      <a:endPar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SA5#147/SA#99(Mar 2023)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7" name="矩形 6"/>
          <p:cNvSpPr/>
          <p:nvPr/>
        </p:nvSpPr>
        <p:spPr>
          <a:xfrm>
            <a:off x="205572" y="2630595"/>
            <a:ext cx="11625087" cy="2123658"/>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NSRULE</a:t>
            </a:r>
          </a:p>
          <a:p>
            <a:pPr marL="171450" lvl="0" indent="-171450" defTabSz="1219170">
              <a:buFont typeface="Wingdings" panose="05000000000000000000" pitchFamily="2" charset="2"/>
              <a:buChar char="Ø"/>
              <a:defRPr/>
            </a:pPr>
            <a:r>
              <a:rPr lang="en-US" altLang="zh-CN" sz="1100" dirty="0">
                <a:latin typeface="+mn-lt"/>
              </a:rPr>
              <a:t>This was the first meeting for this work item and the group discussed new requirements to support provisioning rules and impacts on network slicing operations and NRM.</a:t>
            </a:r>
          </a:p>
          <a:p>
            <a:pPr lvl="0" defTabSz="1219170" eaLnBrk="1" fontAlgn="auto" hangingPunct="1">
              <a:spcBef>
                <a:spcPts val="0"/>
              </a:spcBef>
              <a:spcAft>
                <a:spcPts val="0"/>
              </a:spcAft>
              <a:defRPr/>
            </a:pPr>
            <a:endParaRPr lang="en-US" altLang="zh-CN" sz="1100" b="1" dirty="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AdNRM_ph2</a:t>
            </a:r>
          </a:p>
          <a:p>
            <a:pPr marL="171450" indent="-171450">
              <a:buFont typeface="Wingdings" panose="05000000000000000000" pitchFamily="2" charset="2"/>
              <a:buChar char="Ø"/>
            </a:pPr>
            <a:r>
              <a:rPr lang="en-US" altLang="zh-CN" sz="1100" dirty="0" smtClean="0">
                <a:latin typeface="+mn-lt"/>
              </a:rPr>
              <a:t>A </a:t>
            </a:r>
            <a:r>
              <a:rPr lang="en-US" altLang="zh-CN" sz="1100" dirty="0">
                <a:latin typeface="+mn-lt"/>
              </a:rPr>
              <a:t>CR on Access specific slice configuration agreed; discussion on enhanced </a:t>
            </a:r>
            <a:r>
              <a:rPr lang="en-US" altLang="zh-CN" sz="1100" dirty="0" err="1">
                <a:latin typeface="+mn-lt"/>
              </a:rPr>
              <a:t>QoS</a:t>
            </a:r>
            <a:r>
              <a:rPr lang="en-US" altLang="zh-CN" sz="1100" dirty="0">
                <a:latin typeface="+mn-lt"/>
              </a:rPr>
              <a:t> model endorsed </a:t>
            </a:r>
            <a:endParaRPr lang="zh-CN" altLang="zh-CN" sz="1100" dirty="0">
              <a:latin typeface="+mn-lt"/>
            </a:endParaRPr>
          </a:p>
          <a:p>
            <a:pPr marL="171450" indent="-171450">
              <a:buFont typeface="Wingdings" panose="05000000000000000000" pitchFamily="2" charset="2"/>
              <a:buChar char="Ø"/>
            </a:pPr>
            <a:r>
              <a:rPr lang="en-US" altLang="zh-CN" sz="1100" dirty="0" smtClean="0">
                <a:latin typeface="+mn-lt"/>
              </a:rPr>
              <a:t>NRM </a:t>
            </a:r>
            <a:r>
              <a:rPr lang="en-US" altLang="zh-CN" sz="1100" dirty="0">
                <a:latin typeface="+mn-lt"/>
              </a:rPr>
              <a:t>enhancements for Adding Scheduler IOC and Enhance </a:t>
            </a:r>
            <a:r>
              <a:rPr lang="en-US" altLang="zh-CN" sz="1100" dirty="0" err="1">
                <a:latin typeface="+mn-lt"/>
              </a:rPr>
              <a:t>PerfMetricJob</a:t>
            </a:r>
            <a:r>
              <a:rPr lang="en-US" altLang="zh-CN" sz="1100" dirty="0">
                <a:latin typeface="+mn-lt"/>
              </a:rPr>
              <a:t> by scheduling condition, and Enhancement of </a:t>
            </a:r>
            <a:r>
              <a:rPr lang="en-US" altLang="zh-CN" sz="1100" dirty="0" err="1">
                <a:latin typeface="+mn-lt"/>
              </a:rPr>
              <a:t>SupportedPerfMetricGroup</a:t>
            </a:r>
            <a:r>
              <a:rPr lang="en-US" altLang="zh-CN" sz="1100" dirty="0">
                <a:latin typeface="+mn-lt"/>
              </a:rPr>
              <a:t> are discussed, but further discussion needed, hence noted. </a:t>
            </a:r>
            <a:endParaRPr lang="zh-CN" altLang="zh-CN" sz="1100" dirty="0">
              <a:latin typeface="+mn-lt"/>
            </a:endParaRPr>
          </a:p>
          <a:p>
            <a:pPr lvl="0" defTabSz="1219170" eaLnBrk="1" fontAlgn="auto" hangingPunct="1">
              <a:spcBef>
                <a:spcPts val="0"/>
              </a:spcBef>
              <a:spcAft>
                <a:spcPts val="0"/>
              </a:spcAft>
              <a:defRPr/>
            </a:pPr>
            <a:endParaRPr lang="en-US" altLang="zh-CN" sz="1100" b="1" dirty="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err="1" smtClean="0">
                <a:solidFill>
                  <a:srgbClr val="FF0000"/>
                </a:solidFill>
                <a:latin typeface="+mn-lt"/>
                <a:cs typeface="Arial" charset="0"/>
              </a:rPr>
              <a:t>eECM</a:t>
            </a:r>
            <a:endParaRPr lang="en-US" altLang="zh-CN" sz="1100" b="1" dirty="0" smtClean="0">
              <a:solidFill>
                <a:srgbClr val="FF0000"/>
              </a:solidFill>
              <a:latin typeface="+mn-lt"/>
              <a:cs typeface="Arial" charset="0"/>
            </a:endParaRPr>
          </a:p>
          <a:p>
            <a:pPr marL="171450" indent="-171450">
              <a:buFont typeface="Wingdings" panose="05000000000000000000" pitchFamily="2" charset="2"/>
              <a:buChar char="Ø"/>
            </a:pPr>
            <a:r>
              <a:rPr lang="en-US" altLang="zh-CN" sz="1100" dirty="0">
                <a:latin typeface="+mn-lt"/>
              </a:rPr>
              <a:t>Additional procedure for query and update got agreed.</a:t>
            </a:r>
          </a:p>
          <a:p>
            <a:pPr marL="171450" indent="-171450">
              <a:buFont typeface="Wingdings" panose="05000000000000000000" pitchFamily="2" charset="2"/>
              <a:buChar char="Ø"/>
            </a:pPr>
            <a:r>
              <a:rPr lang="en-US" altLang="zh-CN" sz="1100" dirty="0">
                <a:latin typeface="+mn-lt"/>
              </a:rPr>
              <a:t>Changes to </a:t>
            </a:r>
            <a:r>
              <a:rPr lang="en-US" altLang="zh-CN" sz="1100" dirty="0" err="1">
                <a:latin typeface="+mn-lt"/>
              </a:rPr>
              <a:t>EESFunction</a:t>
            </a:r>
            <a:r>
              <a:rPr lang="en-US" altLang="zh-CN" sz="1100" dirty="0">
                <a:latin typeface="+mn-lt"/>
              </a:rPr>
              <a:t> IOC was conditionally approved.</a:t>
            </a:r>
          </a:p>
          <a:p>
            <a:pPr lvl="0" defTabSz="1219170" eaLnBrk="1" fontAlgn="auto" hangingPunct="1">
              <a:spcBef>
                <a:spcPts val="0"/>
              </a:spcBef>
              <a:spcAft>
                <a:spcPts val="0"/>
              </a:spcAft>
              <a:defRPr/>
            </a:pPr>
            <a:endParaRPr lang="en-US" altLang="zh-CN" sz="1100" b="1" dirty="0" smtClean="0">
              <a:solidFill>
                <a:srgbClr val="FF0000"/>
              </a:solidFill>
              <a:latin typeface="+mn-lt"/>
              <a:cs typeface="Arial" charset="0"/>
            </a:endParaRPr>
          </a:p>
        </p:txBody>
      </p:sp>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smtClean="0"/>
              <a:t>Rel-18 WI </a:t>
            </a:r>
            <a:r>
              <a:rPr lang="en-US" altLang="zh-CN" sz="2800" kern="0" dirty="0"/>
              <a:t>Management Architecture and </a:t>
            </a:r>
            <a:r>
              <a:rPr lang="en-US" altLang="zh-CN" sz="2800" kern="0" dirty="0" smtClean="0"/>
              <a:t>Mechanisms</a:t>
            </a:r>
            <a:endParaRPr lang="sv-SE" sz="2800" kern="0" dirty="0"/>
          </a:p>
        </p:txBody>
      </p:sp>
    </p:spTree>
    <p:extLst>
      <p:ext uri="{BB962C8B-B14F-4D97-AF65-F5344CB8AC3E}">
        <p14:creationId xmlns:p14="http://schemas.microsoft.com/office/powerpoint/2010/main" val="100723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4127" y="2211927"/>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330030204"/>
              </p:ext>
            </p:extLst>
          </p:nvPr>
        </p:nvGraphicFramePr>
        <p:xfrm>
          <a:off x="194127" y="1347057"/>
          <a:ext cx="11681826" cy="864870"/>
        </p:xfrm>
        <a:graphic>
          <a:graphicData uri="http://schemas.openxmlformats.org/drawingml/2006/table">
            <a:tbl>
              <a:tblPr firstRow="1" bandRow="1">
                <a:tableStyleId>{5C22544A-7EE6-4342-B048-85BDC9FD1C3A}</a:tableStyleId>
              </a:tblPr>
              <a:tblGrid>
                <a:gridCol w="1013628"/>
                <a:gridCol w="5375564"/>
                <a:gridCol w="1447800"/>
                <a:gridCol w="1669472"/>
                <a:gridCol w="775855"/>
                <a:gridCol w="637309"/>
                <a:gridCol w="762198"/>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smtClean="0">
                          <a:solidFill>
                            <a:schemeClr val="lt1"/>
                          </a:solidFill>
                          <a:latin typeface="+mn-lt"/>
                          <a:ea typeface="+mn-ea"/>
                          <a:cs typeface="Arial" panose="020B0604020202020204" pitchFamily="34" charset="0"/>
                        </a:rPr>
                        <a:t>WI</a:t>
                      </a:r>
                      <a:r>
                        <a:rPr lang="en-US" sz="1200" b="1" kern="1200" dirty="0" smtClean="0">
                          <a:solidFill>
                            <a:schemeClr val="lt1"/>
                          </a:solidFill>
                          <a:latin typeface="+mn-lt"/>
                          <a:ea typeface="+mn-ea"/>
                          <a:cs typeface="Arial" panose="020B0604020202020204" pitchFamily="34" charset="0"/>
                        </a:rPr>
                        <a:t>/SI</a:t>
                      </a:r>
                      <a:r>
                        <a:rPr lang="en-GB" sz="1200" b="1" kern="1200" dirty="0" smtClean="0">
                          <a:solidFill>
                            <a:schemeClr val="lt1"/>
                          </a:solidFill>
                          <a:latin typeface="+mn-lt"/>
                          <a:ea typeface="+mn-ea"/>
                          <a:cs typeface="Arial" panose="020B0604020202020204" pitchFamily="34" charset="0"/>
                        </a:rPr>
                        <a:t> </a:t>
                      </a:r>
                      <a:r>
                        <a:rPr lang="en-US" altLang="zh-CN" sz="1200" b="1" kern="1200" dirty="0" smtClean="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smtClean="0">
                          <a:solidFill>
                            <a:schemeClr val="lt1"/>
                          </a:solidFill>
                          <a:latin typeface="+mn-lt"/>
                          <a:ea typeface="+mn-ea"/>
                          <a:cs typeface="Arial" panose="020B0604020202020204" pitchFamily="34" charset="0"/>
                        </a:rPr>
                        <a:t>Rapporteur</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smtClean="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tr>
              <a:tr h="194422">
                <a:tc>
                  <a:txBody>
                    <a:bodyPr/>
                    <a:lstStyle/>
                    <a:p>
                      <a:pPr algn="just">
                        <a:spcAft>
                          <a:spcPts val="0"/>
                        </a:spcAft>
                      </a:pPr>
                      <a:r>
                        <a:rPr lang="en-US" altLang="zh-CN" sz="1050" b="1" kern="100" dirty="0" smtClean="0">
                          <a:effectLst/>
                          <a:latin typeface="Calibri" panose="020F0502020204030204" pitchFamily="34" charset="0"/>
                          <a:ea typeface="+mn-ea"/>
                          <a:cs typeface="Times New Roman" panose="02020603050405020304" pitchFamily="18" charset="0"/>
                        </a:rPr>
                        <a:t>EE5GPLUS_Ph2</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Enhancements of EE for 5G Phase 2 ( EE5GPLUS_Ph2) (SP-211441)</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Orange</a:t>
                      </a:r>
                      <a:endParaRPr lang="en-US"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SA5#149/June 2023(SA#100)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7" name="矩形 6"/>
          <p:cNvSpPr/>
          <p:nvPr/>
        </p:nvSpPr>
        <p:spPr>
          <a:xfrm>
            <a:off x="194127" y="2573588"/>
            <a:ext cx="5663600" cy="430887"/>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EE5GPLUS_Ph2</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No contribution to this first meeting.</a:t>
            </a:r>
            <a:endParaRPr lang="en-US" altLang="zh-CN" sz="1100" b="1" dirty="0" smtClean="0">
              <a:solidFill>
                <a:srgbClr val="FF0000"/>
              </a:solidFill>
              <a:latin typeface="+mn-lt"/>
              <a:cs typeface="Arial" charset="0"/>
            </a:endParaRPr>
          </a:p>
        </p:txBody>
      </p:sp>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smtClean="0"/>
              <a:t>Rel-18 SI </a:t>
            </a:r>
            <a:r>
              <a:rPr lang="en-US" altLang="zh-CN" sz="2800" kern="0" dirty="0"/>
              <a:t>Support of New </a:t>
            </a:r>
            <a:r>
              <a:rPr lang="en-US" altLang="zh-CN" sz="2800" kern="0" dirty="0" smtClean="0"/>
              <a:t>Services</a:t>
            </a:r>
            <a:endParaRPr lang="en-US" altLang="zh-CN" sz="2800" kern="0" dirty="0"/>
          </a:p>
        </p:txBody>
      </p:sp>
    </p:spTree>
    <p:extLst>
      <p:ext uri="{BB962C8B-B14F-4D97-AF65-F5344CB8AC3E}">
        <p14:creationId xmlns:p14="http://schemas.microsoft.com/office/powerpoint/2010/main" val="416827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smtClean="0"/>
              <a:t>latest </a:t>
            </a:r>
            <a:r>
              <a:rPr lang="en-GB" sz="3600" dirty="0" err="1" smtClean="0"/>
              <a:t>DraftCRs</a:t>
            </a:r>
            <a:r>
              <a:rPr lang="en-GB" sz="3600" dirty="0" smtClean="0"/>
              <a:t> </a:t>
            </a:r>
            <a:endParaRPr lang="zh-CN" altLang="en-US" sz="3600" dirty="0"/>
          </a:p>
        </p:txBody>
      </p:sp>
      <p:graphicFrame>
        <p:nvGraphicFramePr>
          <p:cNvPr id="3" name="表格 2"/>
          <p:cNvGraphicFramePr>
            <a:graphicFrameLocks noGrp="1"/>
          </p:cNvGraphicFramePr>
          <p:nvPr>
            <p:extLst>
              <p:ext uri="{D42A27DB-BD31-4B8C-83A1-F6EECF244321}">
                <p14:modId xmlns:p14="http://schemas.microsoft.com/office/powerpoint/2010/main" val="989965533"/>
              </p:ext>
            </p:extLst>
          </p:nvPr>
        </p:nvGraphicFramePr>
        <p:xfrm>
          <a:off x="1199125" y="1452589"/>
          <a:ext cx="8873131" cy="3575304"/>
        </p:xfrm>
        <a:graphic>
          <a:graphicData uri="http://schemas.openxmlformats.org/drawingml/2006/table">
            <a:tbl>
              <a:tblPr firstRow="1" firstCol="1" bandRow="1">
                <a:tableStyleId>{5C22544A-7EE6-4342-B048-85BDC9FD1C3A}</a:tableStyleId>
              </a:tblPr>
              <a:tblGrid>
                <a:gridCol w="2199346"/>
                <a:gridCol w="2716786"/>
                <a:gridCol w="1681907"/>
                <a:gridCol w="1293143"/>
                <a:gridCol w="981949"/>
              </a:tblGrid>
              <a:tr h="0">
                <a:tc>
                  <a:txBody>
                    <a:bodyPr/>
                    <a:lstStyle/>
                    <a:p>
                      <a:pPr>
                        <a:lnSpc>
                          <a:spcPct val="115000"/>
                        </a:lnSpc>
                        <a:spcAft>
                          <a:spcPts val="0"/>
                        </a:spcAft>
                      </a:pPr>
                      <a:r>
                        <a:rPr lang="en-GB" sz="1800" dirty="0" err="1">
                          <a:effectLst/>
                        </a:rPr>
                        <a:t>Tdoc</a:t>
                      </a:r>
                      <a:r>
                        <a:rPr lang="en-GB" sz="1800" dirty="0">
                          <a:effectLst/>
                        </a:rPr>
                        <a:t>#</a:t>
                      </a:r>
                      <a:endParaRPr lang="zh-CN" sz="2000" dirty="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800">
                          <a:effectLst/>
                        </a:rPr>
                        <a:t>Title</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800">
                          <a:effectLst/>
                        </a:rPr>
                        <a:t>Source Company</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800">
                          <a:effectLst/>
                        </a:rPr>
                        <a:t>Rapporteur</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800">
                          <a:effectLst/>
                        </a:rPr>
                        <a:t>Agenda</a:t>
                      </a:r>
                      <a:endParaRPr lang="zh-CN" sz="2000">
                        <a:effectLst/>
                        <a:latin typeface="MS Mincho"/>
                        <a:ea typeface="Cambria Math" panose="02040503050406030204" pitchFamily="18" charset="0"/>
                        <a:cs typeface="MS Mincho"/>
                      </a:endParaRPr>
                    </a:p>
                  </a:txBody>
                  <a:tcPr marL="68580" marR="68580" marT="0" marB="0"/>
                </a:tc>
              </a:tr>
              <a:tr h="0">
                <a:tc>
                  <a:txBody>
                    <a:bodyPr/>
                    <a:lstStyle/>
                    <a:p>
                      <a:pPr>
                        <a:lnSpc>
                          <a:spcPct val="115000"/>
                        </a:lnSpc>
                        <a:spcAft>
                          <a:spcPts val="0"/>
                        </a:spcAft>
                      </a:pPr>
                      <a:r>
                        <a:rPr lang="en-GB" sz="1400" dirty="0">
                          <a:effectLst/>
                        </a:rPr>
                        <a:t>S5-213674-&gt; S5-215622 -&gt; </a:t>
                      </a:r>
                      <a:r>
                        <a:rPr lang="en-GB" sz="1400" dirty="0" smtClean="0">
                          <a:effectLst/>
                        </a:rPr>
                        <a:t>S5-222751</a:t>
                      </a:r>
                      <a:endParaRPr lang="zh-CN" sz="2000" dirty="0">
                        <a:effectLst/>
                        <a:latin typeface="MS Mincho"/>
                        <a:ea typeface="Cambria Math" panose="02040503050406030204" pitchFamily="18" charset="0"/>
                        <a:cs typeface="MS Mincho"/>
                      </a:endParaRPr>
                    </a:p>
                  </a:txBody>
                  <a:tcPr marL="68580" marR="68580" marT="0" marB="0" anchor="b"/>
                </a:tc>
                <a:tc>
                  <a:txBody>
                    <a:bodyPr/>
                    <a:lstStyle/>
                    <a:p>
                      <a:pPr>
                        <a:lnSpc>
                          <a:spcPct val="115000"/>
                        </a:lnSpc>
                        <a:spcAft>
                          <a:spcPts val="0"/>
                        </a:spcAft>
                      </a:pPr>
                      <a:r>
                        <a:rPr lang="en-GB" sz="1400">
                          <a:effectLst/>
                        </a:rPr>
                        <a:t>DraftCR for eCOSLA - TS 28.535</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Ericsson</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Jan Groenendijk</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6.6.4</a:t>
                      </a:r>
                      <a:endParaRPr lang="zh-CN" sz="2000">
                        <a:effectLst/>
                        <a:latin typeface="MS Mincho"/>
                        <a:ea typeface="Cambria Math" panose="02040503050406030204" pitchFamily="18" charset="0"/>
                        <a:cs typeface="MS Mincho"/>
                      </a:endParaRPr>
                    </a:p>
                  </a:txBody>
                  <a:tcPr marL="68580" marR="68580" marT="0" marB="0"/>
                </a:tc>
              </a:tr>
              <a:tr h="0">
                <a:tc>
                  <a:txBody>
                    <a:bodyPr/>
                    <a:lstStyle/>
                    <a:p>
                      <a:pPr>
                        <a:lnSpc>
                          <a:spcPct val="115000"/>
                        </a:lnSpc>
                        <a:spcAft>
                          <a:spcPts val="0"/>
                        </a:spcAft>
                      </a:pPr>
                      <a:r>
                        <a:rPr lang="en-GB" sz="1400" dirty="0">
                          <a:effectLst/>
                        </a:rPr>
                        <a:t> S5-215550-&gt;S5-216596-&gt;S5-222522-&gt; </a:t>
                      </a:r>
                      <a:r>
                        <a:rPr lang="en-GB" sz="1400" dirty="0" smtClean="0">
                          <a:effectLst/>
                        </a:rPr>
                        <a:t>S5-222752</a:t>
                      </a:r>
                      <a:endParaRPr lang="zh-CN" sz="2000" dirty="0">
                        <a:effectLst/>
                        <a:latin typeface="MS Mincho"/>
                        <a:ea typeface="Cambria Math" panose="02040503050406030204" pitchFamily="18" charset="0"/>
                        <a:cs typeface="MS Mincho"/>
                      </a:endParaRPr>
                    </a:p>
                  </a:txBody>
                  <a:tcPr marL="68580" marR="68580" marT="0" marB="0" anchor="b"/>
                </a:tc>
                <a:tc>
                  <a:txBody>
                    <a:bodyPr/>
                    <a:lstStyle/>
                    <a:p>
                      <a:pPr>
                        <a:lnSpc>
                          <a:spcPct val="115000"/>
                        </a:lnSpc>
                        <a:spcAft>
                          <a:spcPts val="0"/>
                        </a:spcAft>
                      </a:pPr>
                      <a:r>
                        <a:rPr lang="en-GB" sz="1400">
                          <a:effectLst/>
                        </a:rPr>
                        <a:t>DraftCR for eCOSLA - TS 28.536</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Ericsson</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Jan Groenendijk</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6.6.4</a:t>
                      </a:r>
                      <a:endParaRPr lang="zh-CN" sz="2000">
                        <a:effectLst/>
                        <a:latin typeface="MS Mincho"/>
                        <a:ea typeface="Cambria Math" panose="02040503050406030204" pitchFamily="18" charset="0"/>
                        <a:cs typeface="MS Mincho"/>
                      </a:endParaRPr>
                    </a:p>
                  </a:txBody>
                  <a:tcPr marL="68580" marR="68580" marT="0" marB="0"/>
                </a:tc>
              </a:tr>
              <a:tr h="0">
                <a:tc>
                  <a:txBody>
                    <a:bodyPr/>
                    <a:lstStyle/>
                    <a:p>
                      <a:pPr>
                        <a:lnSpc>
                          <a:spcPct val="115000"/>
                        </a:lnSpc>
                        <a:spcAft>
                          <a:spcPts val="0"/>
                        </a:spcAft>
                      </a:pPr>
                      <a:r>
                        <a:rPr lang="en-GB" sz="1400" dirty="0">
                          <a:effectLst/>
                        </a:rPr>
                        <a:t>S5-214759</a:t>
                      </a:r>
                      <a:endParaRPr lang="zh-CN" sz="2000" dirty="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DraftCR for eQoE - TS 28.405</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Ericsson</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Robert Petersen</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6.6.1</a:t>
                      </a:r>
                      <a:endParaRPr lang="zh-CN" sz="2000">
                        <a:effectLst/>
                        <a:latin typeface="MS Mincho"/>
                        <a:ea typeface="Cambria Math" panose="02040503050406030204" pitchFamily="18" charset="0"/>
                        <a:cs typeface="MS Mincho"/>
                      </a:endParaRPr>
                    </a:p>
                  </a:txBody>
                  <a:tcPr marL="68580" marR="68580" marT="0" marB="0"/>
                </a:tc>
              </a:tr>
              <a:tr h="0">
                <a:tc>
                  <a:txBody>
                    <a:bodyPr/>
                    <a:lstStyle/>
                    <a:p>
                      <a:pPr>
                        <a:lnSpc>
                          <a:spcPct val="115000"/>
                        </a:lnSpc>
                        <a:spcAft>
                          <a:spcPts val="0"/>
                        </a:spcAft>
                      </a:pPr>
                      <a:r>
                        <a:rPr lang="en-GB" sz="1400" dirty="0">
                          <a:effectLst/>
                        </a:rPr>
                        <a:t>S5-215364-&gt;</a:t>
                      </a:r>
                      <a:r>
                        <a:rPr lang="en-GB" sz="1400" dirty="0" smtClean="0">
                          <a:effectLst/>
                        </a:rPr>
                        <a:t>S5-222643</a:t>
                      </a:r>
                      <a:endParaRPr lang="zh-CN" sz="2000" dirty="0">
                        <a:effectLst/>
                        <a:latin typeface="MS Mincho"/>
                        <a:ea typeface="Cambria Math" panose="02040503050406030204" pitchFamily="18" charset="0"/>
                        <a:cs typeface="MS Mincho"/>
                      </a:endParaRPr>
                    </a:p>
                  </a:txBody>
                  <a:tcPr marL="68580" marR="68580" marT="0" marB="0" anchor="b"/>
                </a:tc>
                <a:tc>
                  <a:txBody>
                    <a:bodyPr/>
                    <a:lstStyle/>
                    <a:p>
                      <a:pPr>
                        <a:lnSpc>
                          <a:spcPct val="115000"/>
                        </a:lnSpc>
                        <a:spcAft>
                          <a:spcPts val="0"/>
                        </a:spcAft>
                      </a:pPr>
                      <a:r>
                        <a:rPr lang="en-GB" sz="1400">
                          <a:effectLst/>
                        </a:rPr>
                        <a:t>DraftCR for MADCOL TS 28.622</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Nokia</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Olaf Pollakowski</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6.6.2</a:t>
                      </a:r>
                      <a:endParaRPr lang="zh-CN" sz="2000">
                        <a:effectLst/>
                        <a:latin typeface="MS Mincho"/>
                        <a:ea typeface="Cambria Math" panose="02040503050406030204" pitchFamily="18" charset="0"/>
                        <a:cs typeface="MS Mincho"/>
                      </a:endParaRPr>
                    </a:p>
                  </a:txBody>
                  <a:tcPr marL="68580" marR="68580" marT="0" marB="0"/>
                </a:tc>
              </a:tr>
              <a:tr h="0">
                <a:tc>
                  <a:txBody>
                    <a:bodyPr/>
                    <a:lstStyle/>
                    <a:p>
                      <a:pPr>
                        <a:lnSpc>
                          <a:spcPct val="115000"/>
                        </a:lnSpc>
                        <a:spcAft>
                          <a:spcPts val="0"/>
                        </a:spcAft>
                      </a:pPr>
                      <a:r>
                        <a:rPr lang="en-GB" sz="1400" dirty="0" smtClean="0">
                          <a:effectLst/>
                        </a:rPr>
                        <a:t>S5-222644</a:t>
                      </a:r>
                      <a:endParaRPr lang="zh-CN" sz="2000" dirty="0">
                        <a:effectLst/>
                        <a:latin typeface="MS Mincho"/>
                        <a:ea typeface="Cambria Math" panose="02040503050406030204" pitchFamily="18" charset="0"/>
                        <a:cs typeface="MS Mincho"/>
                      </a:endParaRPr>
                    </a:p>
                  </a:txBody>
                  <a:tcPr marL="68580" marR="68580" marT="0" marB="0" anchor="b"/>
                </a:tc>
                <a:tc>
                  <a:txBody>
                    <a:bodyPr/>
                    <a:lstStyle/>
                    <a:p>
                      <a:pPr>
                        <a:lnSpc>
                          <a:spcPct val="115000"/>
                        </a:lnSpc>
                        <a:spcAft>
                          <a:spcPts val="0"/>
                        </a:spcAft>
                      </a:pPr>
                      <a:r>
                        <a:rPr lang="en-GB" sz="1400">
                          <a:effectLst/>
                        </a:rPr>
                        <a:t>DraftCR for MADCOL TS 28.623</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Samsung</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Deepanshu</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 </a:t>
                      </a:r>
                      <a:endParaRPr lang="zh-CN" sz="2000">
                        <a:effectLst/>
                        <a:latin typeface="MS Mincho"/>
                        <a:ea typeface="Cambria Math" panose="02040503050406030204" pitchFamily="18" charset="0"/>
                        <a:cs typeface="MS Mincho"/>
                      </a:endParaRPr>
                    </a:p>
                  </a:txBody>
                  <a:tcPr marL="68580" marR="68580" marT="0" marB="0"/>
                </a:tc>
              </a:tr>
              <a:tr h="0">
                <a:tc>
                  <a:txBody>
                    <a:bodyPr/>
                    <a:lstStyle/>
                    <a:p>
                      <a:pPr>
                        <a:lnSpc>
                          <a:spcPct val="115000"/>
                        </a:lnSpc>
                        <a:spcAft>
                          <a:spcPts val="0"/>
                        </a:spcAft>
                      </a:pPr>
                      <a:r>
                        <a:rPr lang="en-GB" sz="1400" dirty="0">
                          <a:effectLst/>
                        </a:rPr>
                        <a:t>S5-215492+S5-221559 -&gt; </a:t>
                      </a:r>
                      <a:r>
                        <a:rPr lang="en-GB" sz="1400" dirty="0" smtClean="0">
                          <a:effectLst/>
                        </a:rPr>
                        <a:t>S5-222753</a:t>
                      </a:r>
                      <a:endParaRPr lang="zh-CN" sz="2000" dirty="0">
                        <a:effectLst/>
                        <a:latin typeface="MS Mincho"/>
                        <a:ea typeface="Cambria Math" panose="02040503050406030204" pitchFamily="18" charset="0"/>
                        <a:cs typeface="MS Mincho"/>
                      </a:endParaRPr>
                    </a:p>
                  </a:txBody>
                  <a:tcPr marL="68580" marR="68580" marT="0" marB="0" anchor="b"/>
                </a:tc>
                <a:tc>
                  <a:txBody>
                    <a:bodyPr/>
                    <a:lstStyle/>
                    <a:p>
                      <a:pPr>
                        <a:lnSpc>
                          <a:spcPct val="115000"/>
                        </a:lnSpc>
                        <a:spcAft>
                          <a:spcPts val="0"/>
                        </a:spcAft>
                      </a:pPr>
                      <a:r>
                        <a:rPr lang="en-GB" sz="1400">
                          <a:effectLst/>
                        </a:rPr>
                        <a:t>DraftCR for MADCOL TS 28.537</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Nokia</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Olaf Pollakowski</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6.6.2</a:t>
                      </a:r>
                      <a:endParaRPr lang="zh-CN" sz="2000">
                        <a:effectLst/>
                        <a:latin typeface="MS Mincho"/>
                        <a:ea typeface="Cambria Math" panose="02040503050406030204" pitchFamily="18" charset="0"/>
                        <a:cs typeface="MS Mincho"/>
                      </a:endParaRPr>
                    </a:p>
                  </a:txBody>
                  <a:tcPr marL="68580" marR="68580" marT="0" marB="0"/>
                </a:tc>
              </a:tr>
              <a:tr h="0">
                <a:tc>
                  <a:txBody>
                    <a:bodyPr/>
                    <a:lstStyle/>
                    <a:p>
                      <a:pPr>
                        <a:lnSpc>
                          <a:spcPct val="115000"/>
                        </a:lnSpc>
                        <a:spcAft>
                          <a:spcPts val="0"/>
                        </a:spcAft>
                      </a:pPr>
                      <a:r>
                        <a:rPr lang="en-GB" sz="1400" dirty="0" smtClean="0">
                          <a:effectLst/>
                        </a:rPr>
                        <a:t>S5-222642</a:t>
                      </a:r>
                      <a:endParaRPr lang="zh-CN" sz="2000" dirty="0">
                        <a:effectLst/>
                        <a:latin typeface="MS Mincho"/>
                        <a:ea typeface="Cambria Math" panose="02040503050406030204" pitchFamily="18" charset="0"/>
                        <a:cs typeface="MS Mincho"/>
                      </a:endParaRPr>
                    </a:p>
                  </a:txBody>
                  <a:tcPr marL="68580" marR="68580" marT="0" marB="0" anchor="b"/>
                </a:tc>
                <a:tc>
                  <a:txBody>
                    <a:bodyPr/>
                    <a:lstStyle/>
                    <a:p>
                      <a:pPr>
                        <a:lnSpc>
                          <a:spcPct val="115000"/>
                        </a:lnSpc>
                        <a:spcAft>
                          <a:spcPts val="0"/>
                        </a:spcAft>
                      </a:pPr>
                      <a:r>
                        <a:rPr lang="en-GB" sz="1400">
                          <a:effectLst/>
                        </a:rPr>
                        <a:t>DraftCR for eECM – TS 28.538</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Samsung</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a:effectLst/>
                        </a:rPr>
                        <a:t>Deepanshu</a:t>
                      </a:r>
                      <a:endParaRPr lang="zh-CN" sz="2000">
                        <a:effectLst/>
                        <a:latin typeface="MS Mincho"/>
                        <a:ea typeface="Cambria Math" panose="02040503050406030204" pitchFamily="18" charset="0"/>
                        <a:cs typeface="MS Mincho"/>
                      </a:endParaRPr>
                    </a:p>
                  </a:txBody>
                  <a:tcPr marL="68580" marR="68580" marT="0" marB="0"/>
                </a:tc>
                <a:tc>
                  <a:txBody>
                    <a:bodyPr/>
                    <a:lstStyle/>
                    <a:p>
                      <a:pPr>
                        <a:lnSpc>
                          <a:spcPct val="115000"/>
                        </a:lnSpc>
                        <a:spcAft>
                          <a:spcPts val="0"/>
                        </a:spcAft>
                      </a:pPr>
                      <a:r>
                        <a:rPr lang="en-GB" sz="1400" dirty="0" smtClean="0">
                          <a:effectLst/>
                        </a:rPr>
                        <a:t>6.6.6</a:t>
                      </a:r>
                      <a:endParaRPr lang="zh-CN" sz="2000" dirty="0">
                        <a:effectLst/>
                        <a:latin typeface="MS Mincho"/>
                        <a:ea typeface="Cambria Math" panose="02040503050406030204" pitchFamily="18" charset="0"/>
                        <a:cs typeface="MS Mincho"/>
                      </a:endParaRPr>
                    </a:p>
                  </a:txBody>
                  <a:tcPr marL="68580" marR="68580" marT="0" marB="0"/>
                </a:tc>
              </a:tr>
            </a:tbl>
          </a:graphicData>
        </a:graphic>
      </p:graphicFrame>
    </p:spTree>
    <p:extLst>
      <p:ext uri="{BB962C8B-B14F-4D97-AF65-F5344CB8AC3E}">
        <p14:creationId xmlns:p14="http://schemas.microsoft.com/office/powerpoint/2010/main" val="3833410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Rapporteur calls (draft plan after SA5#142e)</a:t>
            </a:r>
            <a:endParaRPr lang="zh-CN" altLang="en-US" sz="3600" dirty="0"/>
          </a:p>
        </p:txBody>
      </p:sp>
      <p:sp>
        <p:nvSpPr>
          <p:cNvPr id="3" name="文本框 2"/>
          <p:cNvSpPr txBox="1"/>
          <p:nvPr/>
        </p:nvSpPr>
        <p:spPr>
          <a:xfrm>
            <a:off x="1109300" y="3619593"/>
            <a:ext cx="10637553" cy="492443"/>
          </a:xfrm>
          <a:prstGeom prst="rect">
            <a:avLst/>
          </a:prstGeom>
          <a:noFill/>
        </p:spPr>
        <p:txBody>
          <a:bodyPr wrap="square" rtlCol="0">
            <a:spAutoFit/>
          </a:bodyPr>
          <a:lstStyle/>
          <a:p>
            <a:r>
              <a:rPr lang="en-US" altLang="zh-CN" dirty="0"/>
              <a:t>Latest update on the rapporteur call agenda in : </a:t>
            </a:r>
            <a:r>
              <a:rPr lang="en-US" altLang="zh-CN" dirty="0">
                <a:hlinkClick r:id="rId2"/>
              </a:rPr>
              <a:t>https://</a:t>
            </a:r>
            <a:r>
              <a:rPr lang="en-US" altLang="zh-CN" dirty="0" smtClean="0">
                <a:hlinkClick r:id="rId2"/>
              </a:rPr>
              <a:t>www.3gpp.org/ftp/Email_Discussions/SA5/OAM%20rapporteur%20calls/Rapporteur%20call%20%23142e</a:t>
            </a:r>
            <a:r>
              <a:rPr lang="en-US" altLang="zh-CN" dirty="0" smtClean="0"/>
              <a:t>  </a:t>
            </a:r>
            <a:endParaRPr lang="zh-CN" altLang="en-US" dirty="0"/>
          </a:p>
        </p:txBody>
      </p:sp>
    </p:spTree>
    <p:extLst>
      <p:ext uri="{BB962C8B-B14F-4D97-AF65-F5344CB8AC3E}">
        <p14:creationId xmlns:p14="http://schemas.microsoft.com/office/powerpoint/2010/main" val="2009032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SA#96-e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418375772"/>
              </p:ext>
            </p:extLst>
          </p:nvPr>
        </p:nvGraphicFramePr>
        <p:xfrm>
          <a:off x="269458" y="1259142"/>
          <a:ext cx="11776295" cy="3025935"/>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gridCol w="2932386">
                  <a:extLst>
                    <a:ext uri="{9D8B030D-6E8A-4147-A177-3AD203B41FA5}">
                      <a16:colId xmlns:a16="http://schemas.microsoft.com/office/drawing/2014/main" xmlns="" val="301634896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Sent for</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S5-222263</a:t>
                      </a:r>
                      <a:endParaRPr lang="zh-CN" sz="1200" kern="1200" dirty="0">
                        <a:solidFill>
                          <a:schemeClr val="tx1"/>
                        </a:solidFill>
                        <a:effectLst/>
                        <a:latin typeface="+mn-lt"/>
                        <a:ea typeface="MS Mincho"/>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of TS 28.312 for SA Information and </a:t>
                      </a:r>
                      <a:r>
                        <a:rPr lang="en-US" sz="1200" kern="1200" dirty="0" smtClean="0">
                          <a:solidFill>
                            <a:schemeClr val="tx1"/>
                          </a:solidFill>
                          <a:effectLst/>
                          <a:latin typeface="+mn-lt"/>
                          <a:ea typeface="MS Mincho"/>
                          <a:cs typeface="Calibri" panose="020F0502020204030204" pitchFamily="34" charset="0"/>
                        </a:rPr>
                        <a:t>Approval</a:t>
                      </a:r>
                      <a:endParaRPr lang="zh-CN" sz="1200" kern="1200" dirty="0">
                        <a:solidFill>
                          <a:schemeClr val="tx1"/>
                        </a:solidFill>
                        <a:effectLst/>
                        <a:latin typeface="+mn-lt"/>
                        <a:ea typeface="MS Mincho"/>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S Mincho"/>
                          <a:cs typeface="Calibri" panose="020F0502020204030204" pitchFamily="34" charset="0"/>
                        </a:rPr>
                        <a:t>Huawei</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effectLst/>
                          <a:latin typeface="+mn-lt"/>
                          <a:ea typeface="MS Mincho"/>
                          <a:cs typeface="Calibri" panose="020F0502020204030204" pitchFamily="34" charset="0"/>
                        </a:rPr>
                        <a:t>Approval</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3371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Exception to be sent to SA#96-e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049415227"/>
              </p:ext>
            </p:extLst>
          </p:nvPr>
        </p:nvGraphicFramePr>
        <p:xfrm>
          <a:off x="1326147" y="1392577"/>
          <a:ext cx="8843909" cy="3271248"/>
        </p:xfrm>
        <a:graphic>
          <a:graphicData uri="http://schemas.openxmlformats.org/drawingml/2006/table">
            <a:tbl>
              <a:tblPr firstRow="1" bandRow="1">
                <a:tableStyleId>{5C22544A-7EE6-4342-B048-85BDC9FD1C3A}</a:tableStyleId>
              </a:tblPr>
              <a:tblGrid>
                <a:gridCol w="2311256">
                  <a:extLst>
                    <a:ext uri="{9D8B030D-6E8A-4147-A177-3AD203B41FA5}">
                      <a16:colId xmlns:a16="http://schemas.microsoft.com/office/drawing/2014/main" xmlns="" val="570476699"/>
                    </a:ext>
                  </a:extLst>
                </a:gridCol>
                <a:gridCol w="4972178">
                  <a:extLst>
                    <a:ext uri="{9D8B030D-6E8A-4147-A177-3AD203B41FA5}">
                      <a16:colId xmlns:a16="http://schemas.microsoft.com/office/drawing/2014/main" xmlns="" val="2618836924"/>
                    </a:ext>
                  </a:extLst>
                </a:gridCol>
                <a:gridCol w="1560475"/>
              </a:tblGrid>
              <a:tr h="71092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303790">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527">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326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41190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Edithelp </a:t>
            </a:r>
            <a:br>
              <a:rPr lang="sv-SE" dirty="0" smtClean="0"/>
            </a:b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825249682"/>
              </p:ext>
            </p:extLst>
          </p:nvPr>
        </p:nvGraphicFramePr>
        <p:xfrm>
          <a:off x="1513372" y="1654558"/>
          <a:ext cx="8843909" cy="3025935"/>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09834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smtClean="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4133983634"/>
              </p:ext>
            </p:extLst>
          </p:nvPr>
        </p:nvGraphicFramePr>
        <p:xfrm>
          <a:off x="231228" y="1259142"/>
          <a:ext cx="11619185" cy="2994660"/>
        </p:xfrm>
        <a:graphic>
          <a:graphicData uri="http://schemas.openxmlformats.org/drawingml/2006/table">
            <a:tbl>
              <a:tblPr>
                <a:tableStyleId>{5C22544A-7EE6-4342-B048-85BDC9FD1C3A}</a:tableStyleId>
              </a:tblPr>
              <a:tblGrid>
                <a:gridCol w="954477"/>
                <a:gridCol w="5230168"/>
                <a:gridCol w="753626"/>
                <a:gridCol w="1155560"/>
                <a:gridCol w="2516361"/>
                <a:gridCol w="1008993"/>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a:spcAft>
                          <a:spcPts val="0"/>
                        </a:spcAft>
                      </a:pPr>
                      <a:r>
                        <a:rPr lang="en-GB" sz="1200">
                          <a:solidFill>
                            <a:srgbClr val="000000"/>
                          </a:solidFill>
                          <a:effectLst/>
                          <a:latin typeface="+mj-lt"/>
                          <a:ea typeface="宋体" panose="02010600030101010101" pitchFamily="2" charset="-122"/>
                        </a:rPr>
                        <a:t>142e.1</a:t>
                      </a: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200">
                          <a:solidFill>
                            <a:srgbClr val="000000"/>
                          </a:solidFill>
                          <a:effectLst/>
                          <a:latin typeface="+mj-lt"/>
                          <a:ea typeface="宋体" panose="02010600030101010101" pitchFamily="2" charset="-122"/>
                        </a:rPr>
                        <a:t>Propose check the LS from RAN3 and see whether there is any impact to SA5 specifications. (S5-222157 Reply LS on MDT M6 calculation for split bearers in MR-DC (R3-222868))</a:t>
                      </a:r>
                      <a:endParaRPr lang="zh-CN" sz="1400">
                        <a:effectLst/>
                        <a:latin typeface="+mj-lt"/>
                        <a:ea typeface="宋体" panose="02010600030101010101" pitchFamily="2" charset="-122"/>
                      </a:endParaRPr>
                    </a:p>
                    <a:p>
                      <a:pPr>
                        <a:spcAft>
                          <a:spcPts val="900"/>
                        </a:spcAft>
                      </a:pPr>
                      <a:r>
                        <a:rPr lang="en-GB" sz="1200">
                          <a:solidFill>
                            <a:srgbClr val="000000"/>
                          </a:solidFill>
                          <a:effectLst/>
                          <a:latin typeface="+mj-lt"/>
                          <a:ea typeface="宋体" panose="02010600030101010101" pitchFamily="2" charset="-122"/>
                        </a:rPr>
                        <a:t>RAN3 kindly asks SA5 to update the specifications in accordance with above agreements.</a:t>
                      </a:r>
                      <a:endParaRPr lang="zh-CN" sz="1400">
                        <a:effectLst/>
                        <a:latin typeface="+mj-lt"/>
                        <a:ea typeface="宋体" panose="02010600030101010101" pitchFamily="2" charset="-122"/>
                      </a:endParaRPr>
                    </a:p>
                    <a:p>
                      <a:pPr>
                        <a:spcAft>
                          <a:spcPts val="900"/>
                        </a:spcAft>
                      </a:pPr>
                      <a:r>
                        <a:rPr lang="en-GB" sz="1200">
                          <a:solidFill>
                            <a:srgbClr val="000000"/>
                          </a:solidFill>
                          <a:effectLst/>
                          <a:latin typeface="+mj-lt"/>
                          <a:ea typeface="宋体" panose="02010600030101010101" pitchFamily="2" charset="-122"/>
                        </a:rPr>
                        <a:t>Note: No reply to RAN3 is required but “RAN3 kindly asks SA5 to update the specifications in accordance with above agreements”.</a:t>
                      </a: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200">
                          <a:solidFill>
                            <a:srgbClr val="000000"/>
                          </a:solidFill>
                          <a:effectLst/>
                          <a:latin typeface="+mj-lt"/>
                          <a:ea typeface="宋体" panose="02010600030101010101" pitchFamily="2" charset="-122"/>
                        </a:rPr>
                        <a:t>Rel-18</a:t>
                      </a: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200">
                          <a:solidFill>
                            <a:srgbClr val="000000"/>
                          </a:solidFill>
                          <a:effectLst/>
                          <a:latin typeface="+mj-lt"/>
                          <a:ea typeface="宋体" panose="02010600030101010101" pitchFamily="2" charset="-122"/>
                        </a:rPr>
                        <a:t>All</a:t>
                      </a: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200">
                          <a:solidFill>
                            <a:srgbClr val="000000"/>
                          </a:solidFill>
                          <a:effectLst/>
                          <a:latin typeface="+mj-lt"/>
                          <a:ea typeface="宋体" panose="02010600030101010101" pitchFamily="2" charset="-122"/>
                        </a:rPr>
                        <a:t>Open</a:t>
                      </a: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200">
                          <a:solidFill>
                            <a:srgbClr val="000000"/>
                          </a:solidFill>
                          <a:effectLst/>
                          <a:latin typeface="+mj-lt"/>
                          <a:ea typeface="宋体" panose="02010600030101010101" pitchFamily="2" charset="-122"/>
                        </a:rPr>
                        <a:t>SA5#142e</a:t>
                      </a: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GB" sz="1200">
                          <a:solidFill>
                            <a:srgbClr val="000000"/>
                          </a:solidFill>
                          <a:effectLst/>
                          <a:latin typeface="+mj-lt"/>
                          <a:ea typeface="宋体" panose="02010600030101010101" pitchFamily="2" charset="-122"/>
                        </a:rPr>
                        <a:t>142e.2</a:t>
                      </a: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200">
                          <a:solidFill>
                            <a:srgbClr val="000000"/>
                          </a:solidFill>
                          <a:effectLst/>
                          <a:latin typeface="+mj-lt"/>
                          <a:ea typeface="宋体" panose="02010600030101010101" pitchFamily="2" charset="-122"/>
                        </a:rPr>
                        <a:t>Propose check the LS from GSMA and see whether there is any impact to SA5 specifications. (S5-222556 LS on enforcement of maximum number of UEs and maximum number of PDU sessions in a network slice (GSMA))</a:t>
                      </a:r>
                      <a:endParaRPr lang="zh-CN" sz="1400">
                        <a:effectLst/>
                        <a:latin typeface="+mj-lt"/>
                        <a:ea typeface="宋体" panose="02010600030101010101" pitchFamily="2" charset="-122"/>
                      </a:endParaRPr>
                    </a:p>
                    <a:p>
                      <a:pPr>
                        <a:spcAft>
                          <a:spcPts val="900"/>
                        </a:spcAft>
                      </a:pPr>
                      <a:r>
                        <a:rPr lang="en-GB" sz="1200">
                          <a:solidFill>
                            <a:srgbClr val="000000"/>
                          </a:solidFill>
                          <a:effectLst/>
                          <a:latin typeface="+mj-lt"/>
                          <a:ea typeface="宋体" panose="02010600030101010101" pitchFamily="2" charset="-122"/>
                        </a:rPr>
                        <a:t>the NG.116 has been updated to add an attribute "maximum number of UEs with at least one PDU session/PDN connection". GSMA NG ENSWI kindly requests 3GPP SA2 and SA5 to take the above into account.</a:t>
                      </a: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200">
                          <a:solidFill>
                            <a:srgbClr val="000000"/>
                          </a:solidFill>
                          <a:effectLst/>
                          <a:latin typeface="+mj-lt"/>
                          <a:ea typeface="宋体" panose="02010600030101010101" pitchFamily="2" charset="-122"/>
                        </a:rPr>
                        <a:t>Rel-18</a:t>
                      </a: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200">
                          <a:solidFill>
                            <a:srgbClr val="000000"/>
                          </a:solidFill>
                          <a:effectLst/>
                          <a:latin typeface="+mj-lt"/>
                          <a:ea typeface="宋体" panose="02010600030101010101" pitchFamily="2" charset="-122"/>
                        </a:rPr>
                        <a:t>All</a:t>
                      </a: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200">
                          <a:solidFill>
                            <a:srgbClr val="000000"/>
                          </a:solidFill>
                          <a:effectLst/>
                          <a:latin typeface="+mj-lt"/>
                          <a:ea typeface="宋体" panose="02010600030101010101" pitchFamily="2" charset="-122"/>
                        </a:rPr>
                        <a:t>Open</a:t>
                      </a: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200" dirty="0">
                          <a:solidFill>
                            <a:srgbClr val="000000"/>
                          </a:solidFill>
                          <a:effectLst/>
                          <a:latin typeface="+mj-lt"/>
                          <a:ea typeface="宋体" panose="02010600030101010101" pitchFamily="2" charset="-122"/>
                        </a:rPr>
                        <a:t>SA5#142e</a:t>
                      </a: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19860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3303" y="4903233"/>
            <a:ext cx="5038839" cy="519616"/>
          </a:xfrm>
        </p:spPr>
        <p:txBody>
          <a:bodyPr/>
          <a:lstStyle/>
          <a:p>
            <a:r>
              <a:rPr lang="sv-SE" sz="4400" dirty="0" err="1"/>
              <a:t>Thank</a:t>
            </a:r>
            <a:r>
              <a:rPr lang="sv-SE" sz="4400" dirty="0"/>
              <a:t> </a:t>
            </a:r>
            <a:r>
              <a:rPr lang="sv-SE" sz="4400" dirty="0" err="1"/>
              <a:t>you</a:t>
            </a:r>
            <a:r>
              <a:rPr lang="sv-SE" sz="4400" dirty="0"/>
              <a:t>!</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042" y="473242"/>
            <a:ext cx="4576747" cy="2881745"/>
          </a:xfrm>
          <a:prstGeom prst="rect">
            <a:avLst/>
          </a:prstGeom>
        </p:spPr>
      </p:pic>
      <p:pic>
        <p:nvPicPr>
          <p:cNvPr id="5" name="图片 4"/>
          <p:cNvPicPr>
            <a:picLocks noChangeAspect="1"/>
          </p:cNvPicPr>
          <p:nvPr/>
        </p:nvPicPr>
        <p:blipFill>
          <a:blip r:embed="rId3"/>
          <a:stretch>
            <a:fillRect/>
          </a:stretch>
        </p:blipFill>
        <p:spPr>
          <a:xfrm>
            <a:off x="4918363" y="473242"/>
            <a:ext cx="4599709" cy="2884155"/>
          </a:xfrm>
          <a:prstGeom prst="rect">
            <a:avLst/>
          </a:prstGeom>
        </p:spPr>
      </p:pic>
      <p:pic>
        <p:nvPicPr>
          <p:cNvPr id="7" name="图片 6"/>
          <p:cNvPicPr>
            <a:picLocks noChangeAspect="1"/>
          </p:cNvPicPr>
          <p:nvPr/>
        </p:nvPicPr>
        <p:blipFill>
          <a:blip r:embed="rId4"/>
          <a:stretch>
            <a:fillRect/>
          </a:stretch>
        </p:blipFill>
        <p:spPr>
          <a:xfrm>
            <a:off x="2641470" y="3417333"/>
            <a:ext cx="4576747" cy="2855372"/>
          </a:xfrm>
          <a:prstGeom prst="rect">
            <a:avLst/>
          </a:prstGeom>
        </p:spPr>
      </p:pic>
    </p:spTree>
    <p:extLst>
      <p:ext uri="{BB962C8B-B14F-4D97-AF65-F5344CB8AC3E}">
        <p14:creationId xmlns:p14="http://schemas.microsoft.com/office/powerpoint/2010/main" val="1195480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3GPP SA5 Time plan</a:t>
            </a:r>
            <a:endParaRPr lang="sv-SE" sz="3200" kern="0" dirty="0"/>
          </a:p>
        </p:txBody>
      </p:sp>
      <p:sp>
        <p:nvSpPr>
          <p:cNvPr id="8" name="矩形 7"/>
          <p:cNvSpPr/>
          <p:nvPr/>
        </p:nvSpPr>
        <p:spPr>
          <a:xfrm>
            <a:off x="688686" y="1288173"/>
            <a:ext cx="10607040" cy="3419398"/>
          </a:xfrm>
          <a:prstGeom prst="rect">
            <a:avLst/>
          </a:prstGeom>
        </p:spPr>
        <p:txBody>
          <a:bodyPr wrap="square">
            <a:spAutoFit/>
          </a:bodyPr>
          <a:lstStyle/>
          <a:p>
            <a:pPr defTabSz="1219170" eaLnBrk="1" fontAlgn="auto" hangingPunct="1">
              <a:spcBef>
                <a:spcPts val="0"/>
              </a:spcBef>
              <a:spcAft>
                <a:spcPts val="0"/>
              </a:spcAft>
              <a:defRPr/>
            </a:pPr>
            <a:r>
              <a:rPr lang="en-US" altLang="zh-CN" sz="1600" b="1" dirty="0" smtClean="0">
                <a:solidFill>
                  <a:prstClr val="black"/>
                </a:solidFill>
                <a:latin typeface="+mj-lt"/>
                <a:cs typeface="Arial" charset="0"/>
              </a:rPr>
              <a:t>SA5 time plan:</a:t>
            </a:r>
            <a:endParaRPr lang="en-US" altLang="zh-CN" sz="1600" dirty="0" smtClean="0">
              <a:solidFill>
                <a:prstClr val="black"/>
              </a:solidFill>
              <a:latin typeface="+mj-lt"/>
              <a:cs typeface="Arial" charset="0"/>
            </a:endParaRPr>
          </a:p>
          <a:p>
            <a:pPr marL="609585" indent="-609585" defTabSz="1219170">
              <a:spcBef>
                <a:spcPct val="20000"/>
              </a:spcBef>
              <a:buBlip>
                <a:blip r:embed="rId2"/>
              </a:buBlip>
              <a:defRPr/>
            </a:pPr>
            <a:r>
              <a:rPr lang="en-US" altLang="zh-CN" sz="1400" dirty="0" smtClean="0">
                <a:solidFill>
                  <a:prstClr val="black"/>
                </a:solidFill>
                <a:latin typeface="Calibri"/>
              </a:rPr>
              <a:t>S5-221173	Rel-18 time plan proposal for OAM (Endorsed)</a:t>
            </a:r>
          </a:p>
          <a:p>
            <a:pPr marL="171450" indent="-171450" defTabSz="1219170" eaLnBrk="1" fontAlgn="auto" hangingPunct="1">
              <a:spcBef>
                <a:spcPts val="0"/>
              </a:spcBef>
              <a:spcAft>
                <a:spcPts val="0"/>
              </a:spcAft>
              <a:buFont typeface="Wingdings" panose="05000000000000000000" pitchFamily="2" charset="2"/>
              <a:buChar char="Ø"/>
              <a:defRPr/>
            </a:pPr>
            <a:endParaRPr lang="en-GB" altLang="zh-CN" sz="1100" b="1" dirty="0" smtClean="0"/>
          </a:p>
          <a:p>
            <a:pPr lvl="1"/>
            <a:r>
              <a:rPr lang="en-US" altLang="zh-CN" sz="1200" b="1" dirty="0"/>
              <a:t>SA5 OAM Release 18 planning</a:t>
            </a:r>
            <a:r>
              <a:rPr lang="zh-CN" altLang="en-US" sz="1200" b="1" dirty="0"/>
              <a:t>：</a:t>
            </a:r>
            <a:r>
              <a:rPr lang="en-US" altLang="zh-CN" sz="1200" b="1" dirty="0"/>
              <a:t> </a:t>
            </a:r>
          </a:p>
          <a:p>
            <a:pPr marL="1217598" lvl="1" indent="-609585">
              <a:spcBef>
                <a:spcPct val="20000"/>
              </a:spcBef>
              <a:buBlip>
                <a:blip r:embed="rId2"/>
              </a:buBlip>
              <a:defRPr/>
            </a:pPr>
            <a:r>
              <a:rPr lang="en-US" altLang="zh-CN" sz="1400" dirty="0">
                <a:solidFill>
                  <a:prstClr val="black"/>
                </a:solidFill>
                <a:latin typeface="Calibri"/>
              </a:rPr>
              <a:t>Mar 2022 (TSG#95): SA5 SIDs/WIDs specified</a:t>
            </a:r>
          </a:p>
          <a:p>
            <a:pPr marL="1217598" lvl="1" indent="-609585">
              <a:spcBef>
                <a:spcPct val="20000"/>
              </a:spcBef>
              <a:buBlip>
                <a:blip r:embed="rId2"/>
              </a:buBlip>
              <a:defRPr/>
            </a:pPr>
            <a:r>
              <a:rPr lang="en-US" altLang="zh-CN" sz="1400" dirty="0">
                <a:solidFill>
                  <a:prstClr val="black"/>
                </a:solidFill>
                <a:latin typeface="Calibri"/>
              </a:rPr>
              <a:t>Sept 2022 (#97) and Dec 2022 (#98): SA5 SID concluded and Rel-18 WID started if needed</a:t>
            </a:r>
          </a:p>
          <a:p>
            <a:pPr marL="1217598" lvl="1" indent="-609585">
              <a:spcBef>
                <a:spcPct val="20000"/>
              </a:spcBef>
              <a:buBlip>
                <a:blip r:embed="rId2"/>
              </a:buBlip>
              <a:defRPr/>
            </a:pPr>
            <a:r>
              <a:rPr lang="en-US" altLang="zh-CN" sz="1400" dirty="0">
                <a:solidFill>
                  <a:prstClr val="black"/>
                </a:solidFill>
                <a:latin typeface="Calibri"/>
              </a:rPr>
              <a:t>Mar 2023 (TSG#99): Stage 1 work freeze</a:t>
            </a:r>
          </a:p>
          <a:p>
            <a:pPr marL="1217598" lvl="1" indent="-609585">
              <a:spcBef>
                <a:spcPct val="20000"/>
              </a:spcBef>
              <a:buBlip>
                <a:blip r:embed="rId2"/>
              </a:buBlip>
              <a:defRPr/>
            </a:pPr>
            <a:r>
              <a:rPr lang="en-US" altLang="zh-CN" sz="1400" dirty="0">
                <a:solidFill>
                  <a:prstClr val="black"/>
                </a:solidFill>
                <a:latin typeface="Calibri"/>
              </a:rPr>
              <a:t>Sep 2023 (TSG#101): Stage 2 Functional work Freeze and stage 3(OAM/CN related), provide inputs to CT</a:t>
            </a:r>
          </a:p>
          <a:p>
            <a:pPr marL="1217598" lvl="1" indent="-609585">
              <a:spcBef>
                <a:spcPct val="20000"/>
              </a:spcBef>
              <a:buBlip>
                <a:blip r:embed="rId2"/>
              </a:buBlip>
              <a:defRPr/>
            </a:pPr>
            <a:r>
              <a:rPr lang="en-US" altLang="zh-CN" sz="1400" dirty="0">
                <a:solidFill>
                  <a:prstClr val="black"/>
                </a:solidFill>
                <a:latin typeface="Calibri"/>
              </a:rPr>
              <a:t>Dec 2023 (TSG#102): Stage 2 Functional work Freeze and stage 3 (RAN related)</a:t>
            </a:r>
          </a:p>
          <a:p>
            <a:pPr lvl="1">
              <a:spcBef>
                <a:spcPct val="20000"/>
              </a:spcBef>
              <a:defRPr/>
            </a:pPr>
            <a:endParaRPr lang="en-US" altLang="zh-CN" sz="1400" dirty="0"/>
          </a:p>
          <a:p>
            <a:pPr lvl="1"/>
            <a:r>
              <a:rPr lang="en-US" altLang="zh-CN" sz="1200" b="1" dirty="0">
                <a:solidFill>
                  <a:prstClr val="black"/>
                </a:solidFill>
              </a:rPr>
              <a:t>SA5 OAM Release 19 planning</a:t>
            </a:r>
            <a:r>
              <a:rPr lang="zh-CN" altLang="en-US" sz="1200" b="1" dirty="0">
                <a:solidFill>
                  <a:prstClr val="black"/>
                </a:solidFill>
              </a:rPr>
              <a:t>：</a:t>
            </a:r>
            <a:r>
              <a:rPr lang="en-US" altLang="zh-CN" sz="1200" b="1" dirty="0">
                <a:solidFill>
                  <a:prstClr val="black"/>
                </a:solidFill>
              </a:rPr>
              <a:t> </a:t>
            </a:r>
          </a:p>
          <a:p>
            <a:pPr marL="1217598" lvl="1" indent="-609585">
              <a:spcBef>
                <a:spcPct val="20000"/>
              </a:spcBef>
              <a:buBlip>
                <a:blip r:embed="rId2"/>
              </a:buBlip>
              <a:defRPr/>
            </a:pPr>
            <a:r>
              <a:rPr lang="en-US" altLang="zh-CN" sz="1400" dirty="0">
                <a:solidFill>
                  <a:prstClr val="black"/>
                </a:solidFill>
                <a:latin typeface="Calibri"/>
              </a:rPr>
              <a:t>After Jun 2023 (TSG#100): start of Rel-19 planning</a:t>
            </a:r>
          </a:p>
          <a:p>
            <a:pPr marL="1217598" lvl="1" indent="-609585">
              <a:spcBef>
                <a:spcPct val="20000"/>
              </a:spcBef>
              <a:buBlip>
                <a:blip r:embed="rId2"/>
              </a:buBlip>
              <a:defRPr/>
            </a:pPr>
            <a:r>
              <a:rPr lang="en-US" altLang="zh-CN" sz="1400" dirty="0">
                <a:solidFill>
                  <a:prstClr val="black"/>
                </a:solidFill>
                <a:latin typeface="Calibri"/>
              </a:rPr>
              <a:t>Sep 2023 (TSG#101): Start of Rel-19</a:t>
            </a:r>
            <a:endParaRPr lang="en-US" altLang="zh-CN" sz="1400" dirty="0"/>
          </a:p>
          <a:p>
            <a:pPr defTabSz="1219170" eaLnBrk="1" fontAlgn="auto" hangingPunct="1">
              <a:spcBef>
                <a:spcPts val="0"/>
              </a:spcBef>
              <a:spcAft>
                <a:spcPts val="0"/>
              </a:spcAft>
              <a:defRPr/>
            </a:pPr>
            <a:endParaRPr lang="en-US" altLang="zh-CN" sz="1400" dirty="0" smtClean="0">
              <a:solidFill>
                <a:prstClr val="black"/>
              </a:solidFill>
              <a:latin typeface="+mj-lt"/>
              <a:cs typeface="Arial" charset="0"/>
            </a:endParaRPr>
          </a:p>
        </p:txBody>
      </p:sp>
    </p:spTree>
    <p:extLst>
      <p:ext uri="{BB962C8B-B14F-4D97-AF65-F5344CB8AC3E}">
        <p14:creationId xmlns:p14="http://schemas.microsoft.com/office/powerpoint/2010/main" val="4245694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LSs(2/2)</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789600592"/>
              </p:ext>
            </p:extLst>
          </p:nvPr>
        </p:nvGraphicFramePr>
        <p:xfrm>
          <a:off x="119811" y="989581"/>
          <a:ext cx="11946577" cy="4580595"/>
        </p:xfrm>
        <a:graphic>
          <a:graphicData uri="http://schemas.openxmlformats.org/drawingml/2006/table">
            <a:tbl>
              <a:tblPr firstRow="1" bandRow="1">
                <a:tableStyleId>{5C22544A-7EE6-4342-B048-85BDC9FD1C3A}</a:tableStyleId>
              </a:tblPr>
              <a:tblGrid>
                <a:gridCol w="784540">
                  <a:extLst>
                    <a:ext uri="{9D8B030D-6E8A-4147-A177-3AD203B41FA5}">
                      <a16:colId xmlns="" xmlns:a16="http://schemas.microsoft.com/office/drawing/2014/main" val="570476699"/>
                    </a:ext>
                  </a:extLst>
                </a:gridCol>
                <a:gridCol w="6440994">
                  <a:extLst>
                    <a:ext uri="{9D8B030D-6E8A-4147-A177-3AD203B41FA5}">
                      <a16:colId xmlns="" xmlns:a16="http://schemas.microsoft.com/office/drawing/2014/main" val="2618836924"/>
                    </a:ext>
                  </a:extLst>
                </a:gridCol>
                <a:gridCol w="2334586">
                  <a:extLst>
                    <a:ext uri="{9D8B030D-6E8A-4147-A177-3AD203B41FA5}">
                      <a16:colId xmlns="" xmlns:a16="http://schemas.microsoft.com/office/drawing/2014/main" val="3016348962"/>
                    </a:ext>
                  </a:extLst>
                </a:gridCol>
                <a:gridCol w="1217506">
                  <a:extLst>
                    <a:ext uri="{9D8B030D-6E8A-4147-A177-3AD203B41FA5}">
                      <a16:colId xmlns="" xmlns:a16="http://schemas.microsoft.com/office/drawing/2014/main" val="3690116950"/>
                    </a:ext>
                  </a:extLst>
                </a:gridCol>
                <a:gridCol w="1168951">
                  <a:extLst>
                    <a:ext uri="{9D8B030D-6E8A-4147-A177-3AD203B41FA5}">
                      <a16:colId xmlns="" xmlns:a16="http://schemas.microsoft.com/office/drawing/2014/main"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smtClean="0">
                          <a:solidFill>
                            <a:schemeClr val="tx1"/>
                          </a:solidFill>
                          <a:effectLst/>
                          <a:latin typeface="+mn-lt"/>
                          <a:ea typeface="微软雅黑" panose="020B0503020204020204" pitchFamily="34" charset="-122"/>
                          <a:cs typeface="+mn-cs"/>
                        </a:rPr>
                        <a:t>Reply In</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17445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S5-222156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configuration updates of MDT M1, M8 and M9 in RAN3 specifications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R3-221445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10">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S5-222157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MDT M6 calculation for split bearers in MR-DC</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R3-222868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411">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S5-222158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RAN3 agreements for NR QoE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R3-222890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04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S5-222159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S2-2201514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S5-222575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MBS Service Area Identity and start procedure for broadcast service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S2-2201517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S5-222161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Further GSMA OPAG questions following SDO Workshop</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S2-2201721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S5-222162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User Consent Updating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S3-220474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32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S5-222163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Reply LS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S3-220518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S5-222164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Further Operator Platform Group questions following SDO Workshop</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S3-220571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S5-222165</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Reply ccSA5 on maximum container size for QoE configuration and report</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S4-220237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dirty="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S5-222166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Reply on QoE configuration and reporting related issues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S4-220309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S5-222167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TS 28.404/TS 28.405 Clarification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S4-211234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S5-222168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Prioritized Vehicle to Cloud Technical Solutions (Automotive Edge Computing Consortium (AECC))</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S6-220265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S5-222169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further Operator Platform Group questions following SDO Workshop</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S6-220432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S5-222170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LS/r on methodology harmonization update (reply to 3GPP TSG SA5-S5-215481)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S5-222570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S5-222351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ccSA5 on MEC Federation and interest to collaborate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ETSI ISG MEC</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S5-222553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to GSMA Operator Platform Group on edge computing definition and integration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SP-220003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S5-222554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to GSMA OPG on Further Operator Platform Group questions following SDO Workshop</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SP-220346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S5-222555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ccSA5 on Request to clarify whether there are IPR issues with using 3GPP terminology and </a:t>
                      </a:r>
                      <a:br>
                        <a:rPr lang="en-US" sz="1100">
                          <a:solidFill>
                            <a:srgbClr val="000000"/>
                          </a:solidFill>
                          <a:effectLst/>
                          <a:latin typeface="Calibri" panose="020F0502020204030204" pitchFamily="34" charset="0"/>
                          <a:ea typeface="宋体" panose="02010600030101010101" pitchFamily="2" charset="-122"/>
                        </a:rPr>
                      </a:br>
                      <a:r>
                        <a:rPr lang="en-US" sz="1100">
                          <a:solidFill>
                            <a:srgbClr val="000000"/>
                          </a:solidFill>
                          <a:effectLst/>
                          <a:latin typeface="Calibri" panose="020F0502020204030204" pitchFamily="34" charset="0"/>
                          <a:ea typeface="宋体" panose="02010600030101010101" pitchFamily="2" charset="-122"/>
                        </a:rPr>
                        <a:t>information objects and names in code contributed to ONAP</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ONAP</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S5-222556</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enforcement of maximum number of UEs and maximum number of PDU sessions in a network slice.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dirty="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98584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943039" y="3929277"/>
            <a:ext cx="8655050" cy="1098550"/>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Title 1"/>
          <p:cNvSpPr txBox="1">
            <a:spLocks/>
          </p:cNvSpPr>
          <p:nvPr/>
        </p:nvSpPr>
        <p:spPr bwMode="auto">
          <a:xfrm>
            <a:off x="943039" y="182776"/>
            <a:ext cx="7861300" cy="563563"/>
          </a:xfrm>
          <a:prstGeom prst="rect">
            <a:avLst/>
          </a:prstGeom>
          <a:noFill/>
          <a:ln>
            <a:noFill/>
          </a:ln>
        </p:spPr>
        <p:txBody>
          <a:bodyPr lIns="91430" tIns="45715" rIns="91430" bIns="45715" anchor="ctr"/>
          <a:lstStyle/>
          <a:p>
            <a:pPr algn="ctr">
              <a:defRPr/>
            </a:pPr>
            <a:r>
              <a:rPr lang="en-GB" sz="2800" kern="0" dirty="0">
                <a:solidFill>
                  <a:srgbClr val="FF0000"/>
                </a:solidFill>
                <a:latin typeface="Calibri"/>
                <a:ea typeface="ＭＳ Ｐゴシック" charset="0"/>
                <a:cs typeface="ＭＳ Ｐゴシック" charset="0"/>
              </a:rPr>
              <a:t>Release </a:t>
            </a:r>
            <a:r>
              <a:rPr lang="en-GB" sz="2800" kern="0" dirty="0" smtClean="0">
                <a:solidFill>
                  <a:srgbClr val="FF0000"/>
                </a:solidFill>
                <a:latin typeface="Calibri"/>
                <a:ea typeface="ＭＳ Ｐゴシック" charset="0"/>
                <a:cs typeface="ＭＳ Ｐゴシック" charset="0"/>
              </a:rPr>
              <a:t>18 </a:t>
            </a:r>
            <a:r>
              <a:rPr lang="en-GB" sz="2800" kern="0" dirty="0">
                <a:solidFill>
                  <a:srgbClr val="FF0000"/>
                </a:solidFill>
                <a:latin typeface="Calibri"/>
                <a:ea typeface="ＭＳ Ｐゴシック" charset="0"/>
                <a:cs typeface="ＭＳ Ｐゴシック" charset="0"/>
              </a:rPr>
              <a:t>timeline – figure with SA5 OAM</a:t>
            </a:r>
            <a:endParaRPr lang="en-US" sz="2800" kern="0" dirty="0">
              <a:solidFill>
                <a:srgbClr val="FF0000"/>
              </a:solidFill>
              <a:latin typeface="Calibri"/>
              <a:ea typeface="ＭＳ Ｐゴシック" charset="0"/>
              <a:cs typeface="ＭＳ Ｐゴシック" charset="0"/>
            </a:endParaRPr>
          </a:p>
        </p:txBody>
      </p:sp>
      <p:sp>
        <p:nvSpPr>
          <p:cNvPr id="6" name="Rectangle 21"/>
          <p:cNvSpPr/>
          <p:nvPr/>
        </p:nvSpPr>
        <p:spPr bwMode="auto">
          <a:xfrm>
            <a:off x="5888101" y="1411502"/>
            <a:ext cx="2779713" cy="201613"/>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7" name="Straight Connector 70"/>
          <p:cNvCxnSpPr>
            <a:cxnSpLocks noChangeShapeType="1"/>
          </p:cNvCxnSpPr>
          <p:nvPr/>
        </p:nvCxnSpPr>
        <p:spPr bwMode="auto">
          <a:xfrm flipV="1">
            <a:off x="6573901"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8" name="TextBox 71"/>
          <p:cNvSpPr txBox="1">
            <a:spLocks noChangeArrowheads="1"/>
          </p:cNvSpPr>
          <p:nvPr/>
        </p:nvSpPr>
        <p:spPr bwMode="auto">
          <a:xfrm>
            <a:off x="6277039" y="1398802"/>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99</a:t>
            </a:r>
            <a:endParaRPr lang="en-GB" altLang="en-US" sz="1000" b="1">
              <a:solidFill>
                <a:srgbClr val="FF0000"/>
              </a:solidFill>
              <a:latin typeface="Arial" panose="020B0604020202020204" pitchFamily="34" charset="0"/>
            </a:endParaRPr>
          </a:p>
        </p:txBody>
      </p:sp>
      <p:cxnSp>
        <p:nvCxnSpPr>
          <p:cNvPr id="9" name="Straight Connector 72"/>
          <p:cNvCxnSpPr>
            <a:cxnSpLocks noChangeShapeType="1"/>
          </p:cNvCxnSpPr>
          <p:nvPr/>
        </p:nvCxnSpPr>
        <p:spPr bwMode="auto">
          <a:xfrm flipV="1">
            <a:off x="7275576"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0" name="TextBox 73"/>
          <p:cNvSpPr txBox="1">
            <a:spLocks noChangeArrowheads="1"/>
          </p:cNvSpPr>
          <p:nvPr/>
        </p:nvSpPr>
        <p:spPr bwMode="auto">
          <a:xfrm>
            <a:off x="6935851" y="139880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100</a:t>
            </a:r>
            <a:endParaRPr lang="en-GB" altLang="en-US" sz="1000" b="1">
              <a:solidFill>
                <a:srgbClr val="FF0000"/>
              </a:solidFill>
              <a:latin typeface="Arial" panose="020B0604020202020204" pitchFamily="34" charset="0"/>
            </a:endParaRPr>
          </a:p>
        </p:txBody>
      </p:sp>
      <p:cxnSp>
        <p:nvCxnSpPr>
          <p:cNvPr id="11" name="Straight Connector 74"/>
          <p:cNvCxnSpPr>
            <a:cxnSpLocks noChangeShapeType="1"/>
          </p:cNvCxnSpPr>
          <p:nvPr/>
        </p:nvCxnSpPr>
        <p:spPr bwMode="auto">
          <a:xfrm flipV="1">
            <a:off x="7972489" y="1405152"/>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2" name="TextBox 75"/>
          <p:cNvSpPr txBox="1">
            <a:spLocks noChangeArrowheads="1"/>
          </p:cNvSpPr>
          <p:nvPr/>
        </p:nvSpPr>
        <p:spPr bwMode="auto">
          <a:xfrm>
            <a:off x="7645464" y="139245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101</a:t>
            </a:r>
            <a:endParaRPr lang="en-GB" altLang="en-US" sz="1000" b="1">
              <a:solidFill>
                <a:srgbClr val="FF0000"/>
              </a:solidFill>
              <a:latin typeface="Arial" panose="020B0604020202020204" pitchFamily="34" charset="0"/>
            </a:endParaRPr>
          </a:p>
        </p:txBody>
      </p:sp>
      <p:sp>
        <p:nvSpPr>
          <p:cNvPr id="13" name="TextBox 77"/>
          <p:cNvSpPr txBox="1">
            <a:spLocks noChangeArrowheads="1"/>
          </p:cNvSpPr>
          <p:nvPr/>
        </p:nvSpPr>
        <p:spPr bwMode="auto">
          <a:xfrm>
            <a:off x="8283639" y="139245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102</a:t>
            </a:r>
            <a:endParaRPr lang="en-GB" altLang="en-US" sz="1000" b="1">
              <a:solidFill>
                <a:srgbClr val="FF0000"/>
              </a:solidFill>
              <a:latin typeface="Arial" panose="020B0604020202020204" pitchFamily="34" charset="0"/>
            </a:endParaRPr>
          </a:p>
        </p:txBody>
      </p:sp>
      <p:sp>
        <p:nvSpPr>
          <p:cNvPr id="14" name="Rectangle 30"/>
          <p:cNvSpPr/>
          <p:nvPr/>
        </p:nvSpPr>
        <p:spPr bwMode="auto">
          <a:xfrm>
            <a:off x="877951" y="1408327"/>
            <a:ext cx="2581275" cy="201613"/>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15" name="Straight Connector 81"/>
          <p:cNvCxnSpPr>
            <a:cxnSpLocks noChangeShapeType="1"/>
          </p:cNvCxnSpPr>
          <p:nvPr/>
        </p:nvCxnSpPr>
        <p:spPr bwMode="auto">
          <a:xfrm flipV="1">
            <a:off x="1136714"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6" name="TextBox 82"/>
          <p:cNvSpPr txBox="1">
            <a:spLocks noChangeArrowheads="1"/>
          </p:cNvSpPr>
          <p:nvPr/>
        </p:nvSpPr>
        <p:spPr bwMode="auto">
          <a:xfrm>
            <a:off x="850964" y="1408327"/>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91</a:t>
            </a:r>
            <a:endParaRPr lang="en-GB" altLang="en-US" sz="1000" b="1">
              <a:solidFill>
                <a:srgbClr val="FF0000"/>
              </a:solidFill>
              <a:latin typeface="Arial" panose="020B0604020202020204" pitchFamily="34" charset="0"/>
            </a:endParaRPr>
          </a:p>
        </p:txBody>
      </p:sp>
      <p:cxnSp>
        <p:nvCxnSpPr>
          <p:cNvPr id="17" name="Straight Connector 83"/>
          <p:cNvCxnSpPr>
            <a:cxnSpLocks noChangeShapeType="1"/>
          </p:cNvCxnSpPr>
          <p:nvPr/>
        </p:nvCxnSpPr>
        <p:spPr bwMode="auto">
          <a:xfrm flipV="1">
            <a:off x="1838389"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8" name="TextBox 84"/>
          <p:cNvSpPr txBox="1">
            <a:spLocks noChangeArrowheads="1"/>
          </p:cNvSpPr>
          <p:nvPr/>
        </p:nvSpPr>
        <p:spPr bwMode="auto">
          <a:xfrm>
            <a:off x="1552639"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92</a:t>
            </a:r>
            <a:endParaRPr lang="en-GB" altLang="en-US" sz="1000" b="1">
              <a:solidFill>
                <a:srgbClr val="FF0000"/>
              </a:solidFill>
              <a:latin typeface="Arial" panose="020B0604020202020204" pitchFamily="34" charset="0"/>
            </a:endParaRPr>
          </a:p>
        </p:txBody>
      </p:sp>
      <p:cxnSp>
        <p:nvCxnSpPr>
          <p:cNvPr id="19" name="Straight Connector 85"/>
          <p:cNvCxnSpPr>
            <a:cxnSpLocks noChangeShapeType="1"/>
          </p:cNvCxnSpPr>
          <p:nvPr/>
        </p:nvCxnSpPr>
        <p:spPr bwMode="auto">
          <a:xfrm flipV="1">
            <a:off x="2533714"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0" name="TextBox 86"/>
          <p:cNvSpPr txBox="1">
            <a:spLocks noChangeArrowheads="1"/>
          </p:cNvSpPr>
          <p:nvPr/>
        </p:nvSpPr>
        <p:spPr bwMode="auto">
          <a:xfrm>
            <a:off x="2249551" y="1408327"/>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93</a:t>
            </a:r>
            <a:endParaRPr lang="en-GB" altLang="en-US" sz="1000" b="1">
              <a:solidFill>
                <a:srgbClr val="FF0000"/>
              </a:solidFill>
              <a:latin typeface="Arial" panose="020B0604020202020204" pitchFamily="34" charset="0"/>
            </a:endParaRPr>
          </a:p>
        </p:txBody>
      </p:sp>
      <p:cxnSp>
        <p:nvCxnSpPr>
          <p:cNvPr id="21" name="Straight Connector 87"/>
          <p:cNvCxnSpPr>
            <a:cxnSpLocks noChangeShapeType="1"/>
          </p:cNvCxnSpPr>
          <p:nvPr/>
        </p:nvCxnSpPr>
        <p:spPr bwMode="auto">
          <a:xfrm flipV="1">
            <a:off x="3160776"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2" name="TextBox 88"/>
          <p:cNvSpPr txBox="1">
            <a:spLocks noChangeArrowheads="1"/>
          </p:cNvSpPr>
          <p:nvPr/>
        </p:nvSpPr>
        <p:spPr bwMode="auto">
          <a:xfrm>
            <a:off x="2876614"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94</a:t>
            </a:r>
            <a:endParaRPr lang="en-GB" altLang="en-US" sz="1000" b="1">
              <a:solidFill>
                <a:srgbClr val="FF0000"/>
              </a:solidFill>
              <a:latin typeface="Arial" panose="020B0604020202020204" pitchFamily="34" charset="0"/>
            </a:endParaRPr>
          </a:p>
        </p:txBody>
      </p:sp>
      <p:cxnSp>
        <p:nvCxnSpPr>
          <p:cNvPr id="23" name="Straight Connector 115"/>
          <p:cNvCxnSpPr>
            <a:cxnSpLocks noChangeShapeType="1"/>
          </p:cNvCxnSpPr>
          <p:nvPr/>
        </p:nvCxnSpPr>
        <p:spPr bwMode="auto">
          <a:xfrm>
            <a:off x="38434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4" name="TextBox 45"/>
          <p:cNvSpPr txBox="1"/>
          <p:nvPr/>
        </p:nvSpPr>
        <p:spPr>
          <a:xfrm>
            <a:off x="4251389" y="1060665"/>
            <a:ext cx="746125" cy="338137"/>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2022</a:t>
            </a:r>
            <a:endParaRPr lang="en-GB" sz="1050" b="1" dirty="0">
              <a:solidFill>
                <a:prstClr val="black"/>
              </a:solidFill>
              <a:ea typeface="ＭＳ Ｐゴシック" charset="-128"/>
              <a:cs typeface="Arial" pitchFamily="34" charset="0"/>
            </a:endParaRPr>
          </a:p>
        </p:txBody>
      </p:sp>
      <p:cxnSp>
        <p:nvCxnSpPr>
          <p:cNvPr id="25" name="Straight Connector 114"/>
          <p:cNvCxnSpPr>
            <a:cxnSpLocks noChangeShapeType="1"/>
          </p:cNvCxnSpPr>
          <p:nvPr/>
        </p:nvCxnSpPr>
        <p:spPr bwMode="auto">
          <a:xfrm>
            <a:off x="1057339"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6" name="Straight Connector 114"/>
          <p:cNvCxnSpPr>
            <a:cxnSpLocks noChangeShapeType="1"/>
          </p:cNvCxnSpPr>
          <p:nvPr/>
        </p:nvCxnSpPr>
        <p:spPr bwMode="auto">
          <a:xfrm>
            <a:off x="175425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7" name="Rectangle 68"/>
          <p:cNvSpPr/>
          <p:nvPr/>
        </p:nvSpPr>
        <p:spPr bwMode="auto">
          <a:xfrm>
            <a:off x="3163951" y="1406740"/>
            <a:ext cx="2749550" cy="201612"/>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28" name="Straight Connector 48"/>
          <p:cNvCxnSpPr>
            <a:cxnSpLocks noChangeShapeType="1"/>
          </p:cNvCxnSpPr>
          <p:nvPr/>
        </p:nvCxnSpPr>
        <p:spPr bwMode="auto">
          <a:xfrm flipV="1">
            <a:off x="3854514"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9" name="TextBox 61"/>
          <p:cNvSpPr txBox="1">
            <a:spLocks noChangeArrowheads="1"/>
          </p:cNvSpPr>
          <p:nvPr/>
        </p:nvSpPr>
        <p:spPr bwMode="auto">
          <a:xfrm>
            <a:off x="3570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95</a:t>
            </a:r>
            <a:endParaRPr lang="en-GB" altLang="en-US" sz="1000" b="1">
              <a:solidFill>
                <a:srgbClr val="FF0000"/>
              </a:solidFill>
              <a:latin typeface="Arial" panose="020B0604020202020204" pitchFamily="34" charset="0"/>
            </a:endParaRPr>
          </a:p>
        </p:txBody>
      </p:sp>
      <p:cxnSp>
        <p:nvCxnSpPr>
          <p:cNvPr id="30" name="Straight Connector 62"/>
          <p:cNvCxnSpPr>
            <a:cxnSpLocks noChangeShapeType="1"/>
          </p:cNvCxnSpPr>
          <p:nvPr/>
        </p:nvCxnSpPr>
        <p:spPr bwMode="auto">
          <a:xfrm flipV="1">
            <a:off x="4556189" y="1406740"/>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1" name="TextBox 63"/>
          <p:cNvSpPr txBox="1">
            <a:spLocks noChangeArrowheads="1"/>
          </p:cNvSpPr>
          <p:nvPr/>
        </p:nvSpPr>
        <p:spPr bwMode="auto">
          <a:xfrm>
            <a:off x="4272026"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96</a:t>
            </a:r>
            <a:endParaRPr lang="en-GB" altLang="en-US" sz="1000" b="1">
              <a:solidFill>
                <a:srgbClr val="FF0000"/>
              </a:solidFill>
              <a:latin typeface="Arial" panose="020B0604020202020204" pitchFamily="34" charset="0"/>
            </a:endParaRPr>
          </a:p>
        </p:txBody>
      </p:sp>
      <p:cxnSp>
        <p:nvCxnSpPr>
          <p:cNvPr id="32" name="Straight Connector 64"/>
          <p:cNvCxnSpPr>
            <a:cxnSpLocks noChangeShapeType="1"/>
          </p:cNvCxnSpPr>
          <p:nvPr/>
        </p:nvCxnSpPr>
        <p:spPr bwMode="auto">
          <a:xfrm flipV="1">
            <a:off x="5253101" y="1406740"/>
            <a:ext cx="7938"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3" name="TextBox 65"/>
          <p:cNvSpPr txBox="1">
            <a:spLocks noChangeArrowheads="1"/>
          </p:cNvSpPr>
          <p:nvPr/>
        </p:nvSpPr>
        <p:spPr bwMode="auto">
          <a:xfrm>
            <a:off x="4967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97</a:t>
            </a:r>
            <a:endParaRPr lang="en-GB" altLang="en-US" sz="1000" b="1">
              <a:solidFill>
                <a:srgbClr val="FF0000"/>
              </a:solidFill>
              <a:latin typeface="Arial" panose="020B0604020202020204" pitchFamily="34" charset="0"/>
            </a:endParaRPr>
          </a:p>
        </p:txBody>
      </p:sp>
      <p:cxnSp>
        <p:nvCxnSpPr>
          <p:cNvPr id="34" name="Straight Connector 66"/>
          <p:cNvCxnSpPr>
            <a:cxnSpLocks noChangeShapeType="1"/>
          </p:cNvCxnSpPr>
          <p:nvPr/>
        </p:nvCxnSpPr>
        <p:spPr bwMode="auto">
          <a:xfrm flipV="1">
            <a:off x="5878576"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5" name="TextBox 67"/>
          <p:cNvSpPr txBox="1">
            <a:spLocks noChangeArrowheads="1"/>
          </p:cNvSpPr>
          <p:nvPr/>
        </p:nvSpPr>
        <p:spPr bwMode="auto">
          <a:xfrm>
            <a:off x="5594414" y="140674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98</a:t>
            </a:r>
            <a:endParaRPr lang="en-GB" altLang="en-US" sz="1000" b="1">
              <a:solidFill>
                <a:srgbClr val="FF0000"/>
              </a:solidFill>
              <a:latin typeface="Arial" panose="020B0604020202020204" pitchFamily="34" charset="0"/>
            </a:endParaRPr>
          </a:p>
        </p:txBody>
      </p:sp>
      <p:sp>
        <p:nvSpPr>
          <p:cNvPr id="36" name="TextBox 77"/>
          <p:cNvSpPr txBox="1"/>
          <p:nvPr/>
        </p:nvSpPr>
        <p:spPr>
          <a:xfrm>
            <a:off x="1632014" y="1067015"/>
            <a:ext cx="747712"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2021</a:t>
            </a:r>
            <a:endParaRPr lang="en-GB" sz="1050" b="1" dirty="0">
              <a:solidFill>
                <a:prstClr val="black"/>
              </a:solidFill>
              <a:ea typeface="ＭＳ Ｐゴシック" charset="-128"/>
              <a:cs typeface="Arial" pitchFamily="34" charset="0"/>
            </a:endParaRPr>
          </a:p>
        </p:txBody>
      </p:sp>
      <p:cxnSp>
        <p:nvCxnSpPr>
          <p:cNvPr id="37" name="Straight Connector 114"/>
          <p:cNvCxnSpPr>
            <a:cxnSpLocks noChangeShapeType="1"/>
          </p:cNvCxnSpPr>
          <p:nvPr/>
        </p:nvCxnSpPr>
        <p:spPr bwMode="auto">
          <a:xfrm>
            <a:off x="8618601" y="157660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8" name="TextBox 116"/>
          <p:cNvSpPr txBox="1">
            <a:spLocks noChangeArrowheads="1"/>
          </p:cNvSpPr>
          <p:nvPr/>
        </p:nvSpPr>
        <p:spPr bwMode="auto">
          <a:xfrm>
            <a:off x="943039" y="1144802"/>
            <a:ext cx="5683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TSG#</a:t>
            </a:r>
            <a:endParaRPr lang="en-GB" altLang="en-US" sz="1000" b="1">
              <a:solidFill>
                <a:srgbClr val="FF0000"/>
              </a:solidFill>
              <a:latin typeface="Arial" panose="020B0604020202020204" pitchFamily="34" charset="0"/>
            </a:endParaRPr>
          </a:p>
        </p:txBody>
      </p:sp>
      <p:sp>
        <p:nvSpPr>
          <p:cNvPr id="39" name="Rectangle 79"/>
          <p:cNvSpPr/>
          <p:nvPr/>
        </p:nvSpPr>
        <p:spPr bwMode="auto">
          <a:xfrm>
            <a:off x="8648764" y="1400390"/>
            <a:ext cx="1276350" cy="201612"/>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40" name="Straight Connector 48"/>
          <p:cNvCxnSpPr>
            <a:cxnSpLocks noChangeShapeType="1"/>
          </p:cNvCxnSpPr>
          <p:nvPr/>
        </p:nvCxnSpPr>
        <p:spPr bwMode="auto">
          <a:xfrm flipV="1">
            <a:off x="9196451" y="13797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41" name="TextBox 61"/>
          <p:cNvSpPr txBox="1">
            <a:spLocks noChangeArrowheads="1"/>
          </p:cNvSpPr>
          <p:nvPr/>
        </p:nvSpPr>
        <p:spPr bwMode="auto">
          <a:xfrm>
            <a:off x="8845614" y="1397215"/>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103</a:t>
            </a:r>
            <a:endParaRPr lang="en-GB" altLang="en-US" sz="1000" b="1">
              <a:solidFill>
                <a:srgbClr val="FF0000"/>
              </a:solidFill>
              <a:latin typeface="Arial" panose="020B0604020202020204" pitchFamily="34" charset="0"/>
            </a:endParaRPr>
          </a:p>
        </p:txBody>
      </p:sp>
      <p:cxnSp>
        <p:nvCxnSpPr>
          <p:cNvPr id="42" name="Straight Connector 114"/>
          <p:cNvCxnSpPr>
            <a:cxnSpLocks noChangeShapeType="1"/>
          </p:cNvCxnSpPr>
          <p:nvPr/>
        </p:nvCxnSpPr>
        <p:spPr bwMode="auto">
          <a:xfrm>
            <a:off x="9196451" y="15702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43" name="TextBox 85"/>
          <p:cNvSpPr txBox="1"/>
          <p:nvPr/>
        </p:nvSpPr>
        <p:spPr>
          <a:xfrm>
            <a:off x="7094601" y="1074952"/>
            <a:ext cx="746125" cy="338138"/>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2023</a:t>
            </a:r>
            <a:endParaRPr lang="en-GB" sz="1050" b="1" dirty="0">
              <a:solidFill>
                <a:prstClr val="black"/>
              </a:solidFill>
              <a:ea typeface="ＭＳ Ｐゴシック" charset="-128"/>
              <a:cs typeface="Arial" pitchFamily="34" charset="0"/>
            </a:endParaRPr>
          </a:p>
        </p:txBody>
      </p:sp>
      <p:cxnSp>
        <p:nvCxnSpPr>
          <p:cNvPr id="44" name="Straight Connector 114"/>
          <p:cNvCxnSpPr>
            <a:cxnSpLocks noChangeShapeType="1"/>
          </p:cNvCxnSpPr>
          <p:nvPr/>
        </p:nvCxnSpPr>
        <p:spPr bwMode="auto">
          <a:xfrm>
            <a:off x="7953439"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5" name="Straight Connector 114"/>
          <p:cNvCxnSpPr>
            <a:cxnSpLocks noChangeShapeType="1"/>
          </p:cNvCxnSpPr>
          <p:nvPr/>
        </p:nvCxnSpPr>
        <p:spPr bwMode="auto">
          <a:xfrm>
            <a:off x="6561201"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6" name="Straight Connector 114"/>
          <p:cNvCxnSpPr>
            <a:cxnSpLocks noChangeShapeType="1"/>
          </p:cNvCxnSpPr>
          <p:nvPr/>
        </p:nvCxnSpPr>
        <p:spPr bwMode="auto">
          <a:xfrm>
            <a:off x="7258114"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7" name="Straight Connector 114"/>
          <p:cNvCxnSpPr>
            <a:cxnSpLocks noChangeShapeType="1"/>
          </p:cNvCxnSpPr>
          <p:nvPr/>
        </p:nvCxnSpPr>
        <p:spPr bwMode="auto">
          <a:xfrm>
            <a:off x="53039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8" name="Straight Connector 114"/>
          <p:cNvCxnSpPr>
            <a:cxnSpLocks noChangeShapeType="1"/>
          </p:cNvCxnSpPr>
          <p:nvPr/>
        </p:nvCxnSpPr>
        <p:spPr bwMode="auto">
          <a:xfrm>
            <a:off x="4538726"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9" name="Straight Connector 114"/>
          <p:cNvCxnSpPr>
            <a:cxnSpLocks noChangeShapeType="1"/>
          </p:cNvCxnSpPr>
          <p:nvPr/>
        </p:nvCxnSpPr>
        <p:spPr bwMode="auto">
          <a:xfrm>
            <a:off x="3146489" y="1578190"/>
            <a:ext cx="0" cy="347503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0" name="Straight Connector 76"/>
          <p:cNvCxnSpPr>
            <a:cxnSpLocks noChangeShapeType="1"/>
          </p:cNvCxnSpPr>
          <p:nvPr/>
        </p:nvCxnSpPr>
        <p:spPr bwMode="auto">
          <a:xfrm flipV="1">
            <a:off x="8636064" y="1405152"/>
            <a:ext cx="11112"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1" name="Straight Connector 114"/>
          <p:cNvCxnSpPr>
            <a:cxnSpLocks noChangeShapeType="1"/>
          </p:cNvCxnSpPr>
          <p:nvPr/>
        </p:nvCxnSpPr>
        <p:spPr bwMode="auto">
          <a:xfrm>
            <a:off x="5899214" y="155755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2" name="TextBox 1"/>
          <p:cNvSpPr txBox="1">
            <a:spLocks noChangeArrowheads="1"/>
          </p:cNvSpPr>
          <p:nvPr/>
        </p:nvSpPr>
        <p:spPr bwMode="auto">
          <a:xfrm>
            <a:off x="7458138" y="5867471"/>
            <a:ext cx="301541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b="1" i="1" dirty="0">
                <a:solidFill>
                  <a:srgbClr val="000000"/>
                </a:solidFill>
              </a:rPr>
              <a:t>Note: starting dates are indicative</a:t>
            </a:r>
          </a:p>
        </p:txBody>
      </p:sp>
      <p:sp>
        <p:nvSpPr>
          <p:cNvPr id="53" name="Chevron 60"/>
          <p:cNvSpPr>
            <a:spLocks noChangeArrowheads="1"/>
          </p:cNvSpPr>
          <p:nvPr/>
        </p:nvSpPr>
        <p:spPr bwMode="auto">
          <a:xfrm>
            <a:off x="3924364" y="2778340"/>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RAN1</a:t>
            </a:r>
          </a:p>
        </p:txBody>
      </p:sp>
      <p:cxnSp>
        <p:nvCxnSpPr>
          <p:cNvPr id="54" name="Straight Connector 115"/>
          <p:cNvCxnSpPr>
            <a:cxnSpLocks noChangeShapeType="1"/>
          </p:cNvCxnSpPr>
          <p:nvPr/>
        </p:nvCxnSpPr>
        <p:spPr bwMode="auto">
          <a:xfrm>
            <a:off x="9761601" y="1513102"/>
            <a:ext cx="0" cy="35385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5" name="TextBox 61"/>
          <p:cNvSpPr txBox="1">
            <a:spLocks noChangeArrowheads="1"/>
          </p:cNvSpPr>
          <p:nvPr/>
        </p:nvSpPr>
        <p:spPr bwMode="auto">
          <a:xfrm>
            <a:off x="9388539" y="136070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104</a:t>
            </a:r>
            <a:endParaRPr lang="en-GB" altLang="en-US" sz="1000" b="1">
              <a:solidFill>
                <a:srgbClr val="FF0000"/>
              </a:solidFill>
              <a:latin typeface="Arial" panose="020B0604020202020204" pitchFamily="34" charset="0"/>
            </a:endParaRPr>
          </a:p>
        </p:txBody>
      </p:sp>
      <p:sp>
        <p:nvSpPr>
          <p:cNvPr id="56" name="TextBox 96"/>
          <p:cNvSpPr txBox="1"/>
          <p:nvPr/>
        </p:nvSpPr>
        <p:spPr>
          <a:xfrm>
            <a:off x="9277414" y="1062252"/>
            <a:ext cx="746125"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2024</a:t>
            </a:r>
            <a:endParaRPr lang="en-GB" sz="1050" b="1" dirty="0">
              <a:solidFill>
                <a:prstClr val="black"/>
              </a:solidFill>
              <a:ea typeface="ＭＳ Ｐゴシック" charset="-128"/>
              <a:cs typeface="Arial" pitchFamily="34" charset="0"/>
            </a:endParaRPr>
          </a:p>
        </p:txBody>
      </p:sp>
      <p:cxnSp>
        <p:nvCxnSpPr>
          <p:cNvPr id="57" name="Straight Connector 114"/>
          <p:cNvCxnSpPr>
            <a:cxnSpLocks noChangeShapeType="1"/>
          </p:cNvCxnSpPr>
          <p:nvPr/>
        </p:nvCxnSpPr>
        <p:spPr bwMode="auto">
          <a:xfrm>
            <a:off x="2498789" y="15575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8" name="Chevron 73"/>
          <p:cNvSpPr>
            <a:spLocks noChangeArrowheads="1"/>
          </p:cNvSpPr>
          <p:nvPr/>
        </p:nvSpPr>
        <p:spPr bwMode="auto">
          <a:xfrm>
            <a:off x="3906901" y="2771990"/>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59" name="Chevron 60"/>
          <p:cNvSpPr>
            <a:spLocks noChangeArrowheads="1"/>
          </p:cNvSpPr>
          <p:nvPr/>
        </p:nvSpPr>
        <p:spPr bwMode="auto">
          <a:xfrm>
            <a:off x="4621276" y="3022815"/>
            <a:ext cx="4014788"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 Completion (RAN2, RAN3, RAN4 core)</a:t>
            </a:r>
          </a:p>
        </p:txBody>
      </p:sp>
      <p:sp>
        <p:nvSpPr>
          <p:cNvPr id="60" name="Chevron 73"/>
          <p:cNvSpPr>
            <a:spLocks noChangeArrowheads="1"/>
          </p:cNvSpPr>
          <p:nvPr/>
        </p:nvSpPr>
        <p:spPr bwMode="auto">
          <a:xfrm>
            <a:off x="4603814" y="3021227"/>
            <a:ext cx="611187" cy="207963"/>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1" name="Chevron 60"/>
          <p:cNvSpPr>
            <a:spLocks noChangeArrowheads="1"/>
          </p:cNvSpPr>
          <p:nvPr/>
        </p:nvSpPr>
        <p:spPr bwMode="auto">
          <a:xfrm>
            <a:off x="2811526" y="2537040"/>
            <a:ext cx="3765550" cy="207962"/>
          </a:xfrm>
          <a:prstGeom prst="chevron">
            <a:avLst>
              <a:gd name="adj" fmla="val 49962"/>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dirty="0">
                <a:solidFill>
                  <a:srgbClr val="000000"/>
                </a:solidFill>
                <a:cs typeface="Arial" panose="020B0604020202020204" pitchFamily="34" charset="0"/>
              </a:rPr>
              <a:t>Stage 2 (SA2, SA6,…)</a:t>
            </a:r>
          </a:p>
        </p:txBody>
      </p:sp>
      <p:sp>
        <p:nvSpPr>
          <p:cNvPr id="62" name="Chevron 73"/>
          <p:cNvSpPr>
            <a:spLocks noChangeArrowheads="1"/>
          </p:cNvSpPr>
          <p:nvPr/>
        </p:nvSpPr>
        <p:spPr bwMode="auto">
          <a:xfrm>
            <a:off x="2794064" y="2535452"/>
            <a:ext cx="611187"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3" name="Chevron 60"/>
          <p:cNvSpPr>
            <a:spLocks noChangeArrowheads="1"/>
          </p:cNvSpPr>
          <p:nvPr/>
        </p:nvSpPr>
        <p:spPr bwMode="auto">
          <a:xfrm>
            <a:off x="1874901" y="2287802"/>
            <a:ext cx="1970088" cy="207963"/>
          </a:xfrm>
          <a:prstGeom prst="chevron">
            <a:avLst>
              <a:gd name="adj" fmla="val 49998"/>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Content def. RAN4</a:t>
            </a:r>
          </a:p>
        </p:txBody>
      </p:sp>
      <p:sp>
        <p:nvSpPr>
          <p:cNvPr id="64" name="Chevron 73"/>
          <p:cNvSpPr>
            <a:spLocks noChangeArrowheads="1"/>
          </p:cNvSpPr>
          <p:nvPr/>
        </p:nvSpPr>
        <p:spPr bwMode="auto">
          <a:xfrm>
            <a:off x="1857439" y="2286215"/>
            <a:ext cx="611187" cy="209550"/>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5" name="Chevron 60"/>
          <p:cNvSpPr>
            <a:spLocks noChangeArrowheads="1"/>
          </p:cNvSpPr>
          <p:nvPr/>
        </p:nvSpPr>
        <p:spPr bwMode="auto">
          <a:xfrm>
            <a:off x="1168464" y="1975065"/>
            <a:ext cx="1970087" cy="207962"/>
          </a:xfrm>
          <a:prstGeom prst="chevron">
            <a:avLst>
              <a:gd name="adj" fmla="val 49998"/>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Rel-18 Content def.</a:t>
            </a:r>
          </a:p>
        </p:txBody>
      </p:sp>
      <p:sp>
        <p:nvSpPr>
          <p:cNvPr id="66" name="Chevron 73"/>
          <p:cNvSpPr>
            <a:spLocks noChangeArrowheads="1"/>
          </p:cNvSpPr>
          <p:nvPr/>
        </p:nvSpPr>
        <p:spPr bwMode="auto">
          <a:xfrm>
            <a:off x="1151001" y="1975065"/>
            <a:ext cx="611188" cy="207962"/>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7" name="Chevron 60"/>
          <p:cNvSpPr>
            <a:spLocks noChangeArrowheads="1"/>
          </p:cNvSpPr>
          <p:nvPr/>
        </p:nvSpPr>
        <p:spPr bwMode="auto">
          <a:xfrm>
            <a:off x="855726" y="1663915"/>
            <a:ext cx="2284413" cy="207962"/>
          </a:xfrm>
          <a:prstGeom prst="chevron">
            <a:avLst>
              <a:gd name="adj" fmla="val 49991"/>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1 (SA1)</a:t>
            </a:r>
          </a:p>
        </p:txBody>
      </p:sp>
      <p:sp>
        <p:nvSpPr>
          <p:cNvPr id="68" name="Chevron 73"/>
          <p:cNvSpPr>
            <a:spLocks noChangeArrowheads="1"/>
          </p:cNvSpPr>
          <p:nvPr/>
        </p:nvSpPr>
        <p:spPr bwMode="auto">
          <a:xfrm>
            <a:off x="838263" y="1662327"/>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9" name="Chevron 60"/>
          <p:cNvSpPr>
            <a:spLocks noChangeArrowheads="1"/>
          </p:cNvSpPr>
          <p:nvPr/>
        </p:nvSpPr>
        <p:spPr bwMode="auto">
          <a:xfrm>
            <a:off x="5546789" y="3256177"/>
            <a:ext cx="3071812" cy="207963"/>
          </a:xfrm>
          <a:prstGeom prst="chevron">
            <a:avLst>
              <a:gd name="adj" fmla="val 49989"/>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3 (CT &amp; SA)</a:t>
            </a:r>
          </a:p>
        </p:txBody>
      </p:sp>
      <p:sp>
        <p:nvSpPr>
          <p:cNvPr id="70" name="Chevron 73"/>
          <p:cNvSpPr>
            <a:spLocks noChangeArrowheads="1"/>
          </p:cNvSpPr>
          <p:nvPr/>
        </p:nvSpPr>
        <p:spPr bwMode="auto">
          <a:xfrm>
            <a:off x="5529326" y="3254590"/>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1" name="Chevron 60"/>
          <p:cNvSpPr>
            <a:spLocks noChangeArrowheads="1"/>
          </p:cNvSpPr>
          <p:nvPr/>
        </p:nvSpPr>
        <p:spPr bwMode="auto">
          <a:xfrm>
            <a:off x="4680014" y="3487952"/>
            <a:ext cx="4525962" cy="207963"/>
          </a:xfrm>
          <a:prstGeom prst="chevron">
            <a:avLst>
              <a:gd name="adj" fmla="val 49975"/>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ASN.1 &amp; Open APIs</a:t>
            </a:r>
          </a:p>
        </p:txBody>
      </p:sp>
      <p:sp>
        <p:nvSpPr>
          <p:cNvPr id="72" name="Chevron 73"/>
          <p:cNvSpPr>
            <a:spLocks noChangeArrowheads="1"/>
          </p:cNvSpPr>
          <p:nvPr/>
        </p:nvSpPr>
        <p:spPr bwMode="auto">
          <a:xfrm>
            <a:off x="4662551" y="3486365"/>
            <a:ext cx="611188" cy="209550"/>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3" name="Chevron 60"/>
          <p:cNvSpPr>
            <a:spLocks noChangeArrowheads="1"/>
          </p:cNvSpPr>
          <p:nvPr/>
        </p:nvSpPr>
        <p:spPr bwMode="auto">
          <a:xfrm>
            <a:off x="5746814" y="3721315"/>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RAN4 performance</a:t>
            </a:r>
          </a:p>
        </p:txBody>
      </p:sp>
      <p:sp>
        <p:nvSpPr>
          <p:cNvPr id="74" name="Chevron 73"/>
          <p:cNvSpPr>
            <a:spLocks noChangeArrowheads="1"/>
          </p:cNvSpPr>
          <p:nvPr/>
        </p:nvSpPr>
        <p:spPr bwMode="auto">
          <a:xfrm>
            <a:off x="5729351" y="3721315"/>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5" name="Rectangle 12"/>
          <p:cNvSpPr>
            <a:spLocks noChangeArrowheads="1"/>
          </p:cNvSpPr>
          <p:nvPr/>
        </p:nvSpPr>
        <p:spPr bwMode="auto">
          <a:xfrm>
            <a:off x="2703576" y="947952"/>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solidFill>
                  <a:srgbClr val="000000"/>
                </a:solidFill>
                <a:latin typeface="Arial" panose="020B0604020202020204" pitchFamily="34" charset="0"/>
              </a:rPr>
              <a:t>Now</a:t>
            </a:r>
          </a:p>
        </p:txBody>
      </p:sp>
      <p:cxnSp>
        <p:nvCxnSpPr>
          <p:cNvPr id="76" name="Straight Connector 114"/>
          <p:cNvCxnSpPr>
            <a:cxnSpLocks noChangeShapeType="1"/>
          </p:cNvCxnSpPr>
          <p:nvPr/>
        </p:nvCxnSpPr>
        <p:spPr bwMode="auto">
          <a:xfrm>
            <a:off x="3149664" y="1262277"/>
            <a:ext cx="0" cy="44767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77" name="Chevron 73"/>
          <p:cNvSpPr>
            <a:spLocks noChangeArrowheads="1"/>
          </p:cNvSpPr>
          <p:nvPr/>
        </p:nvSpPr>
        <p:spPr bwMode="auto">
          <a:xfrm>
            <a:off x="2844864" y="2535452"/>
            <a:ext cx="611187" cy="230188"/>
          </a:xfrm>
          <a:prstGeom prst="chevron">
            <a:avLst>
              <a:gd name="adj" fmla="val 5022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fr-FR" altLang="en-US" sz="1000" b="1">
                <a:solidFill>
                  <a:srgbClr val="000000"/>
                </a:solidFill>
                <a:latin typeface="Arial" panose="020B0604020202020204" pitchFamily="34" charset="0"/>
              </a:rPr>
              <a:t>Prio</a:t>
            </a:r>
          </a:p>
        </p:txBody>
      </p:sp>
      <p:sp>
        <p:nvSpPr>
          <p:cNvPr id="78" name="Star: 5 Points 75"/>
          <p:cNvSpPr/>
          <p:nvPr/>
        </p:nvSpPr>
        <p:spPr bwMode="auto">
          <a:xfrm>
            <a:off x="2898839" y="2437027"/>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79" name="Star: 5 Points 78"/>
          <p:cNvSpPr/>
          <p:nvPr/>
        </p:nvSpPr>
        <p:spPr bwMode="auto">
          <a:xfrm>
            <a:off x="2902014" y="1524215"/>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0" name="Star: 5 Points 80"/>
          <p:cNvSpPr/>
          <p:nvPr/>
        </p:nvSpPr>
        <p:spPr bwMode="auto">
          <a:xfrm>
            <a:off x="2879789" y="1868702"/>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1" name="Chevron 60"/>
          <p:cNvSpPr>
            <a:spLocks noChangeArrowheads="1"/>
          </p:cNvSpPr>
          <p:nvPr/>
        </p:nvSpPr>
        <p:spPr bwMode="auto">
          <a:xfrm>
            <a:off x="3840226" y="4162640"/>
            <a:ext cx="2733675" cy="207962"/>
          </a:xfrm>
          <a:prstGeom prst="chevron">
            <a:avLst>
              <a:gd name="adj" fmla="val 4994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Stage 1 (SA5 OAM)</a:t>
            </a:r>
          </a:p>
        </p:txBody>
      </p:sp>
      <p:sp>
        <p:nvSpPr>
          <p:cNvPr id="82" name="Chevron 60"/>
          <p:cNvSpPr>
            <a:spLocks noChangeArrowheads="1"/>
          </p:cNvSpPr>
          <p:nvPr/>
        </p:nvSpPr>
        <p:spPr bwMode="auto">
          <a:xfrm>
            <a:off x="4194239" y="4396002"/>
            <a:ext cx="3778249" cy="336550"/>
          </a:xfrm>
          <a:prstGeom prst="chevron">
            <a:avLst>
              <a:gd name="adj" fmla="val 49986"/>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kern="0" dirty="0"/>
              <a:t>Stage 2 Functional </a:t>
            </a:r>
            <a:r>
              <a:rPr lang="en-US" altLang="en-US" sz="900" b="1" kern="0" dirty="0" smtClean="0"/>
              <a:t>and </a:t>
            </a:r>
            <a:r>
              <a:rPr lang="en-US" altLang="en-US" sz="900" b="1" kern="0" dirty="0"/>
              <a:t>stage </a:t>
            </a:r>
            <a:r>
              <a:rPr lang="en-US" altLang="en-US" sz="900" b="1" kern="0" dirty="0" smtClean="0"/>
              <a:t>3 </a:t>
            </a:r>
            <a:r>
              <a:rPr lang="en-US" altLang="en-US" sz="900" b="1" kern="0" dirty="0"/>
              <a:t>work </a:t>
            </a:r>
            <a:r>
              <a:rPr lang="en-US" altLang="en-US" sz="900" b="1" kern="0" dirty="0" smtClean="0"/>
              <a:t>(</a:t>
            </a:r>
            <a:r>
              <a:rPr lang="en-US" altLang="en-US" sz="900" b="1" kern="0" dirty="0"/>
              <a:t>OAM/CN related</a:t>
            </a:r>
            <a:r>
              <a:rPr lang="en-US" altLang="en-US" sz="900" b="1" kern="0" dirty="0" smtClean="0"/>
              <a:t>),</a:t>
            </a:r>
          </a:p>
          <a:p>
            <a:pPr algn="ctr"/>
            <a:r>
              <a:rPr lang="en-US" altLang="en-US" sz="900" b="1" kern="0" dirty="0" smtClean="0"/>
              <a:t> </a:t>
            </a:r>
            <a:r>
              <a:rPr lang="en-US" altLang="en-US" sz="900" b="1" kern="0" dirty="0"/>
              <a:t>provide inputs to CT</a:t>
            </a:r>
            <a:endParaRPr lang="fr-FR" altLang="en-US" sz="900" b="1" dirty="0"/>
          </a:p>
        </p:txBody>
      </p:sp>
      <p:sp>
        <p:nvSpPr>
          <p:cNvPr id="83" name="Chevron 60"/>
          <p:cNvSpPr>
            <a:spLocks noChangeArrowheads="1"/>
          </p:cNvSpPr>
          <p:nvPr/>
        </p:nvSpPr>
        <p:spPr bwMode="auto">
          <a:xfrm>
            <a:off x="4194240" y="4762113"/>
            <a:ext cx="4432600" cy="207963"/>
          </a:xfrm>
          <a:prstGeom prst="chevron">
            <a:avLst>
              <a:gd name="adj" fmla="val 49965"/>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dirty="0">
                <a:solidFill>
                  <a:srgbClr val="000000"/>
                </a:solidFill>
              </a:rPr>
              <a:t>Stage 2 Functional </a:t>
            </a:r>
            <a:r>
              <a:rPr lang="en-US" altLang="en-US" sz="900" b="1" dirty="0" smtClean="0">
                <a:solidFill>
                  <a:srgbClr val="000000"/>
                </a:solidFill>
              </a:rPr>
              <a:t>and </a:t>
            </a:r>
            <a:r>
              <a:rPr lang="en-US" altLang="en-US" sz="900" b="1" dirty="0">
                <a:solidFill>
                  <a:srgbClr val="000000"/>
                </a:solidFill>
              </a:rPr>
              <a:t>stage </a:t>
            </a:r>
            <a:r>
              <a:rPr lang="en-US" altLang="en-US" sz="900" b="1" dirty="0" smtClean="0">
                <a:solidFill>
                  <a:srgbClr val="000000"/>
                </a:solidFill>
              </a:rPr>
              <a:t>3 </a:t>
            </a:r>
            <a:r>
              <a:rPr lang="en-US" altLang="en-US" sz="900" b="1" kern="0" dirty="0"/>
              <a:t>work</a:t>
            </a:r>
            <a:r>
              <a:rPr lang="en-US" altLang="en-US" sz="900" b="1" dirty="0" smtClean="0">
                <a:solidFill>
                  <a:srgbClr val="000000"/>
                </a:solidFill>
              </a:rPr>
              <a:t> </a:t>
            </a:r>
            <a:r>
              <a:rPr lang="en-US" altLang="en-US" sz="900" b="1" dirty="0">
                <a:solidFill>
                  <a:srgbClr val="000000"/>
                </a:solidFill>
              </a:rPr>
              <a:t>(RAN related)</a:t>
            </a:r>
          </a:p>
          <a:p>
            <a:pPr algn="ctr"/>
            <a:endParaRPr lang="fr-FR" altLang="en-US" sz="900" b="1" dirty="0" smtClean="0">
              <a:solidFill>
                <a:srgbClr val="000000"/>
              </a:solidFill>
              <a:cs typeface="Arial" panose="020B0604020202020204" pitchFamily="34" charset="0"/>
            </a:endParaRPr>
          </a:p>
          <a:p>
            <a:pPr algn="ctr"/>
            <a:endParaRPr lang="fr-FR" altLang="en-US" sz="900" b="1" dirty="0">
              <a:solidFill>
                <a:srgbClr val="000000"/>
              </a:solidFill>
              <a:cs typeface="Arial" panose="020B0604020202020204" pitchFamily="34" charset="0"/>
            </a:endParaRPr>
          </a:p>
        </p:txBody>
      </p:sp>
      <p:sp>
        <p:nvSpPr>
          <p:cNvPr id="84" name="Chevron 60"/>
          <p:cNvSpPr>
            <a:spLocks noChangeArrowheads="1"/>
          </p:cNvSpPr>
          <p:nvPr/>
        </p:nvSpPr>
        <p:spPr bwMode="auto">
          <a:xfrm>
            <a:off x="3824351" y="3943565"/>
            <a:ext cx="2089150" cy="207962"/>
          </a:xfrm>
          <a:prstGeom prst="chevron">
            <a:avLst>
              <a:gd name="adj" fmla="val 4995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Studies (SA5 OAM)</a:t>
            </a:r>
          </a:p>
        </p:txBody>
      </p:sp>
      <p:sp>
        <p:nvSpPr>
          <p:cNvPr id="86" name="文本框 2"/>
          <p:cNvSpPr txBox="1">
            <a:spLocks noChangeArrowheads="1"/>
          </p:cNvSpPr>
          <p:nvPr/>
        </p:nvSpPr>
        <p:spPr bwMode="auto">
          <a:xfrm>
            <a:off x="1152589" y="4615077"/>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smtClean="0">
                <a:solidFill>
                  <a:srgbClr val="0000FF"/>
                </a:solidFill>
              </a:rPr>
              <a:t>SA5 </a:t>
            </a:r>
            <a:r>
              <a:rPr lang="en-US" altLang="zh-CN" b="1" dirty="0">
                <a:solidFill>
                  <a:srgbClr val="0000FF"/>
                </a:solidFill>
              </a:rPr>
              <a:t>OAM </a:t>
            </a:r>
            <a:r>
              <a:rPr lang="en-US" altLang="zh-CN" b="1" dirty="0" smtClean="0">
                <a:solidFill>
                  <a:srgbClr val="0000FF"/>
                </a:solidFill>
              </a:rPr>
              <a:t>Rel-18 Timeline </a:t>
            </a:r>
            <a:endParaRPr lang="zh-CN" altLang="en-US" b="1" dirty="0">
              <a:solidFill>
                <a:srgbClr val="0000FF"/>
              </a:solidFill>
            </a:endParaRPr>
          </a:p>
        </p:txBody>
      </p:sp>
      <p:sp>
        <p:nvSpPr>
          <p:cNvPr id="88" name="矩形 1"/>
          <p:cNvSpPr>
            <a:spLocks noChangeArrowheads="1"/>
          </p:cNvSpPr>
          <p:nvPr/>
        </p:nvSpPr>
        <p:spPr bwMode="auto">
          <a:xfrm>
            <a:off x="943039" y="5085322"/>
            <a:ext cx="8655050" cy="571156"/>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 name="文本框 2"/>
          <p:cNvSpPr txBox="1">
            <a:spLocks noChangeArrowheads="1"/>
          </p:cNvSpPr>
          <p:nvPr/>
        </p:nvSpPr>
        <p:spPr bwMode="auto">
          <a:xfrm>
            <a:off x="1147590" y="5216740"/>
            <a:ext cx="2260747" cy="2923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ltLang="zh-CN" b="1" dirty="0" smtClean="0">
                <a:solidFill>
                  <a:srgbClr val="00B050"/>
                </a:solidFill>
              </a:rPr>
              <a:t>SA5 </a:t>
            </a:r>
            <a:r>
              <a:rPr lang="en-US" altLang="zh-CN" b="1" dirty="0">
                <a:solidFill>
                  <a:srgbClr val="00B050"/>
                </a:solidFill>
              </a:rPr>
              <a:t>OAM </a:t>
            </a:r>
            <a:r>
              <a:rPr lang="en-US" altLang="zh-CN" b="1" dirty="0" smtClean="0">
                <a:solidFill>
                  <a:srgbClr val="00B050"/>
                </a:solidFill>
              </a:rPr>
              <a:t>Rel-19 Timeline </a:t>
            </a:r>
            <a:endParaRPr lang="zh-CN" altLang="en-US" b="1" dirty="0">
              <a:solidFill>
                <a:srgbClr val="00B050"/>
              </a:solidFill>
            </a:endParaRPr>
          </a:p>
        </p:txBody>
      </p:sp>
      <p:sp>
        <p:nvSpPr>
          <p:cNvPr id="90" name="Chevron 73"/>
          <p:cNvSpPr>
            <a:spLocks noChangeArrowheads="1"/>
          </p:cNvSpPr>
          <p:nvPr/>
        </p:nvSpPr>
        <p:spPr bwMode="auto">
          <a:xfrm>
            <a:off x="7258113" y="5114658"/>
            <a:ext cx="1360487" cy="23993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900" b="1" dirty="0" smtClean="0">
                <a:solidFill>
                  <a:srgbClr val="000000"/>
                </a:solidFill>
              </a:rPr>
              <a:t>Rel-19 </a:t>
            </a:r>
            <a:r>
              <a:rPr lang="fr-FR" altLang="en-US" sz="900" b="1" dirty="0">
                <a:solidFill>
                  <a:srgbClr val="000000"/>
                </a:solidFill>
              </a:rPr>
              <a:t>planning</a:t>
            </a:r>
          </a:p>
          <a:p>
            <a:pPr algn="ctr">
              <a:spcBef>
                <a:spcPct val="0"/>
              </a:spcBef>
              <a:buFontTx/>
              <a:buNone/>
              <a:defRPr/>
            </a:pPr>
            <a:endParaRPr lang="fr-FR" altLang="en-US" sz="1000" b="1" dirty="0">
              <a:solidFill>
                <a:prstClr val="black"/>
              </a:solidFill>
              <a:latin typeface="Arial" panose="020B0604020202020204" pitchFamily="34" charset="0"/>
            </a:endParaRPr>
          </a:p>
        </p:txBody>
      </p:sp>
      <p:sp>
        <p:nvSpPr>
          <p:cNvPr id="91" name="Chevron 73"/>
          <p:cNvSpPr>
            <a:spLocks noChangeArrowheads="1"/>
          </p:cNvSpPr>
          <p:nvPr/>
        </p:nvSpPr>
        <p:spPr bwMode="auto">
          <a:xfrm>
            <a:off x="7914116" y="5378708"/>
            <a:ext cx="1365250" cy="24906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1000" b="1" dirty="0">
                <a:solidFill>
                  <a:srgbClr val="000000"/>
                </a:solidFill>
              </a:rPr>
              <a:t>Start of </a:t>
            </a:r>
            <a:r>
              <a:rPr lang="fr-FR" altLang="en-US" sz="1000" b="1" dirty="0" smtClean="0">
                <a:solidFill>
                  <a:srgbClr val="000000"/>
                </a:solidFill>
              </a:rPr>
              <a:t>Rel-19</a:t>
            </a:r>
            <a:endParaRPr lang="fr-FR" altLang="en-US" sz="10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6347924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a:t>
            </a:r>
            <a:r>
              <a:rPr lang="sv-SE" dirty="0" smtClean="0"/>
              <a:t>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281837133"/>
              </p:ext>
            </p:extLst>
          </p:nvPr>
        </p:nvGraphicFramePr>
        <p:xfrm>
          <a:off x="426491" y="1368213"/>
          <a:ext cx="11310980" cy="4491204"/>
        </p:xfrm>
        <a:graphic>
          <a:graphicData uri="http://schemas.openxmlformats.org/drawingml/2006/table">
            <a:tbl>
              <a:tblPr firstRow="1" bandRow="1">
                <a:tableStyleId>{5C22544A-7EE6-4342-B048-85BDC9FD1C3A}</a:tableStyleId>
              </a:tblPr>
              <a:tblGrid>
                <a:gridCol w="1088400">
                  <a:extLst>
                    <a:ext uri="{9D8B030D-6E8A-4147-A177-3AD203B41FA5}">
                      <a16:colId xmlns="" xmlns:a16="http://schemas.microsoft.com/office/drawing/2014/main" val="570476699"/>
                    </a:ext>
                  </a:extLst>
                </a:gridCol>
                <a:gridCol w="4989642">
                  <a:extLst>
                    <a:ext uri="{9D8B030D-6E8A-4147-A177-3AD203B41FA5}">
                      <a16:colId xmlns="" xmlns:a16="http://schemas.microsoft.com/office/drawing/2014/main" val="2618836924"/>
                    </a:ext>
                  </a:extLst>
                </a:gridCol>
                <a:gridCol w="1837341"/>
                <a:gridCol w="2146137">
                  <a:extLst>
                    <a:ext uri="{9D8B030D-6E8A-4147-A177-3AD203B41FA5}">
                      <a16:colId xmlns="" xmlns:a16="http://schemas.microsoft.com/office/drawing/2014/main" val="3690116950"/>
                    </a:ext>
                  </a:extLst>
                </a:gridCol>
                <a:gridCol w="1249460">
                  <a:extLst>
                    <a:ext uri="{9D8B030D-6E8A-4147-A177-3AD203B41FA5}">
                      <a16:colId xmlns="" xmlns:a16="http://schemas.microsoft.com/office/drawing/2014/main" val="2952368263"/>
                    </a:ext>
                  </a:extLst>
                </a:gridCol>
              </a:tblGrid>
              <a:tr h="429141">
                <a:tc>
                  <a:txBody>
                    <a:bodyPr/>
                    <a:lstStyle/>
                    <a:p>
                      <a:pPr algn="ctr">
                        <a:spcAft>
                          <a:spcPts val="0"/>
                        </a:spcAft>
                      </a:pPr>
                      <a:r>
                        <a:rPr lang="en-US" sz="1100" b="1" dirty="0" err="1">
                          <a:solidFill>
                            <a:srgbClr val="000000"/>
                          </a:solidFill>
                          <a:effectLst/>
                          <a:latin typeface="Calibri" panose="020F0502020204030204" pitchFamily="34" charset="0"/>
                          <a:ea typeface="宋体" panose="02010600030101010101" pitchFamily="2" charset="-122"/>
                        </a:rPr>
                        <a:t>Tdoc</a:t>
                      </a:r>
                      <a:endParaRPr lang="en-US" sz="1100" dirty="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Title</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To</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Cc</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ReplyTo</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3483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S5-222560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the first deliverable on use cases for autonomous networks from ITU FG-AN (ITU FG-AN)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 SG3, SG5, SG9, SG11, SG12, SG15, SG16, SG17, SG20, CITS, FG-AI4EE, FG-AI4NDM, FG-AI4AD, GSMA, IEEE, ETSI ISG ZSM, ETSI ISG NFV, ETSI TC INT, TM Forum, IETF, IRTF, Linux Foundation Networking, Open Networking Foundation, LF AI &amp; Data Foundation, O-RAN Alliance, NGMN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S5-222141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36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S5-222568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the clarification of Dynamic EAS instantiation triggering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04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S5-222570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methodology harmonization update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S5-222170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02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S5-222575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to LS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100">
                          <a:solidFill>
                            <a:srgbClr val="000000"/>
                          </a:solidFill>
                          <a:effectLst/>
                          <a:latin typeface="Calibri" panose="020F0502020204030204" pitchFamily="34" charset="0"/>
                          <a:ea typeface="宋体" panose="02010600030101010101" pitchFamily="2" charset="-122"/>
                        </a:rPr>
                        <a:t>SA,CT, RAN,SA3, CT1, CT4, CT6, RAN2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S5-222159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02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S5-222645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Response to LS on Enhancement of RAN Slicing from RAN3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RAN3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S5-222151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38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S5-222812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to LS on Traffic usage reporting on 5MBS service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CT4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S5-222138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S5-222814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to GSMA NG ENSWI on overall architecture for network slice ordering, provisioning and assurance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 NG ENSWI</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S5-222140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S5-222815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to TM Forum on overall architecture for network slice ordering, provisioning and assurance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S5-222142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S5-222816</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changes over E1AP due to RACH NSA Measurements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RAN3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9763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Revised Rel-17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2809170202"/>
              </p:ext>
            </p:extLst>
          </p:nvPr>
        </p:nvGraphicFramePr>
        <p:xfrm>
          <a:off x="682190" y="1399135"/>
          <a:ext cx="10706827" cy="3187189"/>
        </p:xfrm>
        <a:graphic>
          <a:graphicData uri="http://schemas.openxmlformats.org/drawingml/2006/table">
            <a:tbl>
              <a:tblPr/>
              <a:tblGrid>
                <a:gridCol w="1203025"/>
                <a:gridCol w="1014248"/>
                <a:gridCol w="834337"/>
                <a:gridCol w="2934936"/>
                <a:gridCol w="4720281"/>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err="1" smtClean="0">
                          <a:ln>
                            <a:noFill/>
                          </a:ln>
                          <a:solidFill>
                            <a:schemeClr val="tx1"/>
                          </a:solidFill>
                          <a:effectLst/>
                          <a:latin typeface="Calibri" pitchFamily="34" charset="0"/>
                          <a:ea typeface="宋体" pitchFamily="2" charset="-122"/>
                          <a:cs typeface="Arial" charset="0"/>
                        </a:rPr>
                        <a:t>Tdoc</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Type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Release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Source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33748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rPr>
                        <a:t>S5-222269</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200" kern="1200" dirty="0" smtClean="0">
                          <a:solidFill>
                            <a:schemeClr val="tx1"/>
                          </a:solidFill>
                          <a:effectLst/>
                          <a:latin typeface="+mn-lt"/>
                          <a:ea typeface="+mn-ea"/>
                          <a:cs typeface="+mn-cs"/>
                        </a:rPr>
                        <a:t>Rel-18</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smtClean="0">
                          <a:effectLst/>
                          <a:latin typeface="+mn-lt"/>
                        </a:rPr>
                        <a:t>Update SID on enhancement of management of NPN</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smtClean="0">
                          <a:effectLst/>
                          <a:latin typeface="+mn-lt"/>
                        </a:rPr>
                        <a:t>Huawei</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8476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748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5640271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Agreed new Rel-18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2655878432"/>
              </p:ext>
            </p:extLst>
          </p:nvPr>
        </p:nvGraphicFramePr>
        <p:xfrm>
          <a:off x="110690" y="987655"/>
          <a:ext cx="11902965" cy="1722120"/>
        </p:xfrm>
        <a:graphic>
          <a:graphicData uri="http://schemas.openxmlformats.org/drawingml/2006/table">
            <a:tbl>
              <a:tblPr/>
              <a:tblGrid>
                <a:gridCol w="1203025"/>
                <a:gridCol w="903705"/>
                <a:gridCol w="848293"/>
                <a:gridCol w="3031523"/>
                <a:gridCol w="2559084"/>
                <a:gridCol w="3357335"/>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err="1" smtClean="0">
                          <a:ln>
                            <a:noFill/>
                          </a:ln>
                          <a:solidFill>
                            <a:schemeClr val="tx1"/>
                          </a:solidFill>
                          <a:effectLst/>
                          <a:latin typeface="+mn-lt"/>
                          <a:ea typeface="宋体" pitchFamily="2" charset="-122"/>
                          <a:cs typeface="Arial" charset="0"/>
                        </a:rPr>
                        <a:t>Tdoc</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chemeClr val="tx1"/>
                          </a:solidFill>
                          <a:effectLst/>
                          <a:latin typeface="+mn-lt"/>
                          <a:ea typeface="宋体" pitchFamily="2" charset="-122"/>
                          <a:cs typeface="Arial" charset="0"/>
                        </a:rPr>
                        <a:t>Type</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chemeClr val="tx1"/>
                          </a:solidFill>
                          <a:effectLst/>
                          <a:latin typeface="+mn-lt"/>
                          <a:ea typeface="宋体" pitchFamily="2" charset="-122"/>
                          <a:cs typeface="Arial" charset="0"/>
                        </a:rPr>
                        <a:t>Release</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smtClean="0">
                          <a:ln>
                            <a:noFill/>
                          </a:ln>
                          <a:solidFill>
                            <a:schemeClr val="tx1"/>
                          </a:solidFill>
                          <a:effectLst/>
                          <a:latin typeface="+mn-lt"/>
                          <a:ea typeface="宋体" pitchFamily="2" charset="-122"/>
                          <a:cs typeface="Arial" charset="0"/>
                        </a:rPr>
                        <a:t>Source</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mn-lt"/>
                          <a:ea typeface="宋体" pitchFamily="2" charset="-122"/>
                          <a:cs typeface="Arial" charset="0"/>
                        </a:rPr>
                        <a:t>Potential related groups</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50" dirty="0" smtClean="0">
                          <a:effectLst/>
                          <a:latin typeface="+mn-lt"/>
                        </a:rPr>
                        <a:t>S5-222631</a:t>
                      </a:r>
                      <a:endParaRPr lang="en-US" altLang="zh-CN" sz="105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微软雅黑" panose="020B0503020204020204" pitchFamily="34" charset="-122"/>
                          <a:cs typeface="Arial" panose="020B0604020202020204" pitchFamily="34" charset="0"/>
                        </a:rPr>
                        <a:t>New SID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50" dirty="0" smtClean="0">
                          <a:solidFill>
                            <a:schemeClr val="tx1"/>
                          </a:solidFill>
                          <a:effectLst/>
                          <a:latin typeface="+mn-lt"/>
                        </a:rPr>
                        <a:t>Rel-18</a:t>
                      </a:r>
                      <a:endParaRPr lang="zh-CN" altLang="en-US" sz="105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000" dirty="0" smtClean="0">
                          <a:effectLst/>
                          <a:latin typeface="+mn-lt"/>
                        </a:rPr>
                        <a:t>Study on measurement data collection to support RAN intelligence</a:t>
                      </a:r>
                      <a:endParaRPr lang="en-US" sz="32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000" dirty="0" smtClean="0">
                          <a:effectLst/>
                          <a:latin typeface="+mn-lt"/>
                        </a:rPr>
                        <a:t>Intel Korea, Ltd. Verizon, AT&amp;T, CMCC</a:t>
                      </a:r>
                      <a:endParaRPr lang="en-US" sz="32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000" kern="1200" dirty="0" smtClean="0">
                          <a:solidFill>
                            <a:schemeClr val="tx1"/>
                          </a:solidFill>
                          <a:effectLst/>
                          <a:latin typeface="+mn-lt"/>
                          <a:ea typeface="+mn-ea"/>
                          <a:cs typeface="+mn-cs"/>
                        </a:rPr>
                        <a:t>RAN2,</a:t>
                      </a:r>
                      <a:r>
                        <a:rPr lang="en-US" altLang="zh-CN" sz="1000" kern="1200" baseline="0" dirty="0" smtClean="0">
                          <a:solidFill>
                            <a:schemeClr val="tx1"/>
                          </a:solidFill>
                          <a:effectLst/>
                          <a:latin typeface="+mn-lt"/>
                          <a:ea typeface="+mn-ea"/>
                          <a:cs typeface="+mn-cs"/>
                        </a:rPr>
                        <a:t> RAN3</a:t>
                      </a:r>
                      <a:endParaRPr lang="zh-CN" alt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50" dirty="0" smtClean="0">
                          <a:effectLst/>
                          <a:latin typeface="+mn-lt"/>
                        </a:rPr>
                        <a:t>S5-222578</a:t>
                      </a:r>
                      <a:endParaRPr lang="en-US" altLang="zh-CN" sz="105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微软雅黑" panose="020B0503020204020204" pitchFamily="34" charset="-122"/>
                          <a:cs typeface="Arial" panose="020B0604020202020204" pitchFamily="34" charset="0"/>
                        </a:rPr>
                        <a:t>New WID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50" dirty="0" smtClean="0">
                          <a:solidFill>
                            <a:schemeClr val="tx1"/>
                          </a:solidFill>
                          <a:effectLst/>
                          <a:latin typeface="+mn-lt"/>
                        </a:rPr>
                        <a:t>Rel-18</a:t>
                      </a:r>
                      <a:endParaRPr lang="zh-CN" altLang="en-US" sz="105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000" dirty="0" smtClean="0">
                          <a:effectLst/>
                          <a:latin typeface="+mn-lt"/>
                        </a:rPr>
                        <a:t>Enhancements of 5G performance measurements and KPIs phase 2</a:t>
                      </a:r>
                      <a:endParaRPr lang="en-US" sz="32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effectLst/>
                          <a:latin typeface="+mn-lt"/>
                        </a:rPr>
                        <a:t>China Telecommunication Corp., Intel</a:t>
                      </a:r>
                      <a:endParaRPr lang="en-US" sz="32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000" kern="1200" dirty="0" smtClean="0">
                          <a:solidFill>
                            <a:schemeClr val="tx1"/>
                          </a:solidFill>
                          <a:effectLst/>
                          <a:latin typeface="+mn-lt"/>
                          <a:ea typeface="+mn-ea"/>
                          <a:cs typeface="+mn-cs"/>
                        </a:rPr>
                        <a:t>SA2, RAN3 and RAN2</a:t>
                      </a:r>
                      <a:endParaRPr lang="zh-CN" alt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50" dirty="0" smtClean="0">
                          <a:effectLst/>
                          <a:latin typeface="+mn-lt"/>
                        </a:rPr>
                        <a:t>S5-222579</a:t>
                      </a:r>
                      <a:endParaRPr lang="en-US" altLang="zh-CN" sz="105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微软雅黑" panose="020B0503020204020204" pitchFamily="34" charset="-122"/>
                          <a:cs typeface="Arial" panose="020B0604020202020204" pitchFamily="34" charset="0"/>
                        </a:rPr>
                        <a:t>New SID</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05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50" dirty="0" smtClean="0">
                          <a:solidFill>
                            <a:schemeClr val="tx1"/>
                          </a:solidFill>
                          <a:effectLst/>
                          <a:latin typeface="+mn-lt"/>
                        </a:rPr>
                        <a:t>Rel-18</a:t>
                      </a:r>
                      <a:endParaRPr lang="en-US" sz="105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000" dirty="0" smtClean="0">
                          <a:effectLst/>
                          <a:latin typeface="+mn-lt"/>
                        </a:rPr>
                        <a:t>Study on Management Aspects of </a:t>
                      </a:r>
                      <a:r>
                        <a:rPr lang="en-US" sz="1000" dirty="0" err="1" smtClean="0">
                          <a:effectLst/>
                          <a:latin typeface="+mn-lt"/>
                        </a:rPr>
                        <a:t>IoT</a:t>
                      </a:r>
                      <a:r>
                        <a:rPr lang="en-US" sz="1000" dirty="0" smtClean="0">
                          <a:effectLst/>
                          <a:latin typeface="+mn-lt"/>
                        </a:rPr>
                        <a:t> NTN Enhancements</a:t>
                      </a:r>
                      <a:endParaRPr lang="en-US" sz="32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000" dirty="0" smtClean="0">
                          <a:effectLst/>
                          <a:latin typeface="+mn-lt"/>
                        </a:rPr>
                        <a:t>China Unicom</a:t>
                      </a:r>
                      <a:endParaRPr lang="en-US" sz="32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000" kern="1200" dirty="0" smtClean="0">
                          <a:solidFill>
                            <a:schemeClr val="tx1"/>
                          </a:solidFill>
                          <a:effectLst/>
                          <a:latin typeface="+mn-lt"/>
                          <a:ea typeface="+mn-ea"/>
                          <a:cs typeface="+mn-cs"/>
                        </a:rPr>
                        <a:t>SA WG2, RAN WG3</a:t>
                      </a:r>
                      <a:endParaRPr lang="zh-CN" alt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595254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952144989"/>
              </p:ext>
            </p:extLst>
          </p:nvPr>
        </p:nvGraphicFramePr>
        <p:xfrm>
          <a:off x="351418" y="1558060"/>
          <a:ext cx="11537378" cy="2377440"/>
        </p:xfrm>
        <a:graphic>
          <a:graphicData uri="http://schemas.openxmlformats.org/drawingml/2006/table">
            <a:tbl>
              <a:tblPr/>
              <a:tblGrid>
                <a:gridCol w="1040524">
                  <a:extLst>
                    <a:ext uri="{9D8B030D-6E8A-4147-A177-3AD203B41FA5}">
                      <a16:colId xmlns="" xmlns:a16="http://schemas.microsoft.com/office/drawing/2014/main" val="20000"/>
                    </a:ext>
                  </a:extLst>
                </a:gridCol>
                <a:gridCol w="5030108">
                  <a:extLst>
                    <a:ext uri="{9D8B030D-6E8A-4147-A177-3AD203B41FA5}">
                      <a16:colId xmlns="" xmlns:a16="http://schemas.microsoft.com/office/drawing/2014/main" val="20001"/>
                    </a:ext>
                  </a:extLst>
                </a:gridCol>
                <a:gridCol w="2733373"/>
                <a:gridCol w="2733373"/>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err="1" smtClean="0">
                          <a:solidFill>
                            <a:schemeClr val="tx1"/>
                          </a:solidFill>
                          <a:latin typeface="+mn-lt"/>
                          <a:ea typeface="+mn-ea"/>
                          <a:cs typeface="+mn-cs"/>
                        </a:rPr>
                        <a:t>TDoc</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smtClean="0">
                          <a:solidFill>
                            <a:schemeClr val="tx1"/>
                          </a:solidFill>
                          <a:latin typeface="+mn-lt"/>
                          <a:ea typeface="+mn-ea"/>
                          <a:cs typeface="+mn-cs"/>
                        </a:rPr>
                        <a:t>Source</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smtClean="0">
                          <a:solidFill>
                            <a:schemeClr val="tx1"/>
                          </a:solidFill>
                          <a:latin typeface="+mn-lt"/>
                          <a:ea typeface="+mn-ea"/>
                          <a:cs typeface="+mn-cs"/>
                        </a:rPr>
                        <a:t>Potential related topics and related groups</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S5-222627</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Discussion on enhanced </a:t>
                      </a:r>
                      <a:r>
                        <a:rPr lang="en-US" sz="1050" kern="1200" dirty="0" err="1" smtClean="0">
                          <a:solidFill>
                            <a:schemeClr val="tx1"/>
                          </a:solidFill>
                          <a:effectLst/>
                          <a:latin typeface="+mn-lt"/>
                          <a:ea typeface="+mn-ea"/>
                          <a:cs typeface="+mn-cs"/>
                        </a:rPr>
                        <a:t>QoS</a:t>
                      </a:r>
                      <a:r>
                        <a:rPr lang="en-US" sz="1050" kern="1200" dirty="0" smtClean="0">
                          <a:solidFill>
                            <a:schemeClr val="tx1"/>
                          </a:solidFill>
                          <a:effectLst/>
                          <a:latin typeface="+mn-lt"/>
                          <a:ea typeface="+mn-ea"/>
                          <a:cs typeface="+mn-cs"/>
                        </a:rPr>
                        <a:t> model</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mn-ea"/>
                          <a:cs typeface="+mn-cs"/>
                        </a:rPr>
                        <a:t> Ericsson LM</a:t>
                      </a:r>
                      <a:endParaRPr lang="fr-FR"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S5-222723</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Discussion Paper on 5G exposure</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mn-ea"/>
                          <a:cs typeface="+mn-cs"/>
                        </a:rPr>
                        <a:t>AT&amp;T, Deutsche Telekom, Ericsson, Huawei, Intel, Orange, Samsung, Telefonica, Verizon</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SA1,5G-ACIA,</a:t>
                      </a:r>
                      <a:r>
                        <a:rPr lang="en-US" altLang="zh-CN" sz="1050" dirty="0" smtClean="0"/>
                        <a:t> 5G Slicing Association,SA2, SA6</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S5-222679</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DP on external API for Capability Exposure</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50" kern="1200" dirty="0" err="1" smtClean="0">
                          <a:solidFill>
                            <a:schemeClr val="tx1"/>
                          </a:solidFill>
                          <a:effectLst/>
                          <a:latin typeface="+mn-lt"/>
                          <a:ea typeface="+mn-ea"/>
                          <a:cs typeface="+mn-cs"/>
                        </a:rPr>
                        <a:t>Alibaba</a:t>
                      </a:r>
                      <a:r>
                        <a:rPr lang="en-US" altLang="zh-CN" sz="1050" kern="1200" dirty="0" smtClean="0">
                          <a:solidFill>
                            <a:schemeClr val="tx1"/>
                          </a:solidFill>
                          <a:effectLst/>
                          <a:latin typeface="+mn-lt"/>
                          <a:ea typeface="+mn-ea"/>
                          <a:cs typeface="+mn-cs"/>
                        </a:rPr>
                        <a:t> Group, </a:t>
                      </a:r>
                      <a:r>
                        <a:rPr lang="en-US" altLang="zh-CN" sz="1050" kern="1200" dirty="0" err="1" smtClean="0">
                          <a:solidFill>
                            <a:schemeClr val="tx1"/>
                          </a:solidFill>
                          <a:effectLst/>
                          <a:latin typeface="+mn-lt"/>
                          <a:ea typeface="+mn-ea"/>
                          <a:cs typeface="+mn-cs"/>
                        </a:rPr>
                        <a:t>AsiaInfo</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S5-222573</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Discussion paper on Forge change in SA5 OAM proposed in SP-220341</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mn-ea"/>
                          <a:cs typeface="+mn-cs"/>
                        </a:rPr>
                        <a:t> Nokia, Nokia Shanghai Bell</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CT</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S5-222574</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DP on the relationship of CAMARA and SA work on capability exposure</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mn-ea"/>
                          <a:cs typeface="+mn-cs"/>
                        </a:rPr>
                        <a:t>TELEFONICA S.A.</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CAMARA</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S5-222489</a:t>
                      </a:r>
                      <a:endParaRPr lang="zh-CN" sz="105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DP Deprecating attributes, data types and </a:t>
                      </a:r>
                      <a:r>
                        <a:rPr lang="en-US" sz="1050" kern="1200" dirty="0" smtClean="0">
                          <a:solidFill>
                            <a:schemeClr val="tx1"/>
                          </a:solidFill>
                          <a:effectLst/>
                          <a:latin typeface="+mn-lt"/>
                          <a:ea typeface="+mn-ea"/>
                          <a:cs typeface="+mn-cs"/>
                        </a:rPr>
                        <a:t>IOCs</a:t>
                      </a:r>
                      <a:endParaRPr lang="zh-CN" sz="105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mn-ea"/>
                          <a:cs typeface="+mn-cs"/>
                        </a:rPr>
                        <a:t>Ericsson</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mn-ea"/>
                          <a:cs typeface="+mn-cs"/>
                        </a:rPr>
                        <a:t>S5-222551</a:t>
                      </a:r>
                      <a:endParaRPr lang="zh-CN" sz="105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mn-ea"/>
                          <a:cs typeface="+mn-cs"/>
                        </a:rPr>
                        <a:t>Collection of Rel-18 3GPP SA5 OAM </a:t>
                      </a:r>
                      <a:r>
                        <a:rPr lang="en-US" altLang="zh-CN" sz="1050" kern="1200" dirty="0" err="1" smtClean="0">
                          <a:solidFill>
                            <a:schemeClr val="tx1"/>
                          </a:solidFill>
                          <a:effectLst/>
                          <a:latin typeface="+mn-lt"/>
                          <a:ea typeface="+mn-ea"/>
                          <a:cs typeface="+mn-cs"/>
                        </a:rPr>
                        <a:t>WoPs</a:t>
                      </a:r>
                      <a:endParaRPr lang="zh-CN" sz="105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SA5 Vice Chair</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52659694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smtClean="0"/>
              <a:t>OAM General </a:t>
            </a:r>
            <a:r>
              <a:rPr lang="en-US" altLang="zh-CN" sz="2800" kern="0" dirty="0"/>
              <a:t>Topics (</a:t>
            </a:r>
            <a:r>
              <a:rPr lang="en-US" altLang="zh-CN" sz="2800" kern="0" dirty="0" smtClean="0"/>
              <a:t>Rel-18 </a:t>
            </a:r>
            <a:r>
              <a:rPr lang="en-US" altLang="zh-CN" sz="2800" kern="0" dirty="0"/>
              <a:t>prioritization and Work </a:t>
            </a:r>
            <a:r>
              <a:rPr lang="en-US" altLang="zh-CN" sz="2800" kern="0" dirty="0" smtClean="0"/>
              <a:t>Package)</a:t>
            </a:r>
            <a:endParaRPr lang="sv-SE" sz="2800" kern="0" dirty="0"/>
          </a:p>
        </p:txBody>
      </p:sp>
      <p:sp>
        <p:nvSpPr>
          <p:cNvPr id="8" name="矩形 7"/>
          <p:cNvSpPr/>
          <p:nvPr/>
        </p:nvSpPr>
        <p:spPr>
          <a:xfrm>
            <a:off x="335395" y="664718"/>
            <a:ext cx="10607040" cy="5536900"/>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200" b="1" dirty="0" smtClean="0">
                <a:solidFill>
                  <a:srgbClr val="0000FF"/>
                </a:solidFill>
                <a:latin typeface="+mn-lt"/>
                <a:cs typeface="Arial" charset="0"/>
              </a:rPr>
              <a:t>Info about </a:t>
            </a:r>
            <a:r>
              <a:rPr lang="en-US" altLang="zh-CN" sz="1200" b="1" dirty="0" err="1" smtClean="0">
                <a:solidFill>
                  <a:srgbClr val="0000FF"/>
                </a:solidFill>
                <a:latin typeface="+mn-lt"/>
                <a:cs typeface="Arial" charset="0"/>
              </a:rPr>
              <a:t>WoP</a:t>
            </a:r>
            <a:r>
              <a:rPr lang="en-US" altLang="zh-CN" sz="1200" b="1" dirty="0">
                <a:solidFill>
                  <a:srgbClr val="0000FF"/>
                </a:solidFill>
                <a:latin typeface="+mn-lt"/>
                <a:cs typeface="Arial" charset="0"/>
              </a:rPr>
              <a:t>: </a:t>
            </a:r>
            <a:endParaRPr lang="en-US" altLang="zh-CN" sz="1200" b="1" dirty="0" smtClean="0">
              <a:solidFill>
                <a:srgbClr val="0000FF"/>
              </a:solidFill>
              <a:latin typeface="+mn-lt"/>
              <a:cs typeface="Arial" charset="0"/>
            </a:endParaRPr>
          </a:p>
          <a:p>
            <a:pPr marL="1217598" lvl="1" indent="-609585" defTabSz="1219170">
              <a:spcBef>
                <a:spcPct val="20000"/>
              </a:spcBef>
              <a:buBlip>
                <a:blip r:embed="rId2"/>
              </a:buBlip>
              <a:defRPr/>
            </a:pPr>
            <a:r>
              <a:rPr lang="en-US" altLang="zh-CN" sz="1100" dirty="0" smtClean="0">
                <a:solidFill>
                  <a:prstClr val="black"/>
                </a:solidFill>
                <a:latin typeface="+mn-lt"/>
              </a:rPr>
              <a:t>We </a:t>
            </a:r>
            <a:r>
              <a:rPr lang="en-US" altLang="zh-CN" sz="1100" dirty="0">
                <a:solidFill>
                  <a:prstClr val="black"/>
                </a:solidFill>
                <a:latin typeface="+mn-lt"/>
              </a:rPr>
              <a:t>need to start the Rel-18 work at SA5#142e – all SA-approved Rel-18 WI/SIs should be on the agenda.</a:t>
            </a:r>
          </a:p>
          <a:p>
            <a:pPr marL="1217598" lvl="1" indent="-609585" defTabSz="1219170">
              <a:spcBef>
                <a:spcPct val="20000"/>
              </a:spcBef>
              <a:buBlip>
                <a:blip r:embed="rId2"/>
              </a:buBlip>
              <a:defRPr/>
            </a:pPr>
            <a:r>
              <a:rPr lang="en-US" altLang="zh-CN" sz="1100" dirty="0" smtClean="0">
                <a:solidFill>
                  <a:prstClr val="black"/>
                </a:solidFill>
                <a:latin typeface="+mn-lt"/>
              </a:rPr>
              <a:t>Definition </a:t>
            </a:r>
            <a:r>
              <a:rPr lang="en-US" altLang="zh-CN" sz="1100" dirty="0">
                <a:solidFill>
                  <a:prstClr val="black"/>
                </a:solidFill>
                <a:latin typeface="+mn-lt"/>
              </a:rPr>
              <a:t>of the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proposed by the work item rapporteurs as input contributions to SA5#142e and agreed there, which means that the </a:t>
            </a:r>
            <a:r>
              <a:rPr lang="en-US" altLang="zh-CN" sz="1100" dirty="0" err="1">
                <a:solidFill>
                  <a:prstClr val="black"/>
                </a:solidFill>
                <a:latin typeface="+mn-lt"/>
              </a:rPr>
              <a:t>WoPs</a:t>
            </a:r>
            <a:r>
              <a:rPr lang="en-US" altLang="zh-CN" sz="1100" dirty="0">
                <a:solidFill>
                  <a:prstClr val="black"/>
                </a:solidFill>
                <a:latin typeface="+mn-lt"/>
              </a:rPr>
              <a:t> can and should then be used as basis for selection of subsets of the </a:t>
            </a:r>
            <a:r>
              <a:rPr lang="en-US" altLang="zh-CN" sz="1100" dirty="0" err="1">
                <a:solidFill>
                  <a:prstClr val="black"/>
                </a:solidFill>
                <a:latin typeface="+mn-lt"/>
              </a:rPr>
              <a:t>WoPs</a:t>
            </a:r>
            <a:r>
              <a:rPr lang="en-US" altLang="zh-CN" sz="1100" dirty="0">
                <a:solidFill>
                  <a:prstClr val="black"/>
                </a:solidFill>
                <a:latin typeface="+mn-lt"/>
              </a:rPr>
              <a:t> on the agenda for SA5#143e.</a:t>
            </a:r>
          </a:p>
          <a:p>
            <a:pPr marL="1217598" lvl="1" indent="-609585" defTabSz="1219170">
              <a:spcBef>
                <a:spcPct val="20000"/>
              </a:spcBef>
              <a:buBlip>
                <a:blip r:embed="rId2"/>
              </a:buBlip>
              <a:defRPr/>
            </a:pPr>
            <a:r>
              <a:rPr lang="en-US" altLang="zh-CN" sz="1100" dirty="0" smtClean="0">
                <a:solidFill>
                  <a:prstClr val="black"/>
                </a:solidFill>
                <a:latin typeface="+mn-lt"/>
              </a:rPr>
              <a:t>Therefore </a:t>
            </a:r>
            <a:r>
              <a:rPr lang="en-US" altLang="zh-CN" sz="1100" dirty="0">
                <a:solidFill>
                  <a:prstClr val="black"/>
                </a:solidFill>
                <a:latin typeface="+mn-lt"/>
              </a:rPr>
              <a:t>we need some other less formal way of reducing the agenda for SA5#142e, if we want that – like a leaders recommendation of what to focus on, e.g. initial skeleton proposals and/or DPs. Maybe this will come natural anyway for a first Rel-18 meeting, so we did not decide on any such leaders recommendation yet (but I still ask everyone to consider that, to avoid a huge overload of Rel-18 contributions at the same time as we need to finish the Rel-17 work items with approved exceptions as well as the earlier Rel-17 studies that continue into Rel-18).</a:t>
            </a:r>
          </a:p>
          <a:p>
            <a:pPr marL="1217598" lvl="1" indent="-609585" defTabSz="1219170">
              <a:spcBef>
                <a:spcPct val="20000"/>
              </a:spcBef>
              <a:buBlip>
                <a:blip r:embed="rId2"/>
              </a:buBlip>
              <a:defRPr/>
            </a:pPr>
            <a:r>
              <a:rPr lang="en-US" altLang="zh-CN" sz="1100" dirty="0" smtClean="0">
                <a:solidFill>
                  <a:prstClr val="black"/>
                </a:solidFill>
                <a:latin typeface="+mn-lt"/>
              </a:rPr>
              <a:t>The </a:t>
            </a:r>
            <a:r>
              <a:rPr lang="en-US" altLang="zh-CN" sz="1100" dirty="0" err="1">
                <a:solidFill>
                  <a:prstClr val="black"/>
                </a:solidFill>
                <a:latin typeface="+mn-lt"/>
              </a:rPr>
              <a:t>WoPs</a:t>
            </a:r>
            <a:r>
              <a:rPr lang="en-US" altLang="zh-CN" sz="1100" dirty="0">
                <a:solidFill>
                  <a:prstClr val="black"/>
                </a:solidFill>
                <a:latin typeface="+mn-lt"/>
              </a:rPr>
              <a:t> shall in no way modify the content or meaning of the objectives in the approved WID/SIDs – they are only allowed to identify clearly defined subsets of the objectives, typically one </a:t>
            </a:r>
            <a:r>
              <a:rPr lang="en-US" altLang="zh-CN" sz="1100" dirty="0" err="1">
                <a:solidFill>
                  <a:prstClr val="black"/>
                </a:solidFill>
                <a:latin typeface="+mn-lt"/>
              </a:rPr>
              <a:t>WoP</a:t>
            </a:r>
            <a:r>
              <a:rPr lang="en-US" altLang="zh-CN" sz="1100" dirty="0">
                <a:solidFill>
                  <a:prstClr val="black"/>
                </a:solidFill>
                <a:latin typeface="+mn-lt"/>
              </a:rPr>
              <a:t> per “main bullet” in the WID/SID Objectives, or in some cases subsets of a bullet if it’s clearly separable.</a:t>
            </a:r>
          </a:p>
          <a:p>
            <a:pPr marL="1217598" lvl="1" indent="-609585" defTabSz="1219170">
              <a:spcBef>
                <a:spcPct val="20000"/>
              </a:spcBef>
              <a:buBlip>
                <a:blip r:embed="rId2"/>
              </a:buBlip>
              <a:defRPr/>
            </a:pPr>
            <a:r>
              <a:rPr lang="en-US" altLang="zh-CN" sz="1100" dirty="0" smtClean="0">
                <a:solidFill>
                  <a:prstClr val="black"/>
                </a:solidFill>
                <a:latin typeface="+mn-lt"/>
              </a:rPr>
              <a:t>The </a:t>
            </a:r>
            <a:r>
              <a:rPr lang="en-US" altLang="zh-CN" sz="1100" dirty="0">
                <a:solidFill>
                  <a:prstClr val="black"/>
                </a:solidFill>
                <a:latin typeface="+mn-lt"/>
              </a:rPr>
              <a:t>SA5#142e-agreed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documented as an “SA5-local WID/SID update with </a:t>
            </a:r>
            <a:r>
              <a:rPr lang="en-US" altLang="zh-CN" sz="1100" dirty="0" err="1">
                <a:solidFill>
                  <a:prstClr val="black"/>
                </a:solidFill>
                <a:latin typeface="+mn-lt"/>
              </a:rPr>
              <a:t>WoPs</a:t>
            </a:r>
            <a:r>
              <a:rPr lang="en-US" altLang="zh-CN" sz="1100" dirty="0">
                <a:solidFill>
                  <a:prstClr val="black"/>
                </a:solidFill>
                <a:latin typeface="+mn-lt"/>
              </a:rPr>
              <a:t>” (no need to send them to SA for approval).</a:t>
            </a:r>
          </a:p>
          <a:p>
            <a:pPr marL="1217598" lvl="1" indent="-609585" defTabSz="1219170">
              <a:spcBef>
                <a:spcPct val="20000"/>
              </a:spcBef>
              <a:buBlip>
                <a:blip r:embed="rId2"/>
              </a:buBlip>
              <a:defRPr/>
            </a:pPr>
            <a:r>
              <a:rPr lang="en-US" altLang="zh-CN" sz="1100" dirty="0" smtClean="0">
                <a:solidFill>
                  <a:prstClr val="black"/>
                </a:solidFill>
                <a:latin typeface="+mn-lt"/>
              </a:rPr>
              <a:t>Then </a:t>
            </a:r>
            <a:r>
              <a:rPr lang="en-US" altLang="zh-CN" sz="1100" dirty="0">
                <a:solidFill>
                  <a:prstClr val="black"/>
                </a:solidFill>
                <a:latin typeface="+mn-lt"/>
              </a:rPr>
              <a:t>we ask the rapporteurs to propose a subset of all agreed </a:t>
            </a:r>
            <a:r>
              <a:rPr lang="en-US" altLang="zh-CN" sz="1100" dirty="0" err="1">
                <a:solidFill>
                  <a:prstClr val="black"/>
                </a:solidFill>
                <a:latin typeface="+mn-lt"/>
              </a:rPr>
              <a:t>WoPs</a:t>
            </a:r>
            <a:r>
              <a:rPr lang="en-US" altLang="zh-CN" sz="1100" dirty="0">
                <a:solidFill>
                  <a:prstClr val="black"/>
                </a:solidFill>
                <a:latin typeface="+mn-lt"/>
              </a:rPr>
              <a:t> to be recommended to the leaders to be put on the agenda for next meeting, which means that contributions to the next meeting (143e) are only allowed to address the selected </a:t>
            </a:r>
            <a:r>
              <a:rPr lang="en-US" altLang="zh-CN" sz="1100" dirty="0" err="1">
                <a:solidFill>
                  <a:prstClr val="black"/>
                </a:solidFill>
                <a:latin typeface="+mn-lt"/>
              </a:rPr>
              <a:t>WoPs</a:t>
            </a:r>
            <a:r>
              <a:rPr lang="en-US" altLang="zh-CN" sz="1100" dirty="0">
                <a:solidFill>
                  <a:prstClr val="black"/>
                </a:solidFill>
                <a:latin typeface="+mn-lt"/>
              </a:rPr>
              <a:t>. We don’t spend time on this selection during the meeting, as the agreed </a:t>
            </a:r>
            <a:r>
              <a:rPr lang="en-US" altLang="zh-CN" sz="1100" dirty="0" err="1">
                <a:solidFill>
                  <a:prstClr val="black"/>
                </a:solidFill>
                <a:latin typeface="+mn-lt"/>
              </a:rPr>
              <a:t>WoPs</a:t>
            </a:r>
            <a:r>
              <a:rPr lang="en-US" altLang="zh-CN" sz="1100" dirty="0">
                <a:solidFill>
                  <a:prstClr val="black"/>
                </a:solidFill>
                <a:latin typeface="+mn-lt"/>
              </a:rPr>
              <a:t> are not known until the end of the meeting but also to save time for the </a:t>
            </a:r>
            <a:r>
              <a:rPr lang="en-US" altLang="zh-CN" sz="1100" dirty="0" err="1">
                <a:solidFill>
                  <a:prstClr val="black"/>
                </a:solidFill>
                <a:latin typeface="+mn-lt"/>
              </a:rPr>
              <a:t>tdoc</a:t>
            </a:r>
            <a:r>
              <a:rPr lang="en-US" altLang="zh-CN" sz="1100" dirty="0">
                <a:solidFill>
                  <a:prstClr val="black"/>
                </a:solidFill>
                <a:latin typeface="+mn-lt"/>
              </a:rPr>
              <a:t> discussions and conclusions in the meeting.</a:t>
            </a:r>
          </a:p>
          <a:p>
            <a:pPr marL="1217598" lvl="1" indent="-609585" defTabSz="1219170">
              <a:spcBef>
                <a:spcPct val="20000"/>
              </a:spcBef>
              <a:buBlip>
                <a:blip r:embed="rId2"/>
              </a:buBlip>
              <a:defRPr/>
            </a:pPr>
            <a:r>
              <a:rPr lang="en-US" altLang="zh-CN" sz="1100" dirty="0" smtClean="0">
                <a:solidFill>
                  <a:prstClr val="black"/>
                </a:solidFill>
                <a:latin typeface="+mn-lt"/>
              </a:rPr>
              <a:t>We </a:t>
            </a:r>
            <a:r>
              <a:rPr lang="en-US" altLang="zh-CN" sz="1100" dirty="0">
                <a:solidFill>
                  <a:prstClr val="black"/>
                </a:solidFill>
                <a:latin typeface="+mn-lt"/>
              </a:rPr>
              <a:t>will add the selection of subsets of </a:t>
            </a:r>
            <a:r>
              <a:rPr lang="en-US" altLang="zh-CN" sz="1100" dirty="0" err="1">
                <a:solidFill>
                  <a:prstClr val="black"/>
                </a:solidFill>
                <a:latin typeface="+mn-lt"/>
              </a:rPr>
              <a:t>WoPs</a:t>
            </a:r>
            <a:r>
              <a:rPr lang="en-US" altLang="zh-CN" sz="1100" dirty="0">
                <a:solidFill>
                  <a:prstClr val="black"/>
                </a:solidFill>
                <a:latin typeface="+mn-lt"/>
              </a:rPr>
              <a:t> to the real meeting agenda as “level 4 (or 5)” agenda item (e.g. 6.3.4.1 for </a:t>
            </a:r>
            <a:r>
              <a:rPr lang="en-US" altLang="zh-CN" sz="1100" dirty="0" err="1">
                <a:solidFill>
                  <a:prstClr val="black"/>
                </a:solidFill>
                <a:latin typeface="+mn-lt"/>
              </a:rPr>
              <a:t>WoP</a:t>
            </a:r>
            <a:r>
              <a:rPr lang="en-US" altLang="zh-CN" sz="1100" dirty="0">
                <a:solidFill>
                  <a:prstClr val="black"/>
                </a:solidFill>
                <a:latin typeface="+mn-lt"/>
              </a:rPr>
              <a:t> no. 1 in agenda 6.4.3) so that this has to be used for </a:t>
            </a:r>
            <a:r>
              <a:rPr lang="en-US" altLang="zh-CN" sz="1100" dirty="0" err="1">
                <a:solidFill>
                  <a:prstClr val="black"/>
                </a:solidFill>
                <a:latin typeface="+mn-lt"/>
              </a:rPr>
              <a:t>tdoc</a:t>
            </a:r>
            <a:r>
              <a:rPr lang="en-US" altLang="zh-CN" sz="1100" dirty="0">
                <a:solidFill>
                  <a:prstClr val="black"/>
                </a:solidFill>
                <a:latin typeface="+mn-lt"/>
              </a:rPr>
              <a:t> agenda allocation in 3GU. This is possible in 3GU according to Mirko. The next meeting’s draft agenda shall be sent out for email review asap after the meeting, and then it will be decided by the leaders after any comments have been considered. Thus the </a:t>
            </a:r>
            <a:r>
              <a:rPr lang="en-US" altLang="zh-CN" sz="1100" dirty="0" err="1">
                <a:solidFill>
                  <a:prstClr val="black"/>
                </a:solidFill>
                <a:latin typeface="+mn-lt"/>
              </a:rPr>
              <a:t>WoP</a:t>
            </a:r>
            <a:r>
              <a:rPr lang="en-US" altLang="zh-CN" sz="1100" dirty="0">
                <a:solidFill>
                  <a:prstClr val="black"/>
                </a:solidFill>
                <a:latin typeface="+mn-lt"/>
              </a:rPr>
              <a:t> selection for SA5#143e should be known soon after SA5#142e finished, for everyone to be able to plan and prepare contributions for SA5#143e as early as possible.</a:t>
            </a:r>
          </a:p>
          <a:p>
            <a:pPr marL="1217598" lvl="1" indent="-609585" defTabSz="1219170">
              <a:spcBef>
                <a:spcPct val="20000"/>
              </a:spcBef>
              <a:buBlip>
                <a:blip r:embed="rId2"/>
              </a:buBlip>
              <a:defRPr/>
            </a:pPr>
            <a:r>
              <a:rPr lang="en-US" altLang="zh-CN" sz="1100" dirty="0" smtClean="0">
                <a:solidFill>
                  <a:prstClr val="black"/>
                </a:solidFill>
                <a:latin typeface="+mn-lt"/>
              </a:rPr>
              <a:t>This </a:t>
            </a:r>
            <a:r>
              <a:rPr lang="en-US" altLang="zh-CN" sz="1100" dirty="0">
                <a:solidFill>
                  <a:prstClr val="black"/>
                </a:solidFill>
                <a:latin typeface="+mn-lt"/>
              </a:rPr>
              <a:t>also means that the leaders have “full control” to decide about the </a:t>
            </a:r>
            <a:r>
              <a:rPr lang="en-US" altLang="zh-CN" sz="1100" dirty="0" err="1">
                <a:solidFill>
                  <a:prstClr val="black"/>
                </a:solidFill>
                <a:latin typeface="+mn-lt"/>
              </a:rPr>
              <a:t>WoP</a:t>
            </a:r>
            <a:r>
              <a:rPr lang="en-US" altLang="zh-CN" sz="1100" dirty="0">
                <a:solidFill>
                  <a:prstClr val="black"/>
                </a:solidFill>
                <a:latin typeface="+mn-lt"/>
              </a:rPr>
              <a:t> selection in the agenda for next meeting (like we always have for the agenda), and it is not possible to contribute to any other </a:t>
            </a:r>
            <a:r>
              <a:rPr lang="en-US" altLang="zh-CN" sz="1100" dirty="0" err="1">
                <a:solidFill>
                  <a:prstClr val="black"/>
                </a:solidFill>
                <a:latin typeface="+mn-lt"/>
              </a:rPr>
              <a:t>WoPs</a:t>
            </a:r>
            <a:r>
              <a:rPr lang="en-US" altLang="zh-CN" sz="1100" dirty="0">
                <a:solidFill>
                  <a:prstClr val="black"/>
                </a:solidFill>
                <a:latin typeface="+mn-lt"/>
              </a:rPr>
              <a:t> than the selected ones.</a:t>
            </a:r>
          </a:p>
          <a:p>
            <a:pPr marL="1217598" lvl="1" indent="-609585" defTabSz="1219170">
              <a:spcBef>
                <a:spcPct val="20000"/>
              </a:spcBef>
              <a:buBlip>
                <a:blip r:embed="rId2"/>
              </a:buBlip>
              <a:defRPr/>
            </a:pPr>
            <a:r>
              <a:rPr lang="en-US" altLang="zh-CN" sz="1100" dirty="0" smtClean="0">
                <a:solidFill>
                  <a:prstClr val="black"/>
                </a:solidFill>
                <a:latin typeface="+mn-lt"/>
              </a:rPr>
              <a:t>This </a:t>
            </a:r>
            <a:r>
              <a:rPr lang="en-US" altLang="zh-CN" sz="1100" dirty="0">
                <a:solidFill>
                  <a:prstClr val="black"/>
                </a:solidFill>
                <a:latin typeface="+mn-lt"/>
              </a:rPr>
              <a:t>also has the big advantage that we can follow the “statistics of number of </a:t>
            </a:r>
            <a:r>
              <a:rPr lang="en-US" altLang="zh-CN" sz="1100" dirty="0" err="1">
                <a:solidFill>
                  <a:prstClr val="black"/>
                </a:solidFill>
                <a:latin typeface="+mn-lt"/>
              </a:rPr>
              <a:t>tdocs</a:t>
            </a:r>
            <a:r>
              <a:rPr lang="en-US" altLang="zh-CN" sz="1100" dirty="0">
                <a:solidFill>
                  <a:prstClr val="black"/>
                </a:solidFill>
                <a:latin typeface="+mn-lt"/>
              </a:rPr>
              <a:t> for every </a:t>
            </a:r>
            <a:r>
              <a:rPr lang="en-US" altLang="zh-CN" sz="1100" dirty="0" err="1">
                <a:solidFill>
                  <a:prstClr val="black"/>
                </a:solidFill>
                <a:latin typeface="+mn-lt"/>
              </a:rPr>
              <a:t>WoP</a:t>
            </a:r>
            <a:r>
              <a:rPr lang="en-US" altLang="zh-CN" sz="1100" dirty="0">
                <a:solidFill>
                  <a:prstClr val="black"/>
                </a:solidFill>
                <a:latin typeface="+mn-lt"/>
              </a:rPr>
              <a:t>” at every meeting to see an indication of the progress for each </a:t>
            </a:r>
            <a:r>
              <a:rPr lang="en-US" altLang="zh-CN" sz="1100" dirty="0" err="1">
                <a:solidFill>
                  <a:prstClr val="black"/>
                </a:solidFill>
                <a:latin typeface="+mn-lt"/>
              </a:rPr>
              <a:t>WoP</a:t>
            </a:r>
            <a:r>
              <a:rPr lang="en-US" altLang="zh-CN" sz="1100" dirty="0">
                <a:solidFill>
                  <a:prstClr val="black"/>
                </a:solidFill>
                <a:latin typeface="+mn-lt"/>
              </a:rPr>
              <a:t> and at the end of the release check if all objectives (</a:t>
            </a:r>
            <a:r>
              <a:rPr lang="en-US" altLang="zh-CN" sz="1100" dirty="0" err="1">
                <a:solidFill>
                  <a:prstClr val="black"/>
                </a:solidFill>
                <a:latin typeface="+mn-lt"/>
              </a:rPr>
              <a:t>WoPs</a:t>
            </a:r>
            <a:r>
              <a:rPr lang="en-US" altLang="zh-CN" sz="1100" dirty="0">
                <a:solidFill>
                  <a:prstClr val="black"/>
                </a:solidFill>
                <a:latin typeface="+mn-lt"/>
              </a:rPr>
              <a:t>) have been addressed with some contributions (and how many were agreed).</a:t>
            </a:r>
          </a:p>
          <a:p>
            <a:pPr defTabSz="1219170" eaLnBrk="1" fontAlgn="auto" hangingPunct="1">
              <a:spcBef>
                <a:spcPts val="0"/>
              </a:spcBef>
              <a:spcAft>
                <a:spcPts val="0"/>
              </a:spcAft>
              <a:defRPr/>
            </a:pPr>
            <a:endParaRPr lang="en-US" altLang="zh-CN" sz="1000"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a:solidFill>
                  <a:srgbClr val="0000FF"/>
                </a:solidFill>
                <a:latin typeface="+mn-lt"/>
                <a:cs typeface="Arial" charset="0"/>
              </a:rPr>
              <a:t>S5-222551 Collection of Rel-18 3GPP SA5 OAM </a:t>
            </a:r>
            <a:r>
              <a:rPr lang="en-US" altLang="zh-CN" sz="1200" b="1" dirty="0" err="1">
                <a:solidFill>
                  <a:srgbClr val="0000FF"/>
                </a:solidFill>
                <a:latin typeface="+mn-lt"/>
                <a:cs typeface="Arial" charset="0"/>
              </a:rPr>
              <a:t>WoPs</a:t>
            </a:r>
            <a:endParaRPr lang="zh-CN" altLang="zh-CN" sz="1200" b="1" dirty="0">
              <a:solidFill>
                <a:srgbClr val="0000FF"/>
              </a:solidFill>
              <a:latin typeface="+mn-lt"/>
              <a:cs typeface="Arial" charset="0"/>
            </a:endParaRPr>
          </a:p>
          <a:p>
            <a:pPr lvl="1" defTabSz="1219170">
              <a:defRPr/>
            </a:pPr>
            <a:r>
              <a:rPr lang="en-US" altLang="zh-CN" sz="1000" dirty="0">
                <a:latin typeface="+mn-lt"/>
              </a:rPr>
              <a:t>We ask every rapporteur to make the following calculation, based on this “formula”:</a:t>
            </a:r>
          </a:p>
          <a:p>
            <a:pPr marL="1217598" lvl="1" indent="-609585" defTabSz="1219170">
              <a:spcBef>
                <a:spcPct val="20000"/>
              </a:spcBef>
              <a:buBlip>
                <a:blip r:embed="rId2"/>
              </a:buBlip>
              <a:defRPr/>
            </a:pPr>
            <a:r>
              <a:rPr lang="en-US" altLang="zh-CN" sz="1000" dirty="0" smtClean="0">
                <a:solidFill>
                  <a:prstClr val="black"/>
                </a:solidFill>
                <a:latin typeface="+mn-lt"/>
              </a:rPr>
              <a:t>X </a:t>
            </a:r>
            <a:r>
              <a:rPr lang="en-US" altLang="zh-CN" sz="1000" dirty="0">
                <a:solidFill>
                  <a:prstClr val="black"/>
                </a:solidFill>
                <a:latin typeface="+mn-lt"/>
              </a:rPr>
              <a:t>= Total number of </a:t>
            </a:r>
            <a:r>
              <a:rPr lang="en-US" altLang="zh-CN" sz="1000" dirty="0" err="1">
                <a:solidFill>
                  <a:prstClr val="black"/>
                </a:solidFill>
                <a:latin typeface="+mn-lt"/>
              </a:rPr>
              <a:t>WoPs</a:t>
            </a:r>
            <a:r>
              <a:rPr lang="en-US" altLang="zh-CN" sz="1000" dirty="0">
                <a:solidFill>
                  <a:prstClr val="black"/>
                </a:solidFill>
                <a:latin typeface="+mn-lt"/>
              </a:rPr>
              <a:t> for the WI/SI</a:t>
            </a:r>
          </a:p>
          <a:p>
            <a:pPr marL="1217598" lvl="1" indent="-609585" defTabSz="1219170">
              <a:spcBef>
                <a:spcPct val="20000"/>
              </a:spcBef>
              <a:buBlip>
                <a:blip r:embed="rId2"/>
              </a:buBlip>
              <a:defRPr/>
            </a:pPr>
            <a:r>
              <a:rPr lang="en-US" altLang="zh-CN" sz="1000" dirty="0" smtClean="0">
                <a:solidFill>
                  <a:prstClr val="black"/>
                </a:solidFill>
                <a:latin typeface="+mn-lt"/>
              </a:rPr>
              <a:t>Y </a:t>
            </a:r>
            <a:r>
              <a:rPr lang="en-US" altLang="zh-CN" sz="1000" dirty="0">
                <a:solidFill>
                  <a:prstClr val="black"/>
                </a:solidFill>
                <a:latin typeface="+mn-lt"/>
              </a:rPr>
              <a:t>= Number of SA5 meetings from start to the target date (not counting the potential ad-hoc in Oct.)</a:t>
            </a:r>
          </a:p>
          <a:p>
            <a:pPr marL="1217598" lvl="1" indent="-609585" defTabSz="1219170">
              <a:spcBef>
                <a:spcPct val="20000"/>
              </a:spcBef>
              <a:buBlip>
                <a:blip r:embed="rId2"/>
              </a:buBlip>
              <a:defRPr/>
            </a:pPr>
            <a:r>
              <a:rPr lang="en-US" altLang="zh-CN" sz="1000" dirty="0" smtClean="0">
                <a:solidFill>
                  <a:prstClr val="black"/>
                </a:solidFill>
                <a:latin typeface="+mn-lt"/>
              </a:rPr>
              <a:t>Z </a:t>
            </a:r>
            <a:r>
              <a:rPr lang="en-US" altLang="zh-CN" sz="1000" dirty="0">
                <a:solidFill>
                  <a:prstClr val="black"/>
                </a:solidFill>
                <a:latin typeface="+mn-lt"/>
              </a:rPr>
              <a:t>= Divide X by Y, round up to next integer number (if not already integer) and add +1 </a:t>
            </a:r>
          </a:p>
          <a:p>
            <a:pPr marL="1217598" lvl="1" indent="-609585" defTabSz="1219170">
              <a:spcBef>
                <a:spcPct val="20000"/>
              </a:spcBef>
              <a:buBlip>
                <a:blip r:embed="rId2"/>
              </a:buBlip>
              <a:defRPr/>
            </a:pPr>
            <a:r>
              <a:rPr lang="en-US" altLang="zh-CN" sz="1000" dirty="0" smtClean="0">
                <a:solidFill>
                  <a:prstClr val="black"/>
                </a:solidFill>
                <a:latin typeface="+mn-lt"/>
              </a:rPr>
              <a:t>Z </a:t>
            </a:r>
            <a:r>
              <a:rPr lang="en-US" altLang="zh-CN" sz="1000" dirty="0">
                <a:solidFill>
                  <a:prstClr val="black"/>
                </a:solidFill>
                <a:latin typeface="+mn-lt"/>
              </a:rPr>
              <a:t>= allowed number of </a:t>
            </a:r>
            <a:r>
              <a:rPr lang="en-US" altLang="zh-CN" sz="1000" dirty="0" err="1">
                <a:solidFill>
                  <a:prstClr val="black"/>
                </a:solidFill>
                <a:latin typeface="+mn-lt"/>
              </a:rPr>
              <a:t>WoPs</a:t>
            </a:r>
            <a:r>
              <a:rPr lang="en-US" altLang="zh-CN" sz="1000" dirty="0">
                <a:solidFill>
                  <a:prstClr val="black"/>
                </a:solidFill>
                <a:latin typeface="+mn-lt"/>
              </a:rPr>
              <a:t> at every meeting. </a:t>
            </a:r>
          </a:p>
        </p:txBody>
      </p:sp>
    </p:spTree>
    <p:extLst>
      <p:ext uri="{BB962C8B-B14F-4D97-AF65-F5344CB8AC3E}">
        <p14:creationId xmlns:p14="http://schemas.microsoft.com/office/powerpoint/2010/main" val="1960207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smtClean="0"/>
              <a:t>OAM General </a:t>
            </a:r>
            <a:r>
              <a:rPr lang="en-US" altLang="zh-CN" sz="2800" kern="0" dirty="0"/>
              <a:t>Topics </a:t>
            </a:r>
            <a:r>
              <a:rPr lang="en-US" altLang="zh-CN" sz="2800" kern="0" dirty="0" smtClean="0"/>
              <a:t>(Forge collaboration with CT)</a:t>
            </a:r>
            <a:endParaRPr lang="sv-SE" sz="2800" kern="0" dirty="0"/>
          </a:p>
        </p:txBody>
      </p:sp>
      <p:sp>
        <p:nvSpPr>
          <p:cNvPr id="8" name="矩形 7"/>
          <p:cNvSpPr/>
          <p:nvPr/>
        </p:nvSpPr>
        <p:spPr>
          <a:xfrm>
            <a:off x="279976" y="721257"/>
            <a:ext cx="11447896" cy="5539978"/>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200" b="1" dirty="0" smtClean="0">
                <a:solidFill>
                  <a:srgbClr val="0000FF"/>
                </a:solidFill>
                <a:latin typeface="+mn-lt"/>
                <a:cs typeface="Arial" charset="0"/>
              </a:rPr>
              <a:t>Forge collaboration background information: </a:t>
            </a:r>
          </a:p>
          <a:p>
            <a:pPr marL="228600" indent="-228600" defTabSz="1219170" eaLnBrk="1" fontAlgn="auto" hangingPunct="1">
              <a:spcBef>
                <a:spcPts val="0"/>
              </a:spcBef>
              <a:spcAft>
                <a:spcPts val="0"/>
              </a:spcAft>
              <a:buAutoNum type="arabicPeriod"/>
              <a:defRPr/>
            </a:pPr>
            <a:r>
              <a:rPr lang="en-US" altLang="zh-CN" sz="1200" b="1" dirty="0" smtClean="0">
                <a:solidFill>
                  <a:prstClr val="black"/>
                </a:solidFill>
                <a:latin typeface="+mn-lt"/>
                <a:cs typeface="Arial" charset="0"/>
              </a:rPr>
              <a:t>SA approved forge structure: SP-220341 Proposed </a:t>
            </a:r>
            <a:r>
              <a:rPr lang="en-US" altLang="zh-CN" sz="1200" b="1" dirty="0">
                <a:solidFill>
                  <a:prstClr val="black"/>
                </a:solidFill>
                <a:latin typeface="+mn-lt"/>
                <a:cs typeface="Arial" charset="0"/>
              </a:rPr>
              <a:t>recommendations on Storage of 3GPP </a:t>
            </a:r>
            <a:r>
              <a:rPr lang="en-US" altLang="zh-CN" sz="1200" b="1" dirty="0" err="1">
                <a:solidFill>
                  <a:prstClr val="black"/>
                </a:solidFill>
                <a:latin typeface="+mn-lt"/>
                <a:cs typeface="Arial" charset="0"/>
              </a:rPr>
              <a:t>OpenAPI</a:t>
            </a:r>
            <a:r>
              <a:rPr lang="en-US" altLang="zh-CN" sz="1200" b="1" dirty="0">
                <a:solidFill>
                  <a:prstClr val="black"/>
                </a:solidFill>
                <a:latin typeface="+mn-lt"/>
                <a:cs typeface="Arial" charset="0"/>
              </a:rPr>
              <a:t> specification </a:t>
            </a:r>
            <a:r>
              <a:rPr lang="en-US" altLang="zh-CN" sz="1200" b="1" dirty="0" smtClean="0">
                <a:solidFill>
                  <a:prstClr val="black"/>
                </a:solidFill>
                <a:latin typeface="+mn-lt"/>
                <a:cs typeface="Arial" charset="0"/>
              </a:rPr>
              <a:t>files in </a:t>
            </a:r>
            <a:r>
              <a:rPr lang="en-US" altLang="zh-CN" sz="1200" b="1" dirty="0">
                <a:solidFill>
                  <a:prstClr val="black"/>
                </a:solidFill>
                <a:latin typeface="+mn-lt"/>
                <a:cs typeface="Arial" charset="0"/>
              </a:rPr>
              <a:t>3GPP </a:t>
            </a:r>
            <a:r>
              <a:rPr lang="en-US" altLang="zh-CN" sz="1200" b="1" dirty="0" smtClean="0">
                <a:solidFill>
                  <a:prstClr val="black"/>
                </a:solidFill>
                <a:latin typeface="+mn-lt"/>
                <a:cs typeface="Arial" charset="0"/>
              </a:rPr>
              <a:t>Forge</a:t>
            </a:r>
          </a:p>
          <a:p>
            <a:pPr marL="228600" indent="-228600" defTabSz="1219170" eaLnBrk="1" fontAlgn="auto" hangingPunct="1">
              <a:spcBef>
                <a:spcPts val="0"/>
              </a:spcBef>
              <a:spcAft>
                <a:spcPts val="0"/>
              </a:spcAft>
              <a:buAutoNum type="arabicPeriod"/>
              <a:defRPr/>
            </a:pPr>
            <a:r>
              <a:rPr lang="en-US" altLang="zh-CN" sz="1200" b="1" dirty="0" smtClean="0">
                <a:solidFill>
                  <a:prstClr val="black"/>
                </a:solidFill>
                <a:latin typeface="+mn-lt"/>
                <a:cs typeface="Arial" charset="0"/>
              </a:rPr>
              <a:t>Request from CT Chair and CT expect: </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A. Update </a:t>
            </a:r>
            <a:r>
              <a:rPr lang="en-US" altLang="zh-CN" sz="1200" dirty="0">
                <a:solidFill>
                  <a:prstClr val="black"/>
                </a:solidFill>
                <a:latin typeface="+mn-lt"/>
                <a:cs typeface="Arial" charset="0"/>
              </a:rPr>
              <a:t>the file names to start with TS </a:t>
            </a:r>
            <a:r>
              <a:rPr lang="en-US" altLang="zh-CN" sz="1200" dirty="0" smtClean="0">
                <a:solidFill>
                  <a:prstClr val="black"/>
                </a:solidFill>
                <a:latin typeface="+mn-lt"/>
                <a:cs typeface="Arial" charset="0"/>
              </a:rPr>
              <a:t>number, Correct </a:t>
            </a:r>
            <a:r>
              <a:rPr lang="en-US" altLang="zh-CN" sz="1200" dirty="0">
                <a:solidFill>
                  <a:prstClr val="black"/>
                </a:solidFill>
                <a:latin typeface="+mn-lt"/>
                <a:cs typeface="Arial" charset="0"/>
              </a:rPr>
              <a:t>internal references to common </a:t>
            </a:r>
            <a:r>
              <a:rPr lang="en-US" altLang="zh-CN" sz="1200" dirty="0" err="1">
                <a:solidFill>
                  <a:prstClr val="black"/>
                </a:solidFill>
                <a:latin typeface="+mn-lt"/>
                <a:cs typeface="Arial" charset="0"/>
              </a:rPr>
              <a:t>defs</a:t>
            </a:r>
            <a:r>
              <a:rPr lang="en-US" altLang="zh-CN" sz="1200" dirty="0">
                <a:solidFill>
                  <a:prstClr val="black"/>
                </a:solidFill>
                <a:latin typeface="+mn-lt"/>
                <a:cs typeface="Arial" charset="0"/>
              </a:rPr>
              <a:t> (and other SA5 spec) to take into account the file name update</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mn-lt"/>
                <a:cs typeface="Arial" charset="0"/>
              </a:rPr>
              <a:t>B</a:t>
            </a:r>
            <a:r>
              <a:rPr lang="en-US" altLang="zh-CN" sz="1200" dirty="0" smtClean="0">
                <a:solidFill>
                  <a:prstClr val="black"/>
                </a:solidFill>
                <a:latin typeface="+mn-lt"/>
                <a:cs typeface="Arial" charset="0"/>
              </a:rPr>
              <a:t>. Use </a:t>
            </a:r>
            <a:r>
              <a:rPr lang="en-US" altLang="zh-CN" sz="1200" dirty="0">
                <a:solidFill>
                  <a:prstClr val="black"/>
                </a:solidFill>
                <a:latin typeface="+mn-lt"/>
                <a:cs typeface="Arial" charset="0"/>
              </a:rPr>
              <a:t>relative URIs to refer to external specifications (e.g. TS29571</a:t>
            </a:r>
            <a:r>
              <a:rPr lang="en-US" altLang="zh-CN" sz="1200" dirty="0" smtClean="0">
                <a:solidFill>
                  <a:prstClr val="black"/>
                </a:solidFill>
                <a:latin typeface="+mn-lt"/>
                <a:cs typeface="Arial" charset="0"/>
              </a:rPr>
              <a:t>)</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C</a:t>
            </a:r>
            <a:r>
              <a:rPr lang="en-US" altLang="zh-CN" sz="1200" dirty="0">
                <a:solidFill>
                  <a:prstClr val="black"/>
                </a:solidFill>
                <a:latin typeface="+mn-lt"/>
                <a:cs typeface="Arial" charset="0"/>
              </a:rPr>
              <a:t>: “</a:t>
            </a:r>
            <a:r>
              <a:rPr lang="en-US" altLang="zh-CN" sz="1200" dirty="0" err="1">
                <a:solidFill>
                  <a:prstClr val="black"/>
                </a:solidFill>
                <a:latin typeface="+mn-lt"/>
                <a:cs typeface="Arial" charset="0"/>
              </a:rPr>
              <a:t>comDefs.yaml</a:t>
            </a:r>
            <a:r>
              <a:rPr lang="en-US" altLang="zh-CN" sz="1200" dirty="0">
                <a:solidFill>
                  <a:prstClr val="black"/>
                </a:solidFill>
                <a:latin typeface="+mn-lt"/>
                <a:cs typeface="Arial" charset="0"/>
              </a:rPr>
              <a:t>" and “"</a:t>
            </a:r>
            <a:r>
              <a:rPr lang="en-US" altLang="zh-CN" sz="1200" dirty="0" err="1">
                <a:solidFill>
                  <a:prstClr val="black"/>
                </a:solidFill>
                <a:latin typeface="+mn-lt"/>
                <a:cs typeface="Arial" charset="0"/>
              </a:rPr>
              <a:t>coslaNrm.yaml</a:t>
            </a:r>
            <a:r>
              <a:rPr lang="en-US" altLang="zh-CN" sz="1200" dirty="0" smtClean="0">
                <a:solidFill>
                  <a:prstClr val="black"/>
                </a:solidFill>
                <a:latin typeface="+mn-lt"/>
                <a:cs typeface="Arial" charset="0"/>
              </a:rPr>
              <a:t>"</a:t>
            </a:r>
            <a:endParaRPr lang="en-US" altLang="zh-CN" sz="1200" b="1"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smtClean="0">
                <a:solidFill>
                  <a:srgbClr val="0000FF"/>
                </a:solidFill>
                <a:latin typeface="+mn-lt"/>
                <a:cs typeface="Arial" charset="0"/>
              </a:rPr>
              <a:t>Progress in SA5#142e:</a:t>
            </a:r>
          </a:p>
          <a:p>
            <a:pPr defTabSz="1219170" eaLnBrk="1" fontAlgn="auto" hangingPunct="1">
              <a:spcBef>
                <a:spcPts val="0"/>
              </a:spcBef>
              <a:spcAft>
                <a:spcPts val="0"/>
              </a:spcAft>
              <a:defRPr/>
            </a:pPr>
            <a:r>
              <a:rPr lang="en-US" altLang="zh-CN" sz="1200" b="1" dirty="0" smtClean="0">
                <a:solidFill>
                  <a:prstClr val="black"/>
                </a:solidFill>
                <a:latin typeface="+mn-lt"/>
                <a:cs typeface="Arial" charset="0"/>
              </a:rPr>
              <a:t>1. List of SA5#142 agreed </a:t>
            </a:r>
            <a:r>
              <a:rPr lang="en-US" altLang="zh-CN" sz="1200" b="1" dirty="0" err="1" smtClean="0">
                <a:solidFill>
                  <a:prstClr val="black"/>
                </a:solidFill>
                <a:latin typeface="+mn-lt"/>
                <a:cs typeface="Arial" charset="0"/>
              </a:rPr>
              <a:t>tdocs</a:t>
            </a:r>
            <a:r>
              <a:rPr lang="en-US" altLang="zh-CN" sz="1200" b="1" dirty="0" smtClean="0">
                <a:solidFill>
                  <a:prstClr val="black"/>
                </a:solidFill>
                <a:latin typeface="+mn-lt"/>
                <a:cs typeface="Arial" charset="0"/>
              </a:rPr>
              <a:t>: </a:t>
            </a:r>
            <a:endParaRPr lang="en-US" altLang="zh-CN" sz="1200" b="1" dirty="0">
              <a:solidFill>
                <a:prstClr val="black"/>
              </a:solidFill>
              <a:latin typeface="+mn-lt"/>
              <a:cs typeface="Arial" charset="0"/>
            </a:endParaRPr>
          </a:p>
          <a:p>
            <a:pPr algn="just">
              <a:spcAft>
                <a:spcPts val="0"/>
              </a:spcAft>
            </a:pPr>
            <a:r>
              <a:rPr lang="en-US" altLang="zh-CN" sz="1200" b="1" dirty="0">
                <a:latin typeface="+mn-lt"/>
              </a:rPr>
              <a:t>Collaboration with CT on Forge (TS 32.312&amp;28.532&amp;28.536&amp;28.538&amp;28.541&amp;28.550&amp;28.622&amp;28.623): </a:t>
            </a:r>
            <a:endParaRPr lang="zh-CN" altLang="zh-CN" sz="1200" dirty="0">
              <a:latin typeface="+mn-lt"/>
            </a:endParaRPr>
          </a:p>
          <a:p>
            <a:pPr algn="just">
              <a:spcAft>
                <a:spcPts val="0"/>
              </a:spcAft>
            </a:pPr>
            <a:r>
              <a:rPr lang="en-US" altLang="zh-CN" sz="1000" dirty="0">
                <a:latin typeface="+mn-lt"/>
              </a:rPr>
              <a:t>[SA5#142e], 6.3-MAINT, S5-222384 Rel-17 CR TS 28.312 </a:t>
            </a:r>
            <a:r>
              <a:rPr lang="en-US" altLang="zh-CN" sz="1000" dirty="0" err="1">
                <a:latin typeface="+mn-lt"/>
              </a:rPr>
              <a:t>OpenAPI</a:t>
            </a:r>
            <a:r>
              <a:rPr lang="en-US" altLang="zh-CN" sz="1000" dirty="0">
                <a:latin typeface="+mn-lt"/>
              </a:rPr>
              <a:t> file name and dependence change-</a:t>
            </a:r>
            <a:r>
              <a:rPr lang="en-US" altLang="zh-CN" sz="1000" dirty="0" err="1">
                <a:latin typeface="+mn-lt"/>
              </a:rPr>
              <a:t>intentNrm</a:t>
            </a:r>
            <a:endParaRPr lang="zh-CN" altLang="zh-CN" sz="1000" dirty="0">
              <a:latin typeface="+mn-lt"/>
            </a:endParaRPr>
          </a:p>
          <a:p>
            <a:pPr algn="just">
              <a:spcAft>
                <a:spcPts val="0"/>
              </a:spcAft>
            </a:pPr>
            <a:r>
              <a:rPr lang="en-US" altLang="zh-CN" sz="1000" dirty="0">
                <a:latin typeface="+mn-lt"/>
              </a:rPr>
              <a:t>[SA5#142e], 6.3-MAINT, GROUP#1 (</a:t>
            </a:r>
            <a:r>
              <a:rPr lang="en-US" altLang="zh-CN" sz="1000" dirty="0" smtClean="0">
                <a:latin typeface="+mn-lt"/>
              </a:rPr>
              <a:t>S5-222580/S5-222502</a:t>
            </a:r>
            <a:r>
              <a:rPr lang="en-US" altLang="zh-CN" sz="1000" dirty="0">
                <a:latin typeface="+mn-lt"/>
              </a:rPr>
              <a:t>) Draft CR 28.532 </a:t>
            </a:r>
            <a:r>
              <a:rPr lang="en-US" altLang="zh-CN" sz="1000" dirty="0" err="1">
                <a:latin typeface="+mn-lt"/>
              </a:rPr>
              <a:t>OpenAPI</a:t>
            </a:r>
            <a:r>
              <a:rPr lang="en-US" altLang="zh-CN" sz="1000" dirty="0">
                <a:latin typeface="+mn-lt"/>
              </a:rPr>
              <a:t> file name and dependence change</a:t>
            </a:r>
            <a:endParaRPr lang="zh-CN" altLang="zh-CN" sz="1000" dirty="0">
              <a:latin typeface="+mn-lt"/>
            </a:endParaRPr>
          </a:p>
          <a:p>
            <a:pPr algn="just">
              <a:spcAft>
                <a:spcPts val="0"/>
              </a:spcAft>
            </a:pPr>
            <a:r>
              <a:rPr lang="en-US" altLang="zh-CN" sz="1000" dirty="0">
                <a:latin typeface="+mn-lt"/>
              </a:rPr>
              <a:t>[SA5#142e], 6.3-MAINT, S5-222382 Rel-16 CR TS 28.536 </a:t>
            </a:r>
            <a:r>
              <a:rPr lang="en-US" altLang="zh-CN" sz="1000" dirty="0" err="1">
                <a:latin typeface="+mn-lt"/>
              </a:rPr>
              <a:t>OpenAPI</a:t>
            </a:r>
            <a:r>
              <a:rPr lang="en-US" altLang="zh-CN" sz="1000" dirty="0">
                <a:latin typeface="+mn-lt"/>
              </a:rPr>
              <a:t> file name and dependence change-</a:t>
            </a:r>
            <a:r>
              <a:rPr lang="en-US" altLang="zh-CN" sz="1000" dirty="0" err="1">
                <a:latin typeface="+mn-lt"/>
              </a:rPr>
              <a:t>coslaNrm</a:t>
            </a:r>
            <a:endParaRPr lang="zh-CN" altLang="zh-CN" sz="1000" dirty="0">
              <a:latin typeface="+mn-lt"/>
            </a:endParaRPr>
          </a:p>
          <a:p>
            <a:pPr algn="just">
              <a:spcAft>
                <a:spcPts val="0"/>
              </a:spcAft>
            </a:pPr>
            <a:r>
              <a:rPr lang="en-US" altLang="zh-CN" sz="1000" dirty="0">
                <a:latin typeface="+mn-lt"/>
              </a:rPr>
              <a:t>[SA5#142e], 6.3-MAINT, S5-222385 Rel-17 CR TS 28.538 </a:t>
            </a:r>
            <a:r>
              <a:rPr lang="en-US" altLang="zh-CN" sz="1000" dirty="0" err="1">
                <a:latin typeface="+mn-lt"/>
              </a:rPr>
              <a:t>OpenAPI</a:t>
            </a:r>
            <a:r>
              <a:rPr lang="en-US" altLang="zh-CN" sz="1000" dirty="0">
                <a:latin typeface="+mn-lt"/>
              </a:rPr>
              <a:t> file name and dependence change-</a:t>
            </a:r>
            <a:r>
              <a:rPr lang="en-US" altLang="zh-CN" sz="1000" dirty="0" err="1">
                <a:latin typeface="+mn-lt"/>
              </a:rPr>
              <a:t>edgeNrm</a:t>
            </a:r>
            <a:endParaRPr lang="zh-CN" altLang="zh-CN" sz="1000" dirty="0">
              <a:latin typeface="+mn-lt"/>
            </a:endParaRPr>
          </a:p>
          <a:p>
            <a:pPr algn="just">
              <a:spcAft>
                <a:spcPts val="0"/>
              </a:spcAft>
            </a:pPr>
            <a:r>
              <a:rPr lang="en-US" altLang="zh-CN" sz="1000" dirty="0">
                <a:latin typeface="+mn-lt"/>
              </a:rPr>
              <a:t>[SA5#142e], 6.3-MAINT, GROUP#2 (</a:t>
            </a:r>
            <a:r>
              <a:rPr lang="en-US" altLang="zh-CN" sz="1000" dirty="0" smtClean="0">
                <a:latin typeface="+mn-lt"/>
              </a:rPr>
              <a:t>S5-222581/S5-222582/S5-222583</a:t>
            </a:r>
            <a:r>
              <a:rPr lang="en-US" altLang="zh-CN" sz="1000" dirty="0">
                <a:latin typeface="+mn-lt"/>
              </a:rPr>
              <a:t>) TS 28.541 </a:t>
            </a:r>
            <a:r>
              <a:rPr lang="en-US" altLang="zh-CN" sz="1000" dirty="0" err="1">
                <a:latin typeface="+mn-lt"/>
              </a:rPr>
              <a:t>OpenAPI</a:t>
            </a:r>
            <a:r>
              <a:rPr lang="en-US" altLang="zh-CN" sz="1000" dirty="0">
                <a:latin typeface="+mn-lt"/>
              </a:rPr>
              <a:t> file name and dependence change-5gcNrm-nrNRM-SliceNrm.yaml</a:t>
            </a:r>
            <a:endParaRPr lang="zh-CN" altLang="zh-CN" sz="1000" dirty="0">
              <a:latin typeface="+mn-lt"/>
            </a:endParaRPr>
          </a:p>
          <a:p>
            <a:pPr algn="just">
              <a:spcAft>
                <a:spcPts val="0"/>
              </a:spcAft>
            </a:pPr>
            <a:r>
              <a:rPr lang="en-US" altLang="zh-CN" sz="1000" dirty="0">
                <a:latin typeface="+mn-lt"/>
              </a:rPr>
              <a:t>[SA5#142e], 6.3-MAINT, S5-222518 CT </a:t>
            </a:r>
            <a:r>
              <a:rPr lang="en-US" altLang="zh-CN" sz="1000" dirty="0" err="1">
                <a:latin typeface="+mn-lt"/>
              </a:rPr>
              <a:t>OpenAPI</a:t>
            </a:r>
            <a:r>
              <a:rPr lang="en-US" altLang="zh-CN" sz="1000" dirty="0">
                <a:latin typeface="+mn-lt"/>
              </a:rPr>
              <a:t> file relative-path URI references and dependence change for 5gcNrm.yaml</a:t>
            </a:r>
            <a:endParaRPr lang="zh-CN" altLang="zh-CN" sz="1000" dirty="0">
              <a:latin typeface="+mn-lt"/>
            </a:endParaRPr>
          </a:p>
          <a:p>
            <a:pPr algn="just">
              <a:spcAft>
                <a:spcPts val="0"/>
              </a:spcAft>
            </a:pPr>
            <a:r>
              <a:rPr lang="en-US" altLang="zh-CN" sz="1000" dirty="0">
                <a:latin typeface="+mn-lt"/>
              </a:rPr>
              <a:t>[SA5#142e], 6.3-MAINT,S5-222503 Rel-16 Draft CR 28.550 </a:t>
            </a:r>
            <a:r>
              <a:rPr lang="en-US" altLang="zh-CN" sz="1000" dirty="0" err="1">
                <a:latin typeface="+mn-lt"/>
              </a:rPr>
              <a:t>OpenAPI</a:t>
            </a:r>
            <a:r>
              <a:rPr lang="en-US" altLang="zh-CN" sz="1000" dirty="0">
                <a:latin typeface="+mn-lt"/>
              </a:rPr>
              <a:t> file name and dependence change</a:t>
            </a:r>
            <a:endParaRPr lang="zh-CN" altLang="zh-CN" sz="1000" dirty="0">
              <a:latin typeface="+mn-lt"/>
            </a:endParaRPr>
          </a:p>
          <a:p>
            <a:pPr algn="just">
              <a:spcAft>
                <a:spcPts val="0"/>
              </a:spcAft>
            </a:pPr>
            <a:r>
              <a:rPr lang="en-US" altLang="zh-CN" sz="1000" dirty="0">
                <a:latin typeface="+mn-lt"/>
              </a:rPr>
              <a:t>[SA5#142e], 6.3-MAINT, GROUP#3 (</a:t>
            </a:r>
            <a:r>
              <a:rPr lang="en-US" altLang="zh-CN" sz="1000" dirty="0" smtClean="0">
                <a:latin typeface="+mn-lt"/>
              </a:rPr>
              <a:t>S5-222584/S5-222585) </a:t>
            </a:r>
            <a:r>
              <a:rPr lang="en-US" altLang="zh-CN" sz="1000" dirty="0">
                <a:latin typeface="+mn-lt"/>
              </a:rPr>
              <a:t>TS 28.623 </a:t>
            </a:r>
            <a:r>
              <a:rPr lang="en-US" altLang="zh-CN" sz="1000" dirty="0" err="1">
                <a:latin typeface="+mn-lt"/>
              </a:rPr>
              <a:t>OpenAPI</a:t>
            </a:r>
            <a:r>
              <a:rPr lang="en-US" altLang="zh-CN" sz="1000" dirty="0">
                <a:latin typeface="+mn-lt"/>
              </a:rPr>
              <a:t> file name and dependence </a:t>
            </a:r>
            <a:r>
              <a:rPr lang="en-US" altLang="zh-CN" sz="1000" dirty="0" smtClean="0">
                <a:latin typeface="+mn-lt"/>
              </a:rPr>
              <a:t>change-</a:t>
            </a:r>
            <a:r>
              <a:rPr lang="en-US" altLang="zh-CN" sz="1000" dirty="0" err="1" smtClean="0">
                <a:latin typeface="+mn-lt"/>
              </a:rPr>
              <a:t>comDefs</a:t>
            </a:r>
            <a:r>
              <a:rPr lang="en-US" altLang="zh-CN" sz="1000" dirty="0" smtClean="0">
                <a:latin typeface="+mn-lt"/>
              </a:rPr>
              <a:t>-</a:t>
            </a:r>
            <a:r>
              <a:rPr lang="en-US" altLang="zh-CN" sz="1000" dirty="0" err="1" smtClean="0">
                <a:latin typeface="+mn-lt"/>
              </a:rPr>
              <a:t>genericNRM.yaml</a:t>
            </a:r>
            <a:endParaRPr lang="en-US" altLang="zh-CN" sz="1000" b="1"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a:solidFill>
                  <a:prstClr val="black"/>
                </a:solidFill>
                <a:latin typeface="+mn-lt"/>
                <a:cs typeface="Arial" charset="0"/>
              </a:rPr>
              <a:t>2. Issues have been addressed in SA5#142e (corresponding to the requests A-B-C above from CT Chair and CT expect):</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solidFill>
                  <a:prstClr val="black"/>
                </a:solidFill>
                <a:latin typeface="+mn-lt"/>
                <a:cs typeface="Arial" charset="0"/>
              </a:rPr>
              <a:t>A. Filename </a:t>
            </a:r>
            <a:r>
              <a:rPr lang="en-US" altLang="zh-CN" sz="1000" dirty="0">
                <a:solidFill>
                  <a:prstClr val="black"/>
                </a:solidFill>
                <a:latin typeface="+mn-lt"/>
                <a:cs typeface="Arial" charset="0"/>
              </a:rPr>
              <a:t>alignment: </a:t>
            </a:r>
          </a:p>
          <a:p>
            <a:pPr defTabSz="1219170" eaLnBrk="1" fontAlgn="auto" hangingPunct="1">
              <a:spcBef>
                <a:spcPts val="0"/>
              </a:spcBef>
              <a:spcAft>
                <a:spcPts val="0"/>
              </a:spcAft>
              <a:defRPr/>
            </a:pPr>
            <a:r>
              <a:rPr lang="en-US" altLang="zh-CN" sz="1000" dirty="0">
                <a:solidFill>
                  <a:prstClr val="black"/>
                </a:solidFill>
                <a:latin typeface="+mn-lt"/>
                <a:cs typeface="Arial" charset="0"/>
              </a:rPr>
              <a:t> </a:t>
            </a:r>
            <a:r>
              <a:rPr lang="en-US" altLang="zh-CN" sz="1000" dirty="0" smtClean="0">
                <a:solidFill>
                  <a:prstClr val="black"/>
                </a:solidFill>
                <a:latin typeface="+mn-lt"/>
                <a:cs typeface="Arial" charset="0"/>
              </a:rPr>
              <a:t>     a) Add </a:t>
            </a:r>
            <a:r>
              <a:rPr lang="en-US" altLang="zh-CN" sz="1000" dirty="0">
                <a:solidFill>
                  <a:prstClr val="black"/>
                </a:solidFill>
                <a:latin typeface="+mn-lt"/>
                <a:cs typeface="Arial" charset="0"/>
              </a:rPr>
              <a:t>TS </a:t>
            </a:r>
            <a:r>
              <a:rPr lang="en-US" altLang="zh-CN" sz="1000" dirty="0" smtClean="0">
                <a:solidFill>
                  <a:prstClr val="black"/>
                </a:solidFill>
                <a:latin typeface="+mn-lt"/>
                <a:cs typeface="Arial" charset="0"/>
              </a:rPr>
              <a:t>number:  Rel-16 related </a:t>
            </a:r>
            <a:r>
              <a:rPr lang="en-US" altLang="zh-CN" sz="1000" dirty="0" err="1" smtClean="0">
                <a:solidFill>
                  <a:prstClr val="black"/>
                </a:solidFill>
                <a:latin typeface="+mn-lt"/>
                <a:cs typeface="Arial" charset="0"/>
              </a:rPr>
              <a:t>draftCRs</a:t>
            </a:r>
            <a:r>
              <a:rPr lang="en-US" altLang="zh-CN" sz="1000" dirty="0" smtClean="0">
                <a:solidFill>
                  <a:prstClr val="black"/>
                </a:solidFill>
                <a:latin typeface="+mn-lt"/>
                <a:cs typeface="Arial" charset="0"/>
              </a:rPr>
              <a:t> have been updated and agreed. </a:t>
            </a:r>
            <a:endParaRPr lang="en-US" altLang="zh-CN" sz="1000" dirty="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solidFill>
                  <a:prstClr val="black"/>
                </a:solidFill>
                <a:latin typeface="+mn-lt"/>
                <a:cs typeface="Arial" charset="0"/>
              </a:rPr>
              <a:t>B. Absolute/relative URI: </a:t>
            </a:r>
            <a:r>
              <a:rPr lang="en-US" altLang="zh-CN" sz="1000" dirty="0">
                <a:solidFill>
                  <a:prstClr val="black"/>
                </a:solidFill>
                <a:latin typeface="+mn-lt"/>
                <a:cs typeface="Arial" charset="0"/>
              </a:rPr>
              <a:t>Rel-16 related </a:t>
            </a:r>
            <a:r>
              <a:rPr lang="en-US" altLang="zh-CN" sz="1000" dirty="0" err="1">
                <a:solidFill>
                  <a:prstClr val="black"/>
                </a:solidFill>
                <a:latin typeface="+mn-lt"/>
                <a:cs typeface="Arial" charset="0"/>
              </a:rPr>
              <a:t>draftCRs</a:t>
            </a:r>
            <a:r>
              <a:rPr lang="en-US" altLang="zh-CN" sz="1000" dirty="0">
                <a:solidFill>
                  <a:prstClr val="black"/>
                </a:solidFill>
                <a:latin typeface="+mn-lt"/>
                <a:cs typeface="Arial" charset="0"/>
              </a:rPr>
              <a:t> have been updated and agreed. </a:t>
            </a:r>
            <a:endParaRPr lang="en-US" altLang="zh-CN" sz="1000"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smtClean="0">
                <a:solidFill>
                  <a:prstClr val="black"/>
                </a:solidFill>
                <a:latin typeface="+mn-lt"/>
                <a:cs typeface="Arial" charset="0"/>
              </a:rPr>
              <a:t>3. </a:t>
            </a:r>
            <a:r>
              <a:rPr lang="en-US" altLang="zh-CN" sz="1200" b="1" dirty="0">
                <a:solidFill>
                  <a:prstClr val="black"/>
                </a:solidFill>
                <a:latin typeface="+mn-lt"/>
                <a:cs typeface="Arial" charset="0"/>
              </a:rPr>
              <a:t>Issues to be addressed in SA5#143e (corresponding to the requests A-B-C above from CT Chair and CT expect):</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mn-lt"/>
                <a:cs typeface="Arial" charset="0"/>
              </a:rPr>
              <a:t>A. Filename alignment: </a:t>
            </a:r>
          </a:p>
          <a:p>
            <a:pPr defTabSz="1219170" eaLnBrk="1" fontAlgn="auto" hangingPunct="1">
              <a:spcBef>
                <a:spcPts val="0"/>
              </a:spcBef>
              <a:spcAft>
                <a:spcPts val="0"/>
              </a:spcAft>
              <a:defRPr/>
            </a:pPr>
            <a:r>
              <a:rPr lang="en-US" altLang="zh-CN" sz="1000" dirty="0">
                <a:solidFill>
                  <a:prstClr val="black"/>
                </a:solidFill>
                <a:latin typeface="+mn-lt"/>
                <a:cs typeface="Arial" charset="0"/>
              </a:rPr>
              <a:t> </a:t>
            </a:r>
            <a:r>
              <a:rPr lang="en-US" altLang="zh-CN" sz="1000" dirty="0" smtClean="0">
                <a:solidFill>
                  <a:prstClr val="black"/>
                </a:solidFill>
                <a:latin typeface="+mn-lt"/>
                <a:cs typeface="Arial" charset="0"/>
              </a:rPr>
              <a:t>    </a:t>
            </a:r>
            <a:r>
              <a:rPr lang="en-US" altLang="zh-CN" sz="1000" dirty="0">
                <a:solidFill>
                  <a:prstClr val="black"/>
                </a:solidFill>
                <a:latin typeface="+mn-lt"/>
                <a:cs typeface="Arial" charset="0"/>
              </a:rPr>
              <a:t>a) Add TS number:  Block approve of Rel-16 CRs and Rel-17 </a:t>
            </a:r>
            <a:r>
              <a:rPr lang="en-US" altLang="zh-CN" sz="1000" dirty="0" smtClean="0">
                <a:solidFill>
                  <a:prstClr val="black"/>
                </a:solidFill>
                <a:latin typeface="+mn-lt"/>
                <a:cs typeface="Arial" charset="0"/>
              </a:rPr>
              <a:t>mirror CRs based on agreed </a:t>
            </a:r>
            <a:r>
              <a:rPr lang="en-US" altLang="zh-CN" sz="1000" dirty="0" err="1" smtClean="0">
                <a:solidFill>
                  <a:prstClr val="black"/>
                </a:solidFill>
                <a:latin typeface="+mn-lt"/>
                <a:cs typeface="Arial" charset="0"/>
              </a:rPr>
              <a:t>draftCRs</a:t>
            </a:r>
            <a:r>
              <a:rPr lang="en-US" altLang="zh-CN" sz="1000" dirty="0" smtClean="0">
                <a:solidFill>
                  <a:prstClr val="black"/>
                </a:solidFill>
                <a:latin typeface="+mn-lt"/>
                <a:cs typeface="Arial" charset="0"/>
              </a:rPr>
              <a:t>.</a:t>
            </a:r>
            <a:endParaRPr lang="en-US" altLang="zh-CN" sz="1000" dirty="0">
              <a:solidFill>
                <a:prstClr val="black"/>
              </a:solidFill>
              <a:latin typeface="+mn-lt"/>
              <a:cs typeface="Arial" charset="0"/>
            </a:endParaRPr>
          </a:p>
          <a:p>
            <a:pPr defTabSz="1219170" eaLnBrk="1" fontAlgn="auto" hangingPunct="1">
              <a:spcBef>
                <a:spcPts val="0"/>
              </a:spcBef>
              <a:spcAft>
                <a:spcPts val="0"/>
              </a:spcAft>
              <a:defRPr/>
            </a:pPr>
            <a:r>
              <a:rPr lang="en-US" altLang="zh-CN" sz="1000" dirty="0" smtClean="0">
                <a:solidFill>
                  <a:prstClr val="black"/>
                </a:solidFill>
                <a:latin typeface="+mn-lt"/>
                <a:cs typeface="Arial" charset="0"/>
              </a:rPr>
              <a:t>     b</a:t>
            </a:r>
            <a:r>
              <a:rPr lang="en-US" altLang="zh-CN" sz="1000" dirty="0">
                <a:solidFill>
                  <a:prstClr val="black"/>
                </a:solidFill>
                <a:latin typeface="+mn-lt"/>
                <a:cs typeface="Arial" charset="0"/>
              </a:rPr>
              <a:t>) Lowercase/Uppercase: Need new </a:t>
            </a:r>
            <a:r>
              <a:rPr lang="en-US" altLang="zh-CN" sz="1000" dirty="0" smtClean="0">
                <a:solidFill>
                  <a:prstClr val="black"/>
                </a:solidFill>
                <a:latin typeface="+mn-lt"/>
                <a:cs typeface="Arial" charset="0"/>
              </a:rPr>
              <a:t>contributions </a:t>
            </a:r>
            <a:r>
              <a:rPr lang="en-US" altLang="zh-CN" sz="1000" dirty="0">
                <a:solidFill>
                  <a:prstClr val="black"/>
                </a:solidFill>
                <a:latin typeface="+mn-lt"/>
                <a:cs typeface="Arial" charset="0"/>
              </a:rPr>
              <a:t>to address this issue. </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mn-lt"/>
                <a:cs typeface="Arial" charset="0"/>
              </a:rPr>
              <a:t>B. Absolute/relative URI: Block approve of Rel-16 CRs and Rel-17 CRs agreed </a:t>
            </a:r>
            <a:r>
              <a:rPr lang="en-US" altLang="zh-CN" sz="1000" dirty="0" err="1">
                <a:solidFill>
                  <a:prstClr val="black"/>
                </a:solidFill>
                <a:latin typeface="+mn-lt"/>
                <a:cs typeface="Arial" charset="0"/>
              </a:rPr>
              <a:t>draftCRs</a:t>
            </a:r>
            <a:r>
              <a:rPr lang="en-US" altLang="zh-CN" sz="1000" dirty="0">
                <a:solidFill>
                  <a:prstClr val="black"/>
                </a:solidFill>
                <a:latin typeface="+mn-lt"/>
                <a:cs typeface="Arial" charset="0"/>
              </a:rPr>
              <a:t>.</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mn-lt"/>
                <a:cs typeface="Arial" charset="0"/>
              </a:rPr>
              <a:t>C. Two issues from Jesus related to “</a:t>
            </a:r>
            <a:r>
              <a:rPr lang="en-US" altLang="zh-CN" sz="1000" dirty="0" err="1">
                <a:solidFill>
                  <a:prstClr val="black"/>
                </a:solidFill>
                <a:latin typeface="+mn-lt"/>
                <a:cs typeface="Arial" charset="0"/>
              </a:rPr>
              <a:t>comDefs.yaml</a:t>
            </a:r>
            <a:r>
              <a:rPr lang="en-US" altLang="zh-CN" sz="1000" dirty="0">
                <a:solidFill>
                  <a:prstClr val="black"/>
                </a:solidFill>
                <a:latin typeface="+mn-lt"/>
                <a:cs typeface="Arial" charset="0"/>
              </a:rPr>
              <a:t>" and “"</a:t>
            </a:r>
            <a:r>
              <a:rPr lang="en-US" altLang="zh-CN" sz="1000" dirty="0" err="1" smtClean="0">
                <a:solidFill>
                  <a:prstClr val="black"/>
                </a:solidFill>
                <a:latin typeface="+mn-lt"/>
                <a:cs typeface="Arial" charset="0"/>
              </a:rPr>
              <a:t>coslaNrm.yaml</a:t>
            </a:r>
            <a:r>
              <a:rPr lang="en-US" altLang="zh-CN" sz="1000" dirty="0" smtClean="0">
                <a:solidFill>
                  <a:prstClr val="black"/>
                </a:solidFill>
                <a:latin typeface="+mn-lt"/>
                <a:cs typeface="Arial" charset="0"/>
              </a:rPr>
              <a:t>"</a:t>
            </a:r>
          </a:p>
          <a:p>
            <a:pPr defTabSz="1219170" eaLnBrk="1" fontAlgn="auto" hangingPunct="1">
              <a:spcBef>
                <a:spcPts val="0"/>
              </a:spcBef>
              <a:spcAft>
                <a:spcPts val="0"/>
              </a:spcAft>
              <a:defRPr/>
            </a:pPr>
            <a:r>
              <a:rPr lang="en-US" altLang="zh-CN" sz="1200" b="1" dirty="0">
                <a:solidFill>
                  <a:prstClr val="black"/>
                </a:solidFill>
                <a:latin typeface="+mn-lt"/>
                <a:cs typeface="Arial" charset="0"/>
              </a:rPr>
              <a:t>4 . Collaboration plan with CT after SA5#143e: </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latin typeface="+mn-lt"/>
              </a:rPr>
              <a:t>After </a:t>
            </a:r>
            <a:r>
              <a:rPr lang="en-US" altLang="zh-CN" sz="1000" dirty="0">
                <a:latin typeface="+mn-lt"/>
              </a:rPr>
              <a:t>3GPPSA5#143-e, we will have to copy the SA5 </a:t>
            </a:r>
            <a:r>
              <a:rPr lang="en-US" altLang="zh-CN" sz="1000" dirty="0" err="1">
                <a:latin typeface="+mn-lt"/>
              </a:rPr>
              <a:t>OpenAPI</a:t>
            </a:r>
            <a:r>
              <a:rPr lang="en-US" altLang="zh-CN" sz="1000" dirty="0">
                <a:latin typeface="+mn-lt"/>
              </a:rPr>
              <a:t> files into the draft release branches right before TSG#96.</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As the draft versions of the specifications sent to TSG#96 for approval should be available at the end of the week 21, I would propose to use May 27 as the targeted date for copying the SA5 files in the draft branches of 5G-APIs.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Of course, they can also be made available in week 22 but the sooner will be the better for having all the files available, to have more time to generate CRs if needed after error detection during the final sanity check</a:t>
            </a:r>
            <a:r>
              <a:rPr lang="en-US" altLang="zh-CN" sz="1000" dirty="0" smtClean="0">
                <a:latin typeface="+mn-lt"/>
              </a:rPr>
              <a:t>.</a:t>
            </a:r>
            <a:endParaRPr lang="en-US" altLang="zh-CN" sz="1000" dirty="0" smtClean="0">
              <a:solidFill>
                <a:prstClr val="black"/>
              </a:solidFill>
              <a:latin typeface="+mn-lt"/>
              <a:cs typeface="Arial" charset="0"/>
            </a:endParaRPr>
          </a:p>
        </p:txBody>
      </p:sp>
    </p:spTree>
    <p:extLst>
      <p:ext uri="{BB962C8B-B14F-4D97-AF65-F5344CB8AC3E}">
        <p14:creationId xmlns:p14="http://schemas.microsoft.com/office/powerpoint/2010/main" val="3805531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179580</TotalTime>
  <Words>7030</Words>
  <Application>Microsoft Office PowerPoint</Application>
  <PresentationFormat>宽屏</PresentationFormat>
  <Paragraphs>1322</Paragraphs>
  <Slides>30</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MS Mincho</vt:lpstr>
      <vt:lpstr>MS PGothic</vt:lpstr>
      <vt:lpstr>MS PGothic</vt:lpstr>
      <vt:lpstr>宋体</vt:lpstr>
      <vt:lpstr>宋体</vt:lpstr>
      <vt:lpstr>微软雅黑</vt:lpstr>
      <vt:lpstr>Arial</vt:lpstr>
      <vt:lpstr>Calibri</vt:lpstr>
      <vt:lpstr>Cambria Math</vt:lpstr>
      <vt:lpstr>Times New Roman</vt:lpstr>
      <vt:lpstr>Wingdings</vt:lpstr>
      <vt:lpstr>Office Theme</vt:lpstr>
      <vt:lpstr>    SA5 OAM&amp;P Exec Report SA5#142e, 4 – 12 April, 2022 e-meeting </vt:lpstr>
      <vt:lpstr>Incoming LSs(1/2)</vt:lpstr>
      <vt:lpstr>Incoming LSs(2/2)</vt:lpstr>
      <vt:lpstr>Outgoing LSs</vt:lpstr>
      <vt:lpstr>PowerPoint 演示文稿</vt:lpstr>
      <vt:lpstr>PowerPoint 演示文稿</vt:lpstr>
      <vt:lpstr>PowerPoint 演示文稿</vt:lpstr>
      <vt:lpstr>PowerPoint 演示文稿</vt:lpstr>
      <vt:lpstr>PowerPoint 演示文稿</vt:lpstr>
      <vt:lpstr>Overview of Rel-17 SA5 OAM WIs/SIs</vt:lpstr>
      <vt:lpstr>Overview of Rel-18 SA5 OAM ongoing WIs/SIs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 of latest DraftCRs </vt:lpstr>
      <vt:lpstr>Rapporteur calls (draft plan after SA5#142e)</vt:lpstr>
      <vt:lpstr>TRs / TSs to be sent to SA#96-e </vt:lpstr>
      <vt:lpstr>Exception to be sent to SA#96-e </vt:lpstr>
      <vt:lpstr>TRs / TSs to be sent to Edithelp  </vt:lpstr>
      <vt:lpstr>New action items from this meeting</vt:lpstr>
      <vt:lpstr>Thank you!</vt:lpstr>
      <vt:lpstr>PowerPoint 演示文稿</vt:lpstr>
      <vt:lpstr>PowerPoint 演示文稿</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Zou Lan_0421</cp:lastModifiedBy>
  <cp:revision>4358</cp:revision>
  <dcterms:created xsi:type="dcterms:W3CDTF">2008-08-30T09:32:10Z</dcterms:created>
  <dcterms:modified xsi:type="dcterms:W3CDTF">2022-04-22T10:15:59Z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(3)NPZ5+W8iJHONGulmTAknwBdI1ra2bIlt+MNmccHGhpR4Yv0uJPRKP8eUgORMmVO2/kxldqhE
zxFc6gRH+g5J9Gu6cGchNDs9vPWA5xKjLjR8qqBLXQfn6C1hr/zP+uwvKmrN8xWURqKQp57Y
p5S6mS8HW5SCraTrZKvAn0y0nblwdtcxgXr/Qbfq0Cm6QrA0XyCNWYZMmGkbU8GlwnDOa5AQ
hNNXglzB7e29x1wss0</vt:lpwstr>
  </property>
  <property fmtid="{D5CDD505-2E9C-101B-9397-08002B2CF9AE}" pid="3" name="_2015_ms_pID_7253431">
    <vt:lpwstr>2OGMnnlWXoEwpvb11nGDo6sUZBFxBphJ6neY2r8Gb2YvVPCTOLqB1Z
1jSdlwkaUBI02BlaF9/u5mFxfbkgaQKeu0JXxX4pCrh38CRwb15vjm3N5SVXnkCQvjThSNNq
wqIR+TRgS9Io0ptpDDIySHn+ACiZuXrmhBg6lLzmwXBt7tHLu/SNGRJeIARqbBx+ikwM8kq5
UIX7Ai+zPeXX1P22fBqx1jiaO+i7rxNJ0vyu</vt:lpwstr>
  </property>
  <property fmtid="{D5CDD505-2E9C-101B-9397-08002B2CF9AE}" pid="4" name="_2015_ms_pID_7253432">
    <vt:lpwstr>WONU76tbz82dno5IZxe/0OY=</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1644195581</vt:lpwstr>
  </property>
</Properties>
</file>