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9" r:id="rId6"/>
  </p:sldMasterIdLst>
  <p:notesMasterIdLst>
    <p:notesMasterId r:id="rId27"/>
  </p:notesMasterIdLst>
  <p:handoutMasterIdLst>
    <p:handoutMasterId r:id="rId28"/>
  </p:handoutMasterIdLst>
  <p:sldIdLst>
    <p:sldId id="303" r:id="rId7"/>
    <p:sldId id="726" r:id="rId8"/>
    <p:sldId id="668" r:id="rId9"/>
    <p:sldId id="670" r:id="rId10"/>
    <p:sldId id="930" r:id="rId11"/>
    <p:sldId id="635" r:id="rId12"/>
    <p:sldId id="627" r:id="rId13"/>
    <p:sldId id="931" r:id="rId14"/>
    <p:sldId id="861" r:id="rId15"/>
    <p:sldId id="932" r:id="rId16"/>
    <p:sldId id="865" r:id="rId17"/>
    <p:sldId id="934" r:id="rId18"/>
    <p:sldId id="935" r:id="rId19"/>
    <p:sldId id="938" r:id="rId20"/>
    <p:sldId id="939" r:id="rId21"/>
    <p:sldId id="943" r:id="rId22"/>
    <p:sldId id="944" r:id="rId23"/>
    <p:sldId id="634" r:id="rId24"/>
    <p:sldId id="936" r:id="rId25"/>
    <p:sldId id="704" r:id="rId26"/>
  </p:sldIdLst>
  <p:sldSz cx="12192000" cy="6858000"/>
  <p:notesSz cx="6797675" cy="992822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608013" indent="-150813" algn="l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1217613" indent="-303213" algn="l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827213" indent="-455613" algn="l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2436813" indent="-608013" algn="l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72AF2F"/>
    <a:srgbClr val="FFFFCC"/>
    <a:srgbClr val="C1E442"/>
    <a:srgbClr val="FFFF99"/>
    <a:srgbClr val="C6D254"/>
    <a:srgbClr val="000000"/>
    <a:srgbClr val="5C88D0"/>
    <a:srgbClr val="2A6EA8"/>
    <a:srgbClr val="B1D254"/>
    <a:srgbClr val="7273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AF606853-7671-496A-8E4F-DF71F8EC918B}" styleName="Dark Style 1 - Acc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000" autoAdjust="0"/>
    <p:restoredTop sz="92197" autoAdjust="0"/>
  </p:normalViewPr>
  <p:slideViewPr>
    <p:cSldViewPr snapToGrid="0">
      <p:cViewPr varScale="1">
        <p:scale>
          <a:sx n="81" d="100"/>
          <a:sy n="81" d="100"/>
        </p:scale>
        <p:origin x="811" y="7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Grid="0">
      <p:cViewPr varScale="1">
        <p:scale>
          <a:sx n="73" d="100"/>
          <a:sy n="73" d="100"/>
        </p:scale>
        <p:origin x="-2280" y="-102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slide" Target="slides/slide20.xml"/><Relationship Id="rId3" Type="http://schemas.openxmlformats.org/officeDocument/2006/relationships/customXml" Target="../customXml/item3.xml"/><Relationship Id="rId21" Type="http://schemas.openxmlformats.org/officeDocument/2006/relationships/slide" Target="slides/slide15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slide" Target="slides/slide19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24" Type="http://schemas.openxmlformats.org/officeDocument/2006/relationships/slide" Target="slides/slide18.xml"/><Relationship Id="rId32" Type="http://schemas.openxmlformats.org/officeDocument/2006/relationships/tableStyles" Target="tableStyles.xml"/><Relationship Id="rId5" Type="http://schemas.openxmlformats.org/officeDocument/2006/relationships/customXml" Target="../customXml/item5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31" Type="http://schemas.openxmlformats.org/officeDocument/2006/relationships/theme" Target="theme/theme1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AA78BAD3-FC21-4679-B770-3EA085F20603}" type="datetime1">
              <a:rPr lang="en-US"/>
              <a:pPr>
                <a:defRPr/>
              </a:pPr>
              <a:t>10/20/2021</a:t>
            </a:fld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817FF792-3EB9-44FA-9386-5606498586B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522078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BE730920-F8FB-4BAB-A0E2-B112E44812FA}" type="datetime1">
              <a:rPr lang="en-US"/>
              <a:pPr>
                <a:defRPr/>
              </a:pPr>
              <a:t>10/20/2021</a:t>
            </a:fld>
            <a:endParaRPr lang="en-US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8900" y="742950"/>
            <a:ext cx="6619875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4750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27BB3565-DE1F-45E8-8B92-B6CEF3A5A93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5645932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608013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1217613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827213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2436813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3047924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7509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7093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6678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31A0830-7958-478F-A687-980EFBB47EC2}" type="slidenum">
              <a:rPr lang="en-GB" altLang="en-US" sz="1200" smtClean="0"/>
              <a:pPr>
                <a:spcBef>
                  <a:spcPct val="0"/>
                </a:spcBef>
              </a:pPr>
              <a:t>1</a:t>
            </a:fld>
            <a:endParaRPr lang="en-GB" altLang="en-US" sz="120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" y="742950"/>
            <a:ext cx="6621463" cy="3725863"/>
          </a:xfrm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613128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08145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333660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05063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 descr="bubbles_ppt_cover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013" y="0"/>
            <a:ext cx="5145087" cy="6330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30"/>
            <a:ext cx="103632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10043" y="3839308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609585" indent="0" algn="ctr">
              <a:buNone/>
              <a:defRPr/>
            </a:lvl2pPr>
            <a:lvl3pPr marL="1219170" indent="0" algn="ctr">
              <a:buNone/>
              <a:defRPr/>
            </a:lvl3pPr>
            <a:lvl4pPr marL="1828754" indent="0" algn="ctr">
              <a:buNone/>
              <a:defRPr/>
            </a:lvl4pPr>
            <a:lvl5pPr marL="2438339" indent="0" algn="ctr">
              <a:buNone/>
              <a:defRPr/>
            </a:lvl5pPr>
            <a:lvl6pPr marL="3047924" indent="0" algn="ctr">
              <a:buNone/>
              <a:defRPr/>
            </a:lvl6pPr>
            <a:lvl7pPr marL="3657509" indent="0" algn="ctr">
              <a:buNone/>
              <a:defRPr/>
            </a:lvl7pPr>
            <a:lvl8pPr marL="4267093" indent="0" algn="ctr">
              <a:buNone/>
              <a:defRPr/>
            </a:lvl8pPr>
            <a:lvl9pPr marL="4876678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30231849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609585" indent="-609585">
              <a:buFontTx/>
              <a:buBlip>
                <a:blip r:embed="rId2"/>
              </a:buBlip>
              <a:defRPr/>
            </a:lvl1pPr>
          </a:lstStyle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623381228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9112251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09600" y="1600201"/>
            <a:ext cx="10972800" cy="4525963"/>
          </a:xfrm>
        </p:spPr>
        <p:txBody>
          <a:bodyPr/>
          <a:lstStyle/>
          <a:p>
            <a:pPr lvl="0"/>
            <a:endParaRPr lang="en-IE" noProof="0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11410952" y="6483350"/>
            <a:ext cx="527049" cy="22225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8B78E712-7E90-46AF-8873-540771249AD5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130468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3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jpeg"/><Relationship Id="rId5" Type="http://schemas.openxmlformats.org/officeDocument/2006/relationships/image" Target="../media/image1.jpeg"/><Relationship Id="rId4" Type="http://schemas.openxmlformats.org/officeDocument/2006/relationships/theme" Target="../theme/theme1.xml"/><Relationship Id="rId9" Type="http://schemas.openxmlformats.org/officeDocument/2006/relationships/image" Target="../media/image5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938327" y="6413501"/>
            <a:ext cx="8224837" cy="333374"/>
          </a:xfrm>
          <a:prstGeom prst="homePlate">
            <a:avLst>
              <a:gd name="adj" fmla="val 91600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endParaRPr lang="en-US" altLang="en-US" sz="1333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652463" y="228600"/>
            <a:ext cx="9102725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47700" y="1454150"/>
            <a:ext cx="11183938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1212963" y="6511925"/>
            <a:ext cx="7950201" cy="234950"/>
          </a:xfrm>
          <a:prstGeom prst="rect">
            <a:avLst/>
          </a:prstGeom>
          <a:noFill/>
        </p:spPr>
        <p:txBody>
          <a:bodyPr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sz="133" spc="400" dirty="0">
                <a:solidFill>
                  <a:schemeClr val="bg1"/>
                </a:solidFill>
              </a:rPr>
              <a:t> </a:t>
            </a:r>
            <a:r>
              <a:rPr lang="en-GB" sz="1100" b="1" spc="300" dirty="0">
                <a:ea typeface="+mn-ea"/>
                <a:cs typeface="Arial" panose="020B0604020202020204" pitchFamily="34" charset="0"/>
              </a:rPr>
              <a:t>S5-215009 CH exec report from SA5#139e</a:t>
            </a:r>
          </a:p>
        </p:txBody>
      </p:sp>
      <p:sp>
        <p:nvSpPr>
          <p:cNvPr id="1030" name="Rectangle 15"/>
          <p:cNvSpPr>
            <a:spLocks noChangeArrowheads="1"/>
          </p:cNvSpPr>
          <p:nvPr userDrawn="1"/>
        </p:nvSpPr>
        <p:spPr bwMode="auto">
          <a:xfrm>
            <a:off x="5448300" y="3303588"/>
            <a:ext cx="1238250" cy="29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333">
                <a:solidFill>
                  <a:schemeClr val="bg1"/>
                </a:solidFill>
              </a:rPr>
              <a:t>© 3GPP 2012</a:t>
            </a:r>
            <a:endParaRPr lang="en-GB" altLang="en-US" sz="1333"/>
          </a:p>
        </p:txBody>
      </p:sp>
      <p:pic>
        <p:nvPicPr>
          <p:cNvPr id="1031" name="Picture 10" descr="3GPP_TM_RD.jpg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98088" y="306388"/>
            <a:ext cx="1584325" cy="920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2" name="Rectangle 16"/>
          <p:cNvSpPr>
            <a:spLocks noChangeArrowheads="1"/>
          </p:cNvSpPr>
          <p:nvPr userDrawn="1"/>
        </p:nvSpPr>
        <p:spPr bwMode="auto">
          <a:xfrm>
            <a:off x="9918700" y="6462713"/>
            <a:ext cx="1027845" cy="2565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067" dirty="0"/>
              <a:t>© 3GPP 2021</a:t>
            </a:r>
          </a:p>
        </p:txBody>
      </p:sp>
      <p:pic>
        <p:nvPicPr>
          <p:cNvPr id="11" name="Picture 13" descr="green2.jpg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81467" y="6423704"/>
            <a:ext cx="365125" cy="239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Oval 11"/>
          <p:cNvSpPr/>
          <p:nvPr userDrawn="1"/>
        </p:nvSpPr>
        <p:spPr bwMode="auto">
          <a:xfrm>
            <a:off x="11157629" y="6330667"/>
            <a:ext cx="812800" cy="419100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435BA645-663C-49B9-8214-3A0DBAD6F1FF}" type="slidenum">
              <a:rPr lang="en-GB" altLang="en-US" sz="1333" b="1" smtClean="0"/>
              <a:pPr algn="ctr">
                <a:defRPr/>
              </a:pPr>
              <a:t>‹#›</a:t>
            </a:fld>
            <a:endParaRPr lang="en-GB" altLang="en-US" sz="1333" b="1" dirty="0"/>
          </a:p>
          <a:p>
            <a:pPr>
              <a:defRPr/>
            </a:pPr>
            <a:endParaRPr lang="en-GB" altLang="en-US" sz="1333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8" r:id="rId1"/>
    <p:sldLayoutId id="2147483936" r:id="rId2"/>
    <p:sldLayoutId id="2147483939" r:id="rId3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0000"/>
          </a:solidFill>
          <a:latin typeface="Calibri" pitchFamily="34" charset="0"/>
        </a:defRPr>
      </a:lvl5pPr>
      <a:lvl6pPr marL="609585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6pPr>
      <a:lvl7pPr marL="1219170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7pPr>
      <a:lvl8pPr marL="1828754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8pPr>
      <a:lvl9pPr marL="2438339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9pPr>
    </p:titleStyle>
    <p:bodyStyle>
      <a:lvl1pPr marL="608013" indent="-608013" algn="l" rtl="0" eaLnBrk="0" fontAlgn="base" hangingPunct="0">
        <a:spcBef>
          <a:spcPct val="20000"/>
        </a:spcBef>
        <a:spcAft>
          <a:spcPct val="0"/>
        </a:spcAft>
        <a:buBlip>
          <a:blip r:embed="rId7"/>
        </a:buBlip>
        <a:defRPr sz="3700">
          <a:solidFill>
            <a:schemeClr val="tx1"/>
          </a:solidFill>
          <a:latin typeface="+mn-lt"/>
          <a:ea typeface="+mn-ea"/>
          <a:cs typeface="+mn-cs"/>
        </a:defRPr>
      </a:lvl1pPr>
      <a:lvl2pPr marL="989013" indent="-379413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Blip>
          <a:blip r:embed="rId8"/>
        </a:buBlip>
        <a:defRPr sz="3200">
          <a:solidFill>
            <a:schemeClr val="tx1"/>
          </a:solidFill>
          <a:latin typeface="+mn-lt"/>
        </a:defRPr>
      </a:lvl2pPr>
      <a:lvl3pPr marL="1522413" indent="-303213" algn="l" rtl="0" eaLnBrk="0" fontAlgn="base" hangingPunct="0">
        <a:spcBef>
          <a:spcPct val="20000"/>
        </a:spcBef>
        <a:spcAft>
          <a:spcPct val="0"/>
        </a:spcAft>
        <a:buBlip>
          <a:blip r:embed="rId9"/>
        </a:buBlip>
        <a:defRPr sz="2600">
          <a:solidFill>
            <a:schemeClr val="tx1"/>
          </a:solidFill>
          <a:latin typeface="+mn-lt"/>
        </a:defRPr>
      </a:lvl3pPr>
      <a:lvl4pPr marL="2132013" indent="-3032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600">
          <a:solidFill>
            <a:schemeClr val="tx1"/>
          </a:solidFill>
          <a:latin typeface="+mn-lt"/>
        </a:defRPr>
      </a:lvl4pPr>
      <a:lvl5pPr marL="2741613" indent="-3032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100">
          <a:solidFill>
            <a:schemeClr val="tx1"/>
          </a:solidFill>
          <a:latin typeface="+mn-lt"/>
        </a:defRPr>
      </a:lvl5pPr>
      <a:lvl6pPr marL="3352716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6pPr>
      <a:lvl7pPr marL="3962301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7pPr>
      <a:lvl8pPr marL="4571886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8pPr>
      <a:lvl9pPr marL="5181470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3gpp.org/ftp/tsg_sa/TSG_SA/TSGs_89E_Electronic/Docs/SP-210861.zip" TargetMode="Externa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3gpp.org/ftp/tsg_sa/TSG_SA/TSGS_88E_Electronic/Docs/SP-200467.zip" TargetMode="Externa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3gpp.org/ftp/tsg_sa/TSG_SA/TSGs_89E_Electronic/Docs/SP-200771.zip" TargetMode="Externa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3gpp.org/ftp/tsg_sa/TSG_SA/TSGs_89E_Electronic/Docs/SP-200767.zip" TargetMode="Externa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3gpp.org/ftp/tsg_sa/TSG_SA/TSGs_90E_Electronic/Docs/SP-201081.zip" TargetMode="Externa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3gpp.org/ftp/tsg_sa/TSG_SA/TSGs_90E_Electronic/Docs/SP-201082.zip" TargetMode="Externa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3gpp.org/ftp/tsg_sa/TSG_SA/TSGs_92E_Electronic_2021_06/Docs/SP-210390.zip" TargetMode="Externa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3gpp.org/ftp/tsg_sa/TSG_SA/TSGs_92E_Electronic_2021_06/Docs/SP-210391.zip" TargetMode="Externa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7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3gpp.org/ftp/tsg_sa/TSG_SA/TSGS_84/Docs/SP-190367.zip" TargetMode="Externa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2551671"/>
            <a:ext cx="10363200" cy="1470025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GB" sz="4800" b="1" i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  <a:br>
              <a:rPr lang="en-GB" sz="4800" dirty="0"/>
            </a:br>
            <a:br>
              <a:rPr lang="en-GB" sz="4800" dirty="0"/>
            </a:br>
            <a:r>
              <a:rPr lang="en-GB" altLang="zh-CN" sz="4800" b="1" dirty="0"/>
              <a:t>Exec Report SA5#139e</a:t>
            </a:r>
            <a:br>
              <a:rPr lang="en-GB" sz="4800" b="1" i="1" dirty="0"/>
            </a:br>
            <a:r>
              <a:rPr lang="en-GB" sz="4800" dirty="0">
                <a:latin typeface="Arial" pitchFamily="34" charset="0"/>
              </a:rPr>
              <a:t> </a:t>
            </a:r>
            <a:r>
              <a:rPr lang="en-GB" altLang="zh-CN" sz="3200" b="1" dirty="0"/>
              <a:t>Charging Management (CH)</a:t>
            </a:r>
            <a:br>
              <a:rPr lang="en-GB" altLang="zh-CN" sz="3200" b="1" dirty="0"/>
            </a:br>
            <a:br>
              <a:rPr lang="en-US" sz="4800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en-GB" sz="48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147" name="Subtitle 6"/>
          <p:cNvSpPr>
            <a:spLocks noGrp="1"/>
          </p:cNvSpPr>
          <p:nvPr>
            <p:ph type="subTitle" idx="1"/>
          </p:nvPr>
        </p:nvSpPr>
        <p:spPr>
          <a:xfrm>
            <a:off x="1828800" y="4147532"/>
            <a:ext cx="8534400" cy="17526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GB" altLang="zh-CN" sz="2400" dirty="0">
                <a:latin typeface="Arial" charset="0"/>
              </a:rPr>
              <a:t>Gerald G</a:t>
            </a:r>
            <a:r>
              <a:rPr lang="en-US" sz="2400" dirty="0">
                <a:latin typeface="Arial" charset="0"/>
              </a:rPr>
              <a:t>ö</a:t>
            </a:r>
            <a:r>
              <a:rPr lang="en-GB" altLang="zh-CN" sz="2400" dirty="0">
                <a:latin typeface="Arial" charset="0"/>
              </a:rPr>
              <a:t>rmer</a:t>
            </a:r>
            <a:r>
              <a:rPr lang="de-DE" altLang="de-DE" sz="2400" dirty="0">
                <a:latin typeface="Arial" charset="0"/>
              </a:rPr>
              <a:t> SA5 Vice Chair, Matrixx</a:t>
            </a:r>
            <a:endParaRPr lang="en-GB" sz="2400" dirty="0">
              <a:latin typeface="Arial" charset="0"/>
            </a:endParaRPr>
          </a:p>
        </p:txBody>
      </p:sp>
    </p:spTree>
  </p:cSld>
  <p:clrMapOvr>
    <a:masterClrMapping/>
  </p:clrMapOvr>
  <p:transition spd="slow"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9107685"/>
              </p:ext>
            </p:extLst>
          </p:nvPr>
        </p:nvGraphicFramePr>
        <p:xfrm>
          <a:off x="448394" y="1623105"/>
          <a:ext cx="11295212" cy="14991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2629">
                  <a:extLst>
                    <a:ext uri="{9D8B030D-6E8A-4147-A177-3AD203B41FA5}">
                      <a16:colId xmlns:a16="http://schemas.microsoft.com/office/drawing/2014/main" val="23408469"/>
                    </a:ext>
                  </a:extLst>
                </a:gridCol>
                <a:gridCol w="2263294">
                  <a:extLst>
                    <a:ext uri="{9D8B030D-6E8A-4147-A177-3AD203B41FA5}">
                      <a16:colId xmlns:a16="http://schemas.microsoft.com/office/drawing/2014/main" val="1386727148"/>
                    </a:ext>
                  </a:extLst>
                </a:gridCol>
                <a:gridCol w="1122259">
                  <a:extLst>
                    <a:ext uri="{9D8B030D-6E8A-4147-A177-3AD203B41FA5}">
                      <a16:colId xmlns:a16="http://schemas.microsoft.com/office/drawing/2014/main" val="4240727412"/>
                    </a:ext>
                  </a:extLst>
                </a:gridCol>
                <a:gridCol w="93584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0605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32095">
                  <a:extLst>
                    <a:ext uri="{9D8B030D-6E8A-4147-A177-3AD203B41FA5}">
                      <a16:colId xmlns:a16="http://schemas.microsoft.com/office/drawing/2014/main" val="1675550634"/>
                    </a:ext>
                  </a:extLst>
                </a:gridCol>
                <a:gridCol w="105394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02275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84633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60774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WI code</a:t>
                      </a:r>
                      <a:endParaRPr lang="sv-SE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WI Title</a:t>
                      </a:r>
                      <a:endParaRPr lang="sv-SE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dirty="0" err="1"/>
                        <a:t>Completion</a:t>
                      </a:r>
                      <a:r>
                        <a:rPr lang="sv-SE" sz="1200" dirty="0"/>
                        <a:t> rate</a:t>
                      </a:r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dirty="0"/>
                        <a:t>TS/TR</a:t>
                      </a: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err="1"/>
                        <a:t>Tdoc</a:t>
                      </a:r>
                      <a:r>
                        <a:rPr lang="en-US" altLang="zh-CN" sz="1200" dirty="0"/>
                        <a:t> reference</a:t>
                      </a: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200" dirty="0"/>
                        <a:t>Target date</a:t>
                      </a:r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1200" dirty="0"/>
                        <a:t>Rapporteur</a:t>
                      </a:r>
                    </a:p>
                    <a:p>
                      <a:pPr algn="ctr"/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1200" dirty="0"/>
                        <a:t>Related</a:t>
                      </a:r>
                      <a:r>
                        <a:rPr lang="sv-SE" altLang="zh-CN" sz="1200" baseline="0" dirty="0"/>
                        <a:t> groups</a:t>
                      </a: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dirty="0"/>
                        <a:t>Related</a:t>
                      </a:r>
                      <a:r>
                        <a:rPr lang="sv-SE" sz="1200" baseline="0" dirty="0"/>
                        <a:t> </a:t>
                      </a:r>
                      <a:r>
                        <a:rPr lang="en-US" altLang="zh-CN" sz="1200" dirty="0"/>
                        <a:t>topic</a:t>
                      </a: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5750895"/>
                  </a:ext>
                </a:extLst>
              </a:tr>
              <a:tr h="891359"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sv-SE" sz="1100" b="1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EDGE_CH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82550" marR="0" lvl="0" indent="0" algn="ctr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Charging aspects of Edge Computing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altLang="zh-CN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0%-&gt;  5%</a:t>
                      </a:r>
                      <a:endParaRPr lang="sv-SE" altLang="zh-CN" sz="1100" kern="1200" dirty="0">
                        <a:solidFill>
                          <a:schemeClr val="dk1"/>
                        </a:solidFill>
                        <a:effectLst/>
                        <a:highlight>
                          <a:srgbClr val="00FF00"/>
                        </a:highlight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TS 32.240,</a:t>
                      </a: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TS 32.297,</a:t>
                      </a: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TS 32.291, TS 32.298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100" b="1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Nokia Pure Text Light" panose="020B0403020202020204" pitchFamily="34" charset="0"/>
                          <a:cs typeface="+mn-cs"/>
                          <a:hlinkClick r:id="rId2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SP-210861</a:t>
                      </a:r>
                      <a:endParaRPr lang="sv-SE" altLang="zh-CN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1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SA#95 (03/2022)</a:t>
                      </a:r>
                      <a:r>
                        <a:rPr lang="en-GB" altLang="zh-CN" sz="1100" b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endParaRPr lang="sv-SE" altLang="zh-CN" sz="1100" b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Intel Corporation (UK) Ltd</a:t>
                      </a:r>
                      <a:endParaRPr kumimoji="0" lang="en-GB" altLang="zh-CN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charset="0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</a:t>
                      </a:r>
                      <a:endParaRPr lang="sv-SE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altLang="zh-CN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</a:t>
                      </a:r>
                      <a:endParaRPr lang="sv-SE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2894448"/>
                  </a:ext>
                </a:extLst>
              </a:tr>
            </a:tbl>
          </a:graphicData>
        </a:graphic>
      </p:graphicFrame>
      <p:sp>
        <p:nvSpPr>
          <p:cNvPr id="8" name="Title 1"/>
          <p:cNvSpPr txBox="1">
            <a:spLocks/>
          </p:cNvSpPr>
          <p:nvPr/>
        </p:nvSpPr>
        <p:spPr>
          <a:xfrm>
            <a:off x="205572" y="440033"/>
            <a:ext cx="10139206" cy="920688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5pPr>
            <a:lvl6pPr marL="609585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6pPr>
            <a:lvl7pPr marL="1219170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7pPr>
            <a:lvl8pPr marL="1828754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8pPr>
            <a:lvl9pPr marL="2438339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9pPr>
          </a:lstStyle>
          <a:p>
            <a:r>
              <a:rPr lang="en-US" altLang="zh-CN" sz="3200" kern="0" dirty="0"/>
              <a:t>5G_EDGE</a:t>
            </a:r>
          </a:p>
        </p:txBody>
      </p:sp>
      <p:sp>
        <p:nvSpPr>
          <p:cNvPr id="10" name="文本框 9"/>
          <p:cNvSpPr txBox="1"/>
          <p:nvPr/>
        </p:nvSpPr>
        <p:spPr>
          <a:xfrm>
            <a:off x="448393" y="3136612"/>
            <a:ext cx="11201932" cy="292388"/>
          </a:xfrm>
          <a:prstGeom prst="rect">
            <a:avLst/>
          </a:prstGeom>
          <a:solidFill>
            <a:srgbClr val="C1E442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zh-CN" b="1" dirty="0"/>
              <a:t>Working Progress</a:t>
            </a:r>
            <a:endParaRPr lang="zh-CN" altLang="en-US" b="1" dirty="0"/>
          </a:p>
        </p:txBody>
      </p:sp>
      <p:sp>
        <p:nvSpPr>
          <p:cNvPr id="6" name="矩形 8">
            <a:extLst>
              <a:ext uri="{FF2B5EF4-FFF2-40B4-BE49-F238E27FC236}">
                <a16:creationId xmlns:a16="http://schemas.microsoft.com/office/drawing/2014/main" id="{6F1189A6-539C-4702-8B28-3981E6DDC8BE}"/>
              </a:ext>
            </a:extLst>
          </p:cNvPr>
          <p:cNvSpPr/>
          <p:nvPr/>
        </p:nvSpPr>
        <p:spPr>
          <a:xfrm>
            <a:off x="448393" y="3528493"/>
            <a:ext cx="11108721" cy="2739211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marL="285750" lvl="0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endParaRPr lang="fr-FR" sz="1800" dirty="0">
              <a:latin typeface="Calibri" pitchFamily="34" charset="0"/>
              <a:ea typeface="宋体" pitchFamily="2" charset="-122"/>
              <a:cs typeface="Arial" charset="0"/>
            </a:endParaRPr>
          </a:p>
          <a:p>
            <a:pPr marL="285750" lvl="0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sz="1800" dirty="0">
                <a:latin typeface="Calibri" pitchFamily="34" charset="0"/>
                <a:ea typeface="宋体" pitchFamily="2" charset="-122"/>
                <a:cs typeface="Arial" charset="0"/>
              </a:rPr>
              <a:t>As the official “kick-off” of the normative work for Edge Computing charging</a:t>
            </a:r>
          </a:p>
          <a:p>
            <a:pPr marL="285750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GB" sz="1800" dirty="0">
                <a:latin typeface="Calibri" pitchFamily="34" charset="0"/>
                <a:ea typeface="宋体" pitchFamily="2" charset="-122"/>
                <a:cs typeface="Arial" charset="0"/>
              </a:rPr>
              <a:t>Initial skeleton of TS 32.257</a:t>
            </a:r>
          </a:p>
          <a:p>
            <a:pPr marL="285750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endParaRPr lang="en-GB" sz="1800" dirty="0">
              <a:latin typeface="Calibri" pitchFamily="34" charset="0"/>
              <a:ea typeface="宋体" pitchFamily="2" charset="-122"/>
              <a:cs typeface="Arial" charset="0"/>
            </a:endParaRPr>
          </a:p>
          <a:p>
            <a:pPr marL="285750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fr-FR" sz="1800" dirty="0">
                <a:latin typeface="Calibri" pitchFamily="34" charset="0"/>
                <a:ea typeface="宋体" pitchFamily="2" charset="-122"/>
                <a:cs typeface="Arial" charset="0"/>
              </a:rPr>
              <a:t>pCRs  agreed to TS 32.257 on :</a:t>
            </a:r>
            <a:endParaRPr lang="en-US" sz="1800" dirty="0">
              <a:latin typeface="Calibri" pitchFamily="34" charset="0"/>
              <a:ea typeface="宋体" pitchFamily="2" charset="-122"/>
              <a:cs typeface="Arial" charset="0"/>
            </a:endParaRPr>
          </a:p>
          <a:p>
            <a:pPr marL="893763" lvl="1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the structure and the content for the scope </a:t>
            </a:r>
          </a:p>
          <a:p>
            <a:pPr marL="285750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endParaRPr lang="en-US" sz="1800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285750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sz="1800" dirty="0">
                <a:latin typeface="Calibri" pitchFamily="34" charset="0"/>
                <a:ea typeface="宋体" pitchFamily="2" charset="-122"/>
                <a:cs typeface="Arial" charset="0"/>
              </a:rPr>
              <a:t>Draft TS 32.257 (email approval S5-215446)</a:t>
            </a:r>
          </a:p>
          <a:p>
            <a:pPr marL="893763" lvl="1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sz="2800" dirty="0">
              <a:latin typeface="Calibri" pitchFamily="34" charset="0"/>
              <a:ea typeface="宋体" pitchFamily="2" charset="-122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64171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61341335"/>
              </p:ext>
            </p:extLst>
          </p:nvPr>
        </p:nvGraphicFramePr>
        <p:xfrm>
          <a:off x="406837" y="1080857"/>
          <a:ext cx="11295212" cy="14991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2629">
                  <a:extLst>
                    <a:ext uri="{9D8B030D-6E8A-4147-A177-3AD203B41FA5}">
                      <a16:colId xmlns:a16="http://schemas.microsoft.com/office/drawing/2014/main" val="23408469"/>
                    </a:ext>
                  </a:extLst>
                </a:gridCol>
                <a:gridCol w="2263294">
                  <a:extLst>
                    <a:ext uri="{9D8B030D-6E8A-4147-A177-3AD203B41FA5}">
                      <a16:colId xmlns:a16="http://schemas.microsoft.com/office/drawing/2014/main" val="1386727148"/>
                    </a:ext>
                  </a:extLst>
                </a:gridCol>
                <a:gridCol w="1122259">
                  <a:extLst>
                    <a:ext uri="{9D8B030D-6E8A-4147-A177-3AD203B41FA5}">
                      <a16:colId xmlns:a16="http://schemas.microsoft.com/office/drawing/2014/main" val="4240727412"/>
                    </a:ext>
                  </a:extLst>
                </a:gridCol>
                <a:gridCol w="93584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420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53949">
                  <a:extLst>
                    <a:ext uri="{9D8B030D-6E8A-4147-A177-3AD203B41FA5}">
                      <a16:colId xmlns:a16="http://schemas.microsoft.com/office/drawing/2014/main" val="1675550634"/>
                    </a:ext>
                  </a:extLst>
                </a:gridCol>
                <a:gridCol w="105394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02275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84633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60774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WI code</a:t>
                      </a:r>
                      <a:endParaRPr lang="sv-SE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WI Title</a:t>
                      </a:r>
                      <a:endParaRPr lang="sv-SE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dirty="0" err="1"/>
                        <a:t>Completion</a:t>
                      </a:r>
                      <a:r>
                        <a:rPr lang="sv-SE" sz="1200" dirty="0"/>
                        <a:t> rate</a:t>
                      </a:r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dirty="0"/>
                        <a:t>TS/TR</a:t>
                      </a: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err="1"/>
                        <a:t>Tdoc</a:t>
                      </a:r>
                      <a:r>
                        <a:rPr lang="en-US" altLang="zh-CN" sz="1200" dirty="0"/>
                        <a:t> reference</a:t>
                      </a: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200" dirty="0"/>
                        <a:t>Target date</a:t>
                      </a:r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1200" dirty="0"/>
                        <a:t>Rapporteur</a:t>
                      </a:r>
                    </a:p>
                    <a:p>
                      <a:pPr algn="ctr"/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1200" dirty="0"/>
                        <a:t>Related</a:t>
                      </a:r>
                      <a:r>
                        <a:rPr lang="sv-SE" altLang="zh-CN" sz="1200" baseline="0" dirty="0"/>
                        <a:t> groups</a:t>
                      </a: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dirty="0"/>
                        <a:t>Related</a:t>
                      </a:r>
                      <a:r>
                        <a:rPr lang="sv-SE" sz="1200" baseline="0" dirty="0"/>
                        <a:t> </a:t>
                      </a:r>
                      <a:r>
                        <a:rPr lang="en-US" altLang="zh-CN" sz="1200" dirty="0"/>
                        <a:t>topic</a:t>
                      </a: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5750895"/>
                  </a:ext>
                </a:extLst>
              </a:tr>
              <a:tr h="891359"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sv-SE" sz="1100" b="1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FS_EDGE_CH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8255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Study on charging aspects of Edge Computing 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altLang="zh-CN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90%-&gt;   95%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TR 28.815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  <a:hlinkClick r:id="rId2"/>
                        </a:rPr>
                        <a:t>SP-200467</a:t>
                      </a:r>
                      <a:endParaRPr lang="sv-SE" altLang="zh-CN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1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SA#94</a:t>
                      </a: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1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(12/2021)</a:t>
                      </a:r>
                      <a:r>
                        <a:rPr lang="en-GB" altLang="zh-CN" sz="1100" b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endParaRPr lang="sv-SE" altLang="zh-CN" sz="1100" b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Intel Corporation (UK) Ltd</a:t>
                      </a:r>
                      <a:endParaRPr kumimoji="0" lang="en-GB" altLang="zh-CN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charset="0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</a:t>
                      </a:r>
                      <a:endParaRPr lang="sv-SE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altLang="zh-CN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</a:t>
                      </a:r>
                      <a:endParaRPr lang="sv-SE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2894448"/>
                  </a:ext>
                </a:extLst>
              </a:tr>
            </a:tbl>
          </a:graphicData>
        </a:graphic>
      </p:graphicFrame>
      <p:sp>
        <p:nvSpPr>
          <p:cNvPr id="8" name="Title 1"/>
          <p:cNvSpPr txBox="1">
            <a:spLocks/>
          </p:cNvSpPr>
          <p:nvPr/>
        </p:nvSpPr>
        <p:spPr>
          <a:xfrm>
            <a:off x="205572" y="396490"/>
            <a:ext cx="10139206" cy="920688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5pPr>
            <a:lvl6pPr marL="609585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6pPr>
            <a:lvl7pPr marL="1219170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7pPr>
            <a:lvl8pPr marL="1828754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8pPr>
            <a:lvl9pPr marL="2438339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9pPr>
          </a:lstStyle>
          <a:p>
            <a:r>
              <a:rPr lang="en-US" altLang="zh-CN" sz="3200" kern="0" dirty="0"/>
              <a:t>FS_EDGE_CH</a:t>
            </a:r>
          </a:p>
        </p:txBody>
      </p:sp>
      <p:sp>
        <p:nvSpPr>
          <p:cNvPr id="9" name="矩形 8"/>
          <p:cNvSpPr/>
          <p:nvPr/>
        </p:nvSpPr>
        <p:spPr>
          <a:xfrm>
            <a:off x="406837" y="3263455"/>
            <a:ext cx="11269350" cy="249299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marL="285750" lvl="0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fr-FR" sz="1800" dirty="0">
                <a:latin typeface="Calibri" pitchFamily="34" charset="0"/>
                <a:ea typeface="宋体" pitchFamily="2" charset="-122"/>
                <a:cs typeface="Arial" charset="0"/>
              </a:rPr>
              <a:t>pCRs  agreed to TR 28.815 on :</a:t>
            </a:r>
            <a:endParaRPr lang="en-US" sz="1800" dirty="0">
              <a:latin typeface="Calibri" pitchFamily="34" charset="0"/>
              <a:ea typeface="宋体" pitchFamily="2" charset="-122"/>
              <a:cs typeface="Arial" charset="0"/>
            </a:endParaRPr>
          </a:p>
          <a:p>
            <a:pPr marL="893763" lvl="1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US" sz="1600" dirty="0">
                <a:latin typeface="Calibri" panose="020F0502020204030204" pitchFamily="34" charset="0"/>
                <a:ea typeface="Calibri" panose="020F0502020204030204" pitchFamily="34" charset="0"/>
              </a:rPr>
              <a:t>solution for 5GS usage charging based on monitored QoS</a:t>
            </a:r>
            <a:endParaRPr lang="en-US" sz="1600" dirty="0">
              <a:latin typeface="Calibri" pitchFamily="34" charset="0"/>
              <a:ea typeface="宋体" pitchFamily="2" charset="-122"/>
              <a:cs typeface="Arial" charset="0"/>
            </a:endParaRPr>
          </a:p>
          <a:p>
            <a:pPr marL="893763" lvl="1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US" sz="1600" dirty="0">
                <a:latin typeface="Calibri" panose="020F0502020204030204" pitchFamily="34" charset="0"/>
                <a:ea typeface="Calibri" panose="020F0502020204030204" pitchFamily="34" charset="0"/>
              </a:rPr>
              <a:t>solution for ECS charging information aggregation</a:t>
            </a:r>
          </a:p>
          <a:p>
            <a:pPr marL="893763" lvl="1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285750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sz="1800" dirty="0">
                <a:latin typeface="Calibri" pitchFamily="34" charset="0"/>
                <a:ea typeface="宋体" pitchFamily="2" charset="-122"/>
                <a:cs typeface="Arial" charset="0"/>
              </a:rPr>
              <a:t>Other discussions on t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he evaluation of possible solutions for:</a:t>
            </a:r>
          </a:p>
          <a:p>
            <a:pPr marL="893763" lvl="1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aggregated charging by CEF for the charging information received from the EES</a:t>
            </a:r>
          </a:p>
          <a:p>
            <a:pPr marL="893763" lvl="1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eCHF based inter-provider charging </a:t>
            </a:r>
          </a:p>
          <a:p>
            <a:pPr marL="893763" lvl="1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endParaRPr lang="en-US" sz="1600" dirty="0">
              <a:latin typeface="Calibri" pitchFamily="34" charset="0"/>
              <a:ea typeface="宋体" pitchFamily="2" charset="-122"/>
              <a:cs typeface="Arial" charset="0"/>
            </a:endParaRPr>
          </a:p>
          <a:p>
            <a:pPr marL="285750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sz="1800" dirty="0">
                <a:latin typeface="Calibri" pitchFamily="34" charset="0"/>
                <a:ea typeface="宋体" pitchFamily="2" charset="-122"/>
                <a:cs typeface="Arial" charset="0"/>
              </a:rPr>
              <a:t>Draft TR 28.815 (email approval S5-215447)</a:t>
            </a:r>
          </a:p>
        </p:txBody>
      </p:sp>
      <p:sp>
        <p:nvSpPr>
          <p:cNvPr id="10" name="文本框 9"/>
          <p:cNvSpPr txBox="1"/>
          <p:nvPr/>
        </p:nvSpPr>
        <p:spPr>
          <a:xfrm>
            <a:off x="406837" y="2579960"/>
            <a:ext cx="11269350" cy="292388"/>
          </a:xfrm>
          <a:prstGeom prst="rect">
            <a:avLst/>
          </a:prstGeom>
          <a:solidFill>
            <a:srgbClr val="C1E442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zh-CN" b="1" dirty="0"/>
              <a:t>Working Progress</a:t>
            </a:r>
            <a:endParaRPr lang="zh-CN" altLang="en-US" b="1" dirty="0"/>
          </a:p>
        </p:txBody>
      </p:sp>
    </p:spTree>
    <p:extLst>
      <p:ext uri="{BB962C8B-B14F-4D97-AF65-F5344CB8AC3E}">
        <p14:creationId xmlns:p14="http://schemas.microsoft.com/office/powerpoint/2010/main" val="20407692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41264654"/>
              </p:ext>
            </p:extLst>
          </p:nvPr>
        </p:nvGraphicFramePr>
        <p:xfrm>
          <a:off x="380975" y="1594564"/>
          <a:ext cx="11295212" cy="14991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68716">
                  <a:extLst>
                    <a:ext uri="{9D8B030D-6E8A-4147-A177-3AD203B41FA5}">
                      <a16:colId xmlns:a16="http://schemas.microsoft.com/office/drawing/2014/main" val="23408469"/>
                    </a:ext>
                  </a:extLst>
                </a:gridCol>
                <a:gridCol w="2988297">
                  <a:extLst>
                    <a:ext uri="{9D8B030D-6E8A-4147-A177-3AD203B41FA5}">
                      <a16:colId xmlns:a16="http://schemas.microsoft.com/office/drawing/2014/main" val="1386727148"/>
                    </a:ext>
                  </a:extLst>
                </a:gridCol>
                <a:gridCol w="989814">
                  <a:extLst>
                    <a:ext uri="{9D8B030D-6E8A-4147-A177-3AD203B41FA5}">
                      <a16:colId xmlns:a16="http://schemas.microsoft.com/office/drawing/2014/main" val="4240727412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2382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1675550634"/>
                    </a:ext>
                  </a:extLst>
                </a:gridCol>
                <a:gridCol w="94268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5783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9523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60774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WI code</a:t>
                      </a:r>
                      <a:endParaRPr lang="sv-SE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WI Title</a:t>
                      </a:r>
                      <a:endParaRPr lang="sv-SE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dirty="0" err="1"/>
                        <a:t>Completion</a:t>
                      </a:r>
                      <a:r>
                        <a:rPr lang="sv-SE" sz="1200" dirty="0"/>
                        <a:t> rate</a:t>
                      </a:r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dirty="0"/>
                        <a:t>TS/TR</a:t>
                      </a: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err="1"/>
                        <a:t>Tdoc</a:t>
                      </a:r>
                      <a:r>
                        <a:rPr lang="en-US" altLang="zh-CN" sz="1200" dirty="0"/>
                        <a:t> reference</a:t>
                      </a: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200" dirty="0"/>
                        <a:t>Target date</a:t>
                      </a:r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1200" dirty="0"/>
                        <a:t>Rapporteur</a:t>
                      </a:r>
                    </a:p>
                    <a:p>
                      <a:pPr algn="ctr"/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1200" dirty="0"/>
                        <a:t>Related</a:t>
                      </a:r>
                      <a:r>
                        <a:rPr lang="sv-SE" altLang="zh-CN" sz="1200" baseline="0" dirty="0"/>
                        <a:t> groups</a:t>
                      </a: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dirty="0"/>
                        <a:t>Related</a:t>
                      </a:r>
                      <a:r>
                        <a:rPr lang="sv-SE" sz="1200" baseline="0" dirty="0"/>
                        <a:t> </a:t>
                      </a:r>
                      <a:r>
                        <a:rPr lang="en-US" altLang="zh-CN" sz="1200" dirty="0"/>
                        <a:t>topic</a:t>
                      </a: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5750895"/>
                  </a:ext>
                </a:extLst>
              </a:tr>
              <a:tr h="891359"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sv-SE" sz="1100" b="1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FS_5G_CIoT_CH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8255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Study on charging aspects of 5GS </a:t>
                      </a:r>
                      <a:r>
                        <a:rPr lang="en-US" sz="1100" kern="120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CIoT</a:t>
                      </a:r>
                      <a:endParaRPr lang="en-US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70%-&gt;   95%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TR 28.816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1" u="sng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hlinkClick r:id="rId2"/>
                        </a:rPr>
                        <a:t>SP-200771</a:t>
                      </a:r>
                      <a:endParaRPr lang="sv-SE" altLang="zh-CN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1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SA#94</a:t>
                      </a: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1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(12/2021)</a:t>
                      </a:r>
                      <a:r>
                        <a:rPr lang="en-GB" altLang="zh-CN" sz="1100" b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endParaRPr lang="sv-SE" altLang="zh-CN" sz="1100" b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Huawei</a:t>
                      </a:r>
                      <a:endParaRPr kumimoji="0" lang="en-GB" altLang="zh-CN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charset="0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</a:t>
                      </a:r>
                      <a:endParaRPr lang="sv-SE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altLang="zh-CN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</a:t>
                      </a:r>
                      <a:endParaRPr lang="sv-SE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2894448"/>
                  </a:ext>
                </a:extLst>
              </a:tr>
            </a:tbl>
          </a:graphicData>
        </a:graphic>
      </p:graphicFrame>
      <p:sp>
        <p:nvSpPr>
          <p:cNvPr id="8" name="Title 1"/>
          <p:cNvSpPr txBox="1">
            <a:spLocks/>
          </p:cNvSpPr>
          <p:nvPr/>
        </p:nvSpPr>
        <p:spPr>
          <a:xfrm>
            <a:off x="205572" y="396490"/>
            <a:ext cx="10139206" cy="920688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5pPr>
            <a:lvl6pPr marL="609585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6pPr>
            <a:lvl7pPr marL="1219170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7pPr>
            <a:lvl8pPr marL="1828754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8pPr>
            <a:lvl9pPr marL="2438339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9pPr>
          </a:lstStyle>
          <a:p>
            <a:r>
              <a:rPr lang="en-US" altLang="zh-CN" sz="3200" kern="0" dirty="0"/>
              <a:t>FS_5G_CIoT_CH</a:t>
            </a:r>
          </a:p>
        </p:txBody>
      </p:sp>
      <p:sp>
        <p:nvSpPr>
          <p:cNvPr id="9" name="矩形 8"/>
          <p:cNvSpPr/>
          <p:nvPr/>
        </p:nvSpPr>
        <p:spPr>
          <a:xfrm>
            <a:off x="393906" y="3592496"/>
            <a:ext cx="11269350" cy="2585323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marL="285750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sz="1800" dirty="0" err="1">
                <a:latin typeface="Calibri" pitchFamily="34" charset="0"/>
                <a:ea typeface="宋体" pitchFamily="2" charset="-122"/>
                <a:cs typeface="Arial" charset="0"/>
              </a:rPr>
              <a:t>pCRs</a:t>
            </a:r>
            <a:r>
              <a:rPr lang="en-US" sz="1800" dirty="0">
                <a:latin typeface="Calibri" pitchFamily="34" charset="0"/>
                <a:ea typeface="宋体" pitchFamily="2" charset="-122"/>
                <a:cs typeface="Arial" charset="0"/>
              </a:rPr>
              <a:t>  agreed to TR 28.816 for introduction of : </a:t>
            </a:r>
          </a:p>
          <a:p>
            <a:pPr marL="893763" lvl="1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US" sz="1800" dirty="0">
                <a:latin typeface="Calibri" pitchFamily="34" charset="0"/>
                <a:ea typeface="宋体" pitchFamily="2" charset="-122"/>
                <a:cs typeface="Arial" charset="0"/>
              </a:rPr>
              <a:t>New solutions for 5G data connectivity domain charging: </a:t>
            </a:r>
            <a:r>
              <a:rPr lang="en-GB" sz="1800" dirty="0">
                <a:latin typeface="Calibri" pitchFamily="34" charset="0"/>
                <a:ea typeface="宋体" pitchFamily="2" charset="-122"/>
                <a:cs typeface="Arial" charset="0"/>
              </a:rPr>
              <a:t>charging support to access service of </a:t>
            </a:r>
            <a:r>
              <a:rPr lang="en-GB" altLang="zh-CN" sz="1800" dirty="0">
                <a:latin typeface="Calibri" pitchFamily="34" charset="0"/>
                <a:ea typeface="宋体" pitchFamily="2" charset="-122"/>
                <a:cs typeface="Arial" charset="0"/>
              </a:rPr>
              <a:t> 5GS </a:t>
            </a:r>
            <a:r>
              <a:rPr lang="en-GB" altLang="zh-CN" sz="1800" dirty="0" err="1">
                <a:latin typeface="Calibri" pitchFamily="34" charset="0"/>
                <a:ea typeface="宋体" pitchFamily="2" charset="-122"/>
                <a:cs typeface="Arial" charset="0"/>
              </a:rPr>
              <a:t>CIoT</a:t>
            </a:r>
            <a:r>
              <a:rPr lang="en-GB" altLang="zh-CN" sz="1800" dirty="0">
                <a:latin typeface="Calibri" pitchFamily="34" charset="0"/>
                <a:ea typeface="宋体" pitchFamily="2" charset="-122"/>
                <a:cs typeface="Arial" charset="0"/>
              </a:rPr>
              <a:t> devices</a:t>
            </a:r>
            <a:r>
              <a:rPr lang="en-US" sz="1800" dirty="0">
                <a:latin typeface="Calibri" pitchFamily="34" charset="0"/>
                <a:ea typeface="宋体" pitchFamily="2" charset="-122"/>
                <a:cs typeface="Arial" charset="0"/>
              </a:rPr>
              <a:t>.</a:t>
            </a:r>
          </a:p>
          <a:p>
            <a:pPr marL="893763" lvl="1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US" sz="1800" dirty="0">
                <a:latin typeface="Calibri" pitchFamily="34" charset="0"/>
                <a:ea typeface="宋体" pitchFamily="2" charset="-122"/>
                <a:cs typeface="Arial" charset="0"/>
              </a:rPr>
              <a:t>Evaluation of </a:t>
            </a:r>
            <a:r>
              <a:rPr lang="en-GB" altLang="zh-CN" sz="1800" dirty="0">
                <a:latin typeface="Calibri" pitchFamily="34" charset="0"/>
                <a:ea typeface="宋体" pitchFamily="2" charset="-122"/>
                <a:cs typeface="Arial" charset="0"/>
              </a:rPr>
              <a:t>enhancements to 5G data connectivity domain charging</a:t>
            </a:r>
          </a:p>
          <a:p>
            <a:pPr marL="893763" lvl="1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GB" altLang="zh-CN" sz="1800" dirty="0">
                <a:latin typeface="Calibri" pitchFamily="34" charset="0"/>
                <a:ea typeface="宋体" pitchFamily="2" charset="-122"/>
                <a:cs typeface="Arial" charset="0"/>
              </a:rPr>
              <a:t>Evaluation of enhancements to control plane data transfer domain charging</a:t>
            </a:r>
          </a:p>
          <a:p>
            <a:pPr marL="893763" lvl="1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GB" altLang="zh-CN" sz="1800" dirty="0">
                <a:latin typeface="Calibri" pitchFamily="34" charset="0"/>
                <a:ea typeface="宋体" pitchFamily="2" charset="-122"/>
                <a:cs typeface="Arial" charset="0"/>
              </a:rPr>
              <a:t>Evaluation of enhancements to monitoring event domain charging</a:t>
            </a:r>
            <a:endParaRPr lang="en-US" sz="1800" dirty="0">
              <a:latin typeface="Calibri" pitchFamily="34" charset="0"/>
              <a:ea typeface="宋体" pitchFamily="2" charset="-122"/>
              <a:cs typeface="Arial" charset="0"/>
            </a:endParaRPr>
          </a:p>
          <a:p>
            <a:pPr marL="893763" lvl="1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GB" altLang="zh-CN" sz="1800" dirty="0">
                <a:latin typeface="Calibri" pitchFamily="34" charset="0"/>
                <a:ea typeface="宋体" pitchFamily="2" charset="-122"/>
                <a:cs typeface="Arial" charset="0"/>
              </a:rPr>
              <a:t>conclusion and recommendations</a:t>
            </a:r>
            <a:endParaRPr lang="en-US" sz="1800" dirty="0">
              <a:latin typeface="Calibri" pitchFamily="34" charset="0"/>
              <a:ea typeface="宋体" pitchFamily="2" charset="-122"/>
              <a:cs typeface="Arial" charset="0"/>
            </a:endParaRPr>
          </a:p>
          <a:p>
            <a:pPr lvl="1" indent="0" defTabSz="121917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800" dirty="0">
                <a:latin typeface="Calibri" pitchFamily="34" charset="0"/>
                <a:ea typeface="宋体" pitchFamily="2" charset="-122"/>
                <a:cs typeface="Arial" charset="0"/>
              </a:rPr>
              <a:t> </a:t>
            </a:r>
          </a:p>
          <a:p>
            <a:pPr marL="285750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sz="1800" dirty="0">
                <a:latin typeface="Calibri" pitchFamily="34" charset="0"/>
                <a:ea typeface="宋体" pitchFamily="2" charset="-122"/>
                <a:cs typeface="Arial" charset="0"/>
              </a:rPr>
              <a:t>Draft TR 28.816 (email approval S5-215448)</a:t>
            </a:r>
          </a:p>
        </p:txBody>
      </p:sp>
      <p:sp>
        <p:nvSpPr>
          <p:cNvPr id="10" name="文本框 9"/>
          <p:cNvSpPr txBox="1"/>
          <p:nvPr/>
        </p:nvSpPr>
        <p:spPr>
          <a:xfrm>
            <a:off x="380975" y="3093667"/>
            <a:ext cx="11269350" cy="292388"/>
          </a:xfrm>
          <a:prstGeom prst="rect">
            <a:avLst/>
          </a:prstGeom>
          <a:solidFill>
            <a:srgbClr val="C1E442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zh-CN" b="1" dirty="0"/>
              <a:t>Working Progress</a:t>
            </a:r>
            <a:endParaRPr lang="zh-CN" altLang="en-US" b="1" dirty="0"/>
          </a:p>
        </p:txBody>
      </p:sp>
    </p:spTree>
    <p:extLst>
      <p:ext uri="{BB962C8B-B14F-4D97-AF65-F5344CB8AC3E}">
        <p14:creationId xmlns:p14="http://schemas.microsoft.com/office/powerpoint/2010/main" val="1416011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4580662"/>
              </p:ext>
            </p:extLst>
          </p:nvPr>
        </p:nvGraphicFramePr>
        <p:xfrm>
          <a:off x="448394" y="1053369"/>
          <a:ext cx="11295212" cy="14991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2629">
                  <a:extLst>
                    <a:ext uri="{9D8B030D-6E8A-4147-A177-3AD203B41FA5}">
                      <a16:colId xmlns:a16="http://schemas.microsoft.com/office/drawing/2014/main" val="23408469"/>
                    </a:ext>
                  </a:extLst>
                </a:gridCol>
                <a:gridCol w="2263294">
                  <a:extLst>
                    <a:ext uri="{9D8B030D-6E8A-4147-A177-3AD203B41FA5}">
                      <a16:colId xmlns:a16="http://schemas.microsoft.com/office/drawing/2014/main" val="1386727148"/>
                    </a:ext>
                  </a:extLst>
                </a:gridCol>
                <a:gridCol w="1122259">
                  <a:extLst>
                    <a:ext uri="{9D8B030D-6E8A-4147-A177-3AD203B41FA5}">
                      <a16:colId xmlns:a16="http://schemas.microsoft.com/office/drawing/2014/main" val="4240727412"/>
                    </a:ext>
                  </a:extLst>
                </a:gridCol>
                <a:gridCol w="93584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420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53949">
                  <a:extLst>
                    <a:ext uri="{9D8B030D-6E8A-4147-A177-3AD203B41FA5}">
                      <a16:colId xmlns:a16="http://schemas.microsoft.com/office/drawing/2014/main" val="1675550634"/>
                    </a:ext>
                  </a:extLst>
                </a:gridCol>
                <a:gridCol w="105394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02275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84633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60774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WI code</a:t>
                      </a:r>
                      <a:endParaRPr lang="sv-SE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WI Title</a:t>
                      </a:r>
                      <a:endParaRPr lang="sv-SE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dirty="0" err="1"/>
                        <a:t>Completion</a:t>
                      </a:r>
                      <a:r>
                        <a:rPr lang="sv-SE" sz="1200" dirty="0"/>
                        <a:t> rate</a:t>
                      </a:r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dirty="0"/>
                        <a:t>TS/TR</a:t>
                      </a: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err="1"/>
                        <a:t>Tdoc</a:t>
                      </a:r>
                      <a:r>
                        <a:rPr lang="en-US" altLang="zh-CN" sz="1200" dirty="0"/>
                        <a:t> reference</a:t>
                      </a: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200" dirty="0"/>
                        <a:t>Target date</a:t>
                      </a:r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1200" dirty="0"/>
                        <a:t>Rapporteur</a:t>
                      </a:r>
                    </a:p>
                    <a:p>
                      <a:pPr algn="ctr"/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1200" dirty="0"/>
                        <a:t>Related</a:t>
                      </a:r>
                      <a:r>
                        <a:rPr lang="sv-SE" altLang="zh-CN" sz="1200" baseline="0" dirty="0"/>
                        <a:t> groups</a:t>
                      </a: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dirty="0"/>
                        <a:t>Related</a:t>
                      </a:r>
                      <a:r>
                        <a:rPr lang="sv-SE" sz="1200" baseline="0" dirty="0"/>
                        <a:t> </a:t>
                      </a:r>
                      <a:r>
                        <a:rPr lang="en-US" altLang="zh-CN" sz="1200" dirty="0"/>
                        <a:t>topic</a:t>
                      </a: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5750895"/>
                  </a:ext>
                </a:extLst>
              </a:tr>
              <a:tr h="891359">
                <a:tc>
                  <a:txBody>
                    <a:bodyPr/>
                    <a:lstStyle/>
                    <a:p>
                      <a:pPr marL="0" algn="ctr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100" b="1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FS_5G_Prose_CH</a:t>
                      </a:r>
                      <a:endParaRPr lang="fr-FR" sz="1100" b="1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8255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Study on charging aspects of Proximity-based Services in 5GC</a:t>
                      </a:r>
                      <a:endParaRPr lang="en-US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altLang="zh-CN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80%-&gt;   95%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sv-SE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TR 32.846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1" u="sng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hlinkClick r:id="rId2"/>
                        </a:rPr>
                        <a:t>SP-200767</a:t>
                      </a:r>
                      <a:endParaRPr lang="sv-SE" altLang="zh-CN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1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SA#94</a:t>
                      </a: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1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(12/2021)</a:t>
                      </a:r>
                      <a:r>
                        <a:rPr lang="en-GB" altLang="zh-CN" sz="1100" b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endParaRPr lang="sv-SE" altLang="zh-CN" sz="1100" b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CATT</a:t>
                      </a:r>
                      <a:endParaRPr kumimoji="0" lang="en-GB" altLang="zh-CN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charset="0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</a:t>
                      </a:r>
                      <a:endParaRPr lang="sv-SE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altLang="zh-CN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</a:t>
                      </a:r>
                      <a:endParaRPr lang="sv-SE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2894448"/>
                  </a:ext>
                </a:extLst>
              </a:tr>
            </a:tbl>
          </a:graphicData>
        </a:graphic>
      </p:graphicFrame>
      <p:sp>
        <p:nvSpPr>
          <p:cNvPr id="8" name="Title 1"/>
          <p:cNvSpPr txBox="1">
            <a:spLocks/>
          </p:cNvSpPr>
          <p:nvPr/>
        </p:nvSpPr>
        <p:spPr>
          <a:xfrm>
            <a:off x="205572" y="396490"/>
            <a:ext cx="10139206" cy="920688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5pPr>
            <a:lvl6pPr marL="609585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6pPr>
            <a:lvl7pPr marL="1219170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7pPr>
            <a:lvl8pPr marL="1828754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8pPr>
            <a:lvl9pPr marL="2438339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9pPr>
          </a:lstStyle>
          <a:p>
            <a:r>
              <a:rPr lang="en-US" altLang="zh-CN" sz="3200" kern="0" dirty="0"/>
              <a:t>FS_5G_Prose_CH</a:t>
            </a:r>
          </a:p>
        </p:txBody>
      </p:sp>
      <p:sp>
        <p:nvSpPr>
          <p:cNvPr id="10" name="文本框 9"/>
          <p:cNvSpPr txBox="1"/>
          <p:nvPr/>
        </p:nvSpPr>
        <p:spPr>
          <a:xfrm>
            <a:off x="448394" y="2552472"/>
            <a:ext cx="11269350" cy="292388"/>
          </a:xfrm>
          <a:prstGeom prst="rect">
            <a:avLst/>
          </a:prstGeom>
          <a:solidFill>
            <a:srgbClr val="C1E442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zh-CN" b="1" dirty="0"/>
              <a:t>Working Progress</a:t>
            </a:r>
            <a:endParaRPr lang="zh-CN" altLang="en-US" b="1" dirty="0"/>
          </a:p>
        </p:txBody>
      </p:sp>
      <p:sp>
        <p:nvSpPr>
          <p:cNvPr id="6" name="矩形 8">
            <a:extLst>
              <a:ext uri="{FF2B5EF4-FFF2-40B4-BE49-F238E27FC236}">
                <a16:creationId xmlns:a16="http://schemas.microsoft.com/office/drawing/2014/main" id="{E2F50771-D582-4BB4-AC25-5A8582F5DEDC}"/>
              </a:ext>
            </a:extLst>
          </p:cNvPr>
          <p:cNvSpPr/>
          <p:nvPr/>
        </p:nvSpPr>
        <p:spPr>
          <a:xfrm>
            <a:off x="448394" y="2916545"/>
            <a:ext cx="11269350" cy="3847207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"/>
              <a:tabLst>
                <a:tab pos="457200" algn="l"/>
              </a:tabLst>
            </a:pPr>
            <a:r>
              <a:rPr lang="fr-FR" sz="1800" dirty="0">
                <a:latin typeface="Calibri" panose="020F0502020204030204" pitchFamily="34" charset="0"/>
                <a:ea typeface="宋体" pitchFamily="2" charset="-122"/>
                <a:cs typeface="Calibri" panose="020F0502020204030204" pitchFamily="34" charset="0"/>
              </a:rPr>
              <a:t>pCRs  agreed to TR 32.846 on :</a:t>
            </a:r>
            <a:endParaRPr lang="en-US" sz="1800" dirty="0">
              <a:latin typeface="Calibri" panose="020F0502020204030204" pitchFamily="34" charset="0"/>
              <a:ea typeface="宋体" pitchFamily="2" charset="-122"/>
              <a:cs typeface="Calibri" panose="020F0502020204030204" pitchFamily="34" charset="0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"/>
              <a:tabLst>
                <a:tab pos="914400" algn="l"/>
              </a:tabLst>
            </a:pPr>
            <a:r>
              <a:rPr lang="en-US" sz="1800" dirty="0">
                <a:latin typeface="Calibri" panose="020F0502020204030204" pitchFamily="34" charset="0"/>
                <a:ea typeface="宋体" pitchFamily="2" charset="-122"/>
                <a:cs typeface="Calibri" panose="020F0502020204030204" pitchFamily="34" charset="0"/>
              </a:rPr>
              <a:t>Rapporteur's clean-up</a:t>
            </a: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"/>
              <a:tabLst>
                <a:tab pos="914400" algn="l"/>
              </a:tabLst>
            </a:pPr>
            <a:r>
              <a:rPr lang="en-US" sz="1800" dirty="0">
                <a:latin typeface="Calibri" panose="020F0502020204030204" pitchFamily="34" charset="0"/>
                <a:ea typeface="宋体" pitchFamily="2" charset="-122"/>
                <a:cs typeface="Calibri" panose="020F0502020204030204" pitchFamily="34" charset="0"/>
              </a:rPr>
              <a:t>Refinements on architectures for 5G ProSe</a:t>
            </a: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"/>
              <a:tabLst>
                <a:tab pos="914400" algn="l"/>
              </a:tabLst>
            </a:pPr>
            <a:r>
              <a:rPr lang="en-US" sz="1800" dirty="0">
                <a:latin typeface="Calibri" panose="020F0502020204030204" pitchFamily="34" charset="0"/>
                <a:ea typeface="宋体" pitchFamily="2" charset="-122"/>
                <a:cs typeface="Calibri" panose="020F0502020204030204" pitchFamily="34" charset="0"/>
              </a:rPr>
              <a:t>Evaluation of solutions &amp; Conclusion for:</a:t>
            </a:r>
          </a:p>
          <a:p>
            <a:pPr marL="1143000" marR="0" lvl="2" indent="-22860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"/>
              <a:tabLst>
                <a:tab pos="1371600" algn="l"/>
              </a:tabLst>
            </a:pPr>
            <a:r>
              <a:rPr lang="en-US" sz="1800" dirty="0">
                <a:latin typeface="Calibri" panose="020F0502020204030204" pitchFamily="34" charset="0"/>
                <a:ea typeface="宋体" pitchFamily="2" charset="-122"/>
                <a:cs typeface="Calibri" panose="020F0502020204030204" pitchFamily="34" charset="0"/>
              </a:rPr>
              <a:t>5G ProSe Direct Discovery charging</a:t>
            </a:r>
            <a:r>
              <a:rPr lang="zh-CN" altLang="en-US" sz="1800" dirty="0">
                <a:latin typeface="Calibri" panose="020F0502020204030204" pitchFamily="34" charset="0"/>
                <a:ea typeface="宋体" pitchFamily="2" charset="-122"/>
                <a:cs typeface="Calibri" panose="020F0502020204030204" pitchFamily="34" charset="0"/>
              </a:rPr>
              <a:t>：</a:t>
            </a:r>
            <a:r>
              <a:rPr lang="en-US" sz="1800" dirty="0">
                <a:latin typeface="Calibri" panose="020F0502020204030204" pitchFamily="34" charset="0"/>
                <a:ea typeface="宋体" pitchFamily="2" charset="-122"/>
                <a:cs typeface="Calibri" panose="020F0502020204030204" pitchFamily="34" charset="0"/>
              </a:rPr>
              <a:t>solutions for Discovery charging with 5G DDNMF and over PC5 reference point. </a:t>
            </a:r>
          </a:p>
          <a:p>
            <a:pPr marL="1143000" marR="0" lvl="2" indent="-22860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"/>
              <a:tabLst>
                <a:tab pos="1371600" algn="l"/>
              </a:tabLst>
            </a:pPr>
            <a:r>
              <a:rPr lang="en-US" sz="1800" dirty="0">
                <a:latin typeface="Calibri" panose="020F0502020204030204" pitchFamily="34" charset="0"/>
                <a:ea typeface="宋体" pitchFamily="2" charset="-122"/>
                <a:cs typeface="Calibri" panose="020F0502020204030204" pitchFamily="34" charset="0"/>
              </a:rPr>
              <a:t>5G ProSe Direct Communication charging: solutions for Direct Communication via Unicast mode, Broadcast mode, Groupcast mode, and ProSe UE-to-Network Relay.</a:t>
            </a:r>
          </a:p>
          <a:p>
            <a:pPr marL="1143000" marR="0" lvl="2" indent="-22860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"/>
              <a:tabLst>
                <a:tab pos="1371600" algn="l"/>
              </a:tabLst>
            </a:pPr>
            <a:r>
              <a:rPr lang="en-US" sz="1800" dirty="0">
                <a:latin typeface="Calibri" panose="020F0502020204030204" pitchFamily="34" charset="0"/>
                <a:ea typeface="宋体" pitchFamily="2" charset="-122"/>
                <a:cs typeface="Calibri" panose="020F0502020204030204" pitchFamily="34" charset="0"/>
              </a:rPr>
              <a:t>5G ProSe Direct Communication charging based on QoS flow: collecting and reporting QoS information over PC5. </a:t>
            </a: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"/>
              <a:tabLst>
                <a:tab pos="914400" algn="l"/>
              </a:tabLst>
            </a:pPr>
            <a:r>
              <a:rPr lang="en-US" sz="1800" dirty="0">
                <a:latin typeface="Calibri" panose="020F0502020204030204" pitchFamily="34" charset="0"/>
                <a:ea typeface="宋体" pitchFamily="2" charset="-122"/>
                <a:cs typeface="Calibri" panose="020F0502020204030204" pitchFamily="34" charset="0"/>
              </a:rPr>
              <a:t>Overall conclusions and recommendations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"/>
              <a:tabLst>
                <a:tab pos="457200" algn="l"/>
              </a:tabLst>
            </a:pPr>
            <a:r>
              <a:rPr lang="en-US" sz="1800" dirty="0">
                <a:latin typeface="Calibri" panose="020F0502020204030204" pitchFamily="34" charset="0"/>
                <a:ea typeface="宋体" pitchFamily="2" charset="-122"/>
                <a:cs typeface="Calibri" panose="020F0502020204030204" pitchFamily="34" charset="0"/>
              </a:rPr>
              <a:t>Draft TR 32.846 (email approval S5-215449)</a:t>
            </a:r>
          </a:p>
          <a:p>
            <a:pPr marL="609585" lvl="1" indent="0" defTabSz="121917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400" dirty="0">
              <a:latin typeface="Calibri" pitchFamily="34" charset="0"/>
              <a:ea typeface="宋体" pitchFamily="2" charset="-122"/>
              <a:cs typeface="Arial" charset="0"/>
            </a:endParaRPr>
          </a:p>
          <a:p>
            <a:pPr marL="893763" lvl="1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sz="1400" dirty="0">
              <a:latin typeface="Calibri" pitchFamily="34" charset="0"/>
              <a:ea typeface="宋体" pitchFamily="2" charset="-122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002274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23520696"/>
              </p:ext>
            </p:extLst>
          </p:nvPr>
        </p:nvGraphicFramePr>
        <p:xfrm>
          <a:off x="380975" y="1594564"/>
          <a:ext cx="11295212" cy="14991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2629">
                  <a:extLst>
                    <a:ext uri="{9D8B030D-6E8A-4147-A177-3AD203B41FA5}">
                      <a16:colId xmlns:a16="http://schemas.microsoft.com/office/drawing/2014/main" val="23408469"/>
                    </a:ext>
                  </a:extLst>
                </a:gridCol>
                <a:gridCol w="2263294">
                  <a:extLst>
                    <a:ext uri="{9D8B030D-6E8A-4147-A177-3AD203B41FA5}">
                      <a16:colId xmlns:a16="http://schemas.microsoft.com/office/drawing/2014/main" val="1386727148"/>
                    </a:ext>
                  </a:extLst>
                </a:gridCol>
                <a:gridCol w="1122259">
                  <a:extLst>
                    <a:ext uri="{9D8B030D-6E8A-4147-A177-3AD203B41FA5}">
                      <a16:colId xmlns:a16="http://schemas.microsoft.com/office/drawing/2014/main" val="4240727412"/>
                    </a:ext>
                  </a:extLst>
                </a:gridCol>
                <a:gridCol w="93584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3991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98240">
                  <a:extLst>
                    <a:ext uri="{9D8B030D-6E8A-4147-A177-3AD203B41FA5}">
                      <a16:colId xmlns:a16="http://schemas.microsoft.com/office/drawing/2014/main" val="1675550634"/>
                    </a:ext>
                  </a:extLst>
                </a:gridCol>
                <a:gridCol w="105394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02275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84633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60774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WI code</a:t>
                      </a:r>
                      <a:endParaRPr lang="sv-SE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WI Title</a:t>
                      </a:r>
                      <a:endParaRPr lang="sv-SE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dirty="0" err="1"/>
                        <a:t>Completion</a:t>
                      </a:r>
                      <a:r>
                        <a:rPr lang="sv-SE" sz="1200" dirty="0"/>
                        <a:t> rate</a:t>
                      </a:r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dirty="0"/>
                        <a:t>TS/TR</a:t>
                      </a: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err="1"/>
                        <a:t>Tdoc</a:t>
                      </a:r>
                      <a:r>
                        <a:rPr lang="en-US" altLang="zh-CN" sz="1200" dirty="0"/>
                        <a:t> reference</a:t>
                      </a: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200" dirty="0"/>
                        <a:t>Target date</a:t>
                      </a:r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1200" dirty="0"/>
                        <a:t>Rapporteur</a:t>
                      </a:r>
                    </a:p>
                    <a:p>
                      <a:pPr algn="ctr"/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1200" dirty="0"/>
                        <a:t>Related</a:t>
                      </a:r>
                      <a:r>
                        <a:rPr lang="sv-SE" altLang="zh-CN" sz="1200" baseline="0" dirty="0"/>
                        <a:t> groups</a:t>
                      </a: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dirty="0"/>
                        <a:t>Related</a:t>
                      </a:r>
                      <a:r>
                        <a:rPr lang="sv-SE" sz="1200" baseline="0" dirty="0"/>
                        <a:t> </a:t>
                      </a:r>
                      <a:r>
                        <a:rPr lang="en-US" altLang="zh-CN" sz="1200" dirty="0"/>
                        <a:t>topic</a:t>
                      </a: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5750895"/>
                  </a:ext>
                </a:extLst>
              </a:tr>
              <a:tr h="891359">
                <a:tc>
                  <a:txBody>
                    <a:bodyPr/>
                    <a:lstStyle/>
                    <a:p>
                      <a:pPr marL="0" algn="ctr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100" b="1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FS_5GLAN_CH</a:t>
                      </a:r>
                      <a:endParaRPr lang="fr-FR" sz="1100" b="1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8255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SID on Charging Aspects of 5G LAN-type Services</a:t>
                      </a:r>
                      <a:endParaRPr lang="en-US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altLang="zh-CN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60% -&gt; 90%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TR 28.822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1" u="sng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hlinkClick r:id="rId2"/>
                        </a:rPr>
                        <a:t>SP-201081</a:t>
                      </a:r>
                      <a:endParaRPr lang="sv-SE" altLang="zh-CN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1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SA#94</a:t>
                      </a: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1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(12/2021</a:t>
                      </a:r>
                      <a:r>
                        <a:rPr lang="en-GB" altLang="zh-CN" sz="1100" b="1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)</a:t>
                      </a:r>
                      <a:r>
                        <a:rPr lang="en-GB" altLang="zh-CN" sz="1100" b="1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endParaRPr lang="sv-SE" altLang="zh-CN" sz="1100" b="1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Huawei</a:t>
                      </a:r>
                      <a:endParaRPr kumimoji="0" lang="en-GB" altLang="zh-CN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charset="0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</a:t>
                      </a:r>
                      <a:endParaRPr lang="sv-SE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altLang="zh-CN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</a:t>
                      </a:r>
                      <a:endParaRPr lang="sv-SE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2894448"/>
                  </a:ext>
                </a:extLst>
              </a:tr>
            </a:tbl>
          </a:graphicData>
        </a:graphic>
      </p:graphicFrame>
      <p:sp>
        <p:nvSpPr>
          <p:cNvPr id="8" name="Title 1"/>
          <p:cNvSpPr txBox="1">
            <a:spLocks/>
          </p:cNvSpPr>
          <p:nvPr/>
        </p:nvSpPr>
        <p:spPr>
          <a:xfrm>
            <a:off x="205572" y="396490"/>
            <a:ext cx="10139206" cy="920688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5pPr>
            <a:lvl6pPr marL="609585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6pPr>
            <a:lvl7pPr marL="1219170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7pPr>
            <a:lvl8pPr marL="1828754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8pPr>
            <a:lvl9pPr marL="2438339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9pPr>
          </a:lstStyle>
          <a:p>
            <a:r>
              <a:rPr lang="en-US" altLang="zh-CN" sz="3200" kern="0" dirty="0"/>
              <a:t>FS_5GLAN_CH</a:t>
            </a:r>
          </a:p>
        </p:txBody>
      </p:sp>
      <p:sp>
        <p:nvSpPr>
          <p:cNvPr id="10" name="文本框 9"/>
          <p:cNvSpPr txBox="1"/>
          <p:nvPr/>
        </p:nvSpPr>
        <p:spPr>
          <a:xfrm>
            <a:off x="380975" y="3093667"/>
            <a:ext cx="11269350" cy="292388"/>
          </a:xfrm>
          <a:prstGeom prst="rect">
            <a:avLst/>
          </a:prstGeom>
          <a:solidFill>
            <a:srgbClr val="C1E442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zh-CN" b="1" dirty="0"/>
              <a:t>Working Progress</a:t>
            </a:r>
            <a:endParaRPr lang="zh-CN" altLang="en-US" b="1" dirty="0"/>
          </a:p>
        </p:txBody>
      </p:sp>
      <p:sp>
        <p:nvSpPr>
          <p:cNvPr id="6" name="矩形 8">
            <a:extLst>
              <a:ext uri="{FF2B5EF4-FFF2-40B4-BE49-F238E27FC236}">
                <a16:creationId xmlns:a16="http://schemas.microsoft.com/office/drawing/2014/main" id="{E2F50771-D582-4BB4-AC25-5A8582F5DEDC}"/>
              </a:ext>
            </a:extLst>
          </p:cNvPr>
          <p:cNvSpPr/>
          <p:nvPr/>
        </p:nvSpPr>
        <p:spPr>
          <a:xfrm>
            <a:off x="380975" y="3331411"/>
            <a:ext cx="11269350" cy="3570208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marL="285750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sz="1800" dirty="0" err="1">
                <a:latin typeface="Calibri" pitchFamily="34" charset="0"/>
                <a:ea typeface="宋体" pitchFamily="2" charset="-122"/>
                <a:cs typeface="Arial" charset="0"/>
              </a:rPr>
              <a:t>pCRs</a:t>
            </a:r>
            <a:r>
              <a:rPr lang="en-US" sz="1800" dirty="0">
                <a:latin typeface="Calibri" pitchFamily="34" charset="0"/>
                <a:ea typeface="宋体" pitchFamily="2" charset="-122"/>
                <a:cs typeface="Arial" charset="0"/>
              </a:rPr>
              <a:t>  agreed to TR 28.822 for introduction of :</a:t>
            </a:r>
          </a:p>
          <a:p>
            <a:pPr marL="742950" marR="0" lvl="1" indent="-285750" algn="just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"/>
              <a:tabLst>
                <a:tab pos="914400" algn="l"/>
              </a:tabLst>
            </a:pPr>
            <a:r>
              <a:rPr lang="en-US" sz="1800" dirty="0">
                <a:latin typeface="Calibri" pitchFamily="34" charset="0"/>
                <a:ea typeface="宋体" pitchFamily="2" charset="-122"/>
                <a:cs typeface="Arial" charset="0"/>
              </a:rPr>
              <a:t>New solution for usage of 5G VN group communication</a:t>
            </a:r>
          </a:p>
          <a:p>
            <a:pPr marL="742950" marR="0" lvl="1" indent="-285750" algn="just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"/>
              <a:tabLst>
                <a:tab pos="914400" algn="l"/>
              </a:tabLst>
            </a:pPr>
            <a:r>
              <a:rPr lang="en-US" sz="1800" dirty="0">
                <a:latin typeface="Calibri" pitchFamily="34" charset="0"/>
                <a:ea typeface="宋体" pitchFamily="2" charset="-122"/>
                <a:cs typeface="Arial" charset="0"/>
              </a:rPr>
              <a:t>5G VN group management Correction</a:t>
            </a:r>
          </a:p>
          <a:p>
            <a:pPr marL="742950" marR="0" lvl="1" indent="-285750" algn="just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"/>
              <a:tabLst>
                <a:tab pos="914400" algn="l"/>
              </a:tabLst>
            </a:pPr>
            <a:r>
              <a:rPr lang="en-US" sz="1800" dirty="0">
                <a:latin typeface="Calibri" pitchFamily="34" charset="0"/>
                <a:ea typeface="宋体" pitchFamily="2" charset="-122"/>
                <a:cs typeface="Arial" charset="0"/>
              </a:rPr>
              <a:t>Evaluation of solutions &amp; Conclusion for:</a:t>
            </a:r>
          </a:p>
          <a:p>
            <a:pPr marL="1143000" marR="0" lvl="2" indent="-228600" algn="just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"/>
              <a:tabLst>
                <a:tab pos="1371600" algn="l"/>
              </a:tabLst>
            </a:pPr>
            <a:r>
              <a:rPr lang="en-US" sz="1800" dirty="0">
                <a:latin typeface="Calibri" pitchFamily="34" charset="0"/>
                <a:ea typeface="宋体" pitchFamily="2" charset="-122"/>
                <a:cs typeface="Arial" charset="0"/>
              </a:rPr>
              <a:t>5G VN group management: NEF based and CEF based solution</a:t>
            </a:r>
          </a:p>
          <a:p>
            <a:pPr marL="1143000" marR="0" lvl="2" indent="-228600" algn="just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"/>
              <a:tabLst>
                <a:tab pos="1371600" algn="l"/>
              </a:tabLst>
            </a:pPr>
            <a:r>
              <a:rPr lang="en-US" sz="1800" dirty="0">
                <a:latin typeface="Calibri" pitchFamily="34" charset="0"/>
                <a:ea typeface="宋体" pitchFamily="2" charset="-122"/>
                <a:cs typeface="Arial" charset="0"/>
              </a:rPr>
              <a:t>5G VN group traffic forwarding: Reporting the charging information including the traffic forwarding methods indication </a:t>
            </a:r>
          </a:p>
          <a:p>
            <a:pPr marL="1143000" marR="0" lvl="2" indent="-228600" algn="just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"/>
              <a:tabLst>
                <a:tab pos="1371600" algn="l"/>
              </a:tabLst>
            </a:pPr>
            <a:r>
              <a:rPr lang="en-US" sz="1800" dirty="0">
                <a:latin typeface="Calibri" pitchFamily="34" charset="0"/>
                <a:ea typeface="宋体" pitchFamily="2" charset="-122"/>
                <a:cs typeface="Arial" charset="0"/>
              </a:rPr>
              <a:t>5G VN group communication: Reporting the usage of 5G VN group communication per PDU session</a:t>
            </a:r>
          </a:p>
          <a:p>
            <a:pPr marL="1143000" marR="0" lvl="2" indent="-228600" algn="just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"/>
              <a:tabLst>
                <a:tab pos="1371600" algn="l"/>
              </a:tabLst>
            </a:pPr>
            <a:r>
              <a:rPr lang="en-US" sz="1800" dirty="0">
                <a:latin typeface="Calibri" pitchFamily="34" charset="0"/>
                <a:ea typeface="宋体" pitchFamily="2" charset="-122"/>
                <a:cs typeface="Arial" charset="0"/>
              </a:rPr>
              <a:t>Usage of 5G VN group communication: CHF aggregation</a:t>
            </a:r>
          </a:p>
          <a:p>
            <a:pPr marL="742950" marR="0" lvl="1" indent="-285750" algn="just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"/>
              <a:tabLst>
                <a:tab pos="914400" algn="l"/>
              </a:tabLst>
            </a:pPr>
            <a:r>
              <a:rPr lang="en-US" sz="1800" dirty="0">
                <a:latin typeface="Calibri" pitchFamily="34" charset="0"/>
                <a:ea typeface="宋体" pitchFamily="2" charset="-122"/>
                <a:cs typeface="Arial" charset="0"/>
              </a:rPr>
              <a:t>Overall partial conclusions and recommendations</a:t>
            </a:r>
          </a:p>
          <a:p>
            <a:pPr marL="285750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sz="1800" dirty="0">
                <a:latin typeface="Calibri" pitchFamily="34" charset="0"/>
                <a:ea typeface="宋体" pitchFamily="2" charset="-122"/>
                <a:cs typeface="Arial" charset="0"/>
              </a:rPr>
              <a:t>Draft TR 28.822 (email approval S5-215450)</a:t>
            </a:r>
          </a:p>
          <a:p>
            <a:pPr marL="609585" lvl="1" indent="0" defTabSz="121917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400" dirty="0">
              <a:latin typeface="Calibri" pitchFamily="34" charset="0"/>
              <a:ea typeface="宋体" pitchFamily="2" charset="-122"/>
              <a:cs typeface="Arial" charset="0"/>
            </a:endParaRPr>
          </a:p>
          <a:p>
            <a:pPr marL="893763" lvl="1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sz="1400" dirty="0">
              <a:latin typeface="Calibri" pitchFamily="34" charset="0"/>
              <a:ea typeface="宋体" pitchFamily="2" charset="-122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065599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41331121"/>
              </p:ext>
            </p:extLst>
          </p:nvPr>
        </p:nvGraphicFramePr>
        <p:xfrm>
          <a:off x="317026" y="1167695"/>
          <a:ext cx="11295212" cy="14991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2629">
                  <a:extLst>
                    <a:ext uri="{9D8B030D-6E8A-4147-A177-3AD203B41FA5}">
                      <a16:colId xmlns:a16="http://schemas.microsoft.com/office/drawing/2014/main" val="23408469"/>
                    </a:ext>
                  </a:extLst>
                </a:gridCol>
                <a:gridCol w="2263294">
                  <a:extLst>
                    <a:ext uri="{9D8B030D-6E8A-4147-A177-3AD203B41FA5}">
                      <a16:colId xmlns:a16="http://schemas.microsoft.com/office/drawing/2014/main" val="1386727148"/>
                    </a:ext>
                  </a:extLst>
                </a:gridCol>
                <a:gridCol w="1122259">
                  <a:extLst>
                    <a:ext uri="{9D8B030D-6E8A-4147-A177-3AD203B41FA5}">
                      <a16:colId xmlns:a16="http://schemas.microsoft.com/office/drawing/2014/main" val="4240727412"/>
                    </a:ext>
                  </a:extLst>
                </a:gridCol>
                <a:gridCol w="93584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3991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98240">
                  <a:extLst>
                    <a:ext uri="{9D8B030D-6E8A-4147-A177-3AD203B41FA5}">
                      <a16:colId xmlns:a16="http://schemas.microsoft.com/office/drawing/2014/main" val="1675550634"/>
                    </a:ext>
                  </a:extLst>
                </a:gridCol>
                <a:gridCol w="105394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02275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84633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60774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WI code</a:t>
                      </a:r>
                      <a:endParaRPr lang="sv-SE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WI Title</a:t>
                      </a:r>
                      <a:endParaRPr lang="sv-SE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dirty="0" err="1"/>
                        <a:t>Completion</a:t>
                      </a:r>
                      <a:r>
                        <a:rPr lang="sv-SE" sz="1200" dirty="0"/>
                        <a:t> rate</a:t>
                      </a:r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dirty="0"/>
                        <a:t>TS/TR</a:t>
                      </a: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err="1"/>
                        <a:t>Tdoc</a:t>
                      </a:r>
                      <a:r>
                        <a:rPr lang="en-US" altLang="zh-CN" sz="1200" dirty="0"/>
                        <a:t> reference</a:t>
                      </a: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200" dirty="0"/>
                        <a:t>Target date</a:t>
                      </a:r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1200" dirty="0"/>
                        <a:t>Rapporteur</a:t>
                      </a:r>
                    </a:p>
                    <a:p>
                      <a:pPr algn="ctr"/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1200" dirty="0"/>
                        <a:t>Related</a:t>
                      </a:r>
                      <a:r>
                        <a:rPr lang="sv-SE" altLang="zh-CN" sz="1200" baseline="0" dirty="0"/>
                        <a:t> groups</a:t>
                      </a: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dirty="0"/>
                        <a:t>Related</a:t>
                      </a:r>
                      <a:r>
                        <a:rPr lang="sv-SE" sz="1200" baseline="0" dirty="0"/>
                        <a:t> </a:t>
                      </a:r>
                      <a:r>
                        <a:rPr lang="en-US" altLang="zh-CN" sz="1200" dirty="0"/>
                        <a:t>topic</a:t>
                      </a: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5750895"/>
                  </a:ext>
                </a:extLst>
              </a:tr>
              <a:tr h="891359">
                <a:tc>
                  <a:txBody>
                    <a:bodyPr/>
                    <a:lstStyle/>
                    <a:p>
                      <a:pPr marL="0" algn="ctr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100" b="1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FS_NETSLICE_CH_Ph2</a:t>
                      </a:r>
                      <a:endParaRPr lang="fr-FR" sz="1100" b="1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8255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Study on Charging Aspects for Network Slicing Phase 2 </a:t>
                      </a:r>
                      <a:endParaRPr lang="en-US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altLang="zh-CN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50</a:t>
                      </a:r>
                      <a:r>
                        <a:rPr lang="en-US" altLang="zh-CN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%-&gt;  60%</a:t>
                      </a:r>
                      <a:endParaRPr lang="sv-SE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TR 32.847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1" u="sng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hlinkClick r:id="rId2"/>
                        </a:rPr>
                        <a:t>SP-201082</a:t>
                      </a:r>
                      <a:endParaRPr lang="sv-SE" altLang="zh-CN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1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SA#94</a:t>
                      </a: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1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(12/2021)</a:t>
                      </a:r>
                      <a:r>
                        <a:rPr lang="en-GB" altLang="zh-CN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endParaRPr lang="sv-SE" altLang="zh-CN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Matrixx</a:t>
                      </a:r>
                      <a:endParaRPr kumimoji="0" lang="en-GB" altLang="zh-CN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charset="0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</a:t>
                      </a:r>
                      <a:endParaRPr lang="sv-SE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altLang="zh-CN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</a:t>
                      </a:r>
                      <a:endParaRPr lang="sv-SE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2894448"/>
                  </a:ext>
                </a:extLst>
              </a:tr>
            </a:tbl>
          </a:graphicData>
        </a:graphic>
      </p:graphicFrame>
      <p:sp>
        <p:nvSpPr>
          <p:cNvPr id="8" name="Title 1"/>
          <p:cNvSpPr txBox="1">
            <a:spLocks/>
          </p:cNvSpPr>
          <p:nvPr/>
        </p:nvSpPr>
        <p:spPr>
          <a:xfrm>
            <a:off x="205572" y="396490"/>
            <a:ext cx="10139206" cy="920688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5pPr>
            <a:lvl6pPr marL="609585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6pPr>
            <a:lvl7pPr marL="1219170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7pPr>
            <a:lvl8pPr marL="1828754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8pPr>
            <a:lvl9pPr marL="2438339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9pPr>
          </a:lstStyle>
          <a:p>
            <a:r>
              <a:rPr lang="en-US" altLang="zh-CN" sz="3200" kern="0" dirty="0"/>
              <a:t>FS_NETSLICE_CH_Ph2</a:t>
            </a:r>
          </a:p>
        </p:txBody>
      </p:sp>
      <p:sp>
        <p:nvSpPr>
          <p:cNvPr id="10" name="文本框 9"/>
          <p:cNvSpPr txBox="1"/>
          <p:nvPr/>
        </p:nvSpPr>
        <p:spPr>
          <a:xfrm>
            <a:off x="342888" y="2666798"/>
            <a:ext cx="11269350" cy="292388"/>
          </a:xfrm>
          <a:prstGeom prst="rect">
            <a:avLst/>
          </a:prstGeom>
          <a:solidFill>
            <a:srgbClr val="C1E442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zh-CN" b="1" dirty="0"/>
              <a:t>Working Progress</a:t>
            </a:r>
            <a:endParaRPr lang="zh-CN" altLang="en-US" b="1" dirty="0"/>
          </a:p>
        </p:txBody>
      </p:sp>
      <p:sp>
        <p:nvSpPr>
          <p:cNvPr id="6" name="矩形 8">
            <a:extLst>
              <a:ext uri="{FF2B5EF4-FFF2-40B4-BE49-F238E27FC236}">
                <a16:creationId xmlns:a16="http://schemas.microsoft.com/office/drawing/2014/main" id="{E2F50771-D582-4BB4-AC25-5A8582F5DEDC}"/>
              </a:ext>
            </a:extLst>
          </p:cNvPr>
          <p:cNvSpPr/>
          <p:nvPr/>
        </p:nvSpPr>
        <p:spPr>
          <a:xfrm>
            <a:off x="342888" y="3180638"/>
            <a:ext cx="11269350" cy="2785378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marL="285750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sz="1800" dirty="0" err="1">
                <a:latin typeface="Calibri" pitchFamily="34" charset="0"/>
                <a:ea typeface="宋体" pitchFamily="2" charset="-122"/>
                <a:cs typeface="Arial" charset="0"/>
              </a:rPr>
              <a:t>pCRs</a:t>
            </a:r>
            <a:r>
              <a:rPr lang="en-US" sz="1800" dirty="0">
                <a:latin typeface="Calibri" pitchFamily="34" charset="0"/>
                <a:ea typeface="宋体" pitchFamily="2" charset="-122"/>
                <a:cs typeface="Arial" charset="0"/>
              </a:rPr>
              <a:t>  agreed to TR 32.847 for introduction of :</a:t>
            </a:r>
          </a:p>
          <a:p>
            <a:pPr marL="893763" lvl="1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GB" sz="1800" dirty="0">
                <a:latin typeface="Calibri" pitchFamily="34" charset="0"/>
                <a:ea typeface="宋体" pitchFamily="2" charset="-122"/>
                <a:cs typeface="Arial" charset="0"/>
              </a:rPr>
              <a:t>Update if Communication Service Provider (CSP) and Network Slice Provider (NSP) are the same for</a:t>
            </a:r>
          </a:p>
          <a:p>
            <a:pPr marL="1503363" lvl="2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GB" sz="1800" dirty="0">
                <a:latin typeface="Calibri" pitchFamily="34" charset="0"/>
                <a:ea typeface="宋体" pitchFamily="2" charset="-122"/>
                <a:cs typeface="Arial" charset="0"/>
              </a:rPr>
              <a:t>Solution#3.1 Volume aggregation by NS Tenant CCS</a:t>
            </a:r>
          </a:p>
          <a:p>
            <a:pPr marL="1503363" lvl="2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GB" sz="1800" dirty="0">
                <a:latin typeface="Calibri" pitchFamily="34" charset="0"/>
                <a:ea typeface="宋体" pitchFamily="2" charset="-122"/>
                <a:cs typeface="Arial" charset="0"/>
              </a:rPr>
              <a:t>Solution#6.1 NS Tenant CCS separated from UE CCS</a:t>
            </a:r>
          </a:p>
          <a:p>
            <a:pPr marL="1503363" lvl="2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GB" sz="1800" dirty="0">
                <a:latin typeface="Calibri" pitchFamily="34" charset="0"/>
                <a:ea typeface="宋体" pitchFamily="2" charset="-122"/>
                <a:cs typeface="Arial" charset="0"/>
              </a:rPr>
              <a:t>Solution#7.1 Duration determination by NS Tenant CCS</a:t>
            </a:r>
          </a:p>
          <a:p>
            <a:pPr marL="893763" lvl="1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GB" sz="1800" dirty="0">
                <a:latin typeface="Calibri" pitchFamily="34" charset="0"/>
                <a:ea typeface="宋体" pitchFamily="2" charset="-122"/>
                <a:cs typeface="Arial" charset="0"/>
              </a:rPr>
              <a:t>Update Evaluation of Key issue #3</a:t>
            </a:r>
          </a:p>
          <a:p>
            <a:pPr marL="893763" lvl="1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GB" sz="1800" dirty="0">
                <a:latin typeface="Calibri" pitchFamily="34" charset="0"/>
                <a:ea typeface="宋体" pitchFamily="2" charset="-122"/>
                <a:cs typeface="Arial" charset="0"/>
              </a:rPr>
              <a:t>Addition of background about NSPA Charging</a:t>
            </a:r>
          </a:p>
          <a:p>
            <a:pPr marL="893763" lvl="1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endParaRPr lang="en-US" sz="1700" dirty="0">
              <a:latin typeface="Calibri" pitchFamily="34" charset="0"/>
              <a:ea typeface="宋体" pitchFamily="2" charset="-122"/>
              <a:cs typeface="Arial" charset="0"/>
            </a:endParaRPr>
          </a:p>
          <a:p>
            <a:pPr marL="285750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sz="1800" dirty="0">
                <a:latin typeface="Calibri" pitchFamily="34" charset="0"/>
                <a:ea typeface="宋体" pitchFamily="2" charset="-122"/>
                <a:cs typeface="Arial" charset="0"/>
              </a:rPr>
              <a:t>Draft TR 32.847 (email approval S5-215451)</a:t>
            </a:r>
            <a:endParaRPr lang="en-US" sz="1400" dirty="0">
              <a:latin typeface="Calibri" pitchFamily="34" charset="0"/>
              <a:ea typeface="宋体" pitchFamily="2" charset="-122"/>
              <a:cs typeface="Arial" charset="0"/>
            </a:endParaRPr>
          </a:p>
          <a:p>
            <a:pPr marL="893763" lvl="1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sz="1400" dirty="0">
              <a:latin typeface="Calibri" pitchFamily="34" charset="0"/>
              <a:ea typeface="宋体" pitchFamily="2" charset="-122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490685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48855076"/>
              </p:ext>
            </p:extLst>
          </p:nvPr>
        </p:nvGraphicFramePr>
        <p:xfrm>
          <a:off x="317026" y="1167695"/>
          <a:ext cx="11295212" cy="14991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3555">
                  <a:extLst>
                    <a:ext uri="{9D8B030D-6E8A-4147-A177-3AD203B41FA5}">
                      <a16:colId xmlns:a16="http://schemas.microsoft.com/office/drawing/2014/main" val="23408469"/>
                    </a:ext>
                  </a:extLst>
                </a:gridCol>
                <a:gridCol w="2724347">
                  <a:extLst>
                    <a:ext uri="{9D8B030D-6E8A-4147-A177-3AD203B41FA5}">
                      <a16:colId xmlns:a16="http://schemas.microsoft.com/office/drawing/2014/main" val="1386727148"/>
                    </a:ext>
                  </a:extLst>
                </a:gridCol>
                <a:gridCol w="923827">
                  <a:extLst>
                    <a:ext uri="{9D8B030D-6E8A-4147-A177-3AD203B41FA5}">
                      <a16:colId xmlns:a16="http://schemas.microsoft.com/office/drawing/2014/main" val="4240727412"/>
                    </a:ext>
                  </a:extLst>
                </a:gridCol>
                <a:gridCol w="88611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3898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61534">
                  <a:extLst>
                    <a:ext uri="{9D8B030D-6E8A-4147-A177-3AD203B41FA5}">
                      <a16:colId xmlns:a16="http://schemas.microsoft.com/office/drawing/2014/main" val="1675550634"/>
                    </a:ext>
                  </a:extLst>
                </a:gridCol>
                <a:gridCol w="105580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97096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78008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60774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WI code</a:t>
                      </a:r>
                      <a:endParaRPr lang="sv-SE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WI Title</a:t>
                      </a:r>
                      <a:endParaRPr lang="sv-SE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dirty="0" err="1"/>
                        <a:t>Completion</a:t>
                      </a:r>
                      <a:r>
                        <a:rPr lang="sv-SE" sz="1200" dirty="0"/>
                        <a:t> rate</a:t>
                      </a:r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dirty="0"/>
                        <a:t>TS/TR</a:t>
                      </a: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err="1"/>
                        <a:t>Tdoc</a:t>
                      </a:r>
                      <a:r>
                        <a:rPr lang="en-US" altLang="zh-CN" sz="1200" dirty="0"/>
                        <a:t> reference</a:t>
                      </a: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200" dirty="0"/>
                        <a:t>Target date</a:t>
                      </a:r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1200" dirty="0"/>
                        <a:t>Rapporteur</a:t>
                      </a:r>
                    </a:p>
                    <a:p>
                      <a:pPr algn="ctr"/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1200" dirty="0"/>
                        <a:t>Related</a:t>
                      </a:r>
                      <a:r>
                        <a:rPr lang="sv-SE" altLang="zh-CN" sz="1200" baseline="0" dirty="0"/>
                        <a:t> groups</a:t>
                      </a: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dirty="0"/>
                        <a:t>Related</a:t>
                      </a:r>
                      <a:r>
                        <a:rPr lang="sv-SE" sz="1200" baseline="0" dirty="0"/>
                        <a:t> </a:t>
                      </a:r>
                      <a:r>
                        <a:rPr lang="en-US" altLang="zh-CN" sz="1200" dirty="0"/>
                        <a:t>topic</a:t>
                      </a: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5750895"/>
                  </a:ext>
                </a:extLst>
              </a:tr>
              <a:tr h="891359">
                <a:tc>
                  <a:txBody>
                    <a:bodyPr/>
                    <a:lstStyle/>
                    <a:p>
                      <a:pPr marL="0" algn="ctr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100" b="1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FS_NCHF_Ph2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8255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SID on </a:t>
                      </a:r>
                      <a:r>
                        <a:rPr lang="en-US" sz="1100" b="0" kern="120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Nchf</a:t>
                      </a:r>
                      <a:r>
                        <a:rPr lang="en-US" sz="11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charging services phase 2 </a:t>
                      </a:r>
                      <a:endParaRPr lang="en-US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altLang="zh-CN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0</a:t>
                      </a:r>
                      <a:r>
                        <a:rPr lang="en-US" altLang="zh-CN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%-&gt;  10%</a:t>
                      </a:r>
                      <a:endParaRPr lang="sv-SE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TR 28.826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1" u="sng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hlinkClick r:id="rId2"/>
                        </a:rPr>
                        <a:t>SP-210390</a:t>
                      </a:r>
                      <a:endParaRPr lang="sv-SE" altLang="zh-CN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1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SA#95</a:t>
                      </a: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1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(03/2022)</a:t>
                      </a:r>
                      <a:r>
                        <a:rPr lang="en-GB" altLang="zh-CN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endParaRPr lang="sv-SE" altLang="zh-CN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Ericsson</a:t>
                      </a:r>
                      <a:endParaRPr kumimoji="0" lang="en-GB" altLang="zh-CN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charset="0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</a:t>
                      </a:r>
                      <a:endParaRPr lang="sv-SE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altLang="zh-CN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</a:t>
                      </a:r>
                      <a:endParaRPr lang="sv-SE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2894448"/>
                  </a:ext>
                </a:extLst>
              </a:tr>
            </a:tbl>
          </a:graphicData>
        </a:graphic>
      </p:graphicFrame>
      <p:sp>
        <p:nvSpPr>
          <p:cNvPr id="8" name="Title 1"/>
          <p:cNvSpPr txBox="1">
            <a:spLocks/>
          </p:cNvSpPr>
          <p:nvPr/>
        </p:nvSpPr>
        <p:spPr>
          <a:xfrm>
            <a:off x="205572" y="396490"/>
            <a:ext cx="10139206" cy="920688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5pPr>
            <a:lvl6pPr marL="609585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6pPr>
            <a:lvl7pPr marL="1219170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7pPr>
            <a:lvl8pPr marL="1828754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8pPr>
            <a:lvl9pPr marL="2438339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9pPr>
          </a:lstStyle>
          <a:p>
            <a:r>
              <a:rPr lang="en-US" altLang="zh-CN" sz="3200" kern="0" dirty="0"/>
              <a:t>FS_NCHF_Ph2</a:t>
            </a:r>
          </a:p>
        </p:txBody>
      </p:sp>
      <p:sp>
        <p:nvSpPr>
          <p:cNvPr id="10" name="文本框 9"/>
          <p:cNvSpPr txBox="1"/>
          <p:nvPr/>
        </p:nvSpPr>
        <p:spPr>
          <a:xfrm>
            <a:off x="342888" y="2666798"/>
            <a:ext cx="11269350" cy="292388"/>
          </a:xfrm>
          <a:prstGeom prst="rect">
            <a:avLst/>
          </a:prstGeom>
          <a:solidFill>
            <a:srgbClr val="C1E442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zh-CN" b="1" dirty="0"/>
              <a:t>Working Progress</a:t>
            </a:r>
            <a:endParaRPr lang="zh-CN" altLang="en-US" b="1" dirty="0"/>
          </a:p>
        </p:txBody>
      </p:sp>
      <p:sp>
        <p:nvSpPr>
          <p:cNvPr id="6" name="矩形 8">
            <a:extLst>
              <a:ext uri="{FF2B5EF4-FFF2-40B4-BE49-F238E27FC236}">
                <a16:creationId xmlns:a16="http://schemas.microsoft.com/office/drawing/2014/main" id="{E2F50771-D582-4BB4-AC25-5A8582F5DEDC}"/>
              </a:ext>
            </a:extLst>
          </p:cNvPr>
          <p:cNvSpPr/>
          <p:nvPr/>
        </p:nvSpPr>
        <p:spPr>
          <a:xfrm>
            <a:off x="342888" y="3126762"/>
            <a:ext cx="11269350" cy="2800767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defTabSz="121917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 sz="1800" dirty="0">
              <a:latin typeface="Calibri" pitchFamily="34" charset="0"/>
              <a:ea typeface="宋体" pitchFamily="2" charset="-122"/>
              <a:cs typeface="Arial" charset="0"/>
            </a:endParaRPr>
          </a:p>
          <a:p>
            <a:pPr marL="285750" marR="0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sz="1800" dirty="0">
                <a:latin typeface="Calibri" pitchFamily="34" charset="0"/>
                <a:ea typeface="宋体" pitchFamily="2" charset="-122"/>
                <a:cs typeface="Arial" charset="0"/>
              </a:rPr>
              <a:t>pCRs  agreed to TR 28.826 for introduction of :</a:t>
            </a:r>
          </a:p>
          <a:p>
            <a:pPr marL="893763" lvl="1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GB" sz="1800" dirty="0">
                <a:latin typeface="Calibri" pitchFamily="34" charset="0"/>
                <a:ea typeface="宋体" pitchFamily="2" charset="-122"/>
                <a:cs typeface="Arial" charset="0"/>
              </a:rPr>
              <a:t>Structure and introduction of the study </a:t>
            </a:r>
          </a:p>
          <a:p>
            <a:pPr marL="893763" lvl="1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GB" sz="1800" dirty="0">
                <a:latin typeface="Calibri" pitchFamily="34" charset="0"/>
                <a:ea typeface="宋体" pitchFamily="2" charset="-122"/>
                <a:cs typeface="Arial" charset="0"/>
              </a:rPr>
              <a:t>Two new topics on enhancement of rating input and non-blocking mode</a:t>
            </a:r>
          </a:p>
          <a:p>
            <a:pPr marL="893763" lvl="1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285750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GB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pCR</a:t>
            </a: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for the topic of charging information optimization was left for </a:t>
            </a:r>
            <a:r>
              <a:rPr lang="en-GB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e-mail approval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285750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endParaRPr lang="fr-FR" sz="1800" dirty="0">
              <a:latin typeface="Calibri" pitchFamily="34" charset="0"/>
              <a:ea typeface="宋体" pitchFamily="2" charset="-122"/>
              <a:cs typeface="Arial" charset="0"/>
            </a:endParaRPr>
          </a:p>
          <a:p>
            <a:pPr marL="285750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sz="1800" dirty="0">
                <a:latin typeface="Calibri" pitchFamily="34" charset="0"/>
                <a:ea typeface="宋体" pitchFamily="2" charset="-122"/>
                <a:cs typeface="Arial" charset="0"/>
              </a:rPr>
              <a:t>Draft TR 28.826 (email approval S5-215452)</a:t>
            </a:r>
          </a:p>
          <a:p>
            <a:pPr marL="285750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endParaRPr lang="en-US" sz="1800" dirty="0">
              <a:latin typeface="Calibri" pitchFamily="34" charset="0"/>
              <a:ea typeface="宋体" pitchFamily="2" charset="-122"/>
              <a:cs typeface="Arial" charset="0"/>
            </a:endParaRPr>
          </a:p>
          <a:p>
            <a:pPr marL="893763" lvl="1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sz="1400" dirty="0">
              <a:latin typeface="Calibri" pitchFamily="34" charset="0"/>
              <a:ea typeface="宋体" pitchFamily="2" charset="-122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954899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24955809"/>
              </p:ext>
            </p:extLst>
          </p:nvPr>
        </p:nvGraphicFramePr>
        <p:xfrm>
          <a:off x="317026" y="1167695"/>
          <a:ext cx="11295212" cy="14991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9861">
                  <a:extLst>
                    <a:ext uri="{9D8B030D-6E8A-4147-A177-3AD203B41FA5}">
                      <a16:colId xmlns:a16="http://schemas.microsoft.com/office/drawing/2014/main" val="23408469"/>
                    </a:ext>
                  </a:extLst>
                </a:gridCol>
                <a:gridCol w="2226062">
                  <a:extLst>
                    <a:ext uri="{9D8B030D-6E8A-4147-A177-3AD203B41FA5}">
                      <a16:colId xmlns:a16="http://schemas.microsoft.com/office/drawing/2014/main" val="1386727148"/>
                    </a:ext>
                  </a:extLst>
                </a:gridCol>
                <a:gridCol w="1122259">
                  <a:extLst>
                    <a:ext uri="{9D8B030D-6E8A-4147-A177-3AD203B41FA5}">
                      <a16:colId xmlns:a16="http://schemas.microsoft.com/office/drawing/2014/main" val="4240727412"/>
                    </a:ext>
                  </a:extLst>
                </a:gridCol>
                <a:gridCol w="91503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6072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98240">
                  <a:extLst>
                    <a:ext uri="{9D8B030D-6E8A-4147-A177-3AD203B41FA5}">
                      <a16:colId xmlns:a16="http://schemas.microsoft.com/office/drawing/2014/main" val="1675550634"/>
                    </a:ext>
                  </a:extLst>
                </a:gridCol>
                <a:gridCol w="105394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02275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84633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60774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WI code</a:t>
                      </a:r>
                      <a:endParaRPr lang="sv-SE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WI Title</a:t>
                      </a:r>
                      <a:endParaRPr lang="sv-SE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dirty="0" err="1"/>
                        <a:t>Completion</a:t>
                      </a:r>
                      <a:r>
                        <a:rPr lang="sv-SE" sz="1200" dirty="0"/>
                        <a:t> rate</a:t>
                      </a:r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dirty="0"/>
                        <a:t>TS/TR</a:t>
                      </a: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err="1"/>
                        <a:t>Tdoc</a:t>
                      </a:r>
                      <a:r>
                        <a:rPr lang="en-US" altLang="zh-CN" sz="1200" dirty="0"/>
                        <a:t> reference</a:t>
                      </a: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200" dirty="0"/>
                        <a:t>Target date</a:t>
                      </a:r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1200" dirty="0"/>
                        <a:t>Rapporteur</a:t>
                      </a:r>
                    </a:p>
                    <a:p>
                      <a:pPr algn="ctr"/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1200" dirty="0"/>
                        <a:t>Related</a:t>
                      </a:r>
                      <a:r>
                        <a:rPr lang="sv-SE" altLang="zh-CN" sz="1200" baseline="0" dirty="0"/>
                        <a:t> groups</a:t>
                      </a: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dirty="0"/>
                        <a:t>Related</a:t>
                      </a:r>
                      <a:r>
                        <a:rPr lang="sv-SE" sz="1200" baseline="0" dirty="0"/>
                        <a:t> </a:t>
                      </a:r>
                      <a:r>
                        <a:rPr lang="en-US" altLang="zh-CN" sz="1200" dirty="0"/>
                        <a:t>topic</a:t>
                      </a: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5750895"/>
                  </a:ext>
                </a:extLst>
              </a:tr>
              <a:tr h="891359">
                <a:tc>
                  <a:txBody>
                    <a:bodyPr/>
                    <a:lstStyle/>
                    <a:p>
                      <a:pPr marL="0" algn="ctr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100" b="1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FS_CHROAM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8255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SID on 5G roaming charging architecture for wholesale and retail scenarios</a:t>
                      </a:r>
                      <a:endParaRPr lang="en-US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altLang="zh-CN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10</a:t>
                      </a:r>
                      <a:r>
                        <a:rPr lang="en-US" altLang="zh-CN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%-&gt;  20%</a:t>
                      </a:r>
                      <a:endParaRPr lang="sv-SE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kern="120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TR 28.827</a:t>
                      </a:r>
                      <a:endParaRPr lang="en-US" sz="1100" b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1" u="sng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hlinkClick r:id="rId2"/>
                        </a:rPr>
                        <a:t>SP-210391</a:t>
                      </a:r>
                      <a:endParaRPr lang="sv-SE" altLang="zh-CN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1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SA#95</a:t>
                      </a: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1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(03/2022)</a:t>
                      </a:r>
                      <a:r>
                        <a:rPr lang="en-GB" altLang="zh-CN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endParaRPr lang="sv-SE" altLang="zh-CN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Ericsson</a:t>
                      </a:r>
                      <a:endParaRPr kumimoji="0" lang="en-GB" altLang="zh-CN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charset="0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</a:t>
                      </a:r>
                      <a:endParaRPr lang="sv-SE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altLang="zh-CN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</a:t>
                      </a:r>
                      <a:endParaRPr lang="sv-SE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2894448"/>
                  </a:ext>
                </a:extLst>
              </a:tr>
            </a:tbl>
          </a:graphicData>
        </a:graphic>
      </p:graphicFrame>
      <p:sp>
        <p:nvSpPr>
          <p:cNvPr id="8" name="Title 1"/>
          <p:cNvSpPr txBox="1">
            <a:spLocks/>
          </p:cNvSpPr>
          <p:nvPr/>
        </p:nvSpPr>
        <p:spPr>
          <a:xfrm>
            <a:off x="205572" y="396490"/>
            <a:ext cx="10139206" cy="920688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5pPr>
            <a:lvl6pPr marL="609585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6pPr>
            <a:lvl7pPr marL="1219170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7pPr>
            <a:lvl8pPr marL="1828754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8pPr>
            <a:lvl9pPr marL="2438339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9pPr>
          </a:lstStyle>
          <a:p>
            <a:r>
              <a:rPr lang="en-US" altLang="zh-CN" sz="3200" kern="0" dirty="0"/>
              <a:t>FS_CHROAM</a:t>
            </a:r>
          </a:p>
        </p:txBody>
      </p:sp>
      <p:sp>
        <p:nvSpPr>
          <p:cNvPr id="10" name="文本框 9"/>
          <p:cNvSpPr txBox="1"/>
          <p:nvPr/>
        </p:nvSpPr>
        <p:spPr>
          <a:xfrm>
            <a:off x="342888" y="2666798"/>
            <a:ext cx="11269350" cy="292388"/>
          </a:xfrm>
          <a:prstGeom prst="rect">
            <a:avLst/>
          </a:prstGeom>
          <a:solidFill>
            <a:srgbClr val="C1E442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zh-CN" b="1" dirty="0"/>
              <a:t>Working Progress</a:t>
            </a:r>
            <a:endParaRPr lang="zh-CN" altLang="en-US" b="1" dirty="0"/>
          </a:p>
        </p:txBody>
      </p:sp>
      <p:sp>
        <p:nvSpPr>
          <p:cNvPr id="6" name="矩形 8">
            <a:extLst>
              <a:ext uri="{FF2B5EF4-FFF2-40B4-BE49-F238E27FC236}">
                <a16:creationId xmlns:a16="http://schemas.microsoft.com/office/drawing/2014/main" id="{E2F50771-D582-4BB4-AC25-5A8582F5DEDC}"/>
              </a:ext>
            </a:extLst>
          </p:cNvPr>
          <p:cNvSpPr/>
          <p:nvPr/>
        </p:nvSpPr>
        <p:spPr>
          <a:xfrm>
            <a:off x="317026" y="2908422"/>
            <a:ext cx="11269350" cy="2508379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marL="285750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endParaRPr lang="en-US" sz="1800" dirty="0">
              <a:latin typeface="Calibri" pitchFamily="34" charset="0"/>
              <a:ea typeface="宋体" pitchFamily="2" charset="-122"/>
              <a:cs typeface="Arial" charset="0"/>
            </a:endParaRPr>
          </a:p>
          <a:p>
            <a:pPr marL="285750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sz="1800" dirty="0">
                <a:latin typeface="Calibri" pitchFamily="34" charset="0"/>
                <a:ea typeface="宋体" pitchFamily="2" charset="-122"/>
                <a:cs typeface="Arial" charset="0"/>
              </a:rPr>
              <a:t>pCRs  agreed to TR 28.827 for introduction of :</a:t>
            </a:r>
          </a:p>
          <a:p>
            <a:pPr marL="285750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endParaRPr lang="en-US" sz="1800" dirty="0">
              <a:latin typeface="Calibri" pitchFamily="34" charset="0"/>
              <a:ea typeface="宋体" pitchFamily="2" charset="-122"/>
              <a:cs typeface="Arial" charset="0"/>
            </a:endParaRPr>
          </a:p>
          <a:p>
            <a:pPr marL="893763" lvl="1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US" sz="1700" dirty="0">
                <a:latin typeface="Calibri" pitchFamily="34" charset="0"/>
                <a:ea typeface="宋体" pitchFamily="2" charset="-122"/>
                <a:cs typeface="Arial" charset="0"/>
              </a:rPr>
              <a:t>Some clarification of business roles, use cases and key issues.</a:t>
            </a:r>
          </a:p>
          <a:p>
            <a:pPr marL="893763" lvl="1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US" sz="1700" dirty="0">
                <a:latin typeface="Calibri" pitchFamily="34" charset="0"/>
                <a:ea typeface="宋体" pitchFamily="2" charset="-122"/>
                <a:cs typeface="Arial" charset="0"/>
              </a:rPr>
              <a:t>Three new use cases were added, two for retail and one for wholesale.</a:t>
            </a:r>
          </a:p>
          <a:p>
            <a:pPr marL="893763" lvl="1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US" sz="1700" dirty="0">
                <a:latin typeface="Calibri" pitchFamily="34" charset="0"/>
                <a:ea typeface="宋体" pitchFamily="2" charset="-122"/>
                <a:cs typeface="Arial" charset="0"/>
              </a:rPr>
              <a:t>New solutions for conveying charging from visited MNO to home MNO and charging in visited MNO for wholesale charging towards home MNO.</a:t>
            </a:r>
          </a:p>
          <a:p>
            <a:pPr lvl="1" indent="0" defTabSz="121917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700" dirty="0">
              <a:latin typeface="Calibri" pitchFamily="34" charset="0"/>
              <a:ea typeface="宋体" pitchFamily="2" charset="-122"/>
              <a:cs typeface="Arial" charset="0"/>
            </a:endParaRPr>
          </a:p>
          <a:p>
            <a:pPr marL="285750" lvl="1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sz="1800" dirty="0">
                <a:latin typeface="Calibri" pitchFamily="34" charset="0"/>
                <a:ea typeface="宋体" pitchFamily="2" charset="-122"/>
                <a:cs typeface="Arial" charset="0"/>
              </a:rPr>
              <a:t>Draft TR 28.827 (email approval S5-215453)</a:t>
            </a:r>
          </a:p>
        </p:txBody>
      </p:sp>
    </p:spTree>
    <p:extLst>
      <p:ext uri="{BB962C8B-B14F-4D97-AF65-F5344CB8AC3E}">
        <p14:creationId xmlns:p14="http://schemas.microsoft.com/office/powerpoint/2010/main" val="294267686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ChangeArrowheads="1"/>
          </p:cNvSpPr>
          <p:nvPr/>
        </p:nvSpPr>
        <p:spPr bwMode="auto">
          <a:xfrm>
            <a:off x="1636523" y="670114"/>
            <a:ext cx="7362825" cy="685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 anchor="ctr"/>
          <a:lstStyle/>
          <a:p>
            <a:pPr algn="ctr">
              <a:defRPr/>
            </a:pPr>
            <a:r>
              <a:rPr lang="en-GB" altLang="zh-CN" sz="3200" kern="0" dirty="0">
                <a:solidFill>
                  <a:srgbClr val="FF0000"/>
                </a:solidFill>
                <a:latin typeface="Calibri"/>
                <a:cs typeface="+mj-cs"/>
              </a:rPr>
              <a:t>Charging TSs &amp; TRs </a:t>
            </a:r>
            <a:r>
              <a:rPr lang="en-US" altLang="zh-CN" sz="3200" kern="0" dirty="0">
                <a:solidFill>
                  <a:srgbClr val="FF0000"/>
                </a:solidFill>
                <a:latin typeface="Calibri"/>
                <a:cs typeface="+mj-cs"/>
              </a:rPr>
              <a:t>to be sent to SA#94e</a:t>
            </a:r>
            <a:endParaRPr lang="en-GB" altLang="zh-CN" sz="3200" dirty="0">
              <a:solidFill>
                <a:srgbClr val="FF0000"/>
              </a:solidFill>
              <a:latin typeface="Calibri"/>
              <a:cs typeface="Times New Roman" pitchFamily="18" charset="0"/>
            </a:endParaRPr>
          </a:p>
        </p:txBody>
      </p:sp>
      <p:graphicFrame>
        <p:nvGraphicFramePr>
          <p:cNvPr id="6" name="Group 7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84109103"/>
              </p:ext>
            </p:extLst>
          </p:nvPr>
        </p:nvGraphicFramePr>
        <p:xfrm>
          <a:off x="1128524" y="2073555"/>
          <a:ext cx="9230128" cy="1518351"/>
        </p:xfrm>
        <a:graphic>
          <a:graphicData uri="http://schemas.openxmlformats.org/drawingml/2006/table">
            <a:tbl>
              <a:tblPr/>
              <a:tblGrid>
                <a:gridCol w="110970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603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60049">
                  <a:extLst>
                    <a:ext uri="{9D8B030D-6E8A-4147-A177-3AD203B41FA5}">
                      <a16:colId xmlns:a16="http://schemas.microsoft.com/office/drawing/2014/main" val="1307580657"/>
                    </a:ext>
                  </a:extLst>
                </a:gridCol>
              </a:tblGrid>
              <a:tr h="48988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zh-CN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  <a:cs typeface="Arial" charset="0"/>
                        </a:rPr>
                        <a:t>Number</a:t>
                      </a:r>
                    </a:p>
                  </a:txBody>
                  <a:tcPr marL="1440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zh-CN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  <a:cs typeface="Arial" charset="0"/>
                        </a:rPr>
                        <a:t>Title</a:t>
                      </a:r>
                    </a:p>
                  </a:txBody>
                  <a:tcPr marL="1440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zh-CN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  <a:cs typeface="Arial" charset="0"/>
                        </a:rPr>
                        <a:t>For</a:t>
                      </a:r>
                    </a:p>
                  </a:txBody>
                  <a:tcPr marL="1440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4232"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900"/>
                        </a:spcAft>
                      </a:pPr>
                      <a:endParaRPr lang="fr-FR" sz="16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endParaRPr lang="fr-FR" sz="16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endParaRPr lang="fr-FR" sz="16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43823583"/>
                  </a:ext>
                </a:extLst>
              </a:tr>
              <a:tr h="514232"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900"/>
                        </a:spcAft>
                      </a:pPr>
                      <a:endParaRPr lang="fr-FR" sz="16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endParaRPr lang="fr-FR" sz="16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900"/>
                        </a:spcAft>
                      </a:pPr>
                      <a:endParaRPr lang="fr-FR" sz="16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01274537"/>
                  </a:ext>
                </a:extLst>
              </a:tr>
            </a:tbl>
          </a:graphicData>
        </a:graphic>
      </p:graphicFrame>
      <p:sp>
        <p:nvSpPr>
          <p:cNvPr id="4" name="Rectangle 4">
            <a:extLst>
              <a:ext uri="{FF2B5EF4-FFF2-40B4-BE49-F238E27FC236}">
                <a16:creationId xmlns:a16="http://schemas.microsoft.com/office/drawing/2014/main" id="{2409DF7D-71F4-4AE3-8CC0-B31C76C781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28524" y="4491044"/>
            <a:ext cx="10408635" cy="685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 anchor="ctr"/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en-GB" sz="2400" dirty="0">
                <a:latin typeface="Calibri" panose="020F0502020204030204" pitchFamily="34" charset="0"/>
                <a:ea typeface="DengXian" panose="02010600030101010101" pitchFamily="2" charset="-122"/>
              </a:rPr>
              <a:t>none</a:t>
            </a:r>
            <a:r>
              <a:rPr lang="fr-FR" sz="2400" dirty="0">
                <a:latin typeface="Calibri" panose="020F0502020204030204" pitchFamily="34" charset="0"/>
                <a:ea typeface="DengXian" panose="02010600030101010101" pitchFamily="2" charset="-122"/>
              </a:rPr>
              <a:t>   </a:t>
            </a:r>
            <a:endParaRPr lang="en-GB" sz="2400" dirty="0">
              <a:latin typeface="Calibri" panose="020F0502020204030204" pitchFamily="34" charset="0"/>
              <a:ea typeface="DengXian" panose="02010600030101010101" pitchFamily="2" charset="-122"/>
            </a:endParaRPr>
          </a:p>
          <a:p>
            <a:r>
              <a:rPr lang="fr-FR" sz="2400" dirty="0">
                <a:latin typeface="Calibri" panose="020F0502020204030204" pitchFamily="34" charset="0"/>
                <a:ea typeface="DengXian" panose="02010600030101010101" pitchFamily="2" charset="-122"/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2585739943"/>
      </p:ext>
    </p:extLst>
  </p:cSld>
  <p:clrMapOvr>
    <a:masterClrMapping/>
  </p:clrMapOvr>
  <p:transition spd="slow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9A4462-8410-4856-8E91-37BCEC64D8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0945" y="228600"/>
            <a:ext cx="9725891" cy="1143000"/>
          </a:xfrm>
        </p:spPr>
        <p:txBody>
          <a:bodyPr/>
          <a:lstStyle/>
          <a:p>
            <a:r>
              <a:rPr lang="en-US" sz="3200" dirty="0">
                <a:ea typeface="+mn-ea"/>
                <a:cs typeface="Arial" panose="020B0604020202020204" pitchFamily="34" charset="0"/>
              </a:rPr>
              <a:t>Charging CRs 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6A0F4C-1F3F-4B7E-AB9C-EEE50D4A05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5397" y="1878676"/>
            <a:ext cx="11183938" cy="2313896"/>
          </a:xfrm>
        </p:spPr>
        <p:txBody>
          <a:bodyPr/>
          <a:lstStyle/>
          <a:p>
            <a:r>
              <a:rPr lang="en-US" sz="2800" dirty="0"/>
              <a:t>5GSIMSCH CRs</a:t>
            </a:r>
          </a:p>
          <a:p>
            <a:r>
              <a:rPr lang="en-US" sz="2800" dirty="0"/>
              <a:t>Maintenance and Rel-16 small Enhancements</a:t>
            </a:r>
          </a:p>
          <a:p>
            <a:r>
              <a:rPr lang="en-US" sz="2800" dirty="0"/>
              <a:t>E-mail approval on set of CR with Rel-17 mirror:</a:t>
            </a:r>
          </a:p>
          <a:p>
            <a:pPr lvl="1"/>
            <a:r>
              <a:rPr lang="en-GB" sz="13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S5-215315 Rel-16 CR 32.291 Alignment of the charging data request and response (Huawei)</a:t>
            </a:r>
          </a:p>
          <a:p>
            <a:pPr lvl="1"/>
            <a:r>
              <a:rPr lang="en-GB" sz="13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S5-215316 Rel-17 CR 32.291 Alignment of the charging data request and response (Huawei)</a:t>
            </a:r>
            <a:endParaRPr lang="en-US" sz="13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indent="0">
              <a:buNone/>
            </a:pPr>
            <a:endParaRPr lang="en-US" sz="2800" dirty="0"/>
          </a:p>
        </p:txBody>
      </p:sp>
      <p:graphicFrame>
        <p:nvGraphicFramePr>
          <p:cNvPr id="13" name="Object 12">
            <a:extLst>
              <a:ext uri="{FF2B5EF4-FFF2-40B4-BE49-F238E27FC236}">
                <a16:creationId xmlns:a16="http://schemas.microsoft.com/office/drawing/2014/main" id="{427F048E-DB91-4754-A2EC-9001AC404DE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77919167"/>
              </p:ext>
            </p:extLst>
          </p:nvPr>
        </p:nvGraphicFramePr>
        <p:xfrm>
          <a:off x="5259937" y="4546077"/>
          <a:ext cx="2286834" cy="208332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" name="Document" showAsIcon="1" r:id="rId3" imgW="914282" imgH="792515" progId="Word.Document.8">
                  <p:embed/>
                </p:oleObj>
              </mc:Choice>
              <mc:Fallback>
                <p:oleObj name="Document" showAsIcon="1" r:id="rId3" imgW="914282" imgH="792515" progId="Word.Documen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259937" y="4546077"/>
                        <a:ext cx="2286834" cy="208332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82765894"/>
      </p:ext>
    </p:extLst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altLang="zh-CN" sz="4400" dirty="0"/>
              <a:t>Administrative aspects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>
          <a:xfrm>
            <a:off x="1933332" y="3428999"/>
            <a:ext cx="9467558" cy="2797139"/>
          </a:xfrm>
        </p:spPr>
        <p:txBody>
          <a:bodyPr/>
          <a:lstStyle/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fr-FR" sz="2500" dirty="0"/>
              <a:t>Next </a:t>
            </a:r>
            <a:r>
              <a:rPr lang="en-US" sz="2500" dirty="0"/>
              <a:t>SA5#140e</a:t>
            </a:r>
            <a:r>
              <a:rPr lang="fr-FR" sz="2500" dirty="0"/>
              <a:t> CH meeting </a:t>
            </a:r>
            <a:r>
              <a:rPr lang="fr-FR" sz="2500" dirty="0" err="1"/>
              <a:t>schedule</a:t>
            </a:r>
            <a:r>
              <a:rPr lang="fr-FR" sz="2500" dirty="0"/>
              <a:t>: </a:t>
            </a:r>
          </a:p>
          <a:p>
            <a:pPr marL="952485" lvl="1" indent="-342900" algn="l">
              <a:buFont typeface="Wingdings" panose="05000000000000000000" pitchFamily="2" charset="2"/>
              <a:buChar char="§"/>
            </a:pPr>
            <a:r>
              <a:rPr lang="fr-FR" sz="2400" dirty="0"/>
              <a:t>Start of CH on Tuesday (first </a:t>
            </a:r>
            <a:r>
              <a:rPr lang="fr-FR" sz="2400" dirty="0" err="1"/>
              <a:t>week</a:t>
            </a:r>
            <a:r>
              <a:rPr lang="fr-FR" sz="2400" dirty="0"/>
              <a:t>)</a:t>
            </a:r>
          </a:p>
          <a:p>
            <a:pPr marL="952485" lvl="1" indent="-342900" algn="l">
              <a:buFont typeface="Wingdings" panose="05000000000000000000" pitchFamily="2" charset="2"/>
              <a:buChar char="§"/>
            </a:pPr>
            <a:r>
              <a:rPr lang="fr-FR" sz="2400" dirty="0"/>
              <a:t>End of CH on Tuesday(second </a:t>
            </a:r>
            <a:r>
              <a:rPr lang="fr-FR" sz="2400" dirty="0" err="1"/>
              <a:t>week</a:t>
            </a:r>
            <a:r>
              <a:rPr lang="fr-FR" sz="2400" dirty="0"/>
              <a:t>) </a:t>
            </a:r>
          </a:p>
          <a:p>
            <a:pPr marL="457200" indent="-457200" algn="l">
              <a:buFont typeface="Wingdings" panose="05000000000000000000" pitchFamily="2" charset="2"/>
              <a:buChar char="Ø"/>
            </a:pPr>
            <a:r>
              <a:rPr lang="en-US" sz="2500" dirty="0"/>
              <a:t>Planned CH rapporteur call on 3th Nov (</a:t>
            </a:r>
            <a:r>
              <a:rPr lang="en-GB" sz="2500" dirty="0"/>
              <a:t>15:00 -17:00 CEST) </a:t>
            </a:r>
            <a:r>
              <a:rPr lang="en-US" sz="2500" dirty="0"/>
              <a:t>before the next SA5#140e meeting</a:t>
            </a:r>
            <a:endParaRPr lang="fr-FR" sz="2500" dirty="0"/>
          </a:p>
        </p:txBody>
      </p:sp>
    </p:spTree>
    <p:extLst>
      <p:ext uri="{BB962C8B-B14F-4D97-AF65-F5344CB8AC3E}">
        <p14:creationId xmlns:p14="http://schemas.microsoft.com/office/powerpoint/2010/main" val="3524770648"/>
      </p:ext>
    </p:extLst>
  </p:cSld>
  <p:clrMapOvr>
    <a:masterClrMapping/>
  </p:clrMapOvr>
  <p:transition spd="slow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815" y="2879729"/>
            <a:ext cx="8221835" cy="519616"/>
          </a:xfrm>
        </p:spPr>
        <p:txBody>
          <a:bodyPr/>
          <a:lstStyle/>
          <a:p>
            <a:r>
              <a:rPr lang="sv-SE" sz="6000" dirty="0"/>
              <a:t>Thank you!</a:t>
            </a:r>
          </a:p>
        </p:txBody>
      </p:sp>
    </p:spTree>
    <p:extLst>
      <p:ext uri="{BB962C8B-B14F-4D97-AF65-F5344CB8AC3E}">
        <p14:creationId xmlns:p14="http://schemas.microsoft.com/office/powerpoint/2010/main" val="11954805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7409" y="0"/>
            <a:ext cx="8973312" cy="768101"/>
          </a:xfrm>
        </p:spPr>
        <p:txBody>
          <a:bodyPr/>
          <a:lstStyle/>
          <a:p>
            <a:r>
              <a:rPr lang="sv-SE"/>
              <a:t>Incoming LSs</a:t>
            </a:r>
            <a:endParaRPr lang="sv-SE" dirty="0"/>
          </a:p>
        </p:txBody>
      </p:sp>
      <p:graphicFrame>
        <p:nvGraphicFramePr>
          <p:cNvPr id="6" name="Table Placeholder 4">
            <a:extLst>
              <a:ext uri="{FF2B5EF4-FFF2-40B4-BE49-F238E27FC236}">
                <a16:creationId xmlns:a16="http://schemas.microsoft.com/office/drawing/2014/main" id="{81E1A320-EF42-4A25-A368-F111EC773BB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3826006"/>
              </p:ext>
            </p:extLst>
          </p:nvPr>
        </p:nvGraphicFramePr>
        <p:xfrm>
          <a:off x="264160" y="1754406"/>
          <a:ext cx="11663679" cy="27477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6726">
                  <a:extLst>
                    <a:ext uri="{9D8B030D-6E8A-4147-A177-3AD203B41FA5}">
                      <a16:colId xmlns:a16="http://schemas.microsoft.com/office/drawing/2014/main" val="570476699"/>
                    </a:ext>
                  </a:extLst>
                </a:gridCol>
                <a:gridCol w="6092062">
                  <a:extLst>
                    <a:ext uri="{9D8B030D-6E8A-4147-A177-3AD203B41FA5}">
                      <a16:colId xmlns:a16="http://schemas.microsoft.com/office/drawing/2014/main" val="2618836924"/>
                    </a:ext>
                  </a:extLst>
                </a:gridCol>
                <a:gridCol w="1210770">
                  <a:extLst>
                    <a:ext uri="{9D8B030D-6E8A-4147-A177-3AD203B41FA5}">
                      <a16:colId xmlns:a16="http://schemas.microsoft.com/office/drawing/2014/main" val="3016348962"/>
                    </a:ext>
                  </a:extLst>
                </a:gridCol>
                <a:gridCol w="1127269">
                  <a:extLst>
                    <a:ext uri="{9D8B030D-6E8A-4147-A177-3AD203B41FA5}">
                      <a16:colId xmlns:a16="http://schemas.microsoft.com/office/drawing/2014/main" val="3690116950"/>
                    </a:ext>
                  </a:extLst>
                </a:gridCol>
                <a:gridCol w="1196852">
                  <a:extLst>
                    <a:ext uri="{9D8B030D-6E8A-4147-A177-3AD203B41FA5}">
                      <a16:colId xmlns:a16="http://schemas.microsoft.com/office/drawing/2014/main" val="2952368263"/>
                    </a:ext>
                  </a:extLst>
                </a:gridCol>
              </a:tblGrid>
              <a:tr h="1152381">
                <a:tc>
                  <a:txBody>
                    <a:bodyPr/>
                    <a:lstStyle/>
                    <a:p>
                      <a:pPr algn="ctr"/>
                      <a:r>
                        <a:rPr lang="sv-SE" sz="1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Tdoc</a:t>
                      </a:r>
                      <a:endParaRPr lang="sv-SE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600" b="1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Title</a:t>
                      </a:r>
                      <a:endParaRPr lang="sv-SE" sz="16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Source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Decision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600" b="1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ReplyIn</a:t>
                      </a:r>
                      <a:endParaRPr lang="sv-SE" sz="16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3687663"/>
                  </a:ext>
                </a:extLst>
              </a:tr>
              <a:tr h="452863"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0"/>
                        </a:spcAft>
                      </a:pPr>
                      <a:endParaRPr lang="fr-FR" sz="16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900"/>
                        </a:spcAft>
                      </a:pPr>
                      <a:endParaRPr lang="fr-FR" sz="16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900"/>
                        </a:spcAft>
                      </a:pPr>
                      <a:endParaRPr lang="fr-FR" sz="16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6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1303816"/>
                  </a:ext>
                </a:extLst>
              </a:tr>
              <a:tr h="380827"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0"/>
                        </a:spcAft>
                      </a:pPr>
                      <a:endParaRPr lang="fr-FR" sz="16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600" kern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6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6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7523074"/>
                  </a:ext>
                </a:extLst>
              </a:tr>
              <a:tr h="380827"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0"/>
                        </a:spcAft>
                      </a:pPr>
                      <a:endParaRPr lang="fr-FR" sz="16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endParaRPr lang="fr-FR" sz="1600" kern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endParaRPr lang="fr-FR" sz="16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6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4839893"/>
                  </a:ext>
                </a:extLst>
              </a:tr>
              <a:tr h="380827"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0"/>
                        </a:spcAft>
                      </a:pPr>
                      <a:endParaRPr lang="fr-FR" sz="16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900"/>
                        </a:spcAft>
                      </a:pPr>
                      <a:endParaRPr lang="fr-FR" sz="1600" kern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900"/>
                        </a:spcAft>
                      </a:pPr>
                      <a:endParaRPr lang="fr-FR" sz="16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6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0182680"/>
                  </a:ext>
                </a:extLst>
              </a:tr>
            </a:tbl>
          </a:graphicData>
        </a:graphic>
      </p:graphicFrame>
      <p:sp>
        <p:nvSpPr>
          <p:cNvPr id="4" name="Rectangle 4">
            <a:extLst>
              <a:ext uri="{FF2B5EF4-FFF2-40B4-BE49-F238E27FC236}">
                <a16:creationId xmlns:a16="http://schemas.microsoft.com/office/drawing/2014/main" id="{874C34B3-1CF9-4DEF-88A8-C81B1959F1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6359" y="5169773"/>
            <a:ext cx="10408635" cy="685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 anchor="ctr"/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en-GB" sz="2400" dirty="0">
                <a:latin typeface="Calibri" panose="020F0502020204030204" pitchFamily="34" charset="0"/>
                <a:ea typeface="DengXian" panose="02010600030101010101" pitchFamily="2" charset="-122"/>
              </a:rPr>
              <a:t>none</a:t>
            </a:r>
            <a:r>
              <a:rPr lang="fr-FR" sz="2400" dirty="0">
                <a:latin typeface="Calibri" panose="020F0502020204030204" pitchFamily="34" charset="0"/>
                <a:ea typeface="DengXian" panose="02010600030101010101" pitchFamily="2" charset="-122"/>
              </a:rPr>
              <a:t>   </a:t>
            </a:r>
            <a:endParaRPr lang="en-GB" sz="2400" dirty="0">
              <a:latin typeface="Calibri" panose="020F0502020204030204" pitchFamily="34" charset="0"/>
              <a:ea typeface="DengXian" panose="02010600030101010101" pitchFamily="2" charset="-122"/>
            </a:endParaRPr>
          </a:p>
          <a:p>
            <a:r>
              <a:rPr lang="fr-FR" sz="2400" dirty="0">
                <a:latin typeface="Calibri" panose="020F0502020204030204" pitchFamily="34" charset="0"/>
                <a:ea typeface="DengXian" panose="02010600030101010101" pitchFamily="2" charset="-122"/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13638350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680" y="116142"/>
            <a:ext cx="9112251" cy="1143000"/>
          </a:xfrm>
        </p:spPr>
        <p:txBody>
          <a:bodyPr/>
          <a:lstStyle/>
          <a:p>
            <a:r>
              <a:rPr lang="sv-SE" dirty="0"/>
              <a:t>Outgoing LSs</a:t>
            </a:r>
          </a:p>
        </p:txBody>
      </p:sp>
      <p:graphicFrame>
        <p:nvGraphicFramePr>
          <p:cNvPr id="5" name="Table Placeholder 4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680841128"/>
              </p:ext>
            </p:extLst>
          </p:nvPr>
        </p:nvGraphicFramePr>
        <p:xfrm>
          <a:off x="487680" y="1828506"/>
          <a:ext cx="11020140" cy="27635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97282">
                  <a:extLst>
                    <a:ext uri="{9D8B030D-6E8A-4147-A177-3AD203B41FA5}">
                      <a16:colId xmlns:a16="http://schemas.microsoft.com/office/drawing/2014/main" val="570476699"/>
                    </a:ext>
                  </a:extLst>
                </a:gridCol>
                <a:gridCol w="5637072">
                  <a:extLst>
                    <a:ext uri="{9D8B030D-6E8A-4147-A177-3AD203B41FA5}">
                      <a16:colId xmlns:a16="http://schemas.microsoft.com/office/drawing/2014/main" val="2618836924"/>
                    </a:ext>
                  </a:extLst>
                </a:gridCol>
                <a:gridCol w="1352833">
                  <a:extLst>
                    <a:ext uri="{9D8B030D-6E8A-4147-A177-3AD203B41FA5}">
                      <a16:colId xmlns:a16="http://schemas.microsoft.com/office/drawing/2014/main" val="3016348962"/>
                    </a:ext>
                  </a:extLst>
                </a:gridCol>
                <a:gridCol w="1263494">
                  <a:extLst>
                    <a:ext uri="{9D8B030D-6E8A-4147-A177-3AD203B41FA5}">
                      <a16:colId xmlns:a16="http://schemas.microsoft.com/office/drawing/2014/main" val="3690116950"/>
                    </a:ext>
                  </a:extLst>
                </a:gridCol>
                <a:gridCol w="1569459">
                  <a:extLst>
                    <a:ext uri="{9D8B030D-6E8A-4147-A177-3AD203B41FA5}">
                      <a16:colId xmlns:a16="http://schemas.microsoft.com/office/drawing/2014/main" val="2952368263"/>
                    </a:ext>
                  </a:extLst>
                </a:gridCol>
              </a:tblGrid>
              <a:tr h="131538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Tdoc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600" b="1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Title</a:t>
                      </a:r>
                      <a:endParaRPr lang="sv-SE" sz="16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600" b="1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Cc</a:t>
                      </a:r>
                      <a:endParaRPr lang="sv-SE" sz="16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600" b="1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ReplyTo</a:t>
                      </a:r>
                      <a:endParaRPr lang="sv-SE" sz="16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3687663"/>
                  </a:ext>
                </a:extLst>
              </a:tr>
              <a:tr h="465724"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900"/>
                        </a:spcAft>
                      </a:pPr>
                      <a:endParaRPr lang="fr-FR" sz="16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endParaRPr lang="fr-FR" sz="16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endParaRPr lang="fr-FR" sz="16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9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600" u="none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900"/>
                        </a:spcAft>
                      </a:pPr>
                      <a:endParaRPr lang="fr-FR" sz="16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7730782"/>
                  </a:ext>
                </a:extLst>
              </a:tr>
              <a:tr h="457543"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endParaRPr lang="fr-FR" sz="16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endParaRPr lang="fr-FR" sz="16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endParaRPr lang="fr-FR" sz="16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9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600" u="none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9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6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0117901"/>
                  </a:ext>
                </a:extLst>
              </a:tr>
              <a:tr h="524881"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900"/>
                        </a:spcAft>
                      </a:pPr>
                      <a:endParaRPr lang="fr-FR" sz="1600" kern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900"/>
                        </a:spcAft>
                      </a:pPr>
                      <a:endParaRPr lang="fr-FR" sz="1600" kern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900"/>
                        </a:spcAft>
                      </a:pPr>
                      <a:endParaRPr lang="fr-FR" sz="16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9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600" u="none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9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6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9989177"/>
                  </a:ext>
                </a:extLst>
              </a:tr>
            </a:tbl>
          </a:graphicData>
        </a:graphic>
      </p:graphicFrame>
      <p:sp>
        <p:nvSpPr>
          <p:cNvPr id="4" name="Rectangle 4">
            <a:extLst>
              <a:ext uri="{FF2B5EF4-FFF2-40B4-BE49-F238E27FC236}">
                <a16:creationId xmlns:a16="http://schemas.microsoft.com/office/drawing/2014/main" id="{CA865BC3-9A1B-48D5-8394-667ED30ED6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6359" y="5169773"/>
            <a:ext cx="10408635" cy="685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 anchor="ctr"/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en-GB" sz="2400" dirty="0">
                <a:latin typeface="Calibri" panose="020F0502020204030204" pitchFamily="34" charset="0"/>
                <a:ea typeface="DengXian" panose="02010600030101010101" pitchFamily="2" charset="-122"/>
              </a:rPr>
              <a:t>none</a:t>
            </a:r>
            <a:r>
              <a:rPr lang="fr-FR" sz="2400" dirty="0">
                <a:latin typeface="Calibri" panose="020F0502020204030204" pitchFamily="34" charset="0"/>
                <a:ea typeface="DengXian" panose="02010600030101010101" pitchFamily="2" charset="-122"/>
              </a:rPr>
              <a:t>   </a:t>
            </a:r>
            <a:endParaRPr lang="en-GB" sz="2400" dirty="0">
              <a:latin typeface="Calibri" panose="020F0502020204030204" pitchFamily="34" charset="0"/>
              <a:ea typeface="DengXian" panose="02010600030101010101" pitchFamily="2" charset="-122"/>
            </a:endParaRPr>
          </a:p>
          <a:p>
            <a:r>
              <a:rPr lang="fr-FR" sz="2400" dirty="0">
                <a:latin typeface="Calibri" panose="020F0502020204030204" pitchFamily="34" charset="0"/>
                <a:ea typeface="DengXian" panose="02010600030101010101" pitchFamily="2" charset="-122"/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13976364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78C1BF-313B-4838-85C8-7573D7717E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06001" y="2454388"/>
            <a:ext cx="9102725" cy="1143000"/>
          </a:xfrm>
        </p:spPr>
        <p:txBody>
          <a:bodyPr/>
          <a:lstStyle/>
          <a:p>
            <a:r>
              <a:rPr lang="sv-SE" dirty="0"/>
              <a:t>Charging (CH) WIs/SIs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35062416"/>
      </p:ext>
    </p:extLst>
  </p:cSld>
  <p:clrMapOvr>
    <a:masterClrMapping/>
  </p:clrMapOvr>
  <p:transition spd="slow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ChangeArrowheads="1"/>
          </p:cNvSpPr>
          <p:nvPr/>
        </p:nvSpPr>
        <p:spPr bwMode="auto">
          <a:xfrm>
            <a:off x="1847849" y="541566"/>
            <a:ext cx="7362825" cy="685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 anchor="ctr"/>
          <a:lstStyle/>
          <a:p>
            <a:pPr algn="ctr" eaLnBrk="0" hangingPunct="0">
              <a:defRPr/>
            </a:pPr>
            <a:r>
              <a:rPr lang="en-GB" altLang="zh-CN" sz="3200" kern="0" dirty="0">
                <a:solidFill>
                  <a:srgbClr val="FF0000"/>
                </a:solidFill>
                <a:latin typeface="Calibri"/>
                <a:cs typeface="+mj-cs"/>
              </a:rPr>
              <a:t>New or Revised Charging SIDs/WIDs</a:t>
            </a:r>
            <a:endParaRPr lang="en-GB" altLang="zh-CN" sz="3200" dirty="0">
              <a:solidFill>
                <a:srgbClr val="FF0000"/>
              </a:solidFill>
              <a:latin typeface="Calibri"/>
              <a:cs typeface="Times New Roman" pitchFamily="18" charset="0"/>
            </a:endParaRPr>
          </a:p>
        </p:txBody>
      </p:sp>
      <p:graphicFrame>
        <p:nvGraphicFramePr>
          <p:cNvPr id="8" name="Group 76">
            <a:extLst>
              <a:ext uri="{FF2B5EF4-FFF2-40B4-BE49-F238E27FC236}">
                <a16:creationId xmlns:a16="http://schemas.microsoft.com/office/drawing/2014/main" id="{9969EA0D-50CF-4183-B85E-7E445686F9F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29213231"/>
              </p:ext>
            </p:extLst>
          </p:nvPr>
        </p:nvGraphicFramePr>
        <p:xfrm>
          <a:off x="995680" y="1899704"/>
          <a:ext cx="10281920" cy="1897962"/>
        </p:xfrm>
        <a:graphic>
          <a:graphicData uri="http://schemas.openxmlformats.org/drawingml/2006/table">
            <a:tbl>
              <a:tblPr/>
              <a:tblGrid>
                <a:gridCol w="1320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1221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38960">
                  <a:extLst>
                    <a:ext uri="{9D8B030D-6E8A-4147-A177-3AD203B41FA5}">
                      <a16:colId xmlns:a16="http://schemas.microsoft.com/office/drawing/2014/main" val="1853449902"/>
                    </a:ext>
                  </a:extLst>
                </a:gridCol>
              </a:tblGrid>
              <a:tr h="43782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zh-CN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  <a:cs typeface="Arial" charset="0"/>
                        </a:rPr>
                        <a:t>Number</a:t>
                      </a:r>
                    </a:p>
                  </a:txBody>
                  <a:tcPr marL="1440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zh-CN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  <a:cs typeface="Arial" charset="0"/>
                        </a:rPr>
                        <a:t>Title</a:t>
                      </a:r>
                    </a:p>
                  </a:txBody>
                  <a:tcPr marL="1440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zh-CN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  <a:cs typeface="Arial" charset="0"/>
                        </a:rPr>
                        <a:t>Source</a:t>
                      </a:r>
                    </a:p>
                  </a:txBody>
                  <a:tcPr marL="1440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6229">
                <a:tc>
                  <a:txBody>
                    <a:bodyPr/>
                    <a:lstStyle/>
                    <a:p>
                      <a:pPr marL="0" marR="0" algn="ctr" defTabSz="1219170" rtl="0" eaLnBrk="1" latinLnBrk="0" hangingPunct="1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16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</a:rPr>
                        <a:t>S5-215459</a:t>
                      </a:r>
                      <a:endParaRPr lang="en-US" sz="16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 defTabSz="1219170" rtl="0" eaLnBrk="1" latinLnBrk="0" hangingPunct="1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16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</a:rPr>
                        <a:t>New WID on Charging Aspects of 5G LAN VN Group</a:t>
                      </a:r>
                      <a:endParaRPr lang="en-US" sz="16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 defTabSz="1219170" rtl="0" eaLnBrk="1" latinLnBrk="0" hangingPunct="1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16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</a:rPr>
                        <a:t>Huawei</a:t>
                      </a:r>
                      <a:endParaRPr lang="en-US" sz="16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91712055"/>
                  </a:ext>
                </a:extLst>
              </a:tr>
              <a:tr h="486229">
                <a:tc>
                  <a:txBody>
                    <a:bodyPr/>
                    <a:lstStyle/>
                    <a:p>
                      <a:pPr marL="0" marR="0" algn="ctr" defTabSz="1219170" rtl="0" eaLnBrk="1" latinLnBrk="0" hangingPunct="1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16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</a:rPr>
                        <a:t>S5-215458</a:t>
                      </a:r>
                      <a:endParaRPr lang="en-US" sz="16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 defTabSz="1219170" rtl="0" eaLnBrk="1" latinLnBrk="0" hangingPunct="1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16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</a:rPr>
                        <a:t>New WID on charging aspects of Proximity-based Services in 5GS</a:t>
                      </a:r>
                      <a:endParaRPr lang="en-US" sz="16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 defTabSz="1219170" rtl="0" eaLnBrk="1" latinLnBrk="0" hangingPunct="1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1600" kern="12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</a:rPr>
                        <a:t>CATT</a:t>
                      </a:r>
                      <a:endParaRPr lang="en-US" sz="1600" kern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44101755"/>
                  </a:ext>
                </a:extLst>
              </a:tr>
              <a:tr h="486229">
                <a:tc>
                  <a:txBody>
                    <a:bodyPr/>
                    <a:lstStyle/>
                    <a:p>
                      <a:pPr marL="0" marR="0" algn="ctr" defTabSz="1219170" rtl="0" eaLnBrk="1" latinLnBrk="0" hangingPunct="1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16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</a:rPr>
                        <a:t>S5-215455</a:t>
                      </a:r>
                      <a:endParaRPr lang="en-US" sz="16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 defTabSz="1219170" rtl="0" eaLnBrk="1" latinLnBrk="0" hangingPunct="1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16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</a:rPr>
                        <a:t>Charging aspects of Architecture Enhancement for NR Reduced Capability Devices</a:t>
                      </a:r>
                      <a:endParaRPr lang="en-US" sz="16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 defTabSz="1219170" rtl="0" eaLnBrk="1" latinLnBrk="0" hangingPunct="1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16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</a:rPr>
                        <a:t>China Mobile Com. Corporation</a:t>
                      </a:r>
                      <a:endParaRPr lang="en-US" sz="16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861976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62750734"/>
      </p:ext>
    </p:extLst>
  </p:cSld>
  <p:clrMapOvr>
    <a:masterClrMapping/>
  </p:clrMapOvr>
  <p:transition spd="slow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4655" y="278490"/>
            <a:ext cx="9102725" cy="828207"/>
          </a:xfrm>
        </p:spPr>
        <p:txBody>
          <a:bodyPr/>
          <a:lstStyle/>
          <a:p>
            <a:r>
              <a:rPr lang="sv-SE" sz="3200" dirty="0"/>
              <a:t>Summary of </a:t>
            </a:r>
            <a:r>
              <a:rPr lang="sv-SE" sz="3200" dirty="0" err="1"/>
              <a:t>ongoing</a:t>
            </a:r>
            <a:r>
              <a:rPr lang="sv-SE" sz="3200" dirty="0"/>
              <a:t> CH </a:t>
            </a:r>
            <a:r>
              <a:rPr lang="sv-SE" sz="3200" dirty="0" err="1"/>
              <a:t>WIs</a:t>
            </a:r>
            <a:r>
              <a:rPr lang="sv-SE" sz="3200" dirty="0"/>
              <a:t>/SIs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30547830"/>
              </p:ext>
            </p:extLst>
          </p:nvPr>
        </p:nvGraphicFramePr>
        <p:xfrm>
          <a:off x="437670" y="1447651"/>
          <a:ext cx="11466924" cy="46549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41579">
                  <a:extLst>
                    <a:ext uri="{9D8B030D-6E8A-4147-A177-3AD203B41FA5}">
                      <a16:colId xmlns:a16="http://schemas.microsoft.com/office/drawing/2014/main" val="23408469"/>
                    </a:ext>
                  </a:extLst>
                </a:gridCol>
                <a:gridCol w="5872899">
                  <a:extLst>
                    <a:ext uri="{9D8B030D-6E8A-4147-A177-3AD203B41FA5}">
                      <a16:colId xmlns:a16="http://schemas.microsoft.com/office/drawing/2014/main" val="1386727148"/>
                    </a:ext>
                  </a:extLst>
                </a:gridCol>
                <a:gridCol w="1677971">
                  <a:extLst>
                    <a:ext uri="{9D8B030D-6E8A-4147-A177-3AD203B41FA5}">
                      <a16:colId xmlns:a16="http://schemas.microsoft.com/office/drawing/2014/main" val="4240727412"/>
                    </a:ext>
                  </a:extLst>
                </a:gridCol>
                <a:gridCol w="1874475">
                  <a:extLst>
                    <a:ext uri="{9D8B030D-6E8A-4147-A177-3AD203B41FA5}">
                      <a16:colId xmlns:a16="http://schemas.microsoft.com/office/drawing/2014/main" val="1675550634"/>
                    </a:ext>
                  </a:extLst>
                </a:gridCol>
              </a:tblGrid>
              <a:tr h="88189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WI code</a:t>
                      </a:r>
                      <a:endParaRPr lang="sv-SE" sz="16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WI Title</a:t>
                      </a:r>
                      <a:endParaRPr lang="sv-SE" sz="16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dirty="0" err="1"/>
                        <a:t>Completion</a:t>
                      </a:r>
                      <a:r>
                        <a:rPr lang="sv-SE" sz="1600" dirty="0"/>
                        <a:t> rate</a:t>
                      </a:r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600" dirty="0"/>
                        <a:t>Target date</a:t>
                      </a:r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5750895"/>
                  </a:ext>
                </a:extLst>
              </a:tr>
              <a:tr h="46207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3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5GSIMSCH</a:t>
                      </a:r>
                      <a:endParaRPr lang="sv-SE" sz="1300" b="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en-US" sz="13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IMS Charging in 5G System Architecture</a:t>
                      </a:r>
                      <a:endParaRPr lang="sv-SE" sz="1300" b="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sv-SE" sz="13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80% -&gt; </a:t>
                      </a:r>
                      <a:r>
                        <a:rPr kumimoji="0" lang="sv-SE" sz="13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90%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300" b="1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SA#94 (12/2021) 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6051932"/>
                  </a:ext>
                </a:extLst>
              </a:tr>
              <a:tr h="374829">
                <a:tc>
                  <a:txBody>
                    <a:bodyPr/>
                    <a:lstStyle/>
                    <a:p>
                      <a:pPr marL="0" algn="ctr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sv-SE" sz="13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EDGE_CH</a:t>
                      </a:r>
                      <a:endParaRPr lang="fr-FR" sz="1300" b="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9525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82550" marR="0" lvl="0" indent="0" algn="ctr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Charging aspects of Edge Computing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v-SE" altLang="zh-CN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0</a:t>
                      </a:r>
                      <a:r>
                        <a:rPr kumimoji="0" lang="en-US" altLang="zh-CN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% -&gt; 5%</a:t>
                      </a:r>
                      <a:endParaRPr kumimoji="0" lang="sv-SE" sz="13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highlight>
                          <a:srgbClr val="00FF00"/>
                        </a:highlight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3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SA#95 (03/2022)  </a:t>
                      </a: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altLang="zh-CN" sz="1300" b="0" kern="1200" noProof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4903681"/>
                  </a:ext>
                </a:extLst>
              </a:tr>
              <a:tr h="390378">
                <a:tc>
                  <a:txBody>
                    <a:bodyPr/>
                    <a:lstStyle/>
                    <a:p>
                      <a:pPr marL="0" algn="ctr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sv-SE" sz="13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FS_EDGE_CH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82550" marR="0" lvl="0" indent="0" algn="ctr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Study on charging aspects of Edge Computing 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v-SE" altLang="zh-CN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90</a:t>
                      </a:r>
                      <a:r>
                        <a:rPr kumimoji="0" lang="en-US" altLang="zh-CN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% -&gt; </a:t>
                      </a:r>
                      <a:r>
                        <a:rPr kumimoji="0" lang="en-US" altLang="zh-CN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95%</a:t>
                      </a:r>
                      <a:endParaRPr kumimoji="0" lang="sv-SE" sz="13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300" b="1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SA#94 (12/2021</a:t>
                      </a:r>
                      <a:r>
                        <a:rPr lang="en-GB" altLang="zh-CN" sz="13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) </a:t>
                      </a:r>
                      <a:endParaRPr lang="en-GB" altLang="zh-CN" sz="1300" b="0" kern="1200" noProof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8229340"/>
                  </a:ext>
                </a:extLst>
              </a:tr>
              <a:tr h="392849">
                <a:tc>
                  <a:txBody>
                    <a:bodyPr/>
                    <a:lstStyle/>
                    <a:p>
                      <a:pPr marL="0" algn="ctr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3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FS_5G_CIoT_CH</a:t>
                      </a:r>
                      <a:endParaRPr lang="fr-FR" sz="1300" b="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9525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 Study on charging aspects of 5GS </a:t>
                      </a:r>
                      <a:r>
                        <a:rPr lang="en-US" sz="1300" b="0" kern="120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CIoT</a:t>
                      </a:r>
                      <a:endParaRPr lang="en-US" sz="1300" b="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fr-FR" sz="1300" b="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9525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v-SE" altLang="zh-CN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70</a:t>
                      </a:r>
                      <a:r>
                        <a:rPr kumimoji="0" lang="en-US" altLang="zh-CN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% -&gt; </a:t>
                      </a:r>
                      <a:r>
                        <a:rPr kumimoji="0" lang="en-US" altLang="zh-CN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95%</a:t>
                      </a:r>
                      <a:endParaRPr kumimoji="0" lang="sv-SE" sz="13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300" b="1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SA#94 (12/2021) 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6521851"/>
                  </a:ext>
                </a:extLst>
              </a:tr>
              <a:tr h="374829">
                <a:tc>
                  <a:txBody>
                    <a:bodyPr/>
                    <a:lstStyle/>
                    <a:p>
                      <a:pPr marL="0" algn="ctr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3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FS_5G_Prose_CH</a:t>
                      </a:r>
                      <a:endParaRPr lang="fr-FR" sz="1300" b="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9525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219170" rtl="0" eaLnBrk="1" latinLnBrk="0" hangingPunct="1">
                        <a:spcAft>
                          <a:spcPts val="900"/>
                        </a:spcAft>
                      </a:pPr>
                      <a:r>
                        <a:rPr lang="en-US" sz="13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   Study on charging aspects of Proximity-based Services in 5GC</a:t>
                      </a:r>
                      <a:endParaRPr lang="fr-FR" sz="1300" b="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9525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v-SE" altLang="zh-CN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80</a:t>
                      </a:r>
                      <a:r>
                        <a:rPr kumimoji="0" lang="en-US" altLang="zh-CN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% -&gt; </a:t>
                      </a:r>
                      <a:r>
                        <a:rPr kumimoji="0" lang="en-US" altLang="zh-CN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95%</a:t>
                      </a:r>
                      <a:endParaRPr kumimoji="0" lang="sv-SE" sz="13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300" b="1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SA#94 (12/2021) 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9364704"/>
                  </a:ext>
                </a:extLst>
              </a:tr>
              <a:tr h="374829">
                <a:tc>
                  <a:txBody>
                    <a:bodyPr/>
                    <a:lstStyle/>
                    <a:p>
                      <a:pPr marL="0" algn="ctr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fr-FR" sz="13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FS_5GLAN_CH</a:t>
                      </a:r>
                    </a:p>
                  </a:txBody>
                  <a:tcPr marL="9525" marR="9525" marT="9525" marB="9525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219170" rtl="0" eaLnBrk="1" latinLnBrk="0" hangingPunct="1">
                        <a:spcAft>
                          <a:spcPts val="900"/>
                        </a:spcAft>
                      </a:pPr>
                      <a:r>
                        <a:rPr lang="en-US" sz="13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Study on Charging Aspect of 5G LAN-type Services </a:t>
                      </a:r>
                      <a:endParaRPr lang="fr-FR" sz="1300" b="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9525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v-SE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60% -&gt; </a:t>
                      </a:r>
                      <a:r>
                        <a:rPr kumimoji="0" lang="sv-SE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90%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300" b="1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SA#94 (12/2021)</a:t>
                      </a:r>
                      <a:endParaRPr lang="en-GB" altLang="zh-CN" sz="1300" b="1" kern="1200" noProof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3766177"/>
                  </a:ext>
                </a:extLst>
              </a:tr>
              <a:tr h="470723">
                <a:tc>
                  <a:txBody>
                    <a:bodyPr/>
                    <a:lstStyle/>
                    <a:p>
                      <a:pPr marL="0" algn="ctr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fr-FR" sz="13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FS_NETSLICE_CH_Ph2</a:t>
                      </a:r>
                    </a:p>
                  </a:txBody>
                  <a:tcPr marL="9525" marR="9525" marT="9525" marB="9525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219170" rtl="0" eaLnBrk="1" latinLnBrk="0" hangingPunct="1">
                        <a:spcAft>
                          <a:spcPts val="900"/>
                        </a:spcAft>
                      </a:pPr>
                      <a:r>
                        <a:rPr lang="en-US" sz="13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Study on charging aspects for enhancements of Network Slicing Phase 2</a:t>
                      </a:r>
                      <a:endParaRPr lang="fr-FR" sz="1300" b="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9525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v-SE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50% -&gt; 60%</a:t>
                      </a: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sv-SE" sz="13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3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SA#94 (12/2021) 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3082543"/>
                  </a:ext>
                </a:extLst>
              </a:tr>
              <a:tr h="378838">
                <a:tc>
                  <a:txBody>
                    <a:bodyPr/>
                    <a:lstStyle/>
                    <a:p>
                      <a:pPr marL="0" algn="ctr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3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FS_NCHF_Ph2</a:t>
                      </a:r>
                      <a:endParaRPr lang="fr-FR" sz="1300" b="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9525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300" b="0" kern="12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Study on Nchf charging services phase 2</a:t>
                      </a:r>
                      <a:endParaRPr lang="fr-FR" sz="1300" b="0" kern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9525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v-SE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0% -&gt; 10%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altLang="zh-CN" sz="1300" b="0" kern="1200" noProof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SA#95  (03/2022)</a:t>
                      </a:r>
                      <a:endParaRPr lang="en-GB" altLang="zh-CN" sz="1300" b="0" kern="1200" noProof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5473571"/>
                  </a:ext>
                </a:extLst>
              </a:tr>
              <a:tr h="509802">
                <a:tc>
                  <a:txBody>
                    <a:bodyPr/>
                    <a:lstStyle/>
                    <a:p>
                      <a:pPr marL="0" algn="ctr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3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FS_CHROAM</a:t>
                      </a:r>
                      <a:endParaRPr lang="fr-FR" sz="1300" b="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9525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3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Study on 5G roaming charging architecture for wholesale and retail scenarios</a:t>
                      </a:r>
                      <a:endParaRPr lang="fr-FR" sz="1300" b="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9525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v-SE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10% -&gt; 20%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altLang="zh-CN" sz="1300" b="0" kern="1200" noProof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SA#95  (03/2022)</a:t>
                      </a:r>
                      <a:endParaRPr lang="en-GB" altLang="zh-CN" sz="1300" b="0" kern="1200" noProof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70481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8086271"/>
      </p:ext>
    </p:extLst>
  </p:cSld>
  <p:clrMapOvr>
    <a:masterClrMapping/>
  </p:clrMapOvr>
  <p:transition spd="slow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ChangeArrowheads="1"/>
          </p:cNvSpPr>
          <p:nvPr/>
        </p:nvSpPr>
        <p:spPr bwMode="auto">
          <a:xfrm>
            <a:off x="1847849" y="541566"/>
            <a:ext cx="7362825" cy="685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 anchor="ctr"/>
          <a:lstStyle/>
          <a:p>
            <a:pPr algn="ctr" eaLnBrk="0" hangingPunct="0">
              <a:defRPr/>
            </a:pPr>
            <a:r>
              <a:rPr lang="en-GB" altLang="zh-CN" sz="3200" kern="0" dirty="0">
                <a:solidFill>
                  <a:srgbClr val="FF0000"/>
                </a:solidFill>
                <a:latin typeface="Calibri"/>
                <a:cs typeface="+mj-cs"/>
              </a:rPr>
              <a:t>Charging Exception requests</a:t>
            </a:r>
            <a:endParaRPr lang="en-GB" altLang="zh-CN" sz="3200" dirty="0">
              <a:solidFill>
                <a:srgbClr val="FF0000"/>
              </a:solidFill>
              <a:latin typeface="Calibri"/>
              <a:cs typeface="Times New Roman" pitchFamily="18" charset="0"/>
            </a:endParaRPr>
          </a:p>
        </p:txBody>
      </p:sp>
      <p:graphicFrame>
        <p:nvGraphicFramePr>
          <p:cNvPr id="6" name="Group 7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37089315"/>
              </p:ext>
            </p:extLst>
          </p:nvPr>
        </p:nvGraphicFramePr>
        <p:xfrm>
          <a:off x="1384176" y="1899704"/>
          <a:ext cx="8290169" cy="991501"/>
        </p:xfrm>
        <a:graphic>
          <a:graphicData uri="http://schemas.openxmlformats.org/drawingml/2006/table">
            <a:tbl>
              <a:tblPr/>
              <a:tblGrid>
                <a:gridCol w="11947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0953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0527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zh-CN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itchFamily="2" charset="-122"/>
                          <a:cs typeface="Arial" charset="0"/>
                        </a:rPr>
                        <a:t>Number</a:t>
                      </a:r>
                    </a:p>
                  </a:txBody>
                  <a:tcPr marL="1440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zh-CN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itchFamily="2" charset="-122"/>
                          <a:cs typeface="Arial" charset="0"/>
                        </a:rPr>
                        <a:t>Title</a:t>
                      </a:r>
                    </a:p>
                  </a:txBody>
                  <a:tcPr marL="1440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6229">
                <a:tc>
                  <a:txBody>
                    <a:bodyPr/>
                    <a:lstStyle/>
                    <a:p>
                      <a:pPr marL="0" algn="l" defTabSz="1219170" rtl="0" eaLnBrk="1" fontAlgn="t" latinLnBrk="0" hangingPunct="1">
                        <a:spcAft>
                          <a:spcPts val="900"/>
                        </a:spcAft>
                      </a:pPr>
                      <a:endParaRPr lang="fr-FR" sz="16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endParaRPr lang="fr-FR" sz="16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89848610"/>
                  </a:ext>
                </a:extLst>
              </a:tr>
            </a:tbl>
          </a:graphicData>
        </a:graphic>
      </p:graphicFrame>
      <p:sp>
        <p:nvSpPr>
          <p:cNvPr id="4" name="Rectangle 4">
            <a:extLst>
              <a:ext uri="{FF2B5EF4-FFF2-40B4-BE49-F238E27FC236}">
                <a16:creationId xmlns:a16="http://schemas.microsoft.com/office/drawing/2014/main" id="{F8F9EB86-1F1E-42D5-851F-262346EC7D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51712" y="4443909"/>
            <a:ext cx="10408635" cy="685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 anchor="ctr"/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en-GB" sz="2400" dirty="0">
                <a:latin typeface="Calibri" panose="020F0502020204030204" pitchFamily="34" charset="0"/>
                <a:ea typeface="DengXian" panose="02010600030101010101" pitchFamily="2" charset="-122"/>
              </a:rPr>
              <a:t>none</a:t>
            </a:r>
            <a:r>
              <a:rPr lang="fr-FR" sz="2400" dirty="0">
                <a:latin typeface="Calibri" panose="020F0502020204030204" pitchFamily="34" charset="0"/>
                <a:ea typeface="DengXian" panose="02010600030101010101" pitchFamily="2" charset="-122"/>
              </a:rPr>
              <a:t>   </a:t>
            </a:r>
            <a:endParaRPr lang="en-GB" sz="2400" dirty="0">
              <a:latin typeface="Calibri" panose="020F0502020204030204" pitchFamily="34" charset="0"/>
              <a:ea typeface="DengXian" panose="02010600030101010101" pitchFamily="2" charset="-122"/>
            </a:endParaRPr>
          </a:p>
          <a:p>
            <a:r>
              <a:rPr lang="fr-FR" sz="2400" dirty="0">
                <a:latin typeface="Calibri" panose="020F0502020204030204" pitchFamily="34" charset="0"/>
                <a:ea typeface="DengXian" panose="02010600030101010101" pitchFamily="2" charset="-122"/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3075603900"/>
      </p:ext>
    </p:extLst>
  </p:cSld>
  <p:clrMapOvr>
    <a:masterClrMapping/>
  </p:clrMapOvr>
  <p:transition spd="slow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25418037"/>
              </p:ext>
            </p:extLst>
          </p:nvPr>
        </p:nvGraphicFramePr>
        <p:xfrm>
          <a:off x="448394" y="1623105"/>
          <a:ext cx="11295212" cy="19488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2629">
                  <a:extLst>
                    <a:ext uri="{9D8B030D-6E8A-4147-A177-3AD203B41FA5}">
                      <a16:colId xmlns:a16="http://schemas.microsoft.com/office/drawing/2014/main" val="23408469"/>
                    </a:ext>
                  </a:extLst>
                </a:gridCol>
                <a:gridCol w="2263294">
                  <a:extLst>
                    <a:ext uri="{9D8B030D-6E8A-4147-A177-3AD203B41FA5}">
                      <a16:colId xmlns:a16="http://schemas.microsoft.com/office/drawing/2014/main" val="1386727148"/>
                    </a:ext>
                  </a:extLst>
                </a:gridCol>
                <a:gridCol w="1122259">
                  <a:extLst>
                    <a:ext uri="{9D8B030D-6E8A-4147-A177-3AD203B41FA5}">
                      <a16:colId xmlns:a16="http://schemas.microsoft.com/office/drawing/2014/main" val="4240727412"/>
                    </a:ext>
                  </a:extLst>
                </a:gridCol>
                <a:gridCol w="93584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420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53949">
                  <a:extLst>
                    <a:ext uri="{9D8B030D-6E8A-4147-A177-3AD203B41FA5}">
                      <a16:colId xmlns:a16="http://schemas.microsoft.com/office/drawing/2014/main" val="1675550634"/>
                    </a:ext>
                  </a:extLst>
                </a:gridCol>
                <a:gridCol w="105394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02275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84633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60774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WI code</a:t>
                      </a:r>
                      <a:endParaRPr lang="sv-SE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WI Title</a:t>
                      </a:r>
                      <a:endParaRPr lang="sv-SE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dirty="0" err="1"/>
                        <a:t>Completion</a:t>
                      </a:r>
                      <a:r>
                        <a:rPr lang="sv-SE" sz="1200" dirty="0"/>
                        <a:t> rate</a:t>
                      </a:r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dirty="0"/>
                        <a:t>TS/TR</a:t>
                      </a: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err="1"/>
                        <a:t>Tdoc</a:t>
                      </a:r>
                      <a:r>
                        <a:rPr lang="en-US" altLang="zh-CN" sz="1200" dirty="0"/>
                        <a:t> reference</a:t>
                      </a: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200" dirty="0"/>
                        <a:t>Target date</a:t>
                      </a:r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1200" dirty="0"/>
                        <a:t>Rapporteur</a:t>
                      </a:r>
                    </a:p>
                    <a:p>
                      <a:pPr algn="ctr"/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1200" dirty="0"/>
                        <a:t>Related</a:t>
                      </a:r>
                      <a:r>
                        <a:rPr lang="sv-SE" altLang="zh-CN" sz="1200" baseline="0" dirty="0"/>
                        <a:t> groups</a:t>
                      </a: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dirty="0"/>
                        <a:t>Related</a:t>
                      </a:r>
                      <a:r>
                        <a:rPr lang="sv-SE" sz="1200" baseline="0" dirty="0"/>
                        <a:t> </a:t>
                      </a:r>
                      <a:r>
                        <a:rPr lang="en-US" altLang="zh-CN" sz="1200" dirty="0"/>
                        <a:t>topic</a:t>
                      </a: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5750895"/>
                  </a:ext>
                </a:extLst>
              </a:tr>
              <a:tr h="891359"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sv-SE" sz="1100" b="1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5GSIMSCH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8255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IMS Charging in 5G System Architecture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altLang="zh-CN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80%-&gt; 90%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TS 32.240, TS 32.260, TS 32.275, TS 32.281,</a:t>
                      </a: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TS 32.290, TS 32.291, TS 32.298, TS 32.297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  <a:hlinkClick r:id="rId2"/>
                        </a:rPr>
                        <a:t>SP-190367</a:t>
                      </a:r>
                      <a:endParaRPr lang="sv-SE" altLang="zh-CN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1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SA#94 (12/2021)</a:t>
                      </a:r>
                      <a:r>
                        <a:rPr lang="en-GB" altLang="zh-CN" sz="1100" b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endParaRPr lang="sv-SE" altLang="zh-CN" sz="1100" b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Ericsson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</a:t>
                      </a:r>
                      <a:endParaRPr lang="sv-SE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altLang="zh-CN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</a:t>
                      </a:r>
                      <a:endParaRPr lang="sv-SE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2894448"/>
                  </a:ext>
                </a:extLst>
              </a:tr>
            </a:tbl>
          </a:graphicData>
        </a:graphic>
      </p:graphicFrame>
      <p:sp>
        <p:nvSpPr>
          <p:cNvPr id="8" name="Title 1"/>
          <p:cNvSpPr txBox="1">
            <a:spLocks/>
          </p:cNvSpPr>
          <p:nvPr/>
        </p:nvSpPr>
        <p:spPr>
          <a:xfrm>
            <a:off x="205572" y="440033"/>
            <a:ext cx="10139206" cy="920688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5pPr>
            <a:lvl6pPr marL="609585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6pPr>
            <a:lvl7pPr marL="1219170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7pPr>
            <a:lvl8pPr marL="1828754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8pPr>
            <a:lvl9pPr marL="2438339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9pPr>
          </a:lstStyle>
          <a:p>
            <a:r>
              <a:rPr lang="en-US" altLang="zh-CN" sz="3200" kern="0" dirty="0"/>
              <a:t>5GSIMSCH</a:t>
            </a:r>
          </a:p>
        </p:txBody>
      </p:sp>
      <p:sp>
        <p:nvSpPr>
          <p:cNvPr id="9" name="矩形 8"/>
          <p:cNvSpPr/>
          <p:nvPr/>
        </p:nvSpPr>
        <p:spPr>
          <a:xfrm>
            <a:off x="448394" y="4270872"/>
            <a:ext cx="10835491" cy="646331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marL="285750" lvl="0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fr-FR" sz="1800" dirty="0" err="1">
                <a:latin typeface="Calibri" pitchFamily="34" charset="0"/>
                <a:ea typeface="宋体" pitchFamily="2" charset="-122"/>
                <a:cs typeface="Arial" charset="0"/>
              </a:rPr>
              <a:t>CRs</a:t>
            </a:r>
            <a:r>
              <a:rPr lang="fr-FR" sz="1800" dirty="0">
                <a:latin typeface="Calibri" pitchFamily="34" charset="0"/>
                <a:ea typeface="宋体" pitchFamily="2" charset="-122"/>
                <a:cs typeface="Arial" charset="0"/>
              </a:rPr>
              <a:t> were agreed to TS 32.291 to complete the a</a:t>
            </a:r>
            <a:r>
              <a:rPr lang="en-US" sz="1800" dirty="0">
                <a:latin typeface="Calibri" pitchFamily="34" charset="0"/>
                <a:ea typeface="宋体" pitchFamily="2" charset="-122"/>
                <a:cs typeface="Arial" charset="0"/>
              </a:rPr>
              <a:t>ddition of IMS charging information </a:t>
            </a: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with descriptions, including some generic data types</a:t>
            </a:r>
            <a:endParaRPr lang="fr-FR" sz="1800" dirty="0">
              <a:latin typeface="Calibri" pitchFamily="34" charset="0"/>
              <a:ea typeface="宋体" pitchFamily="2" charset="-122"/>
              <a:cs typeface="Arial" charset="0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448394" y="3614338"/>
            <a:ext cx="11171108" cy="297785"/>
          </a:xfrm>
          <a:prstGeom prst="rect">
            <a:avLst/>
          </a:prstGeom>
          <a:solidFill>
            <a:srgbClr val="C1E442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zh-CN" b="1" dirty="0"/>
              <a:t>Working Progress</a:t>
            </a:r>
            <a:endParaRPr lang="zh-CN" altLang="en-US" b="1" dirty="0"/>
          </a:p>
        </p:txBody>
      </p:sp>
    </p:spTree>
    <p:extLst>
      <p:ext uri="{BB962C8B-B14F-4D97-AF65-F5344CB8AC3E}">
        <p14:creationId xmlns:p14="http://schemas.microsoft.com/office/powerpoint/2010/main" val="18688736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?mso-contentType ?>
<spe:Receivers xmlns:spe="http://schemas.microsoft.com/sharepoint/events"/>
</file>

<file path=customXml/item3.xml><?xml version="1.0" encoding="utf-8"?>
<?mso-contentType ?>
<SharedContentType xmlns="Microsoft.SharePoint.Taxonomy.ContentTypeSync" SourceId="34c87397-5fc1-491e-85e7-d6110dbe9cbd" ContentTypeId="0x0101" PreviousValue="false"/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3185B6FD968AC4F8244C98DADFCDDF2" ma:contentTypeVersion="13" ma:contentTypeDescription="Create a new document." ma:contentTypeScope="" ma:versionID="82ad2bae7f0c06f2affd04e202398948">
  <xsd:schema xmlns:xsd="http://www.w3.org/2001/XMLSchema" xmlns:xs="http://www.w3.org/2001/XMLSchema" xmlns:p="http://schemas.microsoft.com/office/2006/metadata/properties" xmlns:ns3="71c5aaf6-e6ce-465b-b873-5148d2a4c105" xmlns:ns4="687e87d0-d0a8-4c48-8f94-14f0c67212c5" xmlns:ns5="b4d06219-a142-4c5f-be55-53f74cb980c7" targetNamespace="http://schemas.microsoft.com/office/2006/metadata/properties" ma:root="true" ma:fieldsID="f9959177c7080051a0232d0818074d39" ns3:_="" ns4:_="" ns5:_="">
    <xsd:import namespace="71c5aaf6-e6ce-465b-b873-5148d2a4c105"/>
    <xsd:import namespace="687e87d0-d0a8-4c48-8f94-14f0c67212c5"/>
    <xsd:import namespace="b4d06219-a142-4c5f-be55-53f74cb980c7"/>
    <xsd:element name="properties">
      <xsd:complexType>
        <xsd:sequence>
          <xsd:element name="documentManagement">
            <xsd:complexType>
              <xsd:all>
                <xsd:element ref="ns3:_dlc_DocId" minOccurs="0"/>
                <xsd:element ref="ns3:_dlc_DocIdUrl" minOccurs="0"/>
                <xsd:element ref="ns3:_dlc_DocIdPersistId" minOccurs="0"/>
                <xsd:element ref="ns3:HideFromDelve" minOccurs="0"/>
                <xsd:element ref="ns4:MediaServiceFastMetadata" minOccurs="0"/>
                <xsd:element ref="ns5:SharedWithUsers" minOccurs="0"/>
                <xsd:element ref="ns5:SharedWithDetails" minOccurs="0"/>
                <xsd:element ref="ns5:SharingHintHash" minOccurs="0"/>
                <xsd:element ref="ns4:MediaServiceMetadata" minOccurs="0"/>
                <xsd:element ref="ns4:MediaServiceDateTaken" minOccurs="0"/>
                <xsd:element ref="ns4:MediaServiceAutoTags" minOccurs="0"/>
                <xsd:element ref="ns4:MediaServiceOCR" minOccurs="0"/>
                <xsd:element ref="ns4:MediaServiceLocation" minOccurs="0"/>
                <xsd:element ref="ns4:MediaServiceGenerationTime" minOccurs="0"/>
                <xsd:element ref="ns4:MediaServiceEventHashCode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c5aaf6-e6ce-465b-b873-5148d2a4c105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HideFromDelve" ma:index="11" nillable="true" ma:displayName="HideFromDelve" ma:default="0" ma:internalName="HideFromDelv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87e87d0-d0a8-4c48-8f94-14f0c67212c5" elementFormDefault="qualified">
    <xsd:import namespace="http://schemas.microsoft.com/office/2006/documentManagement/types"/>
    <xsd:import namespace="http://schemas.microsoft.com/office/infopath/2007/PartnerControls"/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Metadata" ma:index="16" nillable="true" ma:displayName="MediaServiceMetadata" ma:hidden="true" ma:internalName="MediaServiceMetadata" ma:readOnly="true">
      <xsd:simpleType>
        <xsd:restriction base="dms:Note"/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8" nillable="true" ma:displayName="MediaServiceAutoTags" ma:internalName="MediaServiceAutoTags" ma:readOnly="true">
      <xsd:simpleType>
        <xsd:restriction base="dms:Text"/>
      </xsd:simpleType>
    </xsd:element>
    <xsd:element name="MediaServiceOCR" ma:index="19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MediaServiceGenerationTime" ma:index="2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2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4d06219-a142-4c5f-be55-53f74cb980c7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5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5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HideFromDelve xmlns="71c5aaf6-e6ce-465b-b873-5148d2a4c105">false</HideFromDelve>
  </documentManagement>
</p:properties>
</file>

<file path=customXml/itemProps1.xml><?xml version="1.0" encoding="utf-8"?>
<ds:datastoreItem xmlns:ds="http://schemas.openxmlformats.org/officeDocument/2006/customXml" ds:itemID="{D8EFD60F-3529-4261-B094-766615A3369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533F262-609D-4DE1-971D-E33E47E685D8}">
  <ds:schemaRefs>
    <ds:schemaRef ds:uri="http://schemas.microsoft.com/sharepoint/events"/>
  </ds:schemaRefs>
</ds:datastoreItem>
</file>

<file path=customXml/itemProps3.xml><?xml version="1.0" encoding="utf-8"?>
<ds:datastoreItem xmlns:ds="http://schemas.openxmlformats.org/officeDocument/2006/customXml" ds:itemID="{DB86EE5A-C607-470A-B2B8-6CB953A47714}">
  <ds:schemaRefs>
    <ds:schemaRef ds:uri="Microsoft.SharePoint.Taxonomy.ContentTypeSync"/>
  </ds:schemaRefs>
</ds:datastoreItem>
</file>

<file path=customXml/itemProps4.xml><?xml version="1.0" encoding="utf-8"?>
<ds:datastoreItem xmlns:ds="http://schemas.openxmlformats.org/officeDocument/2006/customXml" ds:itemID="{362C99FD-0342-4981-9E51-9B4B3D0AADD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c5aaf6-e6ce-465b-b873-5148d2a4c105"/>
    <ds:schemaRef ds:uri="687e87d0-d0a8-4c48-8f94-14f0c67212c5"/>
    <ds:schemaRef ds:uri="b4d06219-a142-4c5f-be55-53f74cb980c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5.xml><?xml version="1.0" encoding="utf-8"?>
<ds:datastoreItem xmlns:ds="http://schemas.openxmlformats.org/officeDocument/2006/customXml" ds:itemID="{613C568A-0C46-4592-BB68-CDB41342D77A}">
  <ds:schemaRefs>
    <ds:schemaRef ds:uri="http://schemas.microsoft.com/office/2006/metadata/properties"/>
    <ds:schemaRef ds:uri="http://schemas.microsoft.com/office/infopath/2007/PartnerControls"/>
    <ds:schemaRef ds:uri="71c5aaf6-e6ce-465b-b873-5148d2a4c105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21076</TotalTime>
  <Words>1546</Words>
  <Application>Microsoft Office PowerPoint</Application>
  <PresentationFormat>Widescreen</PresentationFormat>
  <Paragraphs>357</Paragraphs>
  <Slides>20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6" baseType="lpstr">
      <vt:lpstr>Arial</vt:lpstr>
      <vt:lpstr>Calibri</vt:lpstr>
      <vt:lpstr>Times New Roman</vt:lpstr>
      <vt:lpstr>Wingdings</vt:lpstr>
      <vt:lpstr>Office Theme</vt:lpstr>
      <vt:lpstr>Document</vt:lpstr>
      <vt:lpstr>    Exec Report SA5#139e  Charging Management (CH)  </vt:lpstr>
      <vt:lpstr>Administrative aspects</vt:lpstr>
      <vt:lpstr>Incoming LSs</vt:lpstr>
      <vt:lpstr>Outgoing LSs</vt:lpstr>
      <vt:lpstr>Charging (CH) WIs/SIs</vt:lpstr>
      <vt:lpstr>PowerPoint Presentation</vt:lpstr>
      <vt:lpstr>Summary of ongoing CH WIs/SIs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Charging CRs  </vt:lpstr>
      <vt:lpstr>Thank you!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SA5 Status Report to SA#83  Charging Management (CH) Operation, Administration, Maintenance &amp; Provisioning (OAM&amp;P)</dc:title>
  <dc:creator>Thomas Tovinger</dc:creator>
  <cp:lastModifiedBy>S5-215587</cp:lastModifiedBy>
  <cp:revision>285</cp:revision>
  <dcterms:created xsi:type="dcterms:W3CDTF">2019-03-13T01:38:36Z</dcterms:created>
  <dcterms:modified xsi:type="dcterms:W3CDTF">2021-10-20T13:40:13Z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0x01010083185B6FD968AC4F8244C98DADFCDDF2</vt:lpwstr>
  </property>
  <property fmtid="{D5CDD505-2E9C-101B-9397-08002B2CF9AE}" pid="3" name="_2015_ms_pID_725343">
    <vt:lpwstr>(3)j5DyKr/9ztn2R3WhsbN2tKLwFsa7oHYXQVnp0tIZ/+0Hze0xIfyIprhkhhCA6/mLnwNF+9Ol
fB76OGGHaQsn4AtAra4o5hGlBf9SGcByym32dnNr8lTDugm9pcwSVqzVLW5t0oMSZcVdHbal
Bljy71TdMU67HjwQgF+NEZfTRH++lwzg/mElTNDOLZ0ccAJYay5QRiY4nTazwaNilIC6gWk4
+Tttt4q5J/KMLVGMrH</vt:lpwstr>
  </property>
  <property fmtid="{D5CDD505-2E9C-101B-9397-08002B2CF9AE}" pid="4" name="_2015_ms_pID_7253431">
    <vt:lpwstr>Ma2CcSAAA8Gnp4sZzsPs6puQz/kEo+IBvY1p+sfE8x0HrVm8jNjr6r
4rSETsFQHBkojDKwboIHtrf6OTxksvbHuFIYnWeemj8/3gVA3AQAOTIYKwgcsZRLkK2o3lYL
HD5/yJSH9MahXmEBP1ZdBAjjuWYmlxpu51eXsWGcXOIaVo+iAE6BJPrAt2KEIUF9pYMR2IWE
y0c10tiUADp3sKbpLKeEREOuxy0Z41x8HsY7</vt:lpwstr>
  </property>
  <property fmtid="{D5CDD505-2E9C-101B-9397-08002B2CF9AE}" pid="5" name="_readonly">
    <vt:lpwstr/>
  </property>
  <property fmtid="{D5CDD505-2E9C-101B-9397-08002B2CF9AE}" pid="6" name="_change">
    <vt:lpwstr/>
  </property>
  <property fmtid="{D5CDD505-2E9C-101B-9397-08002B2CF9AE}" pid="7" name="_full-control">
    <vt:lpwstr/>
  </property>
  <property fmtid="{D5CDD505-2E9C-101B-9397-08002B2CF9AE}" pid="8" name="sflag">
    <vt:lpwstr>1574815908</vt:lpwstr>
  </property>
  <property fmtid="{D5CDD505-2E9C-101B-9397-08002B2CF9AE}" pid="9" name="_2015_ms_pID_7253432">
    <vt:lpwstr>rSMWCN/yLONsXB4oX7szqmo=</vt:lpwstr>
  </property>
</Properties>
</file>