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9"/>
  </p:notesMasterIdLst>
  <p:handoutMasterIdLst>
    <p:handoutMasterId r:id="rId10"/>
  </p:handoutMasterIdLst>
  <p:sldIdLst>
    <p:sldId id="303" r:id="rId2"/>
    <p:sldId id="308" r:id="rId3"/>
    <p:sldId id="305" r:id="rId4"/>
    <p:sldId id="306" r:id="rId5"/>
    <p:sldId id="307" r:id="rId6"/>
    <p:sldId id="309" r:id="rId7"/>
    <p:sldId id="310" r:id="rId8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1E442"/>
    <a:srgbClr val="FFFFCC"/>
    <a:srgbClr val="FF3300"/>
    <a:srgbClr val="72AF2F"/>
    <a:srgbClr val="C6D254"/>
    <a:srgbClr val="000000"/>
    <a:srgbClr val="5C88D0"/>
    <a:srgbClr val="2A6EA8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91" d="100"/>
          <a:sy n="91" d="100"/>
        </p:scale>
        <p:origin x="72" y="30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68" y="-39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8/18/2020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8/18/2020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spc="300" dirty="0" smtClean="0">
                <a:ea typeface="+mn-ea"/>
                <a:cs typeface="Arial" panose="020B0604020202020204" pitchFamily="34" charset="0"/>
              </a:rPr>
              <a:t>SA5#132e, </a:t>
            </a:r>
            <a:r>
              <a:rPr lang="en-US" sz="1100" b="1" spc="300" dirty="0" smtClean="0">
                <a:ea typeface="+mn-ea"/>
                <a:cs typeface="Arial" panose="020B0604020202020204" pitchFamily="34" charset="0"/>
              </a:rPr>
              <a:t>e-meeting</a:t>
            </a:r>
            <a:r>
              <a:rPr lang="en-GB" sz="1100" b="1" spc="300" dirty="0" smtClean="0">
                <a:ea typeface="+mn-ea"/>
                <a:cs typeface="Arial" panose="020B0604020202020204" pitchFamily="34" charset="0"/>
              </a:rPr>
              <a:t>, </a:t>
            </a:r>
            <a:r>
              <a:rPr lang="en-US" sz="1100" b="1" spc="300" dirty="0" smtClean="0">
                <a:ea typeface="+mn-ea"/>
                <a:cs typeface="Arial" panose="020B0604020202020204" pitchFamily="34" charset="0"/>
              </a:rPr>
              <a:t>17 </a:t>
            </a:r>
            <a:r>
              <a:rPr lang="en-US" altLang="zh-CN" sz="1100" b="1" spc="300" dirty="0" smtClean="0">
                <a:ea typeface="+mn-ea"/>
                <a:cs typeface="Arial" panose="020B0604020202020204" pitchFamily="34" charset="0"/>
              </a:rPr>
              <a:t>Aug</a:t>
            </a:r>
            <a:r>
              <a:rPr lang="en-US" sz="1100" b="1" spc="300" dirty="0" smtClean="0">
                <a:ea typeface="+mn-ea"/>
                <a:cs typeface="Arial" panose="020B0604020202020204" pitchFamily="34" charset="0"/>
              </a:rPr>
              <a:t> – 28 </a:t>
            </a:r>
            <a:r>
              <a:rPr lang="en-US" altLang="zh-CN" sz="1100" b="1" spc="300" dirty="0" smtClean="0">
                <a:ea typeface="+mn-ea"/>
                <a:cs typeface="Arial" panose="020B0604020202020204" pitchFamily="34" charset="0"/>
              </a:rPr>
              <a:t>Aug</a:t>
            </a:r>
            <a:r>
              <a:rPr lang="en-US" sz="1100" b="1" spc="300" dirty="0" smtClean="0">
                <a:ea typeface="+mn-ea"/>
                <a:cs typeface="Arial" panose="020B0604020202020204" pitchFamily="34" charset="0"/>
              </a:rPr>
              <a:t> 2020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</a:t>
            </a:r>
            <a:r>
              <a:rPr lang="en-GB" altLang="en-US" sz="1067" dirty="0" smtClean="0"/>
              <a:t>20</a:t>
            </a:r>
            <a:r>
              <a:rPr lang="en-US" altLang="zh-CN" sz="1067" dirty="0" smtClean="0"/>
              <a:t>20</a:t>
            </a:r>
            <a:endParaRPr lang="en-GB" altLang="en-US" sz="1067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6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forge.3gpp.org/rep/sa5/data-models/issu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11334" y="2275604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4800" dirty="0"/>
              <a:t/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altLang="zh-CN" sz="4800" b="1" dirty="0"/>
              <a:t>3GPP SA5 Forge </a:t>
            </a:r>
            <a:r>
              <a:rPr lang="en-GB" altLang="zh-CN" sz="4800" b="1" dirty="0" smtClean="0"/>
              <a:t>repository </a:t>
            </a:r>
            <a:r>
              <a:rPr lang="en-GB" altLang="zh-CN" sz="4800" b="1" dirty="0"/>
              <a:t>structure </a:t>
            </a:r>
            <a:r>
              <a:rPr lang="en-GB" altLang="zh-CN" sz="4800" b="1" dirty="0" smtClean="0"/>
              <a:t>proposal</a:t>
            </a:r>
            <a:r>
              <a:rPr lang="en-GB" sz="4800" b="1" i="1" dirty="0"/>
              <a:t/>
            </a:r>
            <a:br>
              <a:rPr lang="en-GB" sz="4800" b="1" i="1" dirty="0"/>
            </a:br>
            <a:r>
              <a:rPr lang="fr-FR" sz="2400" dirty="0" smtClean="0">
                <a:latin typeface="Arial" pitchFamily="34" charset="0"/>
              </a:rPr>
              <a:t>SA5#132e, 17 </a:t>
            </a:r>
            <a:r>
              <a:rPr lang="en-US" altLang="zh-CN" sz="2400" dirty="0" smtClean="0">
                <a:latin typeface="Arial" pitchFamily="34" charset="0"/>
              </a:rPr>
              <a:t>Aug</a:t>
            </a:r>
            <a:r>
              <a:rPr lang="fr-FR" sz="2400" dirty="0" smtClean="0">
                <a:latin typeface="Arial" pitchFamily="34" charset="0"/>
              </a:rPr>
              <a:t> </a:t>
            </a:r>
            <a:r>
              <a:rPr lang="fr-FR" sz="2400" dirty="0">
                <a:latin typeface="Arial" pitchFamily="34" charset="0"/>
              </a:rPr>
              <a:t>– </a:t>
            </a:r>
            <a:r>
              <a:rPr lang="fr-FR" sz="2400" dirty="0" smtClean="0">
                <a:latin typeface="Arial" pitchFamily="34" charset="0"/>
              </a:rPr>
              <a:t>28 </a:t>
            </a:r>
            <a:r>
              <a:rPr lang="en-US" altLang="zh-CN" sz="2400" dirty="0" smtClean="0">
                <a:latin typeface="Arial" pitchFamily="34" charset="0"/>
              </a:rPr>
              <a:t>Aug</a:t>
            </a:r>
            <a:r>
              <a:rPr lang="en-US" sz="2400" dirty="0" smtClean="0">
                <a:latin typeface="Arial" pitchFamily="34" charset="0"/>
              </a:rPr>
              <a:t>,2020</a:t>
            </a:r>
            <a:r>
              <a:rPr lang="fr-FR" sz="2400" dirty="0" smtClean="0">
                <a:latin typeface="Arial" pitchFamily="34" charset="0"/>
              </a:rPr>
              <a:t/>
            </a:r>
            <a:br>
              <a:rPr lang="fr-FR" sz="2400" dirty="0" smtClean="0">
                <a:latin typeface="Arial" pitchFamily="34" charset="0"/>
              </a:rPr>
            </a:br>
            <a:r>
              <a:rPr lang="en-US" sz="2400" dirty="0" smtClean="0">
                <a:latin typeface="Arial" pitchFamily="34" charset="0"/>
              </a:rPr>
              <a:t>e-meeting</a:t>
            </a:r>
            <a:r>
              <a:rPr lang="fr-FR" sz="2400" dirty="0" smtClean="0">
                <a:latin typeface="Arial" pitchFamily="34" charset="0"/>
              </a:rPr>
              <a:t> </a:t>
            </a: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23069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/>
              <a:t/>
            </a: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</a:t>
            </a:r>
            <a:r>
              <a:rPr lang="en-US" altLang="en-US" sz="2400" dirty="0" smtClean="0">
                <a:latin typeface="Arial" charset="0"/>
              </a:rPr>
              <a:t>SA5 Vice Chair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7718" y="166464"/>
            <a:ext cx="9102725" cy="847348"/>
          </a:xfrm>
        </p:spPr>
        <p:txBody>
          <a:bodyPr/>
          <a:lstStyle/>
          <a:p>
            <a:r>
              <a:rPr lang="en-US" altLang="zh-CN" dirty="0" smtClean="0"/>
              <a:t>Current layout of 3GPP Forge for SA5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63412" y="1109678"/>
            <a:ext cx="37789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SA5 - Management and Orchestration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169638" y="1148150"/>
            <a:ext cx="2388795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https://forge.3gpp.org/rep</a:t>
            </a:r>
            <a:r>
              <a:rPr lang="zh-CN" altLang="en-US" dirty="0" smtClean="0">
                <a:solidFill>
                  <a:srgbClr val="0000FF"/>
                </a:solidFill>
              </a:rPr>
              <a:t>/</a:t>
            </a:r>
            <a:r>
              <a:rPr lang="en-US" altLang="zh-CN" b="1" dirty="0" smtClean="0">
                <a:solidFill>
                  <a:srgbClr val="0000FF"/>
                </a:solidFill>
              </a:rPr>
              <a:t>sa5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cxnSp>
        <p:nvCxnSpPr>
          <p:cNvPr id="6" name="肘形连接符 5"/>
          <p:cNvCxnSpPr>
            <a:endCxn id="13" idx="1"/>
          </p:cNvCxnSpPr>
          <p:nvPr/>
        </p:nvCxnSpPr>
        <p:spPr>
          <a:xfrm rot="16200000" flipH="1">
            <a:off x="479329" y="1372440"/>
            <a:ext cx="275396" cy="20104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肘形连接符 8"/>
          <p:cNvCxnSpPr>
            <a:endCxn id="11" idx="1"/>
          </p:cNvCxnSpPr>
          <p:nvPr/>
        </p:nvCxnSpPr>
        <p:spPr>
          <a:xfrm rot="16200000" flipH="1">
            <a:off x="669440" y="1971637"/>
            <a:ext cx="850972" cy="30313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493" y="1766656"/>
            <a:ext cx="5147257" cy="1564067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717547" y="1464464"/>
            <a:ext cx="207826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Trial – SA5 Data models</a:t>
            </a:r>
            <a:endParaRPr lang="zh-CN" altLang="en-US" dirty="0"/>
          </a:p>
        </p:txBody>
      </p:sp>
      <p:cxnSp>
        <p:nvCxnSpPr>
          <p:cNvPr id="14" name="直接连接符 13"/>
          <p:cNvCxnSpPr>
            <a:stCxn id="4" idx="3"/>
            <a:endCxn id="5" idx="1"/>
          </p:cNvCxnSpPr>
          <p:nvPr/>
        </p:nvCxnSpPr>
        <p:spPr>
          <a:xfrm>
            <a:off x="3942395" y="1294344"/>
            <a:ext cx="122724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4164018" y="1626786"/>
            <a:ext cx="124300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5906118" y="2679529"/>
            <a:ext cx="124300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5500715" y="1474268"/>
            <a:ext cx="341151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https://forge.3gpp.org/rep/sa5/</a:t>
            </a:r>
            <a:r>
              <a:rPr lang="en-US" altLang="zh-CN" b="1" dirty="0">
                <a:solidFill>
                  <a:srgbClr val="0000FF"/>
                </a:solidFill>
              </a:rPr>
              <a:t>data-models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864078" y="3245057"/>
            <a:ext cx="4476097" cy="14927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Issues: </a:t>
            </a:r>
          </a:p>
          <a:p>
            <a:endParaRPr lang="en-US" altLang="zh-CN" b="1" dirty="0" smtClean="0"/>
          </a:p>
          <a:p>
            <a:pPr marL="342900" indent="-342900">
              <a:buAutoNum type="arabicPeriod"/>
            </a:pPr>
            <a:r>
              <a:rPr lang="en-US" altLang="zh-CN" dirty="0" smtClean="0"/>
              <a:t>“Trial-SA5 data model” needs to be renamed.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Website link “data-models” also needs to be updated.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There is no differentiation of Rel-16 and Rel-17</a:t>
            </a:r>
          </a:p>
          <a:p>
            <a:pPr marL="342900" indent="-342900">
              <a:buAutoNum type="arabicPeriod"/>
            </a:pPr>
            <a:endParaRPr lang="en-US" altLang="zh-CN" dirty="0" smtClean="0"/>
          </a:p>
          <a:p>
            <a:pPr marL="342900" indent="-342900">
              <a:buAutoNum type="arabicPeriod"/>
            </a:pPr>
            <a:endParaRPr lang="zh-CN" altLang="en-US" dirty="0"/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265" y="3413727"/>
            <a:ext cx="5969280" cy="2856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96855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1730" y="1259931"/>
            <a:ext cx="37789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SA5 - Management and Orchestration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253722" y="1259931"/>
            <a:ext cx="3102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https://forge.3gpp.org/rep</a:t>
            </a:r>
            <a:r>
              <a:rPr lang="zh-CN" altLang="en-US" dirty="0" smtClean="0">
                <a:solidFill>
                  <a:srgbClr val="0000FF"/>
                </a:solidFill>
              </a:rPr>
              <a:t>/</a:t>
            </a:r>
            <a:r>
              <a:rPr lang="en-US" altLang="zh-CN" dirty="0" smtClean="0">
                <a:solidFill>
                  <a:srgbClr val="0000FF"/>
                </a:solidFill>
              </a:rPr>
              <a:t>sa5</a:t>
            </a:r>
            <a:endParaRPr lang="zh-CN" altLang="en-US" dirty="0">
              <a:solidFill>
                <a:srgbClr val="0000FF"/>
              </a:solidFill>
            </a:endParaRPr>
          </a:p>
        </p:txBody>
      </p:sp>
      <p:cxnSp>
        <p:nvCxnSpPr>
          <p:cNvPr id="7" name="肘形连接符 6"/>
          <p:cNvCxnSpPr>
            <a:endCxn id="14" idx="1"/>
          </p:cNvCxnSpPr>
          <p:nvPr/>
        </p:nvCxnSpPr>
        <p:spPr>
          <a:xfrm rot="16200000" flipH="1">
            <a:off x="555715" y="1659677"/>
            <a:ext cx="313867" cy="2010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1610992" y="2851090"/>
            <a:ext cx="787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Rel-16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1610992" y="4505933"/>
            <a:ext cx="787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/>
              <a:t>Rel-17</a:t>
            </a:r>
            <a:endParaRPr lang="zh-CN" altLang="en-US" dirty="0"/>
          </a:p>
        </p:txBody>
      </p:sp>
      <p:cxnSp>
        <p:nvCxnSpPr>
          <p:cNvPr id="21" name="肘形连接符 20"/>
          <p:cNvCxnSpPr>
            <a:endCxn id="8" idx="1"/>
          </p:cNvCxnSpPr>
          <p:nvPr/>
        </p:nvCxnSpPr>
        <p:spPr>
          <a:xfrm rot="16200000" flipH="1">
            <a:off x="798370" y="2223134"/>
            <a:ext cx="1018976" cy="60626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肘形连接符 22"/>
          <p:cNvCxnSpPr>
            <a:endCxn id="12" idx="1"/>
          </p:cNvCxnSpPr>
          <p:nvPr/>
        </p:nvCxnSpPr>
        <p:spPr>
          <a:xfrm rot="16200000" flipH="1">
            <a:off x="754760" y="3834366"/>
            <a:ext cx="1106197" cy="60626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图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8194" y="2204999"/>
            <a:ext cx="5147257" cy="1564067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8194" y="3953732"/>
            <a:ext cx="5147257" cy="1564067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813168" y="1732465"/>
            <a:ext cx="3708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Management </a:t>
            </a:r>
            <a:r>
              <a:rPr lang="en-US" altLang="zh-CN" b="1" dirty="0"/>
              <a:t>and </a:t>
            </a:r>
            <a:r>
              <a:rPr lang="en-US" altLang="zh-CN" b="1" dirty="0" smtClean="0"/>
              <a:t>Orchestration APIs</a:t>
            </a:r>
            <a:endParaRPr lang="zh-CN" altLang="en-US" dirty="0"/>
          </a:p>
        </p:txBody>
      </p:sp>
      <p:cxnSp>
        <p:nvCxnSpPr>
          <p:cNvPr id="9" name="直接连接符 8"/>
          <p:cNvCxnSpPr>
            <a:stCxn id="4" idx="3"/>
            <a:endCxn id="5" idx="1"/>
          </p:cNvCxnSpPr>
          <p:nvPr/>
        </p:nvCxnSpPr>
        <p:spPr>
          <a:xfrm>
            <a:off x="4010713" y="1444597"/>
            <a:ext cx="124300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5875226" y="1718070"/>
            <a:ext cx="3617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https://forge.3gpp.org/rep</a:t>
            </a:r>
            <a:r>
              <a:rPr lang="zh-CN" altLang="en-US" dirty="0" smtClean="0">
                <a:solidFill>
                  <a:srgbClr val="0000FF"/>
                </a:solidFill>
              </a:rPr>
              <a:t>/</a:t>
            </a:r>
            <a:r>
              <a:rPr lang="en-US" altLang="zh-CN" dirty="0" smtClean="0">
                <a:solidFill>
                  <a:srgbClr val="0000FF"/>
                </a:solidFill>
              </a:rPr>
              <a:t>sa5/</a:t>
            </a:r>
            <a:r>
              <a:rPr lang="en-US" altLang="zh-CN" dirty="0" err="1" smtClean="0">
                <a:solidFill>
                  <a:srgbClr val="0000FF"/>
                </a:solidFill>
              </a:rPr>
              <a:t>MnS</a:t>
            </a:r>
            <a:endParaRPr lang="zh-CN" altLang="en-US" dirty="0">
              <a:solidFill>
                <a:srgbClr val="0000FF"/>
              </a:solidFill>
            </a:endParaRPr>
          </a:p>
        </p:txBody>
      </p:sp>
      <p:cxnSp>
        <p:nvCxnSpPr>
          <p:cNvPr id="20" name="直接连接符 19"/>
          <p:cNvCxnSpPr>
            <a:endCxn id="19" idx="1"/>
          </p:cNvCxnSpPr>
          <p:nvPr/>
        </p:nvCxnSpPr>
        <p:spPr>
          <a:xfrm>
            <a:off x="4632217" y="1902736"/>
            <a:ext cx="124300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7233210" y="2615733"/>
            <a:ext cx="4775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https://forge.3gpp.org/rep</a:t>
            </a:r>
            <a:r>
              <a:rPr lang="zh-CN" altLang="en-US" dirty="0" smtClean="0">
                <a:solidFill>
                  <a:srgbClr val="0000FF"/>
                </a:solidFill>
              </a:rPr>
              <a:t>/</a:t>
            </a:r>
            <a:r>
              <a:rPr lang="en-US" altLang="zh-CN" dirty="0" smtClean="0">
                <a:solidFill>
                  <a:srgbClr val="0000FF"/>
                </a:solidFill>
              </a:rPr>
              <a:t>sa5/</a:t>
            </a:r>
            <a:r>
              <a:rPr lang="en-US" altLang="zh-CN" dirty="0" err="1" smtClean="0">
                <a:solidFill>
                  <a:srgbClr val="0000FF"/>
                </a:solidFill>
              </a:rPr>
              <a:t>MnS</a:t>
            </a:r>
            <a:r>
              <a:rPr lang="en-US" altLang="zh-CN" dirty="0" smtClean="0">
                <a:solidFill>
                  <a:srgbClr val="0000FF"/>
                </a:solidFill>
              </a:rPr>
              <a:t>/tree/Rel-16</a:t>
            </a:r>
            <a:endParaRPr lang="zh-CN" altLang="en-US" dirty="0">
              <a:solidFill>
                <a:srgbClr val="0000FF"/>
              </a:solidFill>
            </a:endParaRPr>
          </a:p>
        </p:txBody>
      </p:sp>
      <p:cxnSp>
        <p:nvCxnSpPr>
          <p:cNvPr id="26" name="直接连接符 25"/>
          <p:cNvCxnSpPr>
            <a:endCxn id="22" idx="1"/>
          </p:cNvCxnSpPr>
          <p:nvPr/>
        </p:nvCxnSpPr>
        <p:spPr>
          <a:xfrm>
            <a:off x="5990201" y="2800399"/>
            <a:ext cx="124300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7184643" y="4690598"/>
            <a:ext cx="4775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https://forge.3gpp.org/rep</a:t>
            </a:r>
            <a:r>
              <a:rPr lang="zh-CN" altLang="en-US" dirty="0" smtClean="0">
                <a:solidFill>
                  <a:srgbClr val="0000FF"/>
                </a:solidFill>
              </a:rPr>
              <a:t>/</a:t>
            </a:r>
            <a:r>
              <a:rPr lang="en-US" altLang="zh-CN" dirty="0" smtClean="0">
                <a:solidFill>
                  <a:srgbClr val="0000FF"/>
                </a:solidFill>
              </a:rPr>
              <a:t>sa5/</a:t>
            </a:r>
            <a:r>
              <a:rPr lang="en-US" altLang="zh-CN" dirty="0" err="1" smtClean="0">
                <a:solidFill>
                  <a:srgbClr val="0000FF"/>
                </a:solidFill>
              </a:rPr>
              <a:t>MnS</a:t>
            </a:r>
            <a:r>
              <a:rPr lang="en-US" altLang="zh-CN" dirty="0" smtClean="0">
                <a:solidFill>
                  <a:srgbClr val="0000FF"/>
                </a:solidFill>
              </a:rPr>
              <a:t>/tree/Rel-17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28" name="标题 1"/>
          <p:cNvSpPr>
            <a:spLocks noGrp="1"/>
          </p:cNvSpPr>
          <p:nvPr>
            <p:ph type="title"/>
          </p:nvPr>
        </p:nvSpPr>
        <p:spPr>
          <a:xfrm>
            <a:off x="652463" y="158188"/>
            <a:ext cx="9102725" cy="960547"/>
          </a:xfrm>
        </p:spPr>
        <p:txBody>
          <a:bodyPr/>
          <a:lstStyle/>
          <a:p>
            <a:r>
              <a:rPr lang="en-US" altLang="zh-CN" dirty="0" smtClean="0"/>
              <a:t>Proposal layout of 3GPP Forge for SA5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4696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643" y="931794"/>
            <a:ext cx="7134817" cy="5165862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>
            <a:off x="1131633" y="2145691"/>
            <a:ext cx="1058518" cy="13525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97962" y="2222224"/>
            <a:ext cx="18934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00FF"/>
                </a:solidFill>
              </a:rPr>
              <a:t>2. </a:t>
            </a:r>
            <a:r>
              <a:rPr lang="en-US" altLang="zh-CN" sz="1000" dirty="0" smtClean="0">
                <a:solidFill>
                  <a:srgbClr val="0000FF"/>
                </a:solidFill>
              </a:rPr>
              <a:t>create Rel-16 branch now (spawn off master) and </a:t>
            </a:r>
          </a:p>
          <a:p>
            <a:r>
              <a:rPr lang="en-US" altLang="zh-CN" sz="1000" dirty="0" smtClean="0">
                <a:solidFill>
                  <a:srgbClr val="0000FF"/>
                </a:solidFill>
              </a:rPr>
              <a:t>spawn Rel-17 once we publish something with v.17.x.x.</a:t>
            </a:r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3699166" y="1086278"/>
            <a:ext cx="2489752" cy="949053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5421664" y="837418"/>
            <a:ext cx="3160034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900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3. Rename to “management and Orchestration APIs” </a:t>
            </a:r>
            <a:endParaRPr lang="zh-CN" altLang="en-US" sz="1400" dirty="0">
              <a:solidFill>
                <a:schemeClr val="accent6"/>
              </a:solidFill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 flipH="1">
            <a:off x="1420643" y="1293541"/>
            <a:ext cx="1321129" cy="18444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91255" y="1324322"/>
            <a:ext cx="16410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solidFill>
                  <a:schemeClr val="accent6"/>
                </a:solidFill>
              </a:rPr>
              <a:t>1. Rename to “Management </a:t>
            </a:r>
            <a:r>
              <a:rPr lang="en-US" altLang="zh-CN" sz="1000" dirty="0">
                <a:solidFill>
                  <a:schemeClr val="accent6"/>
                </a:solidFill>
              </a:rPr>
              <a:t>and </a:t>
            </a:r>
            <a:r>
              <a:rPr lang="en-US" altLang="zh-CN" sz="1000" dirty="0" smtClean="0">
                <a:solidFill>
                  <a:schemeClr val="accent6"/>
                </a:solidFill>
              </a:rPr>
              <a:t>Orchestration APIs”</a:t>
            </a:r>
            <a:endParaRPr lang="zh-CN" altLang="en-US" sz="1000" dirty="0">
              <a:solidFill>
                <a:schemeClr val="accent6"/>
              </a:solidFill>
            </a:endParaRPr>
          </a:p>
        </p:txBody>
      </p:sp>
      <p:cxnSp>
        <p:nvCxnSpPr>
          <p:cNvPr id="22" name="直接箭头连接符 21"/>
          <p:cNvCxnSpPr/>
          <p:nvPr/>
        </p:nvCxnSpPr>
        <p:spPr>
          <a:xfrm>
            <a:off x="4870174" y="5968810"/>
            <a:ext cx="505239" cy="159627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5480516" y="5800551"/>
            <a:ext cx="65720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0000FF"/>
                </a:solidFill>
              </a:rPr>
              <a:t>4. Revise the text to “</a:t>
            </a:r>
            <a:r>
              <a:rPr lang="en-US" altLang="zh-CN" sz="1200" dirty="0">
                <a:solidFill>
                  <a:schemeClr val="accent6"/>
                </a:solidFill>
              </a:rPr>
              <a:t>The Rel-16 branch represents the latest Rel-16 content approved and published after each TSG SA plenary</a:t>
            </a:r>
            <a:r>
              <a:rPr lang="en-US" altLang="zh-CN" sz="1600" dirty="0" smtClean="0">
                <a:solidFill>
                  <a:srgbClr val="0000FF"/>
                </a:solidFill>
              </a:rPr>
              <a:t>.”</a:t>
            </a:r>
            <a:endParaRPr lang="zh-CN" altLang="en-US" sz="1600" dirty="0">
              <a:solidFill>
                <a:srgbClr val="0000FF"/>
              </a:solidFill>
            </a:endParaRPr>
          </a:p>
        </p:txBody>
      </p:sp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652463" y="158188"/>
            <a:ext cx="9102725" cy="332610"/>
          </a:xfrm>
        </p:spPr>
        <p:txBody>
          <a:bodyPr/>
          <a:lstStyle/>
          <a:p>
            <a:r>
              <a:rPr lang="en-US" altLang="zh-CN" sz="3600" dirty="0" smtClean="0"/>
              <a:t>Modification proposal of 3GPP Forge for SA5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60091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6396" y="47074"/>
            <a:ext cx="10515600" cy="767936"/>
          </a:xfrm>
        </p:spPr>
        <p:txBody>
          <a:bodyPr/>
          <a:lstStyle/>
          <a:p>
            <a:r>
              <a:rPr lang="en-US" altLang="zh-CN" dirty="0" smtClean="0"/>
              <a:t>Summary of use 3GPP forge for SA5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4930" y="925369"/>
            <a:ext cx="10515600" cy="52915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n-US" altLang="zh-CN" sz="2000" dirty="0" smtClean="0"/>
              <a:t>“</a:t>
            </a:r>
            <a:r>
              <a:rPr lang="en-US" altLang="zh-CN" sz="2000" dirty="0"/>
              <a:t>master” branch </a:t>
            </a:r>
            <a:endParaRPr lang="en-US" altLang="zh-CN" sz="2000" dirty="0" smtClean="0"/>
          </a:p>
          <a:p>
            <a:pPr lvl="1"/>
            <a:r>
              <a:rPr lang="en-US" altLang="zh-CN" sz="1800" dirty="0" smtClean="0"/>
              <a:t>dynamic </a:t>
            </a:r>
            <a:r>
              <a:rPr lang="en-US" altLang="zh-CN" sz="1800" dirty="0"/>
              <a:t>and represents the current “work in progress” release (whatever SA5 works on today)</a:t>
            </a:r>
            <a:endParaRPr lang="zh-CN" altLang="zh-CN" sz="1800" dirty="0"/>
          </a:p>
          <a:p>
            <a:pPr lvl="0"/>
            <a:r>
              <a:rPr lang="en-US" altLang="zh-CN" sz="2000" dirty="0"/>
              <a:t>“Rel-16” branch </a:t>
            </a:r>
            <a:endParaRPr lang="en-US" altLang="zh-CN" sz="2000" dirty="0" smtClean="0"/>
          </a:p>
          <a:p>
            <a:pPr lvl="1"/>
            <a:r>
              <a:rPr lang="en-US" altLang="zh-CN" sz="1800" dirty="0"/>
              <a:t>is </a:t>
            </a:r>
            <a:r>
              <a:rPr lang="en-US" altLang="zh-CN" sz="1800" dirty="0"/>
              <a:t>semi-dynamic and represents the latest (updated after each SA plenary) status of the release 16 published code (e.g</a:t>
            </a:r>
            <a:r>
              <a:rPr lang="en-US" altLang="zh-CN" sz="1800" dirty="0"/>
              <a:t>. content </a:t>
            </a:r>
            <a:r>
              <a:rPr lang="en-US" altLang="zh-CN" sz="1800" dirty="0"/>
              <a:t>extracted from 16.x.x MS Word documents)</a:t>
            </a:r>
            <a:endParaRPr lang="zh-CN" altLang="zh-CN" sz="1800" dirty="0"/>
          </a:p>
          <a:p>
            <a:pPr lvl="0"/>
            <a:r>
              <a:rPr lang="en-US" altLang="zh-CN" sz="2000" dirty="0"/>
              <a:t>“Rel-17” branch </a:t>
            </a:r>
            <a:endParaRPr lang="en-US" altLang="zh-CN" sz="2000" dirty="0" smtClean="0"/>
          </a:p>
          <a:p>
            <a:pPr lvl="1"/>
            <a:r>
              <a:rPr lang="en-US" altLang="zh-CN" sz="1800" dirty="0"/>
              <a:t>is </a:t>
            </a:r>
            <a:r>
              <a:rPr lang="en-US" altLang="zh-CN" sz="1800" dirty="0"/>
              <a:t>semi-dynamic and represents the latest (updated after each SA plenary) status of the release </a:t>
            </a:r>
            <a:r>
              <a:rPr lang="en-US" altLang="zh-CN" sz="1800" dirty="0"/>
              <a:t>17 </a:t>
            </a:r>
            <a:r>
              <a:rPr lang="en-US" altLang="zh-CN" sz="1800" dirty="0"/>
              <a:t>published code (e.g. content extracted from 17.x.x MS Word documents)</a:t>
            </a:r>
            <a:endParaRPr lang="zh-CN" altLang="zh-CN" sz="1800" dirty="0"/>
          </a:p>
          <a:p>
            <a:pPr lvl="0"/>
            <a:r>
              <a:rPr lang="en-US" altLang="zh-CN" sz="2000" dirty="0" smtClean="0"/>
              <a:t>“tag” branch:</a:t>
            </a:r>
          </a:p>
          <a:p>
            <a:pPr lvl="1"/>
            <a:r>
              <a:rPr lang="en-US" altLang="zh-CN" sz="1800" dirty="0"/>
              <a:t>“SA88-Rel16</a:t>
            </a:r>
            <a:r>
              <a:rPr lang="en-US" altLang="zh-CN" sz="1800" dirty="0"/>
              <a:t>” </a:t>
            </a:r>
            <a:r>
              <a:rPr lang="en-US" altLang="zh-CN" sz="1800" dirty="0"/>
              <a:t>(Anatoly </a:t>
            </a:r>
            <a:r>
              <a:rPr lang="en-US" altLang="zh-CN" sz="1800" dirty="0"/>
              <a:t>created this one) is a “tag” branch – it’s static (does not change) and represents read-only snapshot of the Rel-16 content approved/published after SA88 plenary</a:t>
            </a:r>
            <a:endParaRPr lang="zh-CN" altLang="zh-CN" sz="1800" dirty="0"/>
          </a:p>
          <a:p>
            <a:pPr lvl="1"/>
            <a:r>
              <a:rPr lang="en-US" altLang="zh-CN" sz="1800" dirty="0"/>
              <a:t>We will need “SA88-Rel16”, “SA89-Rel16”, “SA89-Rel17”, “SA90-Rel16”, “SA90-Rel17” later… to be created/published after each SA plenary</a:t>
            </a:r>
            <a:endParaRPr lang="zh-CN" altLang="zh-CN" sz="1800" dirty="0"/>
          </a:p>
          <a:p>
            <a:pPr lvl="0"/>
            <a:r>
              <a:rPr lang="en-US" altLang="zh-CN" sz="2000" dirty="0" smtClean="0"/>
              <a:t>Rel-15 or other branch: </a:t>
            </a:r>
          </a:p>
          <a:p>
            <a:pPr lvl="1"/>
            <a:r>
              <a:rPr lang="en-US" altLang="zh-CN" sz="1800" dirty="0"/>
              <a:t>Whether </a:t>
            </a:r>
            <a:r>
              <a:rPr lang="en-US" altLang="zh-CN" sz="1800" dirty="0"/>
              <a:t>we need to touch/create any Rel-15 or SAxx-Rel15 branches depends on SA5 decision to publish (or not) Rel-15 content</a:t>
            </a:r>
            <a:r>
              <a:rPr lang="en-US" altLang="zh-CN" sz="1800" dirty="0"/>
              <a:t>…</a:t>
            </a:r>
            <a:r>
              <a:rPr lang="en-US" altLang="zh-CN" sz="1800" dirty="0"/>
              <a:t> </a:t>
            </a:r>
            <a:endParaRPr lang="zh-CN" altLang="zh-CN" sz="1800" dirty="0"/>
          </a:p>
          <a:p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73230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145" y="228600"/>
            <a:ext cx="9608043" cy="924104"/>
          </a:xfrm>
        </p:spPr>
        <p:txBody>
          <a:bodyPr/>
          <a:lstStyle/>
          <a:p>
            <a:r>
              <a:rPr lang="en-US" altLang="zh-CN" sz="2800" dirty="0" smtClean="0"/>
              <a:t>Proposal handling of Non-3GPP member request to 3GPP Forge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9534" y="1015129"/>
            <a:ext cx="11183938" cy="590112"/>
          </a:xfrm>
        </p:spPr>
        <p:txBody>
          <a:bodyPr/>
          <a:lstStyle/>
          <a:p>
            <a:r>
              <a:rPr lang="en-US" altLang="zh-CN" sz="2800" dirty="0" smtClean="0"/>
              <a:t>How non-3GPP member report 3GPP Forge issue</a:t>
            </a:r>
            <a:r>
              <a:rPr lang="zh-CN" altLang="en-US" sz="2800" dirty="0" smtClean="0"/>
              <a:t>？</a:t>
            </a:r>
            <a:endParaRPr lang="zh-CN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915722" y="1605241"/>
            <a:ext cx="386516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hlinkClick r:id="rId2"/>
              </a:rPr>
              <a:t>https://forge.3gpp.org/rep/sa5/data-models/issues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234" y="1936317"/>
            <a:ext cx="9622221" cy="30924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99759" y="5223641"/>
            <a:ext cx="1032282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Proposal: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Non-3GPP members could provide issue in 3GPP forge. (Whether reporting issue in 3GPP forge is allowed by non-3GPP members?)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Need a 3GPP SA5 contact regularly check the new issues and coordinate in 3GPP SA5 for feedback solutions/recommendations.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3GPP members are volunteered to provide related contributions for the update of 3GPP specifications.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743314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For discussion and endorsement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2463" y="1433131"/>
            <a:ext cx="11183938" cy="2629118"/>
          </a:xfrm>
        </p:spPr>
        <p:txBody>
          <a:bodyPr/>
          <a:lstStyle/>
          <a:p>
            <a:r>
              <a:rPr lang="en-US" altLang="zh-CN" dirty="0" smtClean="0"/>
              <a:t>Page 3: </a:t>
            </a:r>
            <a:r>
              <a:rPr lang="en-US" altLang="zh-CN" dirty="0"/>
              <a:t>Proposal layout of 3GPP Forge for </a:t>
            </a:r>
            <a:r>
              <a:rPr lang="en-US" altLang="zh-CN" dirty="0" smtClean="0"/>
              <a:t>SA5</a:t>
            </a:r>
          </a:p>
          <a:p>
            <a:r>
              <a:rPr lang="en-US" altLang="zh-CN" dirty="0" smtClean="0"/>
              <a:t>Page 6: </a:t>
            </a:r>
            <a:r>
              <a:rPr lang="en-US" altLang="zh-CN" sz="4000" dirty="0" smtClean="0"/>
              <a:t>Proposal </a:t>
            </a:r>
            <a:r>
              <a:rPr lang="en-US" altLang="zh-CN" sz="4000" dirty="0"/>
              <a:t>handling of Non-3GPP member request to 3GPP Forge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5596118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133091</TotalTime>
  <Words>506</Words>
  <Application>Microsoft Office PowerPoint</Application>
  <PresentationFormat>宽屏</PresentationFormat>
  <Paragraphs>50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Arial</vt:lpstr>
      <vt:lpstr>Calibri</vt:lpstr>
      <vt:lpstr>Times New Roman</vt:lpstr>
      <vt:lpstr>Wingdings</vt:lpstr>
      <vt:lpstr>Office Theme</vt:lpstr>
      <vt:lpstr>    3GPP SA5 Forge repository structure proposal SA5#132e, 17 Aug – 28 Aug,2020 e-meeting </vt:lpstr>
      <vt:lpstr>Current layout of 3GPP Forge for SA5</vt:lpstr>
      <vt:lpstr>Proposal layout of 3GPP Forge for SA5</vt:lpstr>
      <vt:lpstr>Modification proposal of 3GPP Forge for SA5</vt:lpstr>
      <vt:lpstr>Summary of use 3GPP forge for SA5</vt:lpstr>
      <vt:lpstr>Proposal handling of Non-3GPP member request to 3GPP Forge</vt:lpstr>
      <vt:lpstr>For discussion and endorsement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0817</cp:lastModifiedBy>
  <cp:revision>3362</cp:revision>
  <dcterms:created xsi:type="dcterms:W3CDTF">2008-08-30T09:32:10Z</dcterms:created>
  <dcterms:modified xsi:type="dcterms:W3CDTF">2020-08-18T02:36:45Z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(3)dZaYfon7aCTxGi5YQUxzBd9wuO4Fb0b5ZzWkYIUh5Ll25Yoqm8mAa0QQhW4Bx2CnLyFcM31t
0H5Slmtvdv3TaiHOXOS+XLM97a4ok91M+RqAFb5EG9yh2losn1gO1S6ACTv4RfL9KamRoJsU
IZj3hf0epBjb+QOQ/S7QqRTQXuIESLU/pPrno2PuOffrIpAzZA8ExdX0xWkWKgsct/LN38Uu
Y/lKwuRRoT1SfG9ttR</vt:lpwstr>
  </property>
  <property fmtid="{D5CDD505-2E9C-101B-9397-08002B2CF9AE}" pid="3" name="_2015_ms_pID_7253431">
    <vt:lpwstr>u5Mo4cKYGokqXQbHcDCHJpt2pjMX94+Rnr9525Oc9WHlyvTrjaFZWO
fE2ZfzVAG5VOPOJarEf3NB9pl+pYr3Ueh3SC3tFcIZo06k5GNKa8L+l2EAnqxoqSxu07SowM
xtkIuLGT5RqlcUKcgCUzRcM8jfk/9Mh5GUQdbd85jqBCPNK9zO5Oi4w2Q9g+/FSR2KaaaMgQ
ONV09qCsjZMPFqqVJvMwJ/qMjjWjvzyWEqc6</vt:lpwstr>
  </property>
  <property fmtid="{D5CDD505-2E9C-101B-9397-08002B2CF9AE}" pid="4" name="_2015_ms_pID_7253432">
    <vt:lpwstr>jg==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1574945787</vt:lpwstr>
  </property>
</Properties>
</file>