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  <p:sldMasterId id="2147483940" r:id="rId2"/>
  </p:sldMasterIdLst>
  <p:notesMasterIdLst>
    <p:notesMasterId r:id="rId24"/>
  </p:notesMasterIdLst>
  <p:handoutMasterIdLst>
    <p:handoutMasterId r:id="rId25"/>
  </p:handoutMasterIdLst>
  <p:sldIdLst>
    <p:sldId id="303" r:id="rId3"/>
    <p:sldId id="875" r:id="rId4"/>
    <p:sldId id="876" r:id="rId5"/>
    <p:sldId id="670" r:id="rId6"/>
    <p:sldId id="636" r:id="rId7"/>
    <p:sldId id="726" r:id="rId8"/>
    <p:sldId id="869" r:id="rId9"/>
    <p:sldId id="867" r:id="rId10"/>
    <p:sldId id="868" r:id="rId11"/>
    <p:sldId id="870" r:id="rId12"/>
    <p:sldId id="871" r:id="rId13"/>
    <p:sldId id="872" r:id="rId14"/>
    <p:sldId id="873" r:id="rId15"/>
    <p:sldId id="874" r:id="rId16"/>
    <p:sldId id="737" r:id="rId17"/>
    <p:sldId id="859" r:id="rId18"/>
    <p:sldId id="793" r:id="rId19"/>
    <p:sldId id="860" r:id="rId20"/>
    <p:sldId id="704" r:id="rId21"/>
    <p:sldId id="864" r:id="rId22"/>
    <p:sldId id="865" r:id="rId23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C1E442"/>
    <a:srgbClr val="FFFFCC"/>
    <a:srgbClr val="FF3300"/>
    <a:srgbClr val="72AF2F"/>
    <a:srgbClr val="C6D254"/>
    <a:srgbClr val="000000"/>
    <a:srgbClr val="5C88D0"/>
    <a:srgbClr val="2A6EA8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09" autoAdjust="0"/>
    <p:restoredTop sz="97931" autoAdjust="0"/>
  </p:normalViewPr>
  <p:slideViewPr>
    <p:cSldViewPr snapToGrid="0">
      <p:cViewPr varScale="1">
        <p:scale>
          <a:sx n="102" d="100"/>
          <a:sy n="102" d="100"/>
        </p:scale>
        <p:origin x="34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61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9/9/2020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9/9/2020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3121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66054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963345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846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6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>
                <a:solidFill>
                  <a:schemeClr val="bg1"/>
                </a:solidFill>
              </a:rPr>
              <a:t> </a:t>
            </a:r>
            <a:r>
              <a:rPr lang="en-GB" sz="1100" b="1" spc="300" smtClean="0">
                <a:ea typeface="+mn-ea"/>
                <a:cs typeface="Arial" panose="020B0604020202020204" pitchFamily="34" charset="0"/>
              </a:rPr>
              <a:t>S5-204006, SA5#132e</a:t>
            </a:r>
            <a:r>
              <a:rPr lang="en-GB" sz="1100" b="1" spc="300" dirty="0" smtClean="0">
                <a:ea typeface="+mn-ea"/>
                <a:cs typeface="Arial" panose="020B0604020202020204" pitchFamily="34" charset="0"/>
              </a:rPr>
              <a:t>,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e-meeting</a:t>
            </a:r>
            <a:r>
              <a:rPr lang="en-GB" sz="1100" b="1" spc="300" smtClean="0">
                <a:ea typeface="+mn-ea"/>
                <a:cs typeface="Arial" panose="020B0604020202020204" pitchFamily="34" charset="0"/>
              </a:rPr>
              <a:t>, </a:t>
            </a:r>
            <a:r>
              <a:rPr lang="en-US" sz="1100" b="1" spc="300" smtClean="0">
                <a:ea typeface="+mn-ea"/>
                <a:cs typeface="Arial" panose="020B0604020202020204" pitchFamily="34" charset="0"/>
              </a:rPr>
              <a:t>17 Aug – 28 Aug </a:t>
            </a:r>
            <a:r>
              <a:rPr lang="en-US" sz="1100" b="1" spc="300" dirty="0" smtClean="0">
                <a:ea typeface="+mn-ea"/>
                <a:cs typeface="Arial" panose="020B0604020202020204" pitchFamily="34" charset="0"/>
              </a:rPr>
              <a:t>2020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</a:t>
            </a:r>
            <a:r>
              <a:rPr lang="en-GB" altLang="en-US" sz="1067" dirty="0" smtClean="0"/>
              <a:t>20</a:t>
            </a:r>
            <a:r>
              <a:rPr lang="en-US" altLang="zh-CN" sz="1067" dirty="0" smtClean="0"/>
              <a:t>20</a:t>
            </a:r>
            <a:endParaRPr lang="en-GB" altLang="en-US" sz="1067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>
              <a:solidFill>
                <a:prstClr val="black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>
              <a:defRPr/>
            </a:pPr>
            <a:r>
              <a:rPr lang="en-GB" sz="133" spc="400" dirty="0">
                <a:solidFill>
                  <a:prstClr val="white"/>
                </a:solidFill>
              </a:rPr>
              <a:t> </a:t>
            </a:r>
            <a:r>
              <a:rPr lang="en-GB" sz="1100" b="1" spc="300" dirty="0" smtClean="0">
                <a:solidFill>
                  <a:prstClr val="black"/>
                </a:solidFill>
              </a:rPr>
              <a:t>S5-203021, SA5#131</a:t>
            </a:r>
            <a:r>
              <a:rPr lang="en-US" altLang="zh-CN" sz="1100" b="1" spc="300" dirty="0" smtClean="0">
                <a:solidFill>
                  <a:prstClr val="black"/>
                </a:solidFill>
              </a:rPr>
              <a:t>e</a:t>
            </a:r>
            <a:r>
              <a:rPr lang="en-GB" sz="1100" b="1" spc="300" dirty="0" smtClean="0">
                <a:solidFill>
                  <a:prstClr val="black"/>
                </a:solidFill>
              </a:rPr>
              <a:t>, 25 May – 3 June 2020</a:t>
            </a:r>
            <a:endParaRPr lang="en-GB" sz="1100" b="1" spc="300" dirty="0">
              <a:solidFill>
                <a:prstClr val="black"/>
              </a:solidFill>
            </a:endParaRPr>
          </a:p>
          <a:p>
            <a:pPr>
              <a:defRPr/>
            </a:pPr>
            <a:endParaRPr lang="en-GB" sz="1067" b="1" spc="400" dirty="0">
              <a:solidFill>
                <a:prstClr val="white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prstClr val="white"/>
                </a:solidFill>
              </a:rPr>
              <a:t>© 3GPP 2012</a:t>
            </a:r>
            <a:endParaRPr lang="en-GB" altLang="en-US" sz="1333">
              <a:solidFill>
                <a:prstClr val="black"/>
              </a:solidFill>
            </a:endParaRPr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>
                <a:solidFill>
                  <a:prstClr val="black"/>
                </a:solidFill>
              </a:rPr>
              <a:t>© 3GPP </a:t>
            </a:r>
            <a:r>
              <a:rPr lang="en-GB" altLang="en-US" sz="1067" dirty="0" smtClean="0">
                <a:solidFill>
                  <a:prstClr val="black"/>
                </a:solidFill>
              </a:rPr>
              <a:t>2019</a:t>
            </a:r>
            <a:endParaRPr lang="en-GB" altLang="en-US" sz="1067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>
                <a:solidFill>
                  <a:prstClr val="black"/>
                </a:solidFill>
              </a:rPr>
              <a:pPr algn="ctr">
                <a:defRPr/>
              </a:pPr>
              <a:t>‹#›</a:t>
            </a:fld>
            <a:endParaRPr lang="en-GB" altLang="en-US" sz="1333" b="1">
              <a:solidFill>
                <a:prstClr val="black"/>
              </a:solidFill>
            </a:endParaRPr>
          </a:p>
          <a:p>
            <a:pPr>
              <a:defRPr/>
            </a:pPr>
            <a:endParaRPr lang="en-GB" altLang="en-US" sz="1333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68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82/Docs/SP-181072.zip" TargetMode="External"/><Relationship Id="rId2" Type="http://schemas.openxmlformats.org/officeDocument/2006/relationships/hyperlink" Target="https://www.3gpp.org/ftp/TSG_SA/TSG_SA/TSGS_82/Docs/SP-181069.zip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3gpp.org/ftp/TSG_SA/TSG_SA/TSGS_85/Docs/SP-190785.zip" TargetMode="External"/><Relationship Id="rId4" Type="http://schemas.openxmlformats.org/officeDocument/2006/relationships/hyperlink" Target="https://www.3gpp.org/ftp/TSG_SA/TSG_SA/TSGS_83/Docs/SP-190140.zip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SA5 </a:t>
            </a:r>
            <a:r>
              <a:rPr lang="en-GB" altLang="zh-CN" sz="4800" b="1" dirty="0" smtClean="0"/>
              <a:t>OAM&amp;P Exec Report</a:t>
            </a:r>
            <a:r>
              <a:rPr lang="en-GB" sz="4800" b="1" i="1" dirty="0"/>
              <a:t/>
            </a:r>
            <a:br>
              <a:rPr lang="en-GB" sz="4800" b="1" i="1" dirty="0"/>
            </a:br>
            <a:r>
              <a:rPr lang="fr-FR" sz="2400" dirty="0" smtClean="0">
                <a:latin typeface="Arial" pitchFamily="34" charset="0"/>
              </a:rPr>
              <a:t>SA5#132e, 17 </a:t>
            </a:r>
            <a:r>
              <a:rPr lang="en-US" altLang="zh-CN" sz="2400" dirty="0" smtClean="0">
                <a:latin typeface="Arial" pitchFamily="34" charset="0"/>
              </a:rPr>
              <a:t>August</a:t>
            </a:r>
            <a:r>
              <a:rPr lang="fr-FR" sz="2400" dirty="0" smtClean="0">
                <a:latin typeface="Arial" pitchFamily="34" charset="0"/>
              </a:rPr>
              <a:t> </a:t>
            </a:r>
            <a:r>
              <a:rPr lang="fr-FR" sz="2400" dirty="0">
                <a:latin typeface="Arial" pitchFamily="34" charset="0"/>
              </a:rPr>
              <a:t>– </a:t>
            </a:r>
            <a:r>
              <a:rPr lang="fr-FR" sz="2400" dirty="0" smtClean="0">
                <a:latin typeface="Arial" pitchFamily="34" charset="0"/>
              </a:rPr>
              <a:t>28 </a:t>
            </a:r>
            <a:r>
              <a:rPr lang="en-US" altLang="zh-CN" sz="2400" dirty="0" smtClean="0">
                <a:latin typeface="Arial" pitchFamily="34" charset="0"/>
              </a:rPr>
              <a:t>August</a:t>
            </a:r>
            <a:r>
              <a:rPr lang="en-US" sz="2400" dirty="0" smtClean="0">
                <a:latin typeface="Arial" pitchFamily="34" charset="0"/>
              </a:rPr>
              <a:t>,2020</a:t>
            </a:r>
            <a:r>
              <a:rPr lang="fr-FR" sz="2400" dirty="0" smtClean="0">
                <a:latin typeface="Arial" pitchFamily="34" charset="0"/>
              </a:rPr>
              <a:t/>
            </a:r>
            <a:br>
              <a:rPr lang="fr-FR" sz="2400" dirty="0" smtClean="0">
                <a:latin typeface="Arial" pitchFamily="34" charset="0"/>
              </a:rPr>
            </a:br>
            <a:r>
              <a:rPr lang="en-US" sz="2400" dirty="0" smtClean="0">
                <a:latin typeface="Arial" pitchFamily="34" charset="0"/>
              </a:rPr>
              <a:t>e-meeting</a:t>
            </a:r>
            <a:r>
              <a:rPr lang="fr-FR" sz="2400" dirty="0" smtClean="0">
                <a:latin typeface="Arial" pitchFamily="34" charset="0"/>
              </a:rPr>
              <a:t> </a:t>
            </a: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23069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/>
              <a:t/>
            </a:r>
            <a:br>
              <a:rPr lang="en-US" altLang="en-US" sz="2667" dirty="0"/>
            </a:br>
            <a:r>
              <a:rPr lang="en-US" altLang="en-US" sz="2400" dirty="0">
                <a:latin typeface="Arial" charset="0"/>
              </a:rPr>
              <a:t>Zou Lan, </a:t>
            </a:r>
            <a:r>
              <a:rPr lang="en-GB" altLang="zh-CN" sz="2400" dirty="0">
                <a:latin typeface="Arial" charset="0"/>
              </a:rPr>
              <a:t>SA5 </a:t>
            </a:r>
            <a:r>
              <a:rPr lang="en-GB" altLang="zh-CN" sz="2400" dirty="0" smtClean="0">
                <a:latin typeface="Arial" charset="0"/>
              </a:rPr>
              <a:t>Vice-Chair, </a:t>
            </a:r>
            <a:r>
              <a:rPr lang="en-US" altLang="zh-CN" sz="2400" dirty="0">
                <a:latin typeface="Arial" charset="0"/>
              </a:rPr>
              <a:t>HUAWEI</a:t>
            </a:r>
            <a:endParaRPr lang="en-US" altLang="en-US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en-US" sz="2400" dirty="0">
                <a:latin typeface="Arial" charset="0"/>
              </a:rPr>
              <a:t>Thomas </a:t>
            </a:r>
            <a:r>
              <a:rPr lang="en-US" altLang="en-US" sz="2400" dirty="0" smtClean="0">
                <a:latin typeface="Arial" charset="0"/>
              </a:rPr>
              <a:t>Tovinger, </a:t>
            </a:r>
            <a:r>
              <a:rPr lang="en-US" altLang="en-US" sz="2400" dirty="0">
                <a:latin typeface="Arial" charset="0"/>
              </a:rPr>
              <a:t>SA5 Chair, </a:t>
            </a:r>
            <a:r>
              <a:rPr lang="en-US" altLang="zh-CN" sz="2400" dirty="0" smtClean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Mirko Cano </a:t>
            </a:r>
            <a:r>
              <a:rPr lang="en-US" altLang="zh-CN" sz="2400" dirty="0" smtClean="0">
                <a:latin typeface="Arial" charset="0"/>
              </a:rPr>
              <a:t>Soveri, MCC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905500" y="3618105"/>
            <a:ext cx="5981896" cy="26776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NPM: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  <a:endParaRPr lang="en-GB" altLang="zh-CN" sz="12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Scope, concept, business level requirements and specification level use case and requirements </a:t>
            </a:r>
            <a:endParaRPr lang="en-US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endParaRPr lang="en-US" altLang="zh-CN" sz="1200"/>
          </a:p>
          <a:p>
            <a:r>
              <a:rPr lang="en-US" altLang="zh-CN" sz="12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eCOSLA: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The following topics are discussed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but need further discussion.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use case and requirements for close loop execution supervision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use case and requirements for enabling pause of a control loop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use case for disabling actions of an assurance loop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Enhance CL model to support pause points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overview of management control loops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Management different type of control loops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Coordination between control loops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text and figure in clause 4.1.1 overview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Discussion regarding documenting closed loop interactions</a:t>
            </a:r>
            <a:endParaRPr lang="en-US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5572" y="3287805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63877"/>
              </p:ext>
            </p:extLst>
          </p:nvPr>
        </p:nvGraphicFramePr>
        <p:xfrm>
          <a:off x="205572" y="798834"/>
          <a:ext cx="11681825" cy="24510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ANL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Autonomous network levels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28.100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SP-200464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</a:t>
                      </a:r>
                      <a:r>
                        <a:rPr lang="en-GB" altLang="zh-CN" sz="1050" b="0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CMCC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SA2/RAN3/ZSM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Autonomous network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IDMS_MN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Intent driven management service for mobile networks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%-&gt;55%</a:t>
                      </a:r>
                      <a:endParaRPr lang="sv-SE" altLang="zh-CN" sz="105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TR28.812/TS 28.312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SP-180899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(Mar. 2021)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</a:t>
                      </a:r>
                      <a:r>
                        <a:rPr lang="en-GB" altLang="zh-CN" sz="1050" b="0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(Sep.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SA2/RAN3/ZSM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Intent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NPM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Network policy management for 5G mobile networks based on NFV scenarios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%-&gt;55%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28.555/28.556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SP-191211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-&gt;SA#92</a:t>
                      </a:r>
                      <a:r>
                        <a:rPr lang="en-GB" altLang="zh-CN" sz="1050" b="0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 2021)</a:t>
                      </a:r>
                      <a:endParaRPr lang="sv-SE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CMCC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Policy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eCOSLA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Enhanced Closed loop SLS Assurance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TS28.535/28.536/28.533/28.541/28.546/28.552/28.553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SP-200196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ZSM/SA2/RAN3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Close loop interaction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04801" y="3618105"/>
            <a:ext cx="542924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ANL: </a:t>
            </a: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for normative phase are discussed and agreed in the meeting.</a:t>
            </a:r>
            <a:endParaRPr lang="en-GB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scope and skeleton of TS 28.100</a:t>
            </a:r>
            <a:endParaRPr lang="en-US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</a:t>
            </a:r>
            <a:r>
              <a:rPr lang="en-US" altLang="zh-CN" sz="12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AN definitions </a:t>
            </a: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and abbreviations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 dirty="0">
              <a:latin typeface="+mn-lt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IDMS_MN</a:t>
            </a:r>
            <a:r>
              <a:rPr lang="en-US" altLang="zh-CN" sz="12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for normative work are discussed and agreed in the meeting.</a:t>
            </a:r>
            <a:endParaRPr lang="en-GB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</a:t>
            </a:r>
            <a:r>
              <a:rPr lang="en-US" altLang="zh-CN" sz="12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scope and </a:t>
            </a: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skeleton </a:t>
            </a:r>
            <a:r>
              <a:rPr lang="en-US" altLang="zh-CN" sz="12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of TS 28.312</a:t>
            </a:r>
            <a:endParaRPr lang="en-US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concept and background</a:t>
            </a:r>
            <a:endParaRPr lang="en-US" altLang="zh-CN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200" b="1" dirty="0" smtClean="0">
              <a:solidFill>
                <a:srgbClr val="0000FF"/>
              </a:solidFill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dirty="0" smtClean="0">
                <a:solidFill>
                  <a:srgbClr val="0000FF"/>
                </a:solidFill>
              </a:rPr>
              <a:t>The </a:t>
            </a:r>
            <a:r>
              <a:rPr lang="en-US" altLang="zh-CN" sz="1200" b="1" dirty="0">
                <a:solidFill>
                  <a:srgbClr val="0000FF"/>
                </a:solidFill>
              </a:rPr>
              <a:t>group decided to send the study </a:t>
            </a:r>
            <a:r>
              <a:rPr lang="en-US" altLang="zh-CN" sz="1200" b="1" dirty="0" smtClean="0">
                <a:solidFill>
                  <a:srgbClr val="0000FF"/>
                </a:solidFill>
              </a:rPr>
              <a:t>TR 28.812 to </a:t>
            </a:r>
            <a:r>
              <a:rPr lang="en-US" altLang="zh-CN" sz="1200" b="1" dirty="0">
                <a:solidFill>
                  <a:srgbClr val="0000FF"/>
                </a:solidFill>
              </a:rPr>
              <a:t>SA for approval and start the normative work.  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WI ANL/IDMS_MN/NPM/eCOSLA</a:t>
            </a:r>
            <a:endParaRPr lang="sv-SE" sz="3200" kern="0" dirty="0"/>
          </a:p>
        </p:txBody>
      </p:sp>
    </p:spTree>
    <p:extLst>
      <p:ext uri="{BB962C8B-B14F-4D97-AF65-F5344CB8AC3E}">
        <p14:creationId xmlns:p14="http://schemas.microsoft.com/office/powerpoint/2010/main" val="263143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05573" y="3056728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371234"/>
              </p:ext>
            </p:extLst>
          </p:nvPr>
        </p:nvGraphicFramePr>
        <p:xfrm>
          <a:off x="205572" y="1116969"/>
          <a:ext cx="11681825" cy="1883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eSON_5G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Self-Organizing Networks (SON)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%-&gt;2%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TS28.313/28.552/28.541/28.545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SP-200194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Intel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RAN3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SON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E_HOO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of Handover Optimization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altLang="zh-CN" sz="1050" b="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TS28.552/28.313/28.541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SP-200466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SON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EE5GPLUS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on EE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TS28.310/28.552/28.554/28.541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SP-200188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 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(Sep. 2021)</a:t>
                      </a:r>
                      <a:endParaRPr lang="sv-SE" altLang="zh-CN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Orange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SA2/RAN2/RAN3/EE/ITU-T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Energy saving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685802" y="3550729"/>
            <a:ext cx="542924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eSON_5G: </a:t>
            </a:r>
            <a:r>
              <a:rPr lang="en-US" altLang="zh-CN" sz="14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  <a:endParaRPr lang="en-GB" altLang="zh-CN" sz="14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>
                <a:latin typeface="+mn-lt"/>
              </a:rPr>
              <a:t>Add the MLB support indicator in NRcellrelation</a:t>
            </a:r>
            <a:endParaRPr lang="en-US" altLang="zh-CN" sz="1600" smtClean="0">
              <a:latin typeface="+mn-lt"/>
            </a:endParaRPr>
          </a:p>
          <a:p>
            <a:endParaRPr lang="en-US" altLang="zh-CN" sz="1400" smtClean="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E_HOO: </a:t>
            </a:r>
            <a:r>
              <a:rPr lang="en-US" altLang="zh-CN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No tdocs submitted for this </a:t>
            </a:r>
            <a:r>
              <a:rPr lang="en-US" altLang="zh-CN" sz="14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meeting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EE5GPLUS: </a:t>
            </a:r>
            <a:r>
              <a:rPr lang="en-US" altLang="zh-CN" sz="1400">
                <a:solidFill>
                  <a:prstClr val="black"/>
                </a:solidFill>
                <a:latin typeface="Calibri" pitchFamily="34" charset="0"/>
                <a:cs typeface="Arial" charset="0"/>
              </a:rPr>
              <a:t>No tdocs submitted for this meeting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WI eSON_5G/E_HOO/EE5GPLUS</a:t>
            </a:r>
            <a:endParaRPr lang="sv-SE" sz="3200" kern="0" dirty="0"/>
          </a:p>
        </p:txBody>
      </p:sp>
    </p:spTree>
    <p:extLst>
      <p:ext uri="{BB962C8B-B14F-4D97-AF65-F5344CB8AC3E}">
        <p14:creationId xmlns:p14="http://schemas.microsoft.com/office/powerpoint/2010/main" val="133149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05573" y="3056728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2911574"/>
              </p:ext>
            </p:extLst>
          </p:nvPr>
        </p:nvGraphicFramePr>
        <p:xfrm>
          <a:off x="205572" y="1116969"/>
          <a:ext cx="11681825" cy="18167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070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OAM_NPN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non-public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TS28.557/</a:t>
                      </a: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28.541/28.531/28.533/28.552/28.554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SP-200189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Huawei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NPN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EMA5SLA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on Management Aspects of 5G Service-Level Agreement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altLang="zh-CN" sz="1050" b="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TS28.552/28.313/28.541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SP-200466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SLA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eMEMTANE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the enhanced tenant concept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TS28.310/28.552/28.554/28.541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SP-200188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(Dec.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Huawei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Tenant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05572" y="3393057"/>
            <a:ext cx="522922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OAM_NPN: </a:t>
            </a:r>
            <a:r>
              <a:rPr lang="en-US" altLang="zh-CN" sz="14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  <a:endParaRPr lang="en-GB" altLang="zh-CN" sz="14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>
                <a:latin typeface="+mn-lt"/>
              </a:rPr>
              <a:t>Roles related to NPN </a:t>
            </a:r>
            <a:r>
              <a:rPr lang="en-US" altLang="zh-CN" sz="1400" smtClean="0">
                <a:latin typeface="+mn-lt"/>
              </a:rPr>
              <a:t>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concept </a:t>
            </a:r>
            <a:r>
              <a:rPr lang="en-US" altLang="zh-CN" sz="1400">
                <a:latin typeface="+mn-lt"/>
              </a:rPr>
              <a:t>of </a:t>
            </a:r>
            <a:r>
              <a:rPr lang="en-US" altLang="zh-CN" sz="1400" smtClean="0">
                <a:latin typeface="+mn-lt"/>
              </a:rPr>
              <a:t>NPN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Structuring </a:t>
            </a:r>
            <a:r>
              <a:rPr lang="en-US" altLang="zh-CN" sz="1400">
                <a:latin typeface="+mn-lt"/>
              </a:rPr>
              <a:t>content on concepts and overview of NPN </a:t>
            </a:r>
            <a:r>
              <a:rPr lang="en-US" altLang="zh-CN" sz="1400" smtClean="0">
                <a:latin typeface="+mn-lt"/>
              </a:rPr>
              <a:t>management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NPN </a:t>
            </a:r>
            <a:r>
              <a:rPr lang="en-US" altLang="zh-CN" sz="1400">
                <a:latin typeface="+mn-lt"/>
              </a:rPr>
              <a:t>terminologies and </a:t>
            </a:r>
            <a:r>
              <a:rPr lang="en-US" altLang="zh-CN" sz="1400" smtClean="0">
                <a:latin typeface="+mn-lt"/>
              </a:rPr>
              <a:t>abbreviations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Add </a:t>
            </a:r>
            <a:r>
              <a:rPr lang="en-US" altLang="zh-CN" sz="1400">
                <a:latin typeface="+mn-lt"/>
              </a:rPr>
              <a:t>introduction, scope of </a:t>
            </a:r>
            <a:r>
              <a:rPr lang="en-US" altLang="zh-CN" sz="1400" smtClean="0">
                <a:latin typeface="+mn-lt"/>
              </a:rPr>
              <a:t>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400" smtClean="0">
                <a:latin typeface="+mn-lt"/>
              </a:rPr>
              <a:t>Management </a:t>
            </a:r>
            <a:r>
              <a:rPr lang="en-US" altLang="zh-CN" sz="1400">
                <a:latin typeface="+mn-lt"/>
              </a:rPr>
              <a:t>of stand-alone non-public networks</a:t>
            </a:r>
          </a:p>
          <a:p>
            <a:endParaRPr lang="en-US" altLang="zh-CN" sz="1400" smtClean="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eMEMTANE: </a:t>
            </a:r>
            <a:r>
              <a:rPr lang="en-US" altLang="zh-CN" sz="14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No tdocs submitted for this meeting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WI </a:t>
            </a:r>
            <a:r>
              <a:rPr lang="en-US" altLang="zh-CN" sz="3200" kern="0"/>
              <a:t>OAM_NPN/EMA5SLA/eMEMTANE</a:t>
            </a:r>
            <a:endParaRPr lang="sv-SE" sz="3200" kern="0" dirty="0"/>
          </a:p>
        </p:txBody>
      </p:sp>
      <p:sp>
        <p:nvSpPr>
          <p:cNvPr id="4" name="矩形 3"/>
          <p:cNvSpPr/>
          <p:nvPr/>
        </p:nvSpPr>
        <p:spPr>
          <a:xfrm>
            <a:off x="5643880" y="3349116"/>
            <a:ext cx="6096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EMA5SLA: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agreed, the living document is updated.</a:t>
            </a:r>
            <a:endParaRPr lang="en-US" altLang="zh-CN" sz="1400" b="1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Update control loop deployed in different layers with SLA decomposition</a:t>
            </a: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Update </a:t>
            </a:r>
            <a:r>
              <a:rPr lang="en-US" altLang="zh-CN" sz="1400" dirty="0" err="1">
                <a:latin typeface="+mn-lt"/>
              </a:rPr>
              <a:t>maxNumberofConns</a:t>
            </a:r>
            <a:endParaRPr lang="en-US" altLang="zh-CN" sz="1400" dirty="0">
              <a:latin typeface="+mn-lt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Add NB-</a:t>
            </a:r>
            <a:r>
              <a:rPr lang="en-US" altLang="zh-CN" sz="1400" dirty="0" err="1">
                <a:latin typeface="+mn-lt"/>
              </a:rPr>
              <a:t>IoT</a:t>
            </a:r>
            <a:r>
              <a:rPr lang="en-US" altLang="zh-CN" sz="1400" dirty="0">
                <a:latin typeface="+mn-lt"/>
              </a:rPr>
              <a:t> support in </a:t>
            </a:r>
            <a:r>
              <a:rPr lang="en-US" altLang="zh-CN" sz="1400" dirty="0" err="1">
                <a:latin typeface="+mn-lt"/>
              </a:rPr>
              <a:t>ServiceProfile</a:t>
            </a:r>
            <a:endParaRPr lang="en-US" altLang="zh-CN" sz="1400" dirty="0">
              <a:latin typeface="+mn-lt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Delete reliability and </a:t>
            </a:r>
            <a:r>
              <a:rPr lang="en-US" altLang="zh-CN" sz="1400" dirty="0" err="1">
                <a:latin typeface="+mn-lt"/>
              </a:rPr>
              <a:t>supportAccessTech</a:t>
            </a:r>
            <a:r>
              <a:rPr lang="en-US" altLang="zh-CN" sz="1400" dirty="0">
                <a:latin typeface="+mn-lt"/>
              </a:rPr>
              <a:t> to align with GST</a:t>
            </a: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needs further discussion: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NRM modelling of </a:t>
            </a:r>
            <a:r>
              <a:rPr lang="en-US" altLang="zh-CN" sz="1400" dirty="0" err="1">
                <a:latin typeface="+mn-lt"/>
              </a:rPr>
              <a:t>SliceProfile</a:t>
            </a:r>
            <a:endParaRPr lang="zh-CN" altLang="zh-CN" sz="1400" dirty="0">
              <a:latin typeface="+mn-lt"/>
            </a:endParaRP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updating slice profile according to different network slice subnets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GST Translation and Configuration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 err="1">
                <a:latin typeface="+mn-lt"/>
              </a:rPr>
              <a:t>ServiceProfle</a:t>
            </a:r>
            <a:r>
              <a:rPr lang="en-US" altLang="zh-CN" sz="1400" dirty="0">
                <a:latin typeface="+mn-lt"/>
              </a:rPr>
              <a:t> to </a:t>
            </a:r>
            <a:r>
              <a:rPr lang="en-US" altLang="zh-CN" sz="1400" dirty="0" err="1">
                <a:latin typeface="+mn-lt"/>
              </a:rPr>
              <a:t>SliceProfile</a:t>
            </a:r>
            <a:r>
              <a:rPr lang="en-US" altLang="zh-CN" sz="1400" dirty="0">
                <a:latin typeface="+mn-lt"/>
              </a:rPr>
              <a:t> Translation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latin typeface="+mn-lt"/>
              </a:rPr>
              <a:t>Configurable Parameters Configuration</a:t>
            </a:r>
            <a:endParaRPr lang="zh-CN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481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05573" y="3056728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277766"/>
              </p:ext>
            </p:extLst>
          </p:nvPr>
        </p:nvGraphicFramePr>
        <p:xfrm>
          <a:off x="205572" y="713578"/>
          <a:ext cx="11681825" cy="2343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0703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FS_5GSAT_MO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Study on management and orchestration aspects with integrated satellite components in a 5G network</a:t>
                      </a:r>
                      <a:endParaRPr lang="zh-CN" altLang="zh-CN" sz="1600" dirty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65%-&gt;70%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28.808</a:t>
                      </a:r>
                      <a:endParaRPr lang="sv-SE" altLang="zh-CN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SP-190138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2020/6/12</a:t>
                      </a:r>
                      <a:r>
                        <a:rPr lang="en-US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(Dec.2020)</a:t>
                      </a:r>
                      <a:endParaRPr lang="sv-SE" altLang="zh-CN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THALES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 TNO</a:t>
                      </a:r>
                      <a:endParaRPr lang="sv-SE" sz="1050" b="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NPN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FS_NSMEN</a:t>
                      </a:r>
                      <a:endParaRPr lang="zh-CN" altLang="zh-CN" sz="160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</a:rPr>
                        <a:t>Study on network slice management enhancements </a:t>
                      </a:r>
                      <a:endParaRPr lang="zh-CN" altLang="zh-CN" sz="160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%-&gt;5%</a:t>
                      </a:r>
                      <a:endParaRPr lang="sv-SE" altLang="zh-CN" sz="1050" b="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SP-191192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SLA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effectLst/>
                          <a:latin typeface="Arial" panose="020B0604020202020204" pitchFamily="34" charset="0"/>
                          <a:ea typeface="+mn-ea"/>
                        </a:rPr>
                        <a:t>FS_eEDGE_Mgt</a:t>
                      </a:r>
                      <a:endParaRPr lang="zh-CN" altLang="zh-CN" sz="160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effectLst/>
                          <a:latin typeface="Arial" panose="020B0604020202020204" pitchFamily="34" charset="0"/>
                          <a:ea typeface="+mn-ea"/>
                        </a:rPr>
                        <a:t>Study on management aspects of edge computing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%-&gt;15%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28.814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SP-200195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Intel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SA6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edge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05572" y="3472144"/>
            <a:ext cx="559515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FS_5GSAT_MO: </a:t>
            </a:r>
            <a:r>
              <a:rPr lang="en-US" altLang="zh-CN" sz="16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  <a:endParaRPr lang="en-GB" altLang="zh-CN" sz="16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smtClean="0">
                <a:latin typeface="+mn-lt"/>
              </a:rPr>
              <a:t>Solution </a:t>
            </a:r>
            <a:r>
              <a:rPr lang="en-US" altLang="zh-CN" sz="1600">
                <a:latin typeface="+mn-lt"/>
              </a:rPr>
              <a:t>to monitor delay on the DL-Air Interface with MEO or GEO satellite </a:t>
            </a:r>
            <a:r>
              <a:rPr lang="en-US" altLang="zh-CN" sz="1600" smtClean="0">
                <a:latin typeface="+mn-lt"/>
              </a:rPr>
              <a:t>components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600" smtClean="0">
                <a:latin typeface="+mn-lt"/>
              </a:rPr>
              <a:t>Editorial update</a:t>
            </a:r>
            <a:endParaRPr lang="en-US" altLang="zh-CN" sz="160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FS_NSMEN:</a:t>
            </a:r>
            <a:r>
              <a:rPr lang="en-US" altLang="zh-CN" sz="16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  <a:endParaRPr lang="en-GB" altLang="zh-CN" sz="16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Skeleton, scope and concept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603"/>
            <a:ext cx="10344778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SI FS_5GSAT_MO/FS_NSMEN/FS_eEDGE_Mgt</a:t>
            </a:r>
            <a:endParaRPr lang="sv-SE" sz="3200" kern="0" dirty="0"/>
          </a:p>
        </p:txBody>
      </p:sp>
      <p:sp>
        <p:nvSpPr>
          <p:cNvPr id="4" name="矩形 3"/>
          <p:cNvSpPr/>
          <p:nvPr/>
        </p:nvSpPr>
        <p:spPr>
          <a:xfrm>
            <a:off x="6134100" y="3472144"/>
            <a:ext cx="561984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FS_eEDGE_Mgt: </a:t>
            </a:r>
            <a:r>
              <a:rPr lang="en-US" altLang="zh-CN" sz="16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agreed.</a:t>
            </a:r>
            <a:endParaRPr lang="en-US" altLang="zh-CN" sz="1600" b="1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skeleton and scope</a:t>
            </a: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edge computing management concept</a:t>
            </a: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GB" altLang="zh-CN" sz="1600">
                <a:latin typeface="+mn-lt"/>
              </a:rPr>
              <a:t>use cases and requirements for EAS deployment</a:t>
            </a: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use cases and requirements for EES/EDN deployment</a:t>
            </a:r>
          </a:p>
          <a:p>
            <a:pPr marL="285750" indent="-285750" defTabSz="1219170">
              <a:buFont typeface="Wingdings" panose="05000000000000000000" pitchFamily="2" charset="2"/>
              <a:buChar char="Ø"/>
              <a:defRPr/>
            </a:pPr>
            <a:r>
              <a:rPr lang="en-US" altLang="zh-CN" sz="1600">
                <a:latin typeface="+mn-lt"/>
              </a:rPr>
              <a:t>use cases and requirements for ECS deployment</a:t>
            </a:r>
            <a:endParaRPr lang="zh-CN" altLang="zh-CN" sz="1600">
              <a:latin typeface="+mn-lt"/>
            </a:endParaRPr>
          </a:p>
          <a:p>
            <a:pPr marL="285750" lvl="0" indent="-285750" defTabSz="1219170">
              <a:buFont typeface="Wingdings" panose="05000000000000000000" pitchFamily="2" charset="2"/>
              <a:buChar char="Ø"/>
              <a:defRPr/>
            </a:pPr>
            <a:endParaRPr lang="en-US" altLang="zh-CN" sz="1600">
              <a:latin typeface="+mn-lt"/>
            </a:endParaRPr>
          </a:p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6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2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205572" y="2279168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644433"/>
              </p:ext>
            </p:extLst>
          </p:nvPr>
        </p:nvGraphicFramePr>
        <p:xfrm>
          <a:off x="205572" y="560712"/>
          <a:ext cx="11681825" cy="1718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40703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FS_ANL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autonomous network levels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85%-&gt;100%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28.810</a:t>
                      </a:r>
                      <a:endParaRPr lang="sv-SE" altLang="zh-CN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SP-200189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(Jun. 2020)-&gt;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SA#89 (Sep. 2020)</a:t>
                      </a:r>
                      <a:endParaRPr lang="sv-SE" altLang="zh-CN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CMCC,Huawei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SA2/RAN3/ZSM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Autonomous Network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FS_eMDAS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enhancement of Management Data Analytics Service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%-&gt;70%</a:t>
                      </a:r>
                      <a:endParaRPr lang="sv-SE" altLang="zh-CN" sz="1050" b="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TR 28.809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SP-190930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SA#89 (Sep. 2020) 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SA#91 (Mar.2021)</a:t>
                      </a:r>
                      <a:endParaRPr lang="sv-SE" altLang="zh-CN" sz="105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Data analytics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FS_EE5G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new aspects of EE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  <a:r>
                        <a:rPr lang="sv-SE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%-&gt;25%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TR 28.813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SP-200188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SA#92 (Jun. 2021)-&gt;</a:t>
                      </a:r>
                      <a:r>
                        <a:rPr lang="en-GB" altLang="zh-CN" sz="105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SA#93 (Sep. 2021)</a:t>
                      </a:r>
                      <a:endParaRPr lang="sv-SE" altLang="zh-CN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Orange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SA2/EE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Energy saving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05571" y="2571556"/>
            <a:ext cx="52292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FS_ANL: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following topics are discussed and agreed in this meeting: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Clause 6.2.2 Potential relation with autonomous network related standardized features and interfaces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Conclusion and Recommendation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workflow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Remove unnecessary Editor's Note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potential requirements for coverage optimization use case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Editorial improvements </a:t>
            </a:r>
          </a:p>
          <a:p>
            <a:r>
              <a:rPr lang="en-US" altLang="zh-CN" sz="1200" b="1">
                <a:solidFill>
                  <a:srgbClr val="0000FF"/>
                </a:solidFill>
                <a:latin typeface="Calibri"/>
              </a:rPr>
              <a:t>The group agreed to send this study </a:t>
            </a:r>
            <a:r>
              <a:rPr lang="en-US" altLang="zh-CN" sz="1200" b="1" smtClean="0">
                <a:solidFill>
                  <a:srgbClr val="0000FF"/>
                </a:solidFill>
                <a:latin typeface="Calibri"/>
              </a:rPr>
              <a:t>TR 28.810 </a:t>
            </a:r>
            <a:r>
              <a:rPr lang="en-US" altLang="zh-CN" sz="1200" b="1">
                <a:solidFill>
                  <a:srgbClr val="0000FF"/>
                </a:solidFill>
                <a:latin typeface="Calibri"/>
              </a:rPr>
              <a:t>to SA for </a:t>
            </a:r>
            <a:r>
              <a:rPr lang="en-US" altLang="zh-CN" sz="1200" b="1" smtClean="0">
                <a:solidFill>
                  <a:srgbClr val="0000FF"/>
                </a:solidFill>
                <a:latin typeface="Calibri"/>
              </a:rPr>
              <a:t>approval</a:t>
            </a:r>
            <a:endParaRPr lang="en-US" altLang="zh-CN" sz="1200" smtClean="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FS_EE5G: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this meeting: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Issue: 5GC EE KPI – Potential solution #1 enhancement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Issue: Network data analysis assisted ES - Possible OA&amp;M centric solution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Issue: EE KPI for network slice types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Issue: VNF energy consumption estimation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 – Service-oriented energy saving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Key Issue - Area based energy saving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Discussion paper on 5GC EE KPI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potential solutions for the MDA assisted energy saving analysis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discussion on EE KPI in case of NG-RAN sharing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603"/>
            <a:ext cx="10344778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SI FS_ANL/FS_eMDAS/FS_EE5G</a:t>
            </a:r>
            <a:endParaRPr lang="sv-SE" sz="3200" kern="0" dirty="0"/>
          </a:p>
        </p:txBody>
      </p:sp>
      <p:sp>
        <p:nvSpPr>
          <p:cNvPr id="4" name="矩形 3"/>
          <p:cNvSpPr/>
          <p:nvPr/>
        </p:nvSpPr>
        <p:spPr>
          <a:xfrm>
            <a:off x="5524598" y="2571556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0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FS_eMDAS: </a:t>
            </a: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agreed.</a:t>
            </a:r>
            <a:endParaRPr lang="en-US" altLang="zh-CN" sz="1000" b="1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solution on MDA assisted SON coordination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load balancing optimization use </a:t>
            </a: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case,</a:t>
            </a: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 mobility performance </a:t>
            </a: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analysis use case</a:t>
            </a:r>
            <a:endParaRPr lang="en-US" altLang="zh-CN" sz="10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</a:t>
            </a: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of inter-gNB beam handover use case solution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of Handover use case solution in subclause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of Handover use case and solution considering user-trajectory </a:t>
            </a:r>
            <a:r>
              <a:rPr lang="en-US" altLang="zh-CN" sz="10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info, resource </a:t>
            </a: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utilization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Further clarifications relating to network resource allocation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CN related KPI anomaly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of KPI anomaly analysis use case and solution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description for analytics report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Subscription/Request to Management Data Analytics Reports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Use case and potential solutions of fault prediction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updating fault analysis use case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updating E2E latency analysis use case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updating network slice throughput analysis use case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use case and potential requirements of network slice load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Solution for Paging Optimization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solution for RAN Node software upgrade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MDAS Analysis confidence levels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overview of MDA functionality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possible solution for NAS congestion control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the potential requirements and solutions for service experience related analysis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Security riak assessment analytics use case</a:t>
            </a: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0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MDAS assisted network slice traffic projections</a:t>
            </a:r>
          </a:p>
        </p:txBody>
      </p:sp>
    </p:spTree>
    <p:extLst>
      <p:ext uri="{BB962C8B-B14F-4D97-AF65-F5344CB8AC3E}">
        <p14:creationId xmlns:p14="http://schemas.microsoft.com/office/powerpoint/2010/main" val="202556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TRs / TSs to be sent </a:t>
            </a:r>
            <a:r>
              <a:rPr lang="sv-SE" smtClean="0"/>
              <a:t>to SA#89e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792068051"/>
              </p:ext>
            </p:extLst>
          </p:nvPr>
        </p:nvGraphicFramePr>
        <p:xfrm>
          <a:off x="269458" y="1259142"/>
          <a:ext cx="11776295" cy="3438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2414">
                  <a:extLst>
                    <a:ext uri="{9D8B030D-6E8A-4147-A177-3AD203B41FA5}">
                      <a16:colId xmlns="" xmlns:a16="http://schemas.microsoft.com/office/drawing/2014/main" val="570476699"/>
                    </a:ext>
                  </a:extLst>
                </a:gridCol>
                <a:gridCol w="6101020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1560475"/>
                <a:gridCol w="2932386">
                  <a:extLst>
                    <a:ext uri="{9D8B030D-6E8A-4147-A177-3AD203B41FA5}">
                      <a16:colId xmlns="" xmlns:a16="http://schemas.microsoft.com/office/drawing/2014/main" val="3016348962"/>
                    </a:ext>
                  </a:extLst>
                </a:gridCol>
              </a:tblGrid>
              <a:tr h="6877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Sent for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294844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S5‑204658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28.555 </a:t>
                      </a:r>
                      <a:r>
                        <a:rPr lang="en-US" altLang="zh-CN" sz="1400" smtClean="0"/>
                        <a:t>Management and orchestration; Network policy management for 5G mobile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Mobile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4844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S5‑204656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28.313 </a:t>
                      </a:r>
                      <a:r>
                        <a:rPr lang="en-US" altLang="zh-CN" sz="1400" smtClean="0"/>
                        <a:t>Self-Organizing Networks (SON) for 5G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  <a:endParaRPr lang="sv-SE" altLang="zh-C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01235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S5-201499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28.812 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Telecommunication management; Study on scenarios for Intent driven management services for mobile networks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 and approval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121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S5‑204506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28.809 </a:t>
                      </a:r>
                      <a:r>
                        <a:rPr lang="en-US" altLang="zh-CN" sz="1400" dirty="0" smtClean="0"/>
                        <a:t>Study on enhancement of management data analytics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Intel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information</a:t>
                      </a:r>
                    </a:p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6126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S5-204670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TS 28.309 </a:t>
                      </a:r>
                      <a:r>
                        <a:rPr lang="en-US" altLang="zh-CN" sz="1400" smtClean="0"/>
                        <a:t>Management of Quality of Experience (QoE) measurement collection Integration Reference Point (IRP); Solution Set (SS) definitions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779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S5‑204507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28.810 </a:t>
                      </a:r>
                      <a:r>
                        <a:rPr lang="en-US" altLang="zh-CN" sz="1400" smtClean="0"/>
                        <a:t>Study on concept, requirements and solutions for levels of autonomous network 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China Mobile/Huawei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approval</a:t>
                      </a:r>
                      <a:endParaRPr lang="sv-SE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37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Exception to be sent </a:t>
            </a:r>
            <a:r>
              <a:rPr lang="sv-SE" smtClean="0"/>
              <a:t>to SA#89e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4262602121"/>
              </p:ext>
            </p:extLst>
          </p:nvPr>
        </p:nvGraphicFramePr>
        <p:xfrm>
          <a:off x="1062537" y="1137204"/>
          <a:ext cx="8843909" cy="186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1256">
                  <a:extLst>
                    <a:ext uri="{9D8B030D-6E8A-4147-A177-3AD203B41FA5}">
                      <a16:colId xmlns="" xmlns:a16="http://schemas.microsoft.com/office/drawing/2014/main" val="570476699"/>
                    </a:ext>
                  </a:extLst>
                </a:gridCol>
                <a:gridCol w="4972178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1560475"/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30379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5310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326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759"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indent="0" algn="l" defTabSz="1219170" rtl="0" eaLnBrk="1" latinLnBrk="0" hangingPunct="1"/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indent="0" algn="l" defTabSz="1219170" rtl="0" eaLnBrk="1" latinLnBrk="0" hangingPunct="1">
                        <a:spcAft>
                          <a:spcPts val="0"/>
                        </a:spcAft>
                      </a:pP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119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 smtClean="0"/>
              <a:t>TRs / TSs to be sent to Edithelp </a:t>
            </a:r>
            <a:br>
              <a:rPr lang="sv-SE" dirty="0" smtClean="0"/>
            </a:b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2362773923"/>
              </p:ext>
            </p:extLst>
          </p:nvPr>
        </p:nvGraphicFramePr>
        <p:xfrm>
          <a:off x="487680" y="1392687"/>
          <a:ext cx="10981978" cy="4028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64747">
                  <a:extLst>
                    <a:ext uri="{9D8B030D-6E8A-4147-A177-3AD203B41FA5}">
                      <a16:colId xmlns="" xmlns:a16="http://schemas.microsoft.com/office/drawing/2014/main" val="2618836924"/>
                    </a:ext>
                  </a:extLst>
                </a:gridCol>
                <a:gridCol w="2417231"/>
              </a:tblGrid>
              <a:tr h="7109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3687663"/>
                  </a:ext>
                </a:extLst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28.555 </a:t>
                      </a:r>
                      <a:r>
                        <a:rPr lang="en-US" altLang="zh-CN" sz="1400" smtClean="0"/>
                        <a:t>Management and orchestration; Network policy management for 5G mobile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China </a:t>
                      </a:r>
                      <a:r>
                        <a:rPr lang="en-US" sz="1400" b="0" i="0" u="none" strike="noStrike" kern="1200" baseline="0" dirty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Mobile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TS 28.313 </a:t>
                      </a:r>
                      <a:r>
                        <a:rPr lang="en-US" altLang="zh-CN" sz="1400" smtClean="0"/>
                        <a:t>Self-Organizing Networks (SON) for 5G networks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</a:t>
                      </a: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28.812 </a:t>
                      </a:r>
                      <a:r>
                        <a:rPr lang="en-US" altLang="zh-CN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Telecommunication management; Study on scenarios for Intent driven management services for mobile networks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Huawei</a:t>
                      </a:r>
                      <a:endParaRPr lang="sv-SE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dirty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28.809 </a:t>
                      </a:r>
                      <a:r>
                        <a:rPr lang="en-US" altLang="zh-CN" sz="1400" dirty="0" smtClean="0"/>
                        <a:t>Study on enhancement of management data analytics</a:t>
                      </a:r>
                      <a:endParaRPr lang="en-US" sz="1400" b="0" i="0" u="none" strike="noStrike" kern="1200" baseline="0" dirty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Intel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TS 28.309 </a:t>
                      </a:r>
                      <a:r>
                        <a:rPr lang="en-US" altLang="zh-CN" sz="1400" smtClean="0"/>
                        <a:t>Management of Quality of Experience (QoE) measurement collection Integration Reference Point (IRP); Solution Set (SS) definitions</a:t>
                      </a:r>
                      <a:endParaRPr lang="en-US" sz="1400" b="0" i="0" u="none" strike="noStrike" kern="1200" baseline="0" dirty="0" smtClean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Ericsson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52871"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kern="1200" baseline="0" smtClean="0">
                          <a:solidFill>
                            <a:schemeClr val="dk1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 28.810 </a:t>
                      </a:r>
                      <a:r>
                        <a:rPr lang="en-US" altLang="zh-CN" sz="1400" smtClean="0"/>
                        <a:t>Study on concept, requirements and solutions for levels of autonomous network </a:t>
                      </a:r>
                      <a:endParaRPr lang="en-US" sz="1400" b="0" i="0" u="none" strike="noStrike" kern="1200" baseline="0">
                        <a:solidFill>
                          <a:schemeClr val="dk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9525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China Mobile/Huawei</a:t>
                      </a:r>
                      <a:endParaRPr lang="sv-SE" sz="1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983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8E712-7E90-46AF-8873-540771249AD5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en-US" altLang="zh-CN" dirty="0" smtClean="0"/>
              <a:t>New action items from this meeting</a:t>
            </a:r>
            <a:endParaRPr lang="sv-SE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590207"/>
              </p:ext>
            </p:extLst>
          </p:nvPr>
        </p:nvGraphicFramePr>
        <p:xfrm>
          <a:off x="231228" y="1163510"/>
          <a:ext cx="11619185" cy="2468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3682"/>
                <a:gridCol w="6364014"/>
                <a:gridCol w="888124"/>
                <a:gridCol w="1649545"/>
                <a:gridCol w="1014827"/>
                <a:gridCol w="1008993"/>
              </a:tblGrid>
              <a:tr h="0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Item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Rel.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Owner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Status </a:t>
                      </a:r>
                      <a:endParaRPr lang="zh-CN" sz="1800" b="1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Target </a:t>
                      </a:r>
                      <a:endParaRPr lang="zh-CN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132e.1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Clean up functionality in Rel-16 for which there is no support in network traffic function. Provide reply to (S5-204020) later.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Robert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SA5#133e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132e.2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Clean up in Rel-16 for which there is no support. Provide reply to (S5-204021) later.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Rel-16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Robert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SA5#133e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132e.3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3GPP SA5 to inform ETSI NFV of any further updates to the 3GPP NRM (28.622) if they impact the touchpoints with ETSI. (S5-204019),</a:t>
                      </a: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e.g. before the end of every release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Rel-17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All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Standing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132e.4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Considering an new Liaison to Inform the SA2 and RAN3 about user data congestion working progress in SA5.(</a:t>
                      </a: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S5-204024/</a:t>
                      </a:r>
                      <a:r>
                        <a:rPr lang="en-GB" sz="16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 </a:t>
                      </a: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S5-204025)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Rel-17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YiZhi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SA5#133e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132e.5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Consider whether XML Solution set to be deprecated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Rel-17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All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Open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SA5#133e</a:t>
                      </a:r>
                      <a:endParaRPr lang="zh-CN" sz="16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986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544" y="54245"/>
            <a:ext cx="8973312" cy="768101"/>
          </a:xfrm>
        </p:spPr>
        <p:txBody>
          <a:bodyPr/>
          <a:lstStyle/>
          <a:p>
            <a:r>
              <a:rPr lang="sv-SE" dirty="0"/>
              <a:t>Incoming </a:t>
            </a:r>
            <a:r>
              <a:rPr lang="sv-SE" dirty="0" smtClean="0"/>
              <a:t>LSs </a:t>
            </a:r>
            <a:r>
              <a:rPr lang="en-US" altLang="zh-CN" dirty="0" smtClean="0"/>
              <a:t>- 1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97553112"/>
              </p:ext>
            </p:extLst>
          </p:nvPr>
        </p:nvGraphicFramePr>
        <p:xfrm>
          <a:off x="143330" y="1101319"/>
          <a:ext cx="11946577" cy="4838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8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6940244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467868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  <a:gridCol w="1157504">
                  <a:extLst>
                    <a:ext uri="{9D8B030D-6E8A-4147-A177-3AD203B41FA5}">
                      <a16:colId xmlns:a16="http://schemas.microsoft.com/office/drawing/2014/main" xmlns="" val="3690116950"/>
                    </a:ext>
                  </a:extLst>
                </a:gridCol>
                <a:gridCol w="1228953">
                  <a:extLst>
                    <a:ext uri="{9D8B030D-6E8A-4147-A177-3AD203B41FA5}">
                      <a16:colId xmlns:a16="http://schemas.microsoft.com/office/drawing/2014/main" xmlns="" val="2952368263"/>
                    </a:ext>
                  </a:extLst>
                </a:gridCol>
              </a:tblGrid>
              <a:tr h="32312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from 5G ACIA cc SA5 on 5G capabilities exposure for factories of the future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5G ACIA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from GSMA cc SA5 on Response to SA2 on Clarification of NG.116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GSMA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from GSMA to SA5 on NG.116 support of different access types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GSMA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S5-204476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S5-204013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ccSA5 on Clarification NG.116 GST Throughput Attributes and Non-3GPP Access Support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S2-1912772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ccSA5 on Reply on support of eCall over NR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C1-203221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Reply to SA5 on SNSSAI support in N4 Session Establishment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C4-203215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Liaison to 3GPP SA2/SA5 on mapping between ENI architecture and NWDAF/MDAF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ISG ENI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S5-204440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Resubmitted LS Out to SA2 and SA5 on making PSCELL ID available at the SGW of EPC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TC LI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postponed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End-to-End Network Slicing Gap analysis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GSMA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S5-204019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LSreply to 3GPP SA5 on the update of touchpoints in TS28.622 (ref. S5-197650)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ISG NFV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QoE Measurement Collection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R2-2005778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postponed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Reply to SA5 on QoE Measurement Collection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S4-200962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postponed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ccSA5 on Reply LS on MDT and SON decisions related to RAN3 LSs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R2-2005911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S5-204023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Reply LS on the status update of the SON support for NR works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R2-2006372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S5-204542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Reply LS to SA5 on User Data Congestion Analytics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R3-194749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239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Reply LS to SA5 on User Data Congestion Analytics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S2-1910210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Support for Streaming Based MDT and Trace report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R3-204110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S5-204669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2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limitation of Propagation of immediate MDT configuration in case of Xn inter-RAT HO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R3-204115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S5-204474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047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1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2"/>
          <p:cNvSpPr txBox="1">
            <a:spLocks/>
          </p:cNvSpPr>
          <p:nvPr/>
        </p:nvSpPr>
        <p:spPr bwMode="auto">
          <a:xfrm>
            <a:off x="3460241" y="966953"/>
            <a:ext cx="5144149" cy="481899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b="1" kern="0" dirty="0">
                <a:solidFill>
                  <a:prstClr val="black"/>
                </a:solidFill>
              </a:rPr>
              <a:t>SA5 OAM </a:t>
            </a:r>
            <a:r>
              <a:rPr lang="en-US" altLang="zh-CN" sz="2400" b="1" kern="0" dirty="0" smtClean="0">
                <a:solidFill>
                  <a:prstClr val="black"/>
                </a:solidFill>
              </a:rPr>
              <a:t>Rel-16 plan</a:t>
            </a:r>
          </a:p>
          <a:p>
            <a:pPr lvl="1"/>
            <a:r>
              <a:rPr lang="en-US" sz="2000" kern="0" dirty="0" smtClean="0">
                <a:solidFill>
                  <a:prstClr val="black"/>
                </a:solidFill>
              </a:rPr>
              <a:t>Stage2/stage 3 freeze</a:t>
            </a:r>
            <a:r>
              <a:rPr lang="en-US" sz="2000" kern="0" dirty="0">
                <a:solidFill>
                  <a:prstClr val="black"/>
                </a:solidFill>
              </a:rPr>
              <a:t>: Jun.2020</a:t>
            </a:r>
          </a:p>
          <a:p>
            <a:r>
              <a:rPr lang="en-US" sz="2400" b="1" kern="0" dirty="0" smtClean="0">
                <a:solidFill>
                  <a:prstClr val="black"/>
                </a:solidFill>
              </a:rPr>
              <a:t>SA5 </a:t>
            </a:r>
            <a:r>
              <a:rPr lang="en-US" altLang="zh-CN" sz="2400" b="1" kern="0" dirty="0" smtClean="0">
                <a:solidFill>
                  <a:prstClr val="black"/>
                </a:solidFill>
              </a:rPr>
              <a:t>OAM </a:t>
            </a:r>
            <a:r>
              <a:rPr lang="en-US" sz="2400" b="1" kern="0" dirty="0" smtClean="0">
                <a:solidFill>
                  <a:prstClr val="black"/>
                </a:solidFill>
              </a:rPr>
              <a:t>Rel-17 plan (for discussion) </a:t>
            </a:r>
          </a:p>
          <a:p>
            <a:pPr lvl="1"/>
            <a:r>
              <a:rPr lang="en-US" sz="2000" kern="0" dirty="0" smtClean="0">
                <a:solidFill>
                  <a:srgbClr val="0000FF"/>
                </a:solidFill>
              </a:rPr>
              <a:t>Closure of WI/SI proposal:  no new Rel-17 WI/SI is recommended after </a:t>
            </a:r>
            <a:r>
              <a:rPr lang="en-US" sz="2000" kern="0" dirty="0">
                <a:solidFill>
                  <a:srgbClr val="0000FF"/>
                </a:solidFill>
              </a:rPr>
              <a:t>SA5 #</a:t>
            </a:r>
            <a:r>
              <a:rPr lang="en-US" sz="2000" kern="0" dirty="0" smtClean="0">
                <a:solidFill>
                  <a:srgbClr val="0000FF"/>
                </a:solidFill>
              </a:rPr>
              <a:t>130-&gt;SA5#132.</a:t>
            </a:r>
          </a:p>
          <a:p>
            <a:pPr lvl="1"/>
            <a:r>
              <a:rPr lang="en-US" sz="2000" kern="0" dirty="0" smtClean="0">
                <a:solidFill>
                  <a:srgbClr val="F79646"/>
                </a:solidFill>
              </a:rPr>
              <a:t>Stage 1 freeze: Sep.2020 -&gt; Dec.2020</a:t>
            </a:r>
          </a:p>
          <a:p>
            <a:pPr lvl="1"/>
            <a:r>
              <a:rPr lang="en-US" sz="2000" kern="0" dirty="0" smtClean="0">
                <a:solidFill>
                  <a:srgbClr val="0000FF"/>
                </a:solidFill>
              </a:rPr>
              <a:t>Stage 2 freeze: Mar.2021 -&gt; Jun.2021</a:t>
            </a:r>
            <a:endParaRPr lang="en-US" sz="2000" kern="0" dirty="0" smtClean="0">
              <a:solidFill>
                <a:prstClr val="black"/>
              </a:solidFill>
            </a:endParaRPr>
          </a:p>
          <a:p>
            <a:pPr lvl="1"/>
            <a:r>
              <a:rPr lang="en-US" sz="2000" kern="0" dirty="0">
                <a:solidFill>
                  <a:srgbClr val="FF0000"/>
                </a:solidFill>
              </a:rPr>
              <a:t>Stage 3(CT related): </a:t>
            </a:r>
            <a:r>
              <a:rPr lang="en-US" sz="2000" kern="0" dirty="0" smtClean="0">
                <a:solidFill>
                  <a:srgbClr val="FF0000"/>
                </a:solidFill>
              </a:rPr>
              <a:t>Mar.2021-&gt; Jun.2021</a:t>
            </a:r>
          </a:p>
          <a:p>
            <a:pPr lvl="1"/>
            <a:r>
              <a:rPr lang="en-US" sz="2000" kern="0" dirty="0" smtClean="0">
                <a:solidFill>
                  <a:srgbClr val="FF0000"/>
                </a:solidFill>
              </a:rPr>
              <a:t>Stage 3(others): Jun.2021-&gt;Sep.2021</a:t>
            </a:r>
            <a:endParaRPr lang="en-US" sz="2500" kern="0" dirty="0" smtClean="0">
              <a:solidFill>
                <a:prstClr val="black"/>
              </a:solidFill>
            </a:endParaRPr>
          </a:p>
          <a:p>
            <a:r>
              <a:rPr lang="en-US" sz="2500" kern="0" dirty="0" smtClean="0">
                <a:solidFill>
                  <a:prstClr val="black"/>
                </a:solidFill>
              </a:rPr>
              <a:t>SA5 Rel-18 </a:t>
            </a:r>
            <a:r>
              <a:rPr lang="en-US" sz="2500" kern="0" dirty="0">
                <a:solidFill>
                  <a:prstClr val="black"/>
                </a:solidFill>
              </a:rPr>
              <a:t>plan </a:t>
            </a:r>
            <a:r>
              <a:rPr lang="en-US" sz="2500" kern="0" dirty="0" smtClean="0">
                <a:solidFill>
                  <a:prstClr val="black"/>
                </a:solidFill>
              </a:rPr>
              <a:t>(TBD) </a:t>
            </a:r>
            <a:endParaRPr lang="en-US" sz="2500" kern="0" dirty="0">
              <a:solidFill>
                <a:prstClr val="black"/>
              </a:solidFill>
            </a:endParaRPr>
          </a:p>
          <a:p>
            <a:pPr lvl="1"/>
            <a:endParaRPr lang="en-US" sz="2000" kern="0" dirty="0">
              <a:solidFill>
                <a:prstClr val="black"/>
              </a:solidFill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1143000"/>
          </a:xfrm>
        </p:spPr>
        <p:txBody>
          <a:bodyPr/>
          <a:lstStyle/>
          <a:p>
            <a:r>
              <a:rPr lang="en-US" sz="3200" dirty="0" smtClean="0"/>
              <a:t>SA5 </a:t>
            </a:r>
            <a:r>
              <a:rPr lang="en-US" altLang="zh-CN" sz="3200" dirty="0" smtClean="0"/>
              <a:t>Leaders recommendation for </a:t>
            </a:r>
            <a:r>
              <a:rPr lang="en-US" sz="3200" dirty="0" smtClean="0"/>
              <a:t>Release plan (OAM) (1)</a:t>
            </a:r>
            <a:endParaRPr lang="en-US" sz="32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372" y="2506988"/>
            <a:ext cx="3271706" cy="3384060"/>
          </a:xfrm>
        </p:spPr>
        <p:txBody>
          <a:bodyPr/>
          <a:lstStyle/>
          <a:p>
            <a:r>
              <a:rPr lang="en-US" sz="2400" b="1" dirty="0" smtClean="0"/>
              <a:t>SA Rel-17 plan: </a:t>
            </a:r>
          </a:p>
          <a:p>
            <a:pPr lvl="1"/>
            <a:r>
              <a:rPr lang="en-US" altLang="zh-CN" sz="2000" dirty="0">
                <a:solidFill>
                  <a:schemeClr val="accent6"/>
                </a:solidFill>
              </a:rPr>
              <a:t>Stage 1: </a:t>
            </a:r>
            <a:r>
              <a:rPr lang="en-US" altLang="en-US" sz="2000" dirty="0">
                <a:solidFill>
                  <a:schemeClr val="accent6"/>
                </a:solidFill>
              </a:rPr>
              <a:t>Dec 2019 (no change</a:t>
            </a:r>
            <a:r>
              <a:rPr lang="en-US" altLang="en-US" sz="2000" dirty="0" smtClean="0">
                <a:solidFill>
                  <a:schemeClr val="accent6"/>
                </a:solidFill>
              </a:rPr>
              <a:t>)</a:t>
            </a:r>
            <a:endParaRPr lang="en-US" sz="2200" dirty="0" smtClean="0">
              <a:solidFill>
                <a:schemeClr val="accent6"/>
              </a:solidFill>
            </a:endParaRPr>
          </a:p>
          <a:p>
            <a:pPr lvl="1"/>
            <a:r>
              <a:rPr lang="en-US" sz="2000" dirty="0" smtClean="0">
                <a:solidFill>
                  <a:srgbClr val="0000FF"/>
                </a:solidFill>
              </a:rPr>
              <a:t>Stage 2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0000FF"/>
                </a:solidFill>
              </a:rPr>
              <a:t>Sep.2020-&gt; Dec.2020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Stage 3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FF0000"/>
                </a:solidFill>
              </a:rPr>
              <a:t>Jun.2021-&gt; Sep.2021</a:t>
            </a:r>
          </a:p>
          <a:p>
            <a:pPr lvl="1"/>
            <a:r>
              <a:rPr lang="en-US" sz="2000" dirty="0" smtClean="0">
                <a:solidFill>
                  <a:srgbClr val="00B050"/>
                </a:solidFill>
              </a:rPr>
              <a:t>Code freeze: </a:t>
            </a:r>
          </a:p>
          <a:p>
            <a:pPr marL="609600" lvl="1" indent="0">
              <a:buNone/>
            </a:pPr>
            <a:r>
              <a:rPr lang="en-US" sz="2000" dirty="0" smtClean="0">
                <a:solidFill>
                  <a:srgbClr val="00B050"/>
                </a:solidFill>
              </a:rPr>
              <a:t>Sep.2021-&gt;Dec.2021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 bwMode="auto">
          <a:xfrm>
            <a:off x="8877025" y="4314497"/>
            <a:ext cx="3106931" cy="1883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09585" indent="-609585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Blip>
                <a:blip r:embed="rId2"/>
              </a:buBlip>
              <a:defRPr sz="3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013" indent="-3794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Blip>
                <a:blip r:embed="rId3"/>
              </a:buBlip>
              <a:defRPr sz="3200">
                <a:solidFill>
                  <a:schemeClr val="tx1"/>
                </a:solidFill>
                <a:latin typeface="+mn-lt"/>
              </a:defRPr>
            </a:lvl2pPr>
            <a:lvl3pPr marL="15224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600">
                <a:solidFill>
                  <a:schemeClr val="tx1"/>
                </a:solidFill>
                <a:latin typeface="+mn-lt"/>
              </a:defRPr>
            </a:lvl3pPr>
            <a:lvl4pPr marL="21320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00">
                <a:solidFill>
                  <a:schemeClr val="tx1"/>
                </a:solidFill>
                <a:latin typeface="+mn-lt"/>
              </a:defRPr>
            </a:lvl4pPr>
            <a:lvl5pPr marL="2741613" indent="-303213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100">
                <a:solidFill>
                  <a:schemeClr val="tx1"/>
                </a:solidFill>
                <a:latin typeface="+mn-lt"/>
              </a:defRPr>
            </a:lvl5pPr>
            <a:lvl6pPr marL="335271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6pPr>
            <a:lvl7pPr marL="3962301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7pPr>
            <a:lvl8pPr marL="4571886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8pPr>
            <a:lvl9pPr marL="5181470" indent="-30479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133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400" b="1" kern="0" dirty="0">
                <a:solidFill>
                  <a:prstClr val="black"/>
                </a:solidFill>
              </a:rPr>
              <a:t>RAN Rel-17 plan: </a:t>
            </a:r>
          </a:p>
          <a:p>
            <a:pPr lvl="1"/>
            <a:r>
              <a:rPr lang="en-US" sz="2000" kern="0" dirty="0">
                <a:solidFill>
                  <a:srgbClr val="FF0000"/>
                </a:solidFill>
              </a:rPr>
              <a:t>Stage 3 freeze: </a:t>
            </a:r>
          </a:p>
          <a:p>
            <a:pPr marL="609600" lvl="1" indent="0">
              <a:buFontTx/>
              <a:buNone/>
            </a:pPr>
            <a:r>
              <a:rPr lang="en-US" sz="2000" kern="0" dirty="0">
                <a:solidFill>
                  <a:srgbClr val="FF0000"/>
                </a:solidFill>
              </a:rPr>
              <a:t>Jun.2021-&gt;Sep.2021</a:t>
            </a:r>
          </a:p>
          <a:p>
            <a:pPr lvl="1"/>
            <a:r>
              <a:rPr lang="en-US" sz="2000" kern="0" dirty="0" smtClean="0">
                <a:solidFill>
                  <a:srgbClr val="00B050"/>
                </a:solidFill>
              </a:rPr>
              <a:t>ASN.1 freeze:</a:t>
            </a:r>
          </a:p>
          <a:p>
            <a:pPr marL="609600" lvl="1" indent="0">
              <a:buFontTx/>
              <a:buNone/>
            </a:pPr>
            <a:r>
              <a:rPr lang="en-US" sz="2000" kern="0" dirty="0" smtClean="0">
                <a:solidFill>
                  <a:srgbClr val="00B050"/>
                </a:solidFill>
              </a:rPr>
              <a:t>Sep.2021</a:t>
            </a:r>
            <a:endParaRPr lang="en-US" sz="2000" kern="0" dirty="0">
              <a:solidFill>
                <a:srgbClr val="00B050"/>
              </a:solidFill>
            </a:endParaRPr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2927131" y="3305792"/>
            <a:ext cx="1154259" cy="26786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6" name="直接箭头连接符 15"/>
          <p:cNvCxnSpPr/>
          <p:nvPr/>
        </p:nvCxnSpPr>
        <p:spPr bwMode="auto">
          <a:xfrm>
            <a:off x="8414157" y="4925353"/>
            <a:ext cx="892753" cy="1145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0" name="矩形 9"/>
          <p:cNvSpPr/>
          <p:nvPr/>
        </p:nvSpPr>
        <p:spPr>
          <a:xfrm>
            <a:off x="8877025" y="2664815"/>
            <a:ext cx="319422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585" indent="-609585">
              <a:spcBef>
                <a:spcPct val="20000"/>
              </a:spcBef>
              <a:buFontTx/>
              <a:buBlip>
                <a:blip r:embed="rId2"/>
              </a:buBlip>
            </a:pPr>
            <a:r>
              <a:rPr lang="en-US" altLang="zh-CN" sz="2400" b="1" kern="0" dirty="0" smtClean="0">
                <a:solidFill>
                  <a:prstClr val="black"/>
                </a:solidFill>
                <a:latin typeface="Calibri"/>
              </a:rPr>
              <a:t>CT </a:t>
            </a:r>
            <a:r>
              <a:rPr lang="en-US" altLang="zh-CN" sz="2400" b="1" kern="0" dirty="0">
                <a:solidFill>
                  <a:prstClr val="black"/>
                </a:solidFill>
                <a:latin typeface="Calibri"/>
              </a:rPr>
              <a:t>Rel-17 plan: </a:t>
            </a:r>
            <a:endParaRPr lang="en-US" altLang="zh-CN" sz="2400" b="1" kern="0" dirty="0" smtClean="0">
              <a:solidFill>
                <a:prstClr val="black"/>
              </a:solidFill>
              <a:latin typeface="Calibri"/>
            </a:endParaRPr>
          </a:p>
          <a:p>
            <a:pPr marL="989013" lvl="1" indent="-379413">
              <a:spcBef>
                <a:spcPct val="20000"/>
              </a:spcBef>
              <a:buClr>
                <a:srgbClr val="C00000"/>
              </a:buClr>
              <a:buFontTx/>
              <a:buBlip>
                <a:blip r:embed="rId3"/>
              </a:buBlip>
            </a:pPr>
            <a:r>
              <a:rPr lang="en-US" altLang="zh-CN" sz="2000" kern="0" dirty="0">
                <a:solidFill>
                  <a:srgbClr val="FF0000"/>
                </a:solidFill>
                <a:latin typeface="Calibri"/>
              </a:rPr>
              <a:t>Stage </a:t>
            </a:r>
            <a:r>
              <a:rPr lang="en-US" altLang="zh-CN" sz="2000" kern="0" dirty="0" smtClean="0">
                <a:solidFill>
                  <a:srgbClr val="FF0000"/>
                </a:solidFill>
                <a:latin typeface="Calibri"/>
              </a:rPr>
              <a:t>3 freeze: </a:t>
            </a:r>
            <a:r>
              <a:rPr lang="en-US" altLang="zh-CN" sz="1800" kern="0" dirty="0" smtClean="0">
                <a:solidFill>
                  <a:srgbClr val="FF0000"/>
                </a:solidFill>
                <a:latin typeface="Calibri"/>
              </a:rPr>
              <a:t>Jun.2021-&gt; Sep.2021</a:t>
            </a:r>
            <a:endParaRPr lang="en-US" altLang="zh-CN" sz="2400" b="1" kern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2" name="肘形连接符 11"/>
          <p:cNvCxnSpPr/>
          <p:nvPr/>
        </p:nvCxnSpPr>
        <p:spPr bwMode="auto">
          <a:xfrm flipV="1">
            <a:off x="8255876" y="3266349"/>
            <a:ext cx="1277137" cy="1259725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33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3" name="椭圆 12"/>
          <p:cNvSpPr/>
          <p:nvPr/>
        </p:nvSpPr>
        <p:spPr bwMode="auto">
          <a:xfrm>
            <a:off x="9454393" y="2583809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7" name="椭圆 16"/>
          <p:cNvSpPr/>
          <p:nvPr/>
        </p:nvSpPr>
        <p:spPr bwMode="auto">
          <a:xfrm>
            <a:off x="8414157" y="3876773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1" name="椭圆 20"/>
          <p:cNvSpPr/>
          <p:nvPr/>
        </p:nvSpPr>
        <p:spPr bwMode="auto">
          <a:xfrm>
            <a:off x="3963944" y="4231226"/>
            <a:ext cx="117446" cy="151002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z="1000" smtClean="0">
              <a:solidFill>
                <a:prstClr val="black"/>
              </a:solidFill>
              <a:latin typeface="Arial" charset="0"/>
            </a:endParaRPr>
          </a:p>
        </p:txBody>
      </p:sp>
      <p:cxnSp>
        <p:nvCxnSpPr>
          <p:cNvPr id="23" name="肘形连接符 22"/>
          <p:cNvCxnSpPr/>
          <p:nvPr/>
        </p:nvCxnSpPr>
        <p:spPr bwMode="auto">
          <a:xfrm flipV="1">
            <a:off x="3045145" y="4314497"/>
            <a:ext cx="1036245" cy="40941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8" name="直接箭头连接符 17"/>
          <p:cNvCxnSpPr/>
          <p:nvPr/>
        </p:nvCxnSpPr>
        <p:spPr bwMode="auto">
          <a:xfrm>
            <a:off x="3045145" y="3979242"/>
            <a:ext cx="1085421" cy="7343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00FF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419106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399" y="677002"/>
            <a:ext cx="9601856" cy="3720242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195859" y="4392766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prstClr val="black"/>
                </a:solidFill>
              </a:rPr>
              <a:t>#127</a:t>
            </a:r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27081" y="4393902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#128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270023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#129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334654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#131</a:t>
            </a:r>
          </a:p>
        </p:txBody>
      </p:sp>
      <p:sp>
        <p:nvSpPr>
          <p:cNvPr id="11" name="矩形 10"/>
          <p:cNvSpPr/>
          <p:nvPr/>
        </p:nvSpPr>
        <p:spPr bwMode="auto">
          <a:xfrm>
            <a:off x="85411" y="4391131"/>
            <a:ext cx="9250178" cy="1931292"/>
          </a:xfrm>
          <a:prstGeom prst="rect">
            <a:avLst/>
          </a:prstGeom>
          <a:noFill/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09399" y="4380705"/>
            <a:ext cx="16049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rgbClr val="00B050"/>
                </a:solidFill>
              </a:rPr>
              <a:t>SA5 OAM time plan</a:t>
            </a:r>
            <a:endParaRPr lang="en-US" sz="1200" b="1" dirty="0">
              <a:solidFill>
                <a:srgbClr val="00B050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9311486" y="3335139"/>
            <a:ext cx="2844100" cy="34163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nb-NO" sz="1200" b="1" dirty="0" smtClean="0">
                <a:solidFill>
                  <a:prstClr val="black"/>
                </a:solidFill>
              </a:rPr>
              <a:t>SA5 Rel-16 timeplan: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200" dirty="0" smtClean="0">
                <a:solidFill>
                  <a:prstClr val="black"/>
                </a:solidFill>
              </a:rPr>
              <a:t>Jun 2020 </a:t>
            </a:r>
            <a:r>
              <a:rPr lang="nb-NO" sz="1200" dirty="0">
                <a:solidFill>
                  <a:prstClr val="black"/>
                </a:solidFill>
              </a:rPr>
              <a:t>(</a:t>
            </a:r>
            <a:r>
              <a:rPr lang="nb-NO" sz="1200" dirty="0" smtClean="0">
                <a:solidFill>
                  <a:prstClr val="black"/>
                </a:solidFill>
              </a:rPr>
              <a:t>SA5#131e) </a:t>
            </a:r>
            <a:r>
              <a:rPr lang="nb-NO" sz="1200" dirty="0">
                <a:solidFill>
                  <a:prstClr val="black"/>
                </a:solidFill>
              </a:rPr>
              <a:t>SA5 stage </a:t>
            </a:r>
            <a:r>
              <a:rPr lang="nb-NO" sz="1200" dirty="0" smtClean="0">
                <a:solidFill>
                  <a:prstClr val="black"/>
                </a:solidFill>
              </a:rPr>
              <a:t>2+3 freeze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sz="1200" dirty="0">
              <a:solidFill>
                <a:prstClr val="black"/>
              </a:solidFill>
            </a:endParaRPr>
          </a:p>
          <a:p>
            <a:r>
              <a:rPr lang="nb-NO" altLang="zh-CN" sz="1200" b="1" dirty="0">
                <a:solidFill>
                  <a:srgbClr val="00B0F0"/>
                </a:solidFill>
              </a:rPr>
              <a:t>SA5 </a:t>
            </a:r>
            <a:r>
              <a:rPr lang="nb-NO" sz="1200" b="1" dirty="0" smtClean="0">
                <a:solidFill>
                  <a:srgbClr val="00B0F0"/>
                </a:solidFill>
              </a:rPr>
              <a:t>Rel-17 </a:t>
            </a:r>
            <a:r>
              <a:rPr lang="en-US" altLang="zh-CN" sz="1200" b="1" dirty="0" smtClean="0">
                <a:solidFill>
                  <a:srgbClr val="00B0F0"/>
                </a:solidFill>
              </a:rPr>
              <a:t>OAM </a:t>
            </a:r>
            <a:r>
              <a:rPr lang="nb-NO" sz="1200" b="1" dirty="0" smtClean="0">
                <a:solidFill>
                  <a:srgbClr val="00B0F0"/>
                </a:solidFill>
              </a:rPr>
              <a:t>timeplan: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200" dirty="0" smtClean="0">
                <a:solidFill>
                  <a:prstClr val="black"/>
                </a:solidFill>
              </a:rPr>
              <a:t>Oct </a:t>
            </a:r>
            <a:r>
              <a:rPr lang="en-US" altLang="en-US" sz="1200" dirty="0">
                <a:solidFill>
                  <a:prstClr val="black"/>
                </a:solidFill>
              </a:rPr>
              <a:t>2019 (</a:t>
            </a:r>
            <a:r>
              <a:rPr lang="en-US" altLang="en-US" sz="1200" dirty="0" smtClean="0">
                <a:solidFill>
                  <a:prstClr val="black"/>
                </a:solidFill>
              </a:rPr>
              <a:t>SA5#127) : start the discussion </a:t>
            </a:r>
            <a:r>
              <a:rPr lang="en-US" altLang="en-US" sz="1200" dirty="0">
                <a:solidFill>
                  <a:prstClr val="black"/>
                </a:solidFill>
              </a:rPr>
              <a:t>of R17 </a:t>
            </a:r>
            <a:r>
              <a:rPr lang="en-US" altLang="en-US" sz="1200" dirty="0" smtClean="0">
                <a:solidFill>
                  <a:prstClr val="black"/>
                </a:solidFill>
              </a:rPr>
              <a:t>WIs/Sis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200" kern="0" dirty="0">
                <a:solidFill>
                  <a:srgbClr val="00B0F0"/>
                </a:solidFill>
              </a:rPr>
              <a:t>Closure of WI/SI proposal:  no new Rel-17 WI/SI is recommended after SA5 #</a:t>
            </a:r>
            <a:r>
              <a:rPr lang="en-US" sz="1200" kern="0" dirty="0" smtClean="0">
                <a:solidFill>
                  <a:srgbClr val="00B0F0"/>
                </a:solidFill>
              </a:rPr>
              <a:t>132</a:t>
            </a:r>
            <a:endParaRPr lang="en-US" altLang="en-US" sz="1200" dirty="0">
              <a:solidFill>
                <a:srgbClr val="00B0F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en-US" sz="1200" dirty="0">
                <a:solidFill>
                  <a:srgbClr val="00B0F0"/>
                </a:solidFill>
              </a:rPr>
              <a:t>stage1 freeze: Dec 2020 (SA5#134) </a:t>
            </a:r>
            <a:endParaRPr lang="en-US" altLang="en-US" sz="1200" dirty="0" smtClean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2 freeze: Jun.2021 </a:t>
            </a:r>
            <a:r>
              <a:rPr lang="en-US" altLang="en-US" sz="1200" dirty="0">
                <a:solidFill>
                  <a:srgbClr val="00B0F0"/>
                </a:solidFill>
              </a:rPr>
              <a:t>(</a:t>
            </a:r>
            <a:r>
              <a:rPr lang="en-US" altLang="en-US" sz="1200" dirty="0" smtClean="0">
                <a:solidFill>
                  <a:srgbClr val="00B0F0"/>
                </a:solidFill>
              </a:rPr>
              <a:t>SA5#137) </a:t>
            </a:r>
            <a:endParaRPr lang="en-US" altLang="en-US" sz="1200" dirty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3(CT related) freeze: Mar.2021(SA5#137)</a:t>
            </a:r>
            <a:endParaRPr lang="en-US" sz="1200" dirty="0">
              <a:solidFill>
                <a:srgbClr val="00B0F0"/>
              </a:solidFill>
            </a:endParaRPr>
          </a:p>
          <a:p>
            <a:pPr marL="285750" lvl="1" indent="-285750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rgbClr val="00B0F0"/>
                </a:solidFill>
              </a:rPr>
              <a:t>Stage 3(other): </a:t>
            </a:r>
            <a:r>
              <a:rPr lang="en-US" sz="1200" dirty="0">
                <a:solidFill>
                  <a:srgbClr val="00B0F0"/>
                </a:solidFill>
              </a:rPr>
              <a:t>Jun.2021 </a:t>
            </a:r>
            <a:r>
              <a:rPr lang="en-US" sz="1200" dirty="0" smtClean="0">
                <a:solidFill>
                  <a:srgbClr val="00B0F0"/>
                </a:solidFill>
              </a:rPr>
              <a:t>(SA5#138)</a:t>
            </a:r>
            <a:endParaRPr lang="en-US" sz="1200" dirty="0">
              <a:solidFill>
                <a:srgbClr val="00B0F0"/>
              </a:solidFill>
            </a:endParaRPr>
          </a:p>
        </p:txBody>
      </p:sp>
      <p:cxnSp>
        <p:nvCxnSpPr>
          <p:cNvPr id="14" name="直接连接符 13"/>
          <p:cNvCxnSpPr/>
          <p:nvPr/>
        </p:nvCxnSpPr>
        <p:spPr bwMode="auto">
          <a:xfrm>
            <a:off x="2959892" y="4659954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文本框 14"/>
          <p:cNvSpPr txBox="1"/>
          <p:nvPr/>
        </p:nvSpPr>
        <p:spPr>
          <a:xfrm>
            <a:off x="4866802" y="4395738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132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 flipH="1">
            <a:off x="5108918" y="4674964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文本框 17"/>
          <p:cNvSpPr txBox="1"/>
          <p:nvPr/>
        </p:nvSpPr>
        <p:spPr>
          <a:xfrm>
            <a:off x="3804238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130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410197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133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949577" y="4399843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134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1" name="圆角矩形 20"/>
          <p:cNvSpPr/>
          <p:nvPr/>
        </p:nvSpPr>
        <p:spPr bwMode="auto">
          <a:xfrm>
            <a:off x="2720362" y="4700562"/>
            <a:ext cx="527882" cy="48734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>
                <a:solidFill>
                  <a:prstClr val="white"/>
                </a:solidFill>
              </a:rPr>
              <a:t>R16 </a:t>
            </a:r>
            <a:endParaRPr lang="en-US" sz="1000" dirty="0" smtClean="0">
              <a:solidFill>
                <a:prstClr val="white"/>
              </a:solidFill>
            </a:endParaRPr>
          </a:p>
          <a:p>
            <a:pPr algn="ctr"/>
            <a:r>
              <a:rPr lang="en-US" sz="1000" dirty="0" smtClean="0">
                <a:solidFill>
                  <a:prstClr val="white"/>
                </a:solidFill>
              </a:rPr>
              <a:t>stage </a:t>
            </a:r>
            <a:r>
              <a:rPr lang="en-US" sz="1000" dirty="0">
                <a:solidFill>
                  <a:prstClr val="white"/>
                </a:solidFill>
              </a:rPr>
              <a:t>1 freeze</a:t>
            </a:r>
          </a:p>
          <a:p>
            <a:pPr algn="ctr"/>
            <a:endParaRPr lang="en-US" sz="1000" dirty="0" smtClean="0">
              <a:solidFill>
                <a:prstClr val="white"/>
              </a:solidFill>
              <a:latin typeface="Arial" charset="0"/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3573714" y="4669765"/>
            <a:ext cx="5509" cy="16526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文本框 23"/>
          <p:cNvSpPr txBox="1"/>
          <p:nvPr/>
        </p:nvSpPr>
        <p:spPr>
          <a:xfrm>
            <a:off x="130985" y="4700562"/>
            <a:ext cx="7152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Rel-16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Schedule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42851" y="5143530"/>
            <a:ext cx="679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Planning</a:t>
            </a:r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26" name="圆角矩形 25"/>
          <p:cNvSpPr/>
          <p:nvPr/>
        </p:nvSpPr>
        <p:spPr bwMode="auto">
          <a:xfrm>
            <a:off x="5814844" y="5713183"/>
            <a:ext cx="671616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1 </a:t>
            </a:r>
            <a:r>
              <a:rPr lang="en-US" sz="1050" dirty="0" smtClean="0">
                <a:solidFill>
                  <a:prstClr val="black"/>
                </a:solidFill>
              </a:rPr>
              <a:t>freeze</a:t>
            </a:r>
            <a:endParaRPr lang="en-US" sz="1050" dirty="0">
              <a:solidFill>
                <a:prstClr val="black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42851" y="5604409"/>
            <a:ext cx="89800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prstClr val="black"/>
                </a:solidFill>
              </a:rPr>
              <a:t>Rel-17 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Schedule</a:t>
            </a:r>
          </a:p>
          <a:p>
            <a:r>
              <a:rPr lang="en-US" sz="1000" dirty="0" smtClean="0">
                <a:solidFill>
                  <a:prstClr val="black"/>
                </a:solidFill>
              </a:rPr>
              <a:t>(preliminary)</a:t>
            </a:r>
            <a:endParaRPr lang="en-US" sz="1000" dirty="0">
              <a:solidFill>
                <a:prstClr val="black"/>
              </a:solidFill>
            </a:endParaRPr>
          </a:p>
        </p:txBody>
      </p:sp>
      <p:cxnSp>
        <p:nvCxnSpPr>
          <p:cNvPr id="28" name="直接连接符 27"/>
          <p:cNvCxnSpPr/>
          <p:nvPr/>
        </p:nvCxnSpPr>
        <p:spPr bwMode="auto">
          <a:xfrm>
            <a:off x="4084506" y="4676842"/>
            <a:ext cx="17231" cy="164558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圆角矩形 28"/>
          <p:cNvSpPr/>
          <p:nvPr/>
        </p:nvSpPr>
        <p:spPr bwMode="auto">
          <a:xfrm>
            <a:off x="2252919" y="5248212"/>
            <a:ext cx="1026684" cy="411496"/>
          </a:xfrm>
          <a:prstGeom prst="roundRect">
            <a:avLst/>
          </a:prstGeom>
          <a:solidFill>
            <a:srgbClr val="FFCC6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R17</a:t>
            </a:r>
          </a:p>
          <a:p>
            <a:pPr algn="ctr"/>
            <a:r>
              <a:rPr lang="en-US" sz="1000" dirty="0" smtClean="0">
                <a:solidFill>
                  <a:prstClr val="black"/>
                </a:solidFill>
              </a:rPr>
              <a:t>Initial input</a:t>
            </a:r>
            <a:endParaRPr lang="en-US" sz="1000" dirty="0">
              <a:solidFill>
                <a:prstClr val="black"/>
              </a:solidFill>
            </a:endParaRPr>
          </a:p>
          <a:p>
            <a:pPr algn="ctr"/>
            <a:endParaRPr lang="en-US" sz="1000" dirty="0" smtClean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358711" y="4398778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138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31" name="直接连接符 30"/>
          <p:cNvCxnSpPr/>
          <p:nvPr/>
        </p:nvCxnSpPr>
        <p:spPr bwMode="auto">
          <a:xfrm flipH="1">
            <a:off x="6171482" y="4669765"/>
            <a:ext cx="2067" cy="163951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圆角矩形 31"/>
          <p:cNvSpPr/>
          <p:nvPr/>
        </p:nvSpPr>
        <p:spPr bwMode="auto">
          <a:xfrm>
            <a:off x="6962635" y="5307723"/>
            <a:ext cx="1058789" cy="39640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</a:t>
            </a:r>
            <a:r>
              <a:rPr lang="en-US" sz="1050" dirty="0" smtClean="0">
                <a:solidFill>
                  <a:prstClr val="black"/>
                </a:solidFill>
              </a:rPr>
              <a:t>2 freeze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33" name="曲线连接符 32"/>
          <p:cNvCxnSpPr>
            <a:stCxn id="29" idx="3"/>
            <a:endCxn id="26" idx="0"/>
          </p:cNvCxnSpPr>
          <p:nvPr/>
        </p:nvCxnSpPr>
        <p:spPr bwMode="auto">
          <a:xfrm>
            <a:off x="3279603" y="5453960"/>
            <a:ext cx="2871049" cy="259223"/>
          </a:xfrm>
          <a:prstGeom prst="curvedConnector2">
            <a:avLst/>
          </a:prstGeom>
          <a:solidFill>
            <a:schemeClr val="accent1"/>
          </a:solidFill>
          <a:ln w="3175" cap="flat" cmpd="sng" algn="ctr">
            <a:solidFill>
              <a:schemeClr val="tx2">
                <a:lumMod val="20000"/>
                <a:lumOff val="8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曲线连接符 33"/>
          <p:cNvCxnSpPr>
            <a:stCxn id="29" idx="3"/>
            <a:endCxn id="32" idx="0"/>
          </p:cNvCxnSpPr>
          <p:nvPr/>
        </p:nvCxnSpPr>
        <p:spPr bwMode="auto">
          <a:xfrm flipV="1">
            <a:off x="3279603" y="5307723"/>
            <a:ext cx="4212427" cy="146237"/>
          </a:xfrm>
          <a:prstGeom prst="curvedConnector4">
            <a:avLst>
              <a:gd name="adj1" fmla="val 43716"/>
              <a:gd name="adj2" fmla="val 297016"/>
            </a:avLst>
          </a:prstGeom>
          <a:solidFill>
            <a:schemeClr val="accent1"/>
          </a:solidFill>
          <a:ln w="31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" name="曲线连接符 34"/>
          <p:cNvCxnSpPr>
            <a:stCxn id="29" idx="3"/>
            <a:endCxn id="47" idx="0"/>
          </p:cNvCxnSpPr>
          <p:nvPr/>
        </p:nvCxnSpPr>
        <p:spPr bwMode="auto">
          <a:xfrm>
            <a:off x="3279603" y="5453960"/>
            <a:ext cx="5402439" cy="235394"/>
          </a:xfrm>
          <a:prstGeom prst="curvedConnector2">
            <a:avLst/>
          </a:prstGeom>
          <a:solidFill>
            <a:schemeClr val="accent1"/>
          </a:solidFill>
          <a:ln w="3175" cap="flat" cmpd="sng" algn="ctr">
            <a:solidFill>
              <a:schemeClr val="tx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2484271" y="4646806"/>
            <a:ext cx="9731" cy="16624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直接连接符 36"/>
          <p:cNvCxnSpPr/>
          <p:nvPr/>
        </p:nvCxnSpPr>
        <p:spPr bwMode="auto">
          <a:xfrm>
            <a:off x="8619844" y="4680330"/>
            <a:ext cx="15850" cy="162754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标题 1"/>
          <p:cNvSpPr>
            <a:spLocks noGrp="1"/>
          </p:cNvSpPr>
          <p:nvPr>
            <p:ph type="title"/>
          </p:nvPr>
        </p:nvSpPr>
        <p:spPr>
          <a:xfrm>
            <a:off x="57665" y="105637"/>
            <a:ext cx="9901881" cy="825239"/>
          </a:xfrm>
        </p:spPr>
        <p:txBody>
          <a:bodyPr/>
          <a:lstStyle/>
          <a:p>
            <a:r>
              <a:rPr lang="en-US" altLang="zh-CN" sz="3200" dirty="0"/>
              <a:t>SA5 Leaders recommendation for Release plan (OAM</a:t>
            </a:r>
            <a:r>
              <a:rPr lang="en-US" altLang="zh-CN" sz="3200" dirty="0" smtClean="0"/>
              <a:t>) </a:t>
            </a:r>
            <a:r>
              <a:rPr lang="en-US" sz="3200" dirty="0" smtClean="0"/>
              <a:t>(2)</a:t>
            </a:r>
            <a:endParaRPr lang="en-US" sz="3200" dirty="0"/>
          </a:p>
        </p:txBody>
      </p:sp>
      <p:sp>
        <p:nvSpPr>
          <p:cNvPr id="40" name="文本框 39"/>
          <p:cNvSpPr txBox="1"/>
          <p:nvPr/>
        </p:nvSpPr>
        <p:spPr>
          <a:xfrm>
            <a:off x="7202478" y="4397965"/>
            <a:ext cx="524503" cy="276999"/>
          </a:xfrm>
          <a:prstGeom prst="rect">
            <a:avLst/>
          </a:prstGeom>
          <a:solidFill>
            <a:srgbClr val="00B050"/>
          </a:solidFill>
        </p:spPr>
        <p:txBody>
          <a:bodyPr wrap="none" rtlCol="0">
            <a:spAutoFit/>
          </a:bodyPr>
          <a:lstStyle>
            <a:defPPr>
              <a:defRPr lang="en-GB"/>
            </a:defPPr>
            <a:lvl1pPr>
              <a:defRPr sz="1200"/>
            </a:lvl1pPr>
          </a:lstStyle>
          <a:p>
            <a:r>
              <a:rPr lang="en-US" dirty="0">
                <a:solidFill>
                  <a:prstClr val="black"/>
                </a:solidFill>
              </a:rPr>
              <a:t>#</a:t>
            </a:r>
            <a:r>
              <a:rPr lang="en-US" dirty="0" smtClean="0">
                <a:solidFill>
                  <a:prstClr val="black"/>
                </a:solidFill>
              </a:rPr>
              <a:t>137</a:t>
            </a:r>
            <a:endParaRPr lang="en-US" dirty="0">
              <a:solidFill>
                <a:prstClr val="black"/>
              </a:solidFill>
            </a:endParaRPr>
          </a:p>
        </p:txBody>
      </p:sp>
      <p:cxnSp>
        <p:nvCxnSpPr>
          <p:cNvPr id="41" name="直接连接符 40"/>
          <p:cNvCxnSpPr/>
          <p:nvPr/>
        </p:nvCxnSpPr>
        <p:spPr bwMode="auto">
          <a:xfrm>
            <a:off x="7463611" y="4679517"/>
            <a:ext cx="22727" cy="161106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圆角矩形 41"/>
          <p:cNvSpPr/>
          <p:nvPr/>
        </p:nvSpPr>
        <p:spPr bwMode="auto">
          <a:xfrm>
            <a:off x="6962634" y="5700458"/>
            <a:ext cx="1058790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3</a:t>
            </a:r>
            <a:r>
              <a:rPr lang="en-US" sz="1050" dirty="0" smtClean="0">
                <a:solidFill>
                  <a:prstClr val="black"/>
                </a:solidFill>
              </a:rPr>
              <a:t> freeze </a:t>
            </a:r>
            <a:r>
              <a:rPr lang="zh-CN" altLang="en-US" sz="1050" dirty="0" smtClean="0">
                <a:solidFill>
                  <a:prstClr val="black"/>
                </a:solidFill>
              </a:rPr>
              <a:t>（</a:t>
            </a:r>
            <a:r>
              <a:rPr lang="en-US" altLang="zh-CN" sz="1050" dirty="0" smtClean="0">
                <a:solidFill>
                  <a:prstClr val="black"/>
                </a:solidFill>
              </a:rPr>
              <a:t>CT related</a:t>
            </a:r>
            <a:r>
              <a:rPr lang="zh-CN" altLang="en-US" sz="1050" dirty="0" smtClean="0">
                <a:solidFill>
                  <a:prstClr val="black"/>
                </a:solidFill>
              </a:rPr>
              <a:t>）</a:t>
            </a:r>
            <a:endParaRPr lang="en-US" sz="1050" dirty="0">
              <a:solidFill>
                <a:prstClr val="black"/>
              </a:solidFill>
            </a:endParaRPr>
          </a:p>
        </p:txBody>
      </p:sp>
      <p:cxnSp>
        <p:nvCxnSpPr>
          <p:cNvPr id="43" name="直接连接符 42"/>
          <p:cNvCxnSpPr/>
          <p:nvPr/>
        </p:nvCxnSpPr>
        <p:spPr bwMode="auto">
          <a:xfrm flipH="1">
            <a:off x="4584841" y="4657704"/>
            <a:ext cx="7389" cy="166471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圆角矩形 22"/>
          <p:cNvSpPr/>
          <p:nvPr/>
        </p:nvSpPr>
        <p:spPr bwMode="auto">
          <a:xfrm>
            <a:off x="4395055" y="4731462"/>
            <a:ext cx="527882" cy="487346"/>
          </a:xfrm>
          <a:prstGeom prst="roundRect">
            <a:avLst/>
          </a:prstGeom>
          <a:solidFill>
            <a:srgbClr val="00B0F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800" dirty="0">
                <a:solidFill>
                  <a:prstClr val="white"/>
                </a:solidFill>
              </a:rPr>
              <a:t>R16 </a:t>
            </a:r>
            <a:endParaRPr lang="en-US" sz="800" dirty="0" smtClean="0">
              <a:solidFill>
                <a:prstClr val="white"/>
              </a:solidFill>
            </a:endParaRPr>
          </a:p>
          <a:p>
            <a:pPr algn="ctr"/>
            <a:r>
              <a:rPr lang="en-US" sz="800" dirty="0" smtClean="0">
                <a:solidFill>
                  <a:prstClr val="white"/>
                </a:solidFill>
              </a:rPr>
              <a:t>stage 2+3 </a:t>
            </a:r>
            <a:r>
              <a:rPr lang="en-US" sz="800" dirty="0">
                <a:solidFill>
                  <a:prstClr val="white"/>
                </a:solidFill>
              </a:rPr>
              <a:t>freeze</a:t>
            </a:r>
          </a:p>
          <a:p>
            <a:pPr algn="ctr"/>
            <a:endParaRPr lang="en-US" sz="800" dirty="0" smtClean="0">
              <a:solidFill>
                <a:prstClr val="white"/>
              </a:solidFill>
              <a:latin typeface="Arial" charset="0"/>
            </a:endParaRPr>
          </a:p>
        </p:txBody>
      </p:sp>
      <p:cxnSp>
        <p:nvCxnSpPr>
          <p:cNvPr id="44" name="直接连接符 43"/>
          <p:cNvCxnSpPr/>
          <p:nvPr/>
        </p:nvCxnSpPr>
        <p:spPr bwMode="auto">
          <a:xfrm flipH="1">
            <a:off x="5655270" y="4669765"/>
            <a:ext cx="14594" cy="164745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圆角矩形 46"/>
          <p:cNvSpPr/>
          <p:nvPr/>
        </p:nvSpPr>
        <p:spPr bwMode="auto">
          <a:xfrm>
            <a:off x="8346234" y="5689354"/>
            <a:ext cx="671616" cy="54289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en-US" sz="1050" dirty="0" smtClean="0">
                <a:solidFill>
                  <a:prstClr val="black"/>
                </a:solidFill>
              </a:rPr>
              <a:t>R17 </a:t>
            </a:r>
            <a:endParaRPr lang="en-US" sz="1050" dirty="0">
              <a:solidFill>
                <a:prstClr val="black"/>
              </a:solidFill>
            </a:endParaRPr>
          </a:p>
          <a:p>
            <a:pPr algn="ctr"/>
            <a:r>
              <a:rPr lang="en-US" sz="1050" dirty="0">
                <a:solidFill>
                  <a:prstClr val="black"/>
                </a:solidFill>
              </a:rPr>
              <a:t>stage 3</a:t>
            </a:r>
            <a:r>
              <a:rPr lang="en-US" sz="1050" dirty="0" smtClean="0">
                <a:solidFill>
                  <a:prstClr val="black"/>
                </a:solidFill>
              </a:rPr>
              <a:t> freeze</a:t>
            </a:r>
            <a:endParaRPr lang="en-US" sz="105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97409" y="218368"/>
            <a:ext cx="8973312" cy="768101"/>
          </a:xfrm>
        </p:spPr>
        <p:txBody>
          <a:bodyPr/>
          <a:lstStyle/>
          <a:p>
            <a:r>
              <a:rPr lang="sv-SE" dirty="0"/>
              <a:t>Incoming </a:t>
            </a:r>
            <a:r>
              <a:rPr lang="sv-SE" dirty="0" smtClean="0"/>
              <a:t>LSs </a:t>
            </a:r>
            <a:r>
              <a:rPr lang="en-US" altLang="zh-CN" dirty="0" smtClean="0"/>
              <a:t>- 2</a:t>
            </a:r>
            <a:endParaRPr lang="sv-SE" dirty="0"/>
          </a:p>
        </p:txBody>
      </p:sp>
      <p:graphicFrame>
        <p:nvGraphicFramePr>
          <p:cNvPr id="7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539652346"/>
              </p:ext>
            </p:extLst>
          </p:nvPr>
        </p:nvGraphicFramePr>
        <p:xfrm>
          <a:off x="143330" y="1101319"/>
          <a:ext cx="11946577" cy="3443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008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6940244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467868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  <a:gridCol w="1157504">
                  <a:extLst>
                    <a:ext uri="{9D8B030D-6E8A-4147-A177-3AD203B41FA5}">
                      <a16:colId xmlns:a16="http://schemas.microsoft.com/office/drawing/2014/main" xmlns="" val="3690116950"/>
                    </a:ext>
                  </a:extLst>
                </a:gridCol>
                <a:gridCol w="1228953">
                  <a:extLst>
                    <a:ext uri="{9D8B030D-6E8A-4147-A177-3AD203B41FA5}">
                      <a16:colId xmlns:a16="http://schemas.microsoft.com/office/drawing/2014/main" xmlns="" val="2952368263"/>
                    </a:ext>
                  </a:extLst>
                </a:gridCol>
              </a:tblGrid>
              <a:tr h="323121">
                <a:tc>
                  <a:txBody>
                    <a:bodyPr/>
                    <a:lstStyle/>
                    <a:p>
                      <a:pPr algn="ctr"/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In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ccSA5 on propagation of user consent related information during Xn inter-PLMN handover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R3-204378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S5-204029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the translation of GSMA GST/NEST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S2-1912467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98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NPN network sharing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S2-2001398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74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CAG definition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S2-2001401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Resubmitted LS ccSA5 on QoS Monitoring for URLLC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S2-2003468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S5-204537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S5-204033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Reply LS ccSA5 on Application Architecture for enabling Edge Applications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S2-2004386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Application Registration in relation to management aspects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S6-200949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S5-204117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S5-204035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methodology harmonization and REST-based network management framework (reply to 3GPP TSG SA5-S5-197541)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ITU-T SG2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S5-204647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S5-204036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cc SA5 on LS on M.resm-AI “Requirements for energy saving management of 5G RAN system with AI”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ITU-T SG2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S5-204070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S5-204037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Resubmitted Ls to SA5 on 3GPP Cooperation on Management Services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O-RAN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postponed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Liaison from ISG ZSM to IETF ccSA5 for TN coordination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ISG ZSM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S5-204039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Publication of major ZSM specifications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ETSI ISG ZSM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S5-204514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46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S5-204432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Completion of WT-456 and WT-470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BBF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noted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zh-CN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5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S5-204438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LS to SA5 on introduction of TM FORUM Autonomous Network Project and Coordination Proposal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TMF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replied to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S5-204550</a:t>
                      </a:r>
                      <a:endParaRPr lang="zh-CN" sz="11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90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" y="116142"/>
            <a:ext cx="9112251" cy="1143000"/>
          </a:xfrm>
        </p:spPr>
        <p:txBody>
          <a:bodyPr/>
          <a:lstStyle/>
          <a:p>
            <a:r>
              <a:rPr lang="sv-SE" dirty="0"/>
              <a:t>Outgoing </a:t>
            </a:r>
            <a:r>
              <a:rPr lang="sv-SE" dirty="0" smtClean="0"/>
              <a:t>LSs</a:t>
            </a:r>
            <a:endParaRPr lang="sv-SE" dirty="0"/>
          </a:p>
        </p:txBody>
      </p:sp>
      <p:graphicFrame>
        <p:nvGraphicFramePr>
          <p:cNvPr id="5" name="Table Placeholder 4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890165042"/>
              </p:ext>
            </p:extLst>
          </p:nvPr>
        </p:nvGraphicFramePr>
        <p:xfrm>
          <a:off x="165577" y="1021814"/>
          <a:ext cx="11778017" cy="4919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8883">
                  <a:extLst>
                    <a:ext uri="{9D8B030D-6E8A-4147-A177-3AD203B41FA5}">
                      <a16:colId xmlns:a16="http://schemas.microsoft.com/office/drawing/2014/main" xmlns="" val="570476699"/>
                    </a:ext>
                  </a:extLst>
                </a:gridCol>
                <a:gridCol w="4660125">
                  <a:extLst>
                    <a:ext uri="{9D8B030D-6E8A-4147-A177-3AD203B41FA5}">
                      <a16:colId xmlns:a16="http://schemas.microsoft.com/office/drawing/2014/main" xmlns="" val="2618836924"/>
                    </a:ext>
                  </a:extLst>
                </a:gridCol>
                <a:gridCol w="1913206">
                  <a:extLst>
                    <a:ext uri="{9D8B030D-6E8A-4147-A177-3AD203B41FA5}">
                      <a16:colId xmlns:a16="http://schemas.microsoft.com/office/drawing/2014/main" xmlns="" val="3016348962"/>
                    </a:ext>
                  </a:extLst>
                </a:gridCol>
                <a:gridCol w="2234338">
                  <a:extLst>
                    <a:ext uri="{9D8B030D-6E8A-4147-A177-3AD203B41FA5}">
                      <a16:colId xmlns:a16="http://schemas.microsoft.com/office/drawing/2014/main" xmlns="" val="3690116950"/>
                    </a:ext>
                  </a:extLst>
                </a:gridCol>
                <a:gridCol w="1301465">
                  <a:extLst>
                    <a:ext uri="{9D8B030D-6E8A-4147-A177-3AD203B41FA5}">
                      <a16:colId xmlns:a16="http://schemas.microsoft.com/office/drawing/2014/main" xmlns="" val="2952368263"/>
                    </a:ext>
                  </a:extLst>
                </a:gridCol>
              </a:tblGrid>
              <a:tr h="3881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Cc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Reply To</a:t>
                      </a:r>
                      <a:endParaRPr lang="sv-SE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83687663"/>
                  </a:ext>
                </a:extLst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S5-204476 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from SA5 to GSMA on NG.116 support of different access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types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GSMA 5GJA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3GPP 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S5-204012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82164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S5-204117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reply to SA6 on application registration in relation to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mgmt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aspects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SA6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S5-204034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9661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S5-204440</a:t>
                      </a:r>
                      <a:endParaRPr lang="zh-CN" sz="1200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to ETSI ISG ENI on mapping between ENI architecture and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NWDAF/MDAF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ETSI ISG ENI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3GPP 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SA2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</a:rPr>
                        <a:t>S5-204016</a:t>
                      </a:r>
                      <a:endParaRPr lang="zh-CN" altLang="zh-CN" sz="1200" smtClean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638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S5-204443</a:t>
                      </a:r>
                      <a:endParaRPr lang="zh-CN" sz="1200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to SA2 on dynamic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5Qis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SA2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new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3569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S5-204319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on support for stream based MDT/Trace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reporting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RAN3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R3-204110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S5-204474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on limitation of Propagation of immediate MDT configuration in case of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Xn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inter-RAT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HO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RAN3, 3GPP RAN2, 3GPP CT4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S5-204027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S5-204516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to LS on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M.resm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-AI Requirements for energy saving management of 5G RAN system with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AI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ITU-T Q5/2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SA, 3GPP RAN3, ITU-R WP 5D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S5-204036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22102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S5-204647 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to SA5 on methodology harmonization and REST-based network management framework (reply to 3GPP TSG SA5-S5-197541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)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ITU-T Study Group 2, Question 7/2</a:t>
                      </a:r>
                      <a:endParaRPr lang="zh-CN" altLang="en-US" sz="1200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altLang="en-US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S5-204035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S5-204514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Reply LS to ETSI ISG ZSM on Publication of major ZSM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specifications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ETSI ISG ZSM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S5-204039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S5-204407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to SA3 for new WID for access control of management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service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SA3</a:t>
                      </a:r>
                      <a:endParaRPr lang="zh-CN" altLang="zh-CN" sz="1200" kern="1200" dirty="0" smtClean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new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638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S5-204537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reply to SA2 and RAN3 on </a:t>
                      </a: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QoS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monitoring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RAN3, 3GPP SA2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3GPP RAN2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S2-2003468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927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S5-204542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reply to RAN2 on user consent for trace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reporting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GPP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RAN2, 3</a:t>
                      </a: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GPP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RAN3, SA3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S5-204023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7240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S5-204550</a:t>
                      </a:r>
                      <a:endParaRPr lang="zh-CN" sz="1200" kern="120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LS reply to TM Forum on introduction of TM Forum Autonomous Network project and Coordination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Proposal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TM Forum</a:t>
                      </a:r>
                      <a:endParaRPr lang="zh-CN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 defTabSz="1219170" rtl="0" eaLnBrk="1" fontAlgn="t" latinLnBrk="0" hangingPunct="1">
                        <a:spcAft>
                          <a:spcPts val="0"/>
                        </a:spcAft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ETSI (AN initiative, ZSM, ENI, F5G, TC INT AFI), GSMA, NGMN, CCSA TC7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S5-204438</a:t>
                      </a:r>
                      <a:endParaRPr lang="fr-FR" sz="1200" kern="1200" dirty="0">
                        <a:solidFill>
                          <a:srgbClr val="0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63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73206" y="260350"/>
            <a:ext cx="9253182" cy="79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200" kern="0" dirty="0" smtClean="0">
                <a:solidFill>
                  <a:srgbClr val="FF0000"/>
                </a:solidFill>
                <a:latin typeface="Calibri"/>
                <a:cs typeface="+mj-cs"/>
              </a:rPr>
              <a:t>New or Revised Work Items / Study Items</a:t>
            </a: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049064"/>
              </p:ext>
            </p:extLst>
          </p:nvPr>
        </p:nvGraphicFramePr>
        <p:xfrm>
          <a:off x="189596" y="1287352"/>
          <a:ext cx="11902965" cy="2849580"/>
        </p:xfrm>
        <a:graphic>
          <a:graphicData uri="http://schemas.openxmlformats.org/drawingml/2006/table">
            <a:tbl>
              <a:tblPr/>
              <a:tblGrid>
                <a:gridCol w="12030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14248"/>
                <a:gridCol w="966952"/>
                <a:gridCol w="44853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7895"/>
                <a:gridCol w="2315515"/>
              </a:tblGrid>
              <a:tr h="519264"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Tdoc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Type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Release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Source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宋体" pitchFamily="2" charset="-122"/>
                          <a:cs typeface="Arial" charset="0"/>
                        </a:rPr>
                        <a:t>Potential related groups</a:t>
                      </a:r>
                      <a:endParaRPr kumimoji="0" lang="en-GB" altLang="zh-CN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pitchFamily="2" charset="-122"/>
                        <a:cs typeface="Arial" charset="0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S5-204517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 for access control of management service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Nokia, Nokia Shanghai Bell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SA3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S5-204519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WID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New SID on YANG PUSH notifications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Ericsson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ONAP, O-RAN</a:t>
                      </a: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150"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S5-204546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Revised SID </a:t>
                      </a:r>
                      <a:endParaRPr lang="en-US" alt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Rel-17</a:t>
                      </a:r>
                      <a:endParaRPr lang="zh-CN" altLang="zh-CN" sz="1200" kern="1200" dirty="0" smtClean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Revised SID on network slice management enhancement to include security aspect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Nokia, Nokia Shanghai Bell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 WG2 Feasibility Study on Enhancement of Network Slicing Phase 2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 WG3 Study on security aspects of network slicing enhancement</a:t>
                      </a:r>
                    </a:p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9525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ChangeArrowheads="1"/>
          </p:cNvSpPr>
          <p:nvPr/>
        </p:nvSpPr>
        <p:spPr bwMode="auto">
          <a:xfrm>
            <a:off x="573206" y="260350"/>
            <a:ext cx="9253182" cy="7905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488" tIns="44450" rIns="90488" bIns="44450" anchor="ctr"/>
          <a:lstStyle/>
          <a:p>
            <a:pPr algn="ctr">
              <a:defRPr/>
            </a:pPr>
            <a:r>
              <a:rPr lang="en-US" altLang="zh-CN" sz="3200" kern="0" dirty="0" smtClean="0">
                <a:solidFill>
                  <a:srgbClr val="FF0000"/>
                </a:solidFill>
                <a:latin typeface="Calibri"/>
                <a:cs typeface="+mj-cs"/>
              </a:rPr>
              <a:t>Documents endorsed </a:t>
            </a:r>
            <a:r>
              <a:rPr lang="en-US" altLang="zh-CN" sz="3200" kern="0" smtClean="0">
                <a:solidFill>
                  <a:srgbClr val="FF0000"/>
                </a:solidFill>
                <a:latin typeface="Calibri"/>
                <a:cs typeface="+mj-cs"/>
              </a:rPr>
              <a:t>by OA&amp;M</a:t>
            </a:r>
            <a:endParaRPr lang="en-US" altLang="zh-CN" sz="3200" kern="0" dirty="0" smtClean="0">
              <a:solidFill>
                <a:srgbClr val="FF0000"/>
              </a:solidFill>
              <a:latin typeface="Calibri"/>
              <a:cs typeface="+mj-cs"/>
            </a:endParaRPr>
          </a:p>
        </p:txBody>
      </p:sp>
      <p:graphicFrame>
        <p:nvGraphicFramePr>
          <p:cNvPr id="6" name="Group 7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747273"/>
              </p:ext>
            </p:extLst>
          </p:nvPr>
        </p:nvGraphicFramePr>
        <p:xfrm>
          <a:off x="199697" y="1050878"/>
          <a:ext cx="11537378" cy="2419154"/>
        </p:xfrm>
        <a:graphic>
          <a:graphicData uri="http://schemas.openxmlformats.org/drawingml/2006/table">
            <a:tbl>
              <a:tblPr/>
              <a:tblGrid>
                <a:gridCol w="104052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030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33373"/>
                <a:gridCol w="2733373"/>
              </a:tblGrid>
              <a:tr h="603931"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TDoc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Title</a:t>
                      </a: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Source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altLang="zh-CN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Potential related topics and related groups</a:t>
                      </a:r>
                      <a:endParaRPr lang="en-GB" altLang="zh-CN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44000" anchor="ctr" horzOverflow="overflow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298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S5-204434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On RACH optimization granularity for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NR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Ericsson France S.A.S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RAN2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98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S5-204518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Discussion on the relation between Rel-17 autonomous related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work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Huawei Technologies (Korea)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83283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S5-204551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fr-FR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3GPP SA5 introduction on Autonomous Network 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SA5 Vice chair(Huawei)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TMF, GSMA,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NGMN, ETSI, CCSA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98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S5-204449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3GPP Forge process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Nokia, Nokia Shanghai Bell, Huawei, Ericsson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82985"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S5-204480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3GPP SA5 Forge repository structure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121917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chemeClr val="dk1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SA5 Vice chair, Nokia</a:t>
                      </a:r>
                      <a:endParaRPr lang="zh-CN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659694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120651" y="0"/>
            <a:ext cx="9759950" cy="1016000"/>
          </a:xfrm>
        </p:spPr>
        <p:txBody>
          <a:bodyPr/>
          <a:lstStyle/>
          <a:p>
            <a:pPr algn="l"/>
            <a:r>
              <a:rPr lang="en-US" sz="3600" dirty="0" smtClean="0"/>
              <a:t>Overview of SA5 OAM ongoing WIs/SIs</a:t>
            </a:r>
            <a:endParaRPr lang="en-US" sz="3600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4735563"/>
              </p:ext>
            </p:extLst>
          </p:nvPr>
        </p:nvGraphicFramePr>
        <p:xfrm>
          <a:off x="284852" y="2829696"/>
          <a:ext cx="5436450" cy="1375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361"/>
                <a:gridCol w="3429000"/>
                <a:gridCol w="719137"/>
                <a:gridCol w="1015952"/>
              </a:tblGrid>
              <a:tr h="3161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 </a:t>
                      </a:r>
                      <a:r>
                        <a:rPr lang="en-GB" sz="1400" b="1" dirty="0" smtClean="0">
                          <a:effectLst/>
                        </a:rPr>
                        <a:t>Rel-16 </a:t>
                      </a:r>
                      <a:r>
                        <a:rPr lang="en-GB" sz="1400" b="1" dirty="0">
                          <a:effectLst/>
                        </a:rPr>
                        <a:t>Operations, Administration, Maintenance and Provisioning (OAM&amp;P</a:t>
                      </a:r>
                      <a:r>
                        <a:rPr lang="en-GB" sz="1400" b="1" dirty="0" smtClean="0">
                          <a:effectLst/>
                        </a:rPr>
                        <a:t>)</a:t>
                      </a:r>
                      <a:r>
                        <a:rPr lang="en-GB" sz="1400" b="1" dirty="0">
                          <a:effectLst/>
                        </a:rPr>
                        <a:t> </a:t>
                      </a:r>
                      <a:endParaRPr lang="zh-CN" sz="24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QoE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measurement collection 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QOED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760058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Discovery of management services in 5G  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5G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D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MS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820035</a:t>
                      </a:r>
                      <a:endParaRPr lang="zh-CN" sz="14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NRM enhancements </a:t>
                      </a:r>
                      <a:endParaRPr lang="zh-CN" sz="14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eNRM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820032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Self-Organizing Networks (SON) for 5G networks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SON_5G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850030</a:t>
                      </a:r>
                      <a:endParaRPr lang="zh-CN" sz="14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203261"/>
              </p:ext>
            </p:extLst>
          </p:nvPr>
        </p:nvGraphicFramePr>
        <p:xfrm>
          <a:off x="5842374" y="1935907"/>
          <a:ext cx="5882174" cy="4061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950"/>
                <a:gridCol w="3994150"/>
                <a:gridCol w="895350"/>
                <a:gridCol w="668724"/>
              </a:tblGrid>
              <a:tr h="4427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</a:t>
                      </a:r>
                      <a:r>
                        <a:rPr lang="en-GB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Operations, Administration, Maintenance and Provisioning (OAM&amp;P</a:t>
                      </a:r>
                      <a:r>
                        <a:rPr lang="en-GB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zh-CN" sz="2000" b="1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Additional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NRM features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adNRM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Arial" panose="020B0604020202020204" pitchFamily="34" charset="0"/>
                          <a:ea typeface="+mn-ea"/>
                        </a:rPr>
                        <a:t>870026</a:t>
                      </a:r>
                      <a:endParaRPr lang="zh-CN" altLang="zh-CN" sz="1200" dirty="0">
                        <a:effectLst/>
                        <a:latin typeface="Calibri" panose="020F0502020204030204" pitchFamily="34" charset="0"/>
                        <a:ea typeface="+mn-ea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of 5G performance measurements and KPIs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ePM_KPI_5G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880025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MDT enhancement in 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e_5GMDT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of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QoE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 Measurement Collection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eQoE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870027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data collection control and discovery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MADCOL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880028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14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Autonomous network levels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ANL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880027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4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7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Intent driven management service for mobile networks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IDMS_MN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810027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1473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8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Network policy management for 5G mobile networks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NPM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860024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9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Enhanced Closed loop SLS Assurance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eCOSLA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870030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of Self-Organizing Networks (SON) for 5G networks 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eSON_5G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870028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of Handover Optimization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E_HOO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880029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on EE for 5G networks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EE5GPLUS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non-public networks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OAM_NPN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870023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on Management Aspects of 5G Service-Level Agreement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EMA5SLA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the enhanced tenant concept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eMEMTANE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880026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34554"/>
              </p:ext>
            </p:extLst>
          </p:nvPr>
        </p:nvGraphicFramePr>
        <p:xfrm>
          <a:off x="284852" y="4266565"/>
          <a:ext cx="5426146" cy="17183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923"/>
                <a:gridCol w="3455920"/>
                <a:gridCol w="1057408"/>
                <a:gridCol w="638895"/>
              </a:tblGrid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Rel-17 OAM&amp;P Studies </a:t>
                      </a:r>
                      <a:endParaRPr lang="zh-CN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0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management and orchestration aspects with integrated satellite components in a 5G network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FS_5GSAT_MO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830025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autonomous network levels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FS_ANL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850032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3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enhancement of Management Data Analytics Service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FS_eMDAS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850028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4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new aspects of EE for 5G networks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FS_EE5G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870021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5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network slice management enhancements 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FS_NSMEN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860022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200" smtClean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6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Study on management aspects of edge computing</a:t>
                      </a:r>
                      <a:endParaRPr lang="zh-CN" sz="12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FS_eEDGE_Mgt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870029</a:t>
                      </a:r>
                      <a:endParaRPr lang="zh-CN" sz="12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284852" y="1016000"/>
            <a:ext cx="5333698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0000FF"/>
                </a:solidFill>
                <a:latin typeface="+mn-lt"/>
              </a:rPr>
              <a:t>Rel-16: 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(4)</a:t>
            </a:r>
            <a:endParaRPr lang="en-US" altLang="zh-CN" sz="1400" b="1" dirty="0">
              <a:solidFill>
                <a:srgbClr val="0000FF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3 WIs (</a:t>
            </a:r>
            <a:r>
              <a:rPr lang="en-US" altLang="zh-CN" sz="1400" b="1" dirty="0" err="1" smtClean="0">
                <a:solidFill>
                  <a:srgbClr val="0000FF"/>
                </a:solidFill>
                <a:latin typeface="+mn-lt"/>
              </a:rPr>
              <a:t>QOED,eNRM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, SON_5G) are completed.</a:t>
            </a:r>
            <a:endParaRPr lang="en-US" altLang="zh-CN" sz="1400" b="1" dirty="0">
              <a:solidFill>
                <a:srgbClr val="0000FF"/>
              </a:solidFill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1 WI (5GDMS) will be moved to Rel-17. </a:t>
            </a:r>
          </a:p>
          <a:p>
            <a:endParaRPr lang="en-US" altLang="zh-CN" sz="1400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Rel-17</a:t>
            </a:r>
            <a:r>
              <a:rPr lang="en-US" altLang="zh-CN" sz="1400" b="1" dirty="0">
                <a:solidFill>
                  <a:srgbClr val="0000FF"/>
                </a:solidFill>
                <a:latin typeface="+mn-lt"/>
              </a:rPr>
              <a:t>:(15 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WI, 6 SI </a:t>
            </a:r>
            <a:r>
              <a:rPr lang="en-US" altLang="zh-CN" sz="1400" b="1" dirty="0">
                <a:solidFill>
                  <a:srgbClr val="0000FF"/>
                </a:solidFill>
                <a:latin typeface="+mn-lt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>
                <a:solidFill>
                  <a:srgbClr val="0000FF"/>
                </a:solidFill>
                <a:latin typeface="+mn-lt"/>
              </a:rPr>
              <a:t>15 ongoing </a:t>
            </a: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WIs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1400" b="1" dirty="0" smtClean="0">
                <a:solidFill>
                  <a:srgbClr val="0000FF"/>
                </a:solidFill>
                <a:latin typeface="+mn-lt"/>
              </a:rPr>
              <a:t>6 SIs ( FS_ANL SI is completed, 5 ongoing SIs)</a:t>
            </a:r>
            <a:endParaRPr lang="en-US" altLang="zh-CN" sz="1400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203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dirty="0" smtClean="0"/>
              <a:t>Rel-16 WI QOED/5GDMS/</a:t>
            </a:r>
            <a:r>
              <a:rPr lang="en-US" altLang="zh-CN" sz="3200" kern="0" dirty="0" err="1" smtClean="0"/>
              <a:t>eNRM</a:t>
            </a:r>
            <a:r>
              <a:rPr lang="en-US" altLang="zh-CN" sz="3200" kern="0" dirty="0" smtClean="0"/>
              <a:t>/SON_5G</a:t>
            </a:r>
            <a:endParaRPr lang="sv-SE" sz="3200" kern="0" dirty="0"/>
          </a:p>
        </p:txBody>
      </p:sp>
      <p:sp>
        <p:nvSpPr>
          <p:cNvPr id="9" name="矩形 8"/>
          <p:cNvSpPr/>
          <p:nvPr/>
        </p:nvSpPr>
        <p:spPr>
          <a:xfrm>
            <a:off x="6389473" y="3318473"/>
            <a:ext cx="5625609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QOED: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  <a:endParaRPr lang="en-GB" altLang="zh-CN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Solution sets for managing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QoE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measurement collection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rgbClr val="0000FF"/>
                </a:solidFill>
                <a:latin typeface="Calibri"/>
              </a:rPr>
              <a:t>The group agreed to send the remaining TS 28.309 for approval and declare this WI 100% </a:t>
            </a:r>
            <a:r>
              <a:rPr lang="en-US" altLang="zh-CN" sz="1400" b="1" dirty="0" smtClean="0">
                <a:solidFill>
                  <a:srgbClr val="0000FF"/>
                </a:solidFill>
                <a:latin typeface="Calibri"/>
              </a:rPr>
              <a:t>complete.</a:t>
            </a:r>
            <a:endParaRPr lang="en-US" altLang="zh-CN" sz="1400" b="1" dirty="0">
              <a:solidFill>
                <a:srgbClr val="0000FF"/>
              </a:solidFill>
              <a:latin typeface="Calibri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6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SON_5G: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measurements related to RACH optimization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SON Management service correction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references for MRO measurements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Corrections of D-SON procedure</a:t>
            </a: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rgbClr val="0000FF"/>
                </a:solidFill>
                <a:latin typeface="Calibri"/>
              </a:rPr>
              <a:t>The group agreed to send TS 28.313 for approval and declare this WI 100% complete</a:t>
            </a:r>
            <a:endParaRPr lang="en-US" altLang="zh-CN" sz="1400" b="1" dirty="0" smtClean="0">
              <a:solidFill>
                <a:srgbClr val="0000FF"/>
              </a:solidFill>
              <a:latin typeface="Calibri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1400" b="1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5GDMS: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Proposal to move this WI to Rel-17 with a revised WID with reduced scope and more specific</a:t>
            </a: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.</a:t>
            </a:r>
            <a:endParaRPr lang="en-US" altLang="zh-CN" sz="16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5571" y="2953145"/>
            <a:ext cx="11554138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825558"/>
              </p:ext>
            </p:extLst>
          </p:nvPr>
        </p:nvGraphicFramePr>
        <p:xfrm>
          <a:off x="205572" y="596433"/>
          <a:ext cx="11554137" cy="23977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9696"/>
                <a:gridCol w="2370730"/>
                <a:gridCol w="1372310"/>
                <a:gridCol w="1823971"/>
                <a:gridCol w="996779"/>
                <a:gridCol w="1445673"/>
                <a:gridCol w="762777"/>
                <a:gridCol w="1140693"/>
                <a:gridCol w="861508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 err="1"/>
                        <a:t>Completion</a:t>
                      </a:r>
                      <a:r>
                        <a:rPr lang="sv-SE" sz="14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err="1"/>
                        <a:t>Tdoc</a:t>
                      </a:r>
                      <a:r>
                        <a:rPr lang="en-US" altLang="zh-CN" sz="1400" dirty="0"/>
                        <a:t> reference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400" dirty="0"/>
                        <a:t>Related</a:t>
                      </a:r>
                      <a:r>
                        <a:rPr lang="sv-SE" altLang="zh-CN" sz="1400" baseline="0" dirty="0"/>
                        <a:t> groups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Related</a:t>
                      </a:r>
                      <a:r>
                        <a:rPr lang="sv-SE" sz="1400" baseline="0" dirty="0"/>
                        <a:t> </a:t>
                      </a:r>
                      <a:r>
                        <a:rPr lang="en-US" altLang="zh-CN" sz="1400" dirty="0"/>
                        <a:t>topic</a:t>
                      </a:r>
                      <a:endParaRPr lang="sv-SE" sz="14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QOED</a:t>
                      </a:r>
                      <a:endParaRPr lang="zh-CN" sz="1100" b="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Management of </a:t>
                      </a:r>
                      <a:r>
                        <a:rPr lang="en-GB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</a:t>
                      </a: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measurement collection </a:t>
                      </a:r>
                      <a:endParaRPr 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80%-&gt;95%-&gt;100%</a:t>
                      </a:r>
                      <a:endParaRPr lang="sv-SE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 28.404/28.405/28.406/28.307/28.308/28.309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SP-181069</a:t>
                      </a:r>
                      <a:endParaRPr lang="sv-SE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sv-SE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Ericsson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SA4, CT1, RAN2, RAN3,CT4</a:t>
                      </a:r>
                      <a:endParaRPr lang="sv-SE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QoE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5GD</a:t>
                      </a:r>
                      <a:r>
                        <a:rPr lang="en-US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MS</a:t>
                      </a:r>
                      <a:endParaRPr 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Discovery of management services in 5G  </a:t>
                      </a:r>
                      <a:endParaRPr 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90% -&gt; 90%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-&gt;postpone to Rel-17</a:t>
                      </a:r>
                      <a:endParaRPr lang="sv-SE" altLang="zh-CN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19170" rtl="0" eaLnBrk="1" latinLnBrk="0" hangingPunct="1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28.533/28.532/531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3"/>
                        </a:rPr>
                        <a:t>SP-181072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(Jun.2020)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-&gt;SA#93 (Sep-2021)</a:t>
                      </a:r>
                      <a:endParaRPr lang="sv-SE" altLang="zh-CN" sz="1100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Service based discovery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eNRM</a:t>
                      </a:r>
                      <a:endParaRPr lang="sv-SE" sz="11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NRM enhancements</a:t>
                      </a:r>
                      <a:endParaRPr lang="en-GB" altLang="zh-CN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95</a:t>
                      </a:r>
                      <a:r>
                        <a:rPr lang="sv-SE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%-&gt;98</a:t>
                      </a:r>
                      <a:r>
                        <a:rPr lang="sv-SE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%-&gt;100%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 28.541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  <a:hlinkClick r:id="rId4"/>
                        </a:rPr>
                        <a:t>SP-190140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Nokia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SA2, RAN3, ORAN </a:t>
                      </a:r>
                      <a:r>
                        <a:rPr lang="sv-SE" altLang="zh-CN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(potentially)</a:t>
                      </a:r>
                      <a:endParaRPr lang="sv-SE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NR, 5GC modelling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SON_5G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9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Self-Organizing Networks (SON) for 5G networks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  <a:r>
                        <a:rPr lang="en-US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%-&gt;75</a:t>
                      </a:r>
                      <a:r>
                        <a:rPr lang="en-US" altLang="zh-CN" sz="1100" b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%-&gt;100%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 28.313/28.544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5"/>
                        </a:rPr>
                        <a:t>SP-190785</a:t>
                      </a:r>
                      <a:endParaRPr lang="sv-SE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b="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SA#88 </a:t>
                      </a:r>
                      <a:r>
                        <a:rPr lang="en-GB" altLang="zh-CN" sz="110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(Jun.2020</a:t>
                      </a:r>
                      <a:r>
                        <a:rPr lang="en-GB" altLang="zh-CN" sz="11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r>
                        <a:rPr lang="en-GB" altLang="zh-CN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sv-SE" altLang="zh-CN" sz="110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RAN3, RAN2, SA2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Tbd</a:t>
                      </a: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336336" y="3282003"/>
            <a:ext cx="589597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 err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eNRM</a:t>
            </a:r>
            <a:r>
              <a:rPr lang="en-US" altLang="zh-CN" sz="1400" b="1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: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</a:t>
            </a: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related CRs in 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meeting</a:t>
            </a:r>
            <a:r>
              <a:rPr lang="en-US" altLang="zh-CN" sz="1400" dirty="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.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Correction of NRM YANG errors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YANG SS for Trace Control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Correction on NR NRM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openAPI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definition for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localAddress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to align with stage2 definition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IOC for predefined PCC rule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Enable PCF to support configurable 5QIs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IOC for dynamic 5QIs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add TCE mapping info in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GNBCUCPFunction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it-IT" altLang="zh-CN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Update NRM attribute definitions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Cleanup stage 2 editorial issue and stage 3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yaml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error 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Addition of attribute for network slice supporting maximum of data </a:t>
            </a:r>
            <a:r>
              <a:rPr lang="en-US" altLang="zh-CN" sz="1400" dirty="0" err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volumn</a:t>
            </a:r>
            <a:r>
              <a:rPr lang="en-US" altLang="zh-CN" sz="1400" dirty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 </a:t>
            </a:r>
            <a:endParaRPr lang="en-US" altLang="zh-CN" sz="1400" dirty="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dirty="0">
                <a:solidFill>
                  <a:srgbClr val="0000FF"/>
                </a:solidFill>
                <a:latin typeface="Calibri"/>
              </a:rPr>
              <a:t>The group agreed to </a:t>
            </a:r>
            <a:r>
              <a:rPr lang="en-US" altLang="zh-CN" sz="1400" b="1" dirty="0" smtClean="0">
                <a:solidFill>
                  <a:srgbClr val="0000FF"/>
                </a:solidFill>
                <a:latin typeface="Calibri"/>
              </a:rPr>
              <a:t>declare this WI 100% complete.</a:t>
            </a:r>
            <a:endParaRPr lang="en-US" altLang="zh-CN" sz="14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4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205572" y="4603"/>
            <a:ext cx="10139206" cy="9206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FF0000"/>
                </a:solidFill>
                <a:latin typeface="Calibri" pitchFamily="34" charset="0"/>
              </a:defRPr>
            </a:lvl5pPr>
            <a:lvl6pPr marL="609585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6pPr>
            <a:lvl7pPr marL="1219170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7pPr>
            <a:lvl8pPr marL="1828754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8pPr>
            <a:lvl9pPr marL="2438339" algn="ctr" rtl="0" eaLnBrk="0" fontAlgn="base" hangingPunct="0">
              <a:spcBef>
                <a:spcPct val="0"/>
              </a:spcBef>
              <a:spcAft>
                <a:spcPct val="0"/>
              </a:spcAft>
              <a:defRPr sz="4267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r>
              <a:rPr lang="en-US" altLang="zh-CN" sz="3200" kern="0" smtClean="0"/>
              <a:t>Rel-17 WI </a:t>
            </a:r>
            <a:r>
              <a:rPr lang="en-US" altLang="zh-CN" sz="3200" kern="0"/>
              <a:t>adNRM/ePM_KPI_5G/e_5GMDT/eQoE/MADCOL</a:t>
            </a:r>
            <a:endParaRPr lang="sv-SE" sz="3200" kern="0" dirty="0"/>
          </a:p>
        </p:txBody>
      </p:sp>
      <p:sp>
        <p:nvSpPr>
          <p:cNvPr id="9" name="矩形 8"/>
          <p:cNvSpPr/>
          <p:nvPr/>
        </p:nvSpPr>
        <p:spPr>
          <a:xfrm>
            <a:off x="5905500" y="3541905"/>
            <a:ext cx="5981896" cy="267765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ePM_KPI_5G: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 in the meeting.</a:t>
            </a:r>
            <a:endParaRPr lang="en-GB" altLang="zh-CN" sz="1200" smtClean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lvl="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measurements on network slice selection, NSSAI availability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service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EPS fallback handover, handover time, redirection  measurements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GB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MU-MIMO related </a:t>
            </a:r>
            <a:r>
              <a:rPr lang="en-GB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measurements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RSRQ and SINR related measurements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PLMN granularity for UE throughput measurements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RRC establishment failure measurements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incoming and outgoing GTP data packet loss TEI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 UDM subscriber profile measurements</a:t>
            </a:r>
            <a:endParaRPr lang="zh-CN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Additional KPI Definition for Max Subscriber and PDU Session</a:t>
            </a:r>
          </a:p>
          <a:p>
            <a:endParaRPr lang="en-US" altLang="zh-CN" sz="1200"/>
          </a:p>
          <a:p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eQoE: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No tdocs submitted for this meeting.</a:t>
            </a:r>
          </a:p>
          <a:p>
            <a:endParaRPr lang="en-US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MADCOL: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 contribution on TD Issues in data collection and discovery is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suggested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for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offline</a:t>
            </a:r>
            <a:endParaRPr lang="en-US" altLang="zh-CN" sz="1200" dirty="0">
              <a:solidFill>
                <a:prstClr val="black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05572" y="3211605"/>
            <a:ext cx="11681824" cy="29238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>
                <a:solidFill>
                  <a:prstClr val="black"/>
                </a:solidFill>
              </a:rPr>
              <a:t>Working Progress</a:t>
            </a:r>
            <a:endParaRPr lang="zh-CN" altLang="en-US" b="1" dirty="0">
              <a:solidFill>
                <a:prstClr val="black"/>
              </a:solidFill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646984"/>
              </p:ext>
            </p:extLst>
          </p:nvPr>
        </p:nvGraphicFramePr>
        <p:xfrm>
          <a:off x="205572" y="486414"/>
          <a:ext cx="11681825" cy="2687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8313"/>
                <a:gridCol w="2216040"/>
                <a:gridCol w="1238250"/>
                <a:gridCol w="2174243"/>
                <a:gridCol w="1007795"/>
                <a:gridCol w="1461649"/>
                <a:gridCol w="771207"/>
                <a:gridCol w="1153299"/>
                <a:gridCol w="871029"/>
              </a:tblGrid>
              <a:tr h="337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code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2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WI Title</a:t>
                      </a:r>
                      <a:endParaRPr lang="sv-SE" sz="12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9525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err="1"/>
                        <a:t>Completion</a:t>
                      </a:r>
                      <a:r>
                        <a:rPr lang="sv-SE" sz="1200" dirty="0"/>
                        <a:t> rate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TS/TR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/>
                        <a:t>Tdoc</a:t>
                      </a:r>
                      <a:r>
                        <a:rPr lang="en-US" altLang="zh-CN" sz="1200" dirty="0"/>
                        <a:t> reference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Target date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200" dirty="0"/>
                        <a:t>Rapporteur</a:t>
                      </a:r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200" dirty="0"/>
                        <a:t>Related</a:t>
                      </a:r>
                      <a:r>
                        <a:rPr lang="sv-SE" altLang="zh-CN" sz="1200" baseline="0" dirty="0"/>
                        <a:t> groups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/>
                        <a:t>Related</a:t>
                      </a:r>
                      <a:r>
                        <a:rPr lang="sv-SE" sz="1200" baseline="0" dirty="0"/>
                        <a:t> </a:t>
                      </a:r>
                      <a:r>
                        <a:rPr lang="en-US" altLang="zh-CN" sz="1200" dirty="0"/>
                        <a:t>topic</a:t>
                      </a:r>
                      <a:endParaRPr lang="sv-SE" sz="1200" dirty="0"/>
                    </a:p>
                  </a:txBody>
                  <a:tcPr anchor="ctr">
                    <a:solidFill>
                      <a:srgbClr val="92D050"/>
                    </a:solidFill>
                  </a:tcPr>
                </a:tc>
              </a:tr>
              <a:tr h="5262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adNRM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Additional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NRM features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TS28.540/28.541/28.622/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28.623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50" kern="120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SP-200192</a:t>
                      </a:r>
                      <a:endParaRPr lang="en-US" sz="1050" kern="120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GB" altLang="zh-CN" sz="105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2021)</a:t>
                      </a:r>
                      <a:endParaRPr lang="sv-SE" altLang="zh-CN" sz="105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Nokia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SA2/RAN3</a:t>
                      </a: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sv-SE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51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ePM_KPI_5G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Enhancements of 5G performance measurements and KPIs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%-&gt;10%</a:t>
                      </a:r>
                      <a:endParaRPr lang="sv-SE" altLang="zh-CN" sz="1050" b="0" kern="120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altLang="zh-CN" sz="105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TS28.552/32.425/28.554/32.426/32.450/32.451/32.455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SP-200462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SA#93 (Sep. 2021)</a:t>
                      </a:r>
                      <a:endParaRPr lang="sv-SE" altLang="zh-CN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Intel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e_5GMDT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of MDT enhancement in 5G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%-&gt;20%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TS32.421/32.422/32.423/28.622/28.623/28.523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SP-200191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SA#90 (Dec. 2020)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SimSun" panose="02010600030101010101" pitchFamily="2" charset="-122"/>
                          <a:cs typeface="+mn-cs"/>
                        </a:rPr>
                        <a:t>Ericsson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</a:t>
                      </a: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SimSun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eQoE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Enhancement of QoE Measurement Collection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TS28.307/28.308/28.309/28.404/28.405/28.406/28.622/28.623/28.533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SP-200193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SA#93 (Sep. 2021)</a:t>
                      </a:r>
                      <a:endParaRPr lang="sv-SE" altLang="zh-CN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Ericsson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RAN2/RAN3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19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MADCOL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宋体" panose="02010600030101010101" pitchFamily="2" charset="-122"/>
                        </a:rPr>
                        <a:t>Management data collection control and discovery</a:t>
                      </a:r>
                      <a:endParaRPr lang="zh-CN" sz="11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9525" marR="9525" marT="9525" marB="9525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r>
                        <a:rPr lang="en-US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%-&gt;0%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TS28.533/28.532/28.622/</a:t>
                      </a: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28.623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SP-200465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SA#93 (Sep. 2021)</a:t>
                      </a:r>
                      <a:endParaRPr lang="sv-SE" altLang="zh-CN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50" b="0" kern="120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Nokia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altLang="zh-CN" sz="1050" b="0" kern="120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SA2/RAN2/RAN3</a:t>
                      </a: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050" b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38126" y="3655504"/>
            <a:ext cx="5429249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adNRM: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</a:t>
            </a:r>
            <a:r>
              <a:rPr lang="en-US" altLang="zh-CN" sz="1200" smtClean="0">
                <a:solidFill>
                  <a:prstClr val="black"/>
                </a:solidFill>
                <a:latin typeface="Calibri" pitchFamily="34" charset="0"/>
                <a:cs typeface="Arial" charset="0"/>
              </a:rPr>
              <a:t>agreed</a:t>
            </a:r>
            <a:endParaRPr lang="en-GB" altLang="zh-CN" sz="1200">
              <a:solidFill>
                <a:prstClr val="black"/>
              </a:solidFill>
              <a:latin typeface="Calibri" pitchFamily="34" charset="0"/>
              <a:cs typeface="Arial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>
                <a:latin typeface="+mn-lt"/>
              </a:rPr>
              <a:t>Add requirements for NR NRM to support RAN sharing scenario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zh-CN" sz="140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need more discussion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sz="1200">
                <a:latin typeface="+mn-lt"/>
              </a:rPr>
              <a:t>Update NR NRM to support RAN sharing </a:t>
            </a:r>
            <a:r>
              <a:rPr lang="en-US" altLang="zh-CN" sz="1200" smtClean="0">
                <a:latin typeface="+mn-lt"/>
              </a:rPr>
              <a:t>scenario</a:t>
            </a:r>
          </a:p>
          <a:p>
            <a:endParaRPr lang="en-US" altLang="zh-CN" sz="1200" smtClean="0">
              <a:latin typeface="+mn-lt"/>
            </a:endParaRPr>
          </a:p>
          <a:p>
            <a:pPr defTabSz="121917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200" b="1">
                <a:solidFill>
                  <a:prstClr val="black"/>
                </a:solidFill>
                <a:latin typeface="Calibri" pitchFamily="34" charset="0"/>
                <a:cs typeface="Arial" charset="0"/>
              </a:rPr>
              <a:t>e_5GMDT: </a:t>
            </a:r>
            <a:r>
              <a:rPr lang="en-US" altLang="zh-CN" sz="1200">
                <a:solidFill>
                  <a:prstClr val="black"/>
                </a:solidFill>
                <a:latin typeface="Calibri" pitchFamily="34" charset="0"/>
                <a:cs typeface="Arial" charset="0"/>
              </a:rPr>
              <a:t>The following topics are discussed and agreed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+mn-lt"/>
                <a:cs typeface="Arial" charset="0"/>
              </a:rPr>
              <a:t>Exchange LS with RAN3 on stream based MDT/Trace reporting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+mn-lt"/>
                <a:cs typeface="Arial" charset="0"/>
              </a:rPr>
              <a:t>Exchange LS with RAN3/CT4 on limitation of Propagation of immediate MDT configuration in case of Xn inter-RAT HO</a:t>
            </a:r>
          </a:p>
          <a:p>
            <a:pPr marL="171450" indent="-171450" defTabSz="1219170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200">
                <a:solidFill>
                  <a:prstClr val="black"/>
                </a:solidFill>
                <a:latin typeface="+mn-lt"/>
                <a:cs typeface="Arial" charset="0"/>
              </a:rPr>
              <a:t>Add handling of Xn handover for inter-RAT and information for mapping between URI of TCE and TCE ID </a:t>
            </a:r>
          </a:p>
        </p:txBody>
      </p:sp>
    </p:spTree>
    <p:extLst>
      <p:ext uri="{BB962C8B-B14F-4D97-AF65-F5344CB8AC3E}">
        <p14:creationId xmlns:p14="http://schemas.microsoft.com/office/powerpoint/2010/main" val="44295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145358</TotalTime>
  <Words>3896</Words>
  <Application>Microsoft Office PowerPoint</Application>
  <PresentationFormat>宽屏</PresentationFormat>
  <Paragraphs>998</Paragraphs>
  <Slides>21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宋体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1_Office Theme</vt:lpstr>
      <vt:lpstr>    SA5 OAM&amp;P Exec Report SA5#132e, 17 August – 28 August,2020 e-meeting </vt:lpstr>
      <vt:lpstr>Incoming LSs - 1</vt:lpstr>
      <vt:lpstr>Incoming LSs - 2</vt:lpstr>
      <vt:lpstr>Outgoing LSs</vt:lpstr>
      <vt:lpstr>PowerPoint 演示文稿</vt:lpstr>
      <vt:lpstr>PowerPoint 演示文稿</vt:lpstr>
      <vt:lpstr>Overview of SA5 OAM ongoing WIs/SIs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TRs / TSs to be sent to SA#89e </vt:lpstr>
      <vt:lpstr>Exception to be sent to SA#89e </vt:lpstr>
      <vt:lpstr>TRs / TSs to be sent to Edithelp  </vt:lpstr>
      <vt:lpstr>New action items from this meeting</vt:lpstr>
      <vt:lpstr>Thank you!</vt:lpstr>
      <vt:lpstr>SA5 Leaders recommendation for Release plan (OAM) (1)</vt:lpstr>
      <vt:lpstr>SA5 Leaders recommendation for Release plan (OAM) (2)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Huawei</cp:lastModifiedBy>
  <cp:revision>3456</cp:revision>
  <dcterms:created xsi:type="dcterms:W3CDTF">2008-08-30T09:32:10Z</dcterms:created>
  <dcterms:modified xsi:type="dcterms:W3CDTF">2020-09-09T13:07:13Z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(3)HW1jx4R+yejR3RIftAWnVDcAoqNktDUfLfmo3dlfQjTf9uZJQ0X7iZK8ivWKcSeWAefLJDqj
KLviBO+QDv7AX6MANmZUBtxLsbusjx/mPOINOTQ/NZyfx6ntNGAw8rYsjumLduthLj+QPTe1
i/OOvYJb3SyJPGsdJ5Yufb7oHUtNWMvPRv49kdwp4JFCvgFpJ+hI2DMTgPIS3CvB1rA5BRzX
yCIfjtsKrY6BgdRY/D</vt:lpwstr>
  </property>
  <property fmtid="{D5CDD505-2E9C-101B-9397-08002B2CF9AE}" pid="3" name="_2015_ms_pID_7253431">
    <vt:lpwstr>TWigb1axgkrDQrTxi6oi7F/PCjU13PS5t85/dPWMgcEcoYkFmPk9O7
vm3EBXhGBh6cIqrtCAH2iUGmp6IWC+/tN1tM5d8eqP+5CtWV+pVw0H7SBOjJrpUQJJRQSjq1
GNBY6/tnTGJwLKjztXkkmsWHaKdfEaLw0CqjG2YgkFCqz8jtttUZkyb0/xsTXMNQ/evKeoE8
ZuBoBzCGfmRKHVPGpQPp1kYUQq2tFcwZHvog</vt:lpwstr>
  </property>
  <property fmtid="{D5CDD505-2E9C-101B-9397-08002B2CF9AE}" pid="4" name="_2015_ms_pID_7253432">
    <vt:lpwstr>Sw==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1574945787</vt:lpwstr>
  </property>
</Properties>
</file>