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940" r:id="rId2"/>
  </p:sldMasterIdLst>
  <p:notesMasterIdLst>
    <p:notesMasterId r:id="rId24"/>
  </p:notesMasterIdLst>
  <p:handoutMasterIdLst>
    <p:handoutMasterId r:id="rId25"/>
  </p:handoutMasterIdLst>
  <p:sldIdLst>
    <p:sldId id="303" r:id="rId3"/>
    <p:sldId id="814" r:id="rId4"/>
    <p:sldId id="670" r:id="rId5"/>
    <p:sldId id="636" r:id="rId6"/>
    <p:sldId id="726" r:id="rId7"/>
    <p:sldId id="858" r:id="rId8"/>
    <p:sldId id="857" r:id="rId9"/>
    <p:sldId id="846" r:id="rId10"/>
    <p:sldId id="861" r:id="rId11"/>
    <p:sldId id="849" r:id="rId12"/>
    <p:sldId id="850" r:id="rId13"/>
    <p:sldId id="851" r:id="rId14"/>
    <p:sldId id="845" r:id="rId15"/>
    <p:sldId id="863" r:id="rId16"/>
    <p:sldId id="737" r:id="rId17"/>
    <p:sldId id="859" r:id="rId18"/>
    <p:sldId id="793" r:id="rId19"/>
    <p:sldId id="860" r:id="rId20"/>
    <p:sldId id="704" r:id="rId21"/>
    <p:sldId id="864" r:id="rId22"/>
    <p:sldId id="865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1E442"/>
    <a:srgbClr val="FFFFCC"/>
    <a:srgbClr val="FF3300"/>
    <a:srgbClr val="72AF2F"/>
    <a:srgbClr val="C6D254"/>
    <a:srgbClr val="000000"/>
    <a:srgbClr val="5C88D0"/>
    <a:srgbClr val="2A6EA8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91" d="100"/>
          <a:sy n="91" d="100"/>
        </p:scale>
        <p:origin x="72" y="30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68" y="-39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61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6/15/2020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6/15/2020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31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6054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963345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846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S5-203006, SA5#131e,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e-meeting</a:t>
            </a:r>
            <a:r>
              <a:rPr lang="en-GB" sz="1100" b="1" spc="300" dirty="0" smtClean="0">
                <a:ea typeface="+mn-ea"/>
                <a:cs typeface="Arial" panose="020B0604020202020204" pitchFamily="34" charset="0"/>
              </a:rPr>
              <a:t>, 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25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May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– 3 </a:t>
            </a:r>
            <a:r>
              <a:rPr lang="en-US" altLang="zh-CN" sz="1100" b="1" spc="300" dirty="0" smtClean="0">
                <a:ea typeface="+mn-ea"/>
                <a:cs typeface="Arial" panose="020B0604020202020204" pitchFamily="34" charset="0"/>
              </a:rPr>
              <a:t>Jun</a:t>
            </a:r>
            <a:r>
              <a:rPr lang="en-US" sz="1100" b="1" spc="300" dirty="0" smtClean="0">
                <a:ea typeface="+mn-ea"/>
                <a:cs typeface="Arial" panose="020B0604020202020204" pitchFamily="34" charset="0"/>
              </a:rPr>
              <a:t> 2020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</a:t>
            </a:r>
            <a:r>
              <a:rPr lang="en-GB" altLang="en-US" sz="1067" dirty="0" smtClean="0"/>
              <a:t>20</a:t>
            </a:r>
            <a:r>
              <a:rPr lang="en-US" altLang="zh-CN" sz="1067" dirty="0" smtClean="0"/>
              <a:t>20</a:t>
            </a:r>
            <a:endParaRPr lang="en-GB" altLang="en-US" sz="1067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>
              <a:solidFill>
                <a:prstClr val="black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>
              <a:defRPr/>
            </a:pPr>
            <a:r>
              <a:rPr lang="en-GB" sz="133" spc="400" dirty="0">
                <a:solidFill>
                  <a:prstClr val="white"/>
                </a:solidFill>
              </a:rPr>
              <a:t> </a:t>
            </a:r>
            <a:r>
              <a:rPr lang="en-GB" sz="1100" b="1" spc="300" dirty="0" smtClean="0">
                <a:solidFill>
                  <a:prstClr val="black"/>
                </a:solidFill>
              </a:rPr>
              <a:t>S5-203021, SA5#131</a:t>
            </a:r>
            <a:r>
              <a:rPr lang="en-US" altLang="zh-CN" sz="1100" b="1" spc="300" dirty="0" smtClean="0">
                <a:solidFill>
                  <a:prstClr val="black"/>
                </a:solidFill>
              </a:rPr>
              <a:t>e</a:t>
            </a:r>
            <a:r>
              <a:rPr lang="en-GB" sz="1100" b="1" spc="300" dirty="0" smtClean="0">
                <a:solidFill>
                  <a:prstClr val="black"/>
                </a:solidFill>
              </a:rPr>
              <a:t>, 25 May – 3 June 2020</a:t>
            </a:r>
            <a:endParaRPr lang="en-GB" sz="1100" b="1" spc="300" dirty="0">
              <a:solidFill>
                <a:prstClr val="black"/>
              </a:solidFill>
            </a:endParaRPr>
          </a:p>
          <a:p>
            <a:pPr>
              <a:defRPr/>
            </a:pPr>
            <a:endParaRPr lang="en-GB" sz="1067" b="1" spc="400" dirty="0">
              <a:solidFill>
                <a:prstClr val="white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prstClr val="white"/>
                </a:solidFill>
              </a:rPr>
              <a:t>© 3GPP 2012</a:t>
            </a:r>
            <a:endParaRPr lang="en-GB" altLang="en-US" sz="1333">
              <a:solidFill>
                <a:prstClr val="black"/>
              </a:solidFill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>
                <a:solidFill>
                  <a:prstClr val="black"/>
                </a:solidFill>
              </a:rPr>
              <a:t>© 3GPP </a:t>
            </a:r>
            <a:r>
              <a:rPr lang="en-GB" altLang="en-US" sz="1067" dirty="0" smtClean="0">
                <a:solidFill>
                  <a:prstClr val="black"/>
                </a:solidFill>
              </a:rPr>
              <a:t>2019</a:t>
            </a:r>
            <a:endParaRPr lang="en-GB" altLang="en-US" sz="1067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>
                <a:solidFill>
                  <a:prstClr val="black"/>
                </a:solidFill>
              </a:rPr>
              <a:pPr algn="ctr">
                <a:defRPr/>
              </a:pPr>
              <a:t>‹#›</a:t>
            </a:fld>
            <a:endParaRPr lang="en-GB" altLang="en-US" sz="1333" b="1">
              <a:solidFill>
                <a:prstClr val="black"/>
              </a:solidFill>
            </a:endParaRPr>
          </a:p>
          <a:p>
            <a:pPr>
              <a:defRPr/>
            </a:pPr>
            <a:endParaRPr lang="en-GB" altLang="en-US" sz="1333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8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2/Docs/SP-181073.zip" TargetMode="External"/><Relationship Id="rId2" Type="http://schemas.openxmlformats.org/officeDocument/2006/relationships/hyperlink" Target="https://www.3gpp.org/ftp/TSG_SA/TSG_SA/TSGS_83/Docs/SP-190247.zip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3gpp.org/ftp/TSG_SA/TSG_SA/TSGS_82/Docs/SP-181072.zip" TargetMode="External"/><Relationship Id="rId5" Type="http://schemas.openxmlformats.org/officeDocument/2006/relationships/hyperlink" Target="https://www.3gpp.org/ftp/TSG_SA/TSG_SA/TSGS_82/Docs/SP-181069.zip" TargetMode="External"/><Relationship Id="rId4" Type="http://schemas.openxmlformats.org/officeDocument/2006/relationships/hyperlink" Target="https://www.3gpp.org/ftp/TSG_SA/TSG_SA/TSGS_85/Docs/SP-190782.zi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3/Docs/SP-190137.zip" TargetMode="External"/><Relationship Id="rId2" Type="http://schemas.openxmlformats.org/officeDocument/2006/relationships/hyperlink" Target="https://www.3gpp.org/ftp/TSG_SA/TSG_SA/TSGS_85/Docs/SP-190928.zip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3gpp.org/ftp/TSG_SA/TSG_SA/TSGS_83/Docs/SP-190138.zip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5/Docs/SP-190930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5/Docs/SP-190786.zip" TargetMode="External"/><Relationship Id="rId2" Type="http://schemas.openxmlformats.org/officeDocument/2006/relationships/hyperlink" Target="https://www.3gpp.org/ftp/TSG_SA/TSG_SA/TSGS_85/Docs/SP-190781.zip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1/Docs/SP-180819.zip" TargetMode="External"/><Relationship Id="rId2" Type="http://schemas.openxmlformats.org/officeDocument/2006/relationships/hyperlink" Target="https://www.3gpp.org/ftp/TSG_SA/TSG_SA/TSGS_85/Docs/SP-190785.zip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3/Docs/SP-190140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SA5 </a:t>
            </a:r>
            <a:r>
              <a:rPr lang="en-GB" altLang="zh-CN" sz="4800" b="1" dirty="0" smtClean="0"/>
              <a:t>OAM&amp;P SWG Exec Report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 smtClean="0">
                <a:latin typeface="Arial" pitchFamily="34" charset="0"/>
              </a:rPr>
              <a:t>SA5#131e, 25 </a:t>
            </a:r>
            <a:r>
              <a:rPr lang="en-US" altLang="zh-CN" sz="2400" dirty="0" smtClean="0">
                <a:latin typeface="Arial" pitchFamily="34" charset="0"/>
              </a:rPr>
              <a:t>May</a:t>
            </a:r>
            <a:r>
              <a:rPr lang="fr-FR" sz="2400" dirty="0" smtClean="0">
                <a:latin typeface="Arial" pitchFamily="34" charset="0"/>
              </a:rPr>
              <a:t> </a:t>
            </a:r>
            <a:r>
              <a:rPr lang="fr-FR" sz="2400" dirty="0">
                <a:latin typeface="Arial" pitchFamily="34" charset="0"/>
              </a:rPr>
              <a:t>– </a:t>
            </a:r>
            <a:r>
              <a:rPr lang="fr-FR" sz="2400" dirty="0" smtClean="0">
                <a:latin typeface="Arial" pitchFamily="34" charset="0"/>
              </a:rPr>
              <a:t>3 </a:t>
            </a:r>
            <a:r>
              <a:rPr lang="en-US" altLang="zh-CN" sz="2400" dirty="0" smtClean="0">
                <a:latin typeface="Arial" pitchFamily="34" charset="0"/>
              </a:rPr>
              <a:t>Jun</a:t>
            </a:r>
            <a:r>
              <a:rPr lang="en-US" sz="2400" dirty="0" smtClean="0">
                <a:latin typeface="Arial" pitchFamily="34" charset="0"/>
              </a:rPr>
              <a:t>,2020</a:t>
            </a:r>
            <a:r>
              <a:rPr lang="fr-FR" sz="2400" dirty="0" smtClean="0">
                <a:latin typeface="Arial" pitchFamily="34" charset="0"/>
              </a:rPr>
              <a:t/>
            </a:r>
            <a:br>
              <a:rPr lang="fr-FR" sz="2400" dirty="0" smtClean="0">
                <a:latin typeface="Arial" pitchFamily="34" charset="0"/>
              </a:rPr>
            </a:br>
            <a:r>
              <a:rPr lang="en-US" sz="2400" dirty="0" smtClean="0">
                <a:latin typeface="Arial" pitchFamily="34" charset="0"/>
              </a:rPr>
              <a:t>e-meeting</a:t>
            </a:r>
            <a:r>
              <a:rPr lang="fr-FR" sz="2400" dirty="0" smtClean="0">
                <a:latin typeface="Arial" pitchFamily="34" charset="0"/>
              </a:rPr>
              <a:t> 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</a:t>
            </a:r>
            <a:r>
              <a:rPr lang="en-GB" altLang="zh-CN" sz="2400" dirty="0" smtClean="0">
                <a:latin typeface="Arial" charset="0"/>
              </a:rPr>
              <a:t>Vice-Chair, </a:t>
            </a:r>
            <a:r>
              <a:rPr lang="en-US" altLang="zh-CN" sz="2400" dirty="0">
                <a:latin typeface="Arial" charset="0"/>
              </a:rPr>
              <a:t>HUAWEI</a:t>
            </a:r>
            <a:endParaRPr lang="en-US" alt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Thomas </a:t>
            </a:r>
            <a:r>
              <a:rPr lang="en-US" altLang="en-US" sz="2400" dirty="0" smtClean="0">
                <a:latin typeface="Arial" charset="0"/>
              </a:rPr>
              <a:t>Tovinger, </a:t>
            </a:r>
            <a:r>
              <a:rPr lang="en-US" altLang="en-US" sz="2400" dirty="0">
                <a:latin typeface="Arial" charset="0"/>
              </a:rPr>
              <a:t>SA5 Chair, </a:t>
            </a:r>
            <a:r>
              <a:rPr lang="en-US" altLang="zh-CN" sz="2400" dirty="0" smtClean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</a:pPr>
            <a:r>
              <a:rPr lang="en-US" altLang="zh-CN" sz="2400" dirty="0">
                <a:latin typeface="Arial" charset="0"/>
              </a:rPr>
              <a:t>Mirko Cano </a:t>
            </a:r>
            <a:r>
              <a:rPr lang="en-US" altLang="zh-CN" sz="2400" dirty="0" smtClean="0">
                <a:latin typeface="Arial" charset="0"/>
              </a:rPr>
              <a:t>Soveri, MCC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346148"/>
              </p:ext>
            </p:extLst>
          </p:nvPr>
        </p:nvGraphicFramePr>
        <p:xfrm>
          <a:off x="205572" y="1045359"/>
          <a:ext cx="1164480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497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04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76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9259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4264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447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5067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618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995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Rapporteur</a:t>
                      </a:r>
                    </a:p>
                    <a:p>
                      <a:pPr marL="0" algn="ctr" defTabSz="1219170" rtl="0" eaLnBrk="1" latinLnBrk="0" hangingPunct="1"/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sv-SE" sz="14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groups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5G_SLICE_ePA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Enhancement of performance assurance for 5G networks including network slicing</a:t>
                      </a:r>
                      <a:endParaRPr lang="en-GB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97%-&gt;98%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-&gt;100%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28.552/28.554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2"/>
                        </a:rPr>
                        <a:t>SP-190247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Intel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,CMCC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PM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TM_SBMA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Trace Management in the context of Services Based Management Architecture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50%-&gt;90%</a:t>
                      </a: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-&gt;100%</a:t>
                      </a:r>
                      <a:endParaRPr lang="sv-SE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32.421/ 32.422/ 28.530/ 28.532/28.533/ 28.540/28.541</a:t>
                      </a:r>
                      <a:endParaRPr lang="sv-SE" sz="12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3"/>
                        </a:rPr>
                        <a:t>SP-181073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RAN3, RAN2, SA2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Trace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OAM_RTT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Streaming trace reporting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25%-&gt;90%-&gt;100%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32.421/32.422/32.423/28.532/28.533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4"/>
                        </a:rPr>
                        <a:t>SP-190782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Trace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QOED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Management of QoE measurement collection 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%-&gt;80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-&gt;95%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28.404/28.405/28.406/28.307/28.308/28.309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SP-181069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SA4, CT1, RAN2, RAN3,CT4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QoE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94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5GDMS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Discovery of management services in 5G</a:t>
                      </a:r>
                      <a:endParaRPr lang="en-GB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80%-&gt;90%-&gt;90%??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28.533/28.532/531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6"/>
                        </a:rPr>
                        <a:t>SP-181072</a:t>
                      </a: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endParaRPr lang="sv-SE" altLang="zh-CN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Service based discovery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05572" y="19904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(1/3)</a:t>
            </a:r>
            <a:endParaRPr lang="sv-SE" sz="2800" kern="0" dirty="0"/>
          </a:p>
        </p:txBody>
      </p:sp>
    </p:spTree>
    <p:extLst>
      <p:ext uri="{BB962C8B-B14F-4D97-AF65-F5344CB8AC3E}">
        <p14:creationId xmlns:p14="http://schemas.microsoft.com/office/powerpoint/2010/main" val="38387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6567" y="1519683"/>
            <a:ext cx="4793729" cy="51783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NR measurements: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Add </a:t>
            </a:r>
            <a:r>
              <a:rPr lang="en-US" altLang="zh-CN" sz="1200" dirty="0">
                <a:latin typeface="+mj-lt"/>
              </a:rPr>
              <a:t>UE power headroom </a:t>
            </a:r>
            <a:r>
              <a:rPr lang="en-US" altLang="zh-CN" sz="1200" dirty="0" smtClean="0">
                <a:latin typeface="+mj-lt"/>
              </a:rPr>
              <a:t>Measurement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Power utilization </a:t>
            </a:r>
            <a:r>
              <a:rPr lang="en-US" altLang="zh-CN" sz="1200" dirty="0" smtClean="0">
                <a:latin typeface="+mj-lt"/>
              </a:rPr>
              <a:t>measurements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Modify UL </a:t>
            </a:r>
            <a:r>
              <a:rPr lang="en-US" altLang="zh-CN" sz="1200" dirty="0">
                <a:latin typeface="+mj-lt"/>
              </a:rPr>
              <a:t>Cell PDCP SDU Data Volume on </a:t>
            </a:r>
            <a:r>
              <a:rPr lang="en-US" altLang="zh-CN" sz="1200" dirty="0" err="1">
                <a:latin typeface="+mj-lt"/>
              </a:rPr>
              <a:t>Xn</a:t>
            </a:r>
            <a:r>
              <a:rPr lang="en-US" altLang="zh-CN" sz="1200" dirty="0">
                <a:latin typeface="+mj-lt"/>
              </a:rPr>
              <a:t> </a:t>
            </a:r>
            <a:r>
              <a:rPr lang="en-US" altLang="zh-CN" sz="1200" dirty="0" smtClean="0">
                <a:latin typeface="+mj-lt"/>
              </a:rPr>
              <a:t>Interface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Number of UE and MAC data volume related SSB beam index Measurements</a:t>
            </a:r>
            <a:endParaRPr lang="zh-CN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update the descriptions of PRB related measurements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Modification of “Distribution of Normally Released Call (5QI 1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Flow) Duration” and “Distribution of Abnormally Released Call (5QI 1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Flow) Duration” measurements</a:t>
            </a:r>
            <a:r>
              <a:rPr lang="en-US" altLang="zh-CN" sz="1200" dirty="0" smtClean="0">
                <a:latin typeface="+mj-lt"/>
              </a:rPr>
              <a:t>.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measurements on DL packet delay between NG-RAN and UE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measurements on UL packet delay between NG-RAN and UE</a:t>
            </a:r>
          </a:p>
          <a:p>
            <a:pPr marL="457200" lvl="2" indent="0">
              <a:spcAft>
                <a:spcPts val="300"/>
              </a:spcAft>
            </a:pPr>
            <a:endParaRPr lang="en-US" altLang="zh-CN" sz="1200" b="1" dirty="0" smtClean="0">
              <a:latin typeface="+mj-lt"/>
            </a:endParaRPr>
          </a:p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5GC measurements</a:t>
            </a:r>
            <a:r>
              <a:rPr lang="zh-CN" altLang="en-US" sz="1200" b="1" dirty="0" smtClean="0">
                <a:latin typeface="+mj-lt"/>
              </a:rPr>
              <a:t>：</a:t>
            </a:r>
            <a:endParaRPr lang="en-US" altLang="zh-CN" sz="1200" b="1" dirty="0" smtClean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authentication measurements for AMF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</a:t>
            </a:r>
            <a:r>
              <a:rPr lang="en-US" altLang="zh-CN" sz="1200" dirty="0" err="1">
                <a:latin typeface="+mj-lt"/>
              </a:rPr>
              <a:t>QoS</a:t>
            </a:r>
            <a:r>
              <a:rPr lang="en-US" altLang="zh-CN" sz="1200" dirty="0">
                <a:latin typeface="+mj-lt"/>
              </a:rPr>
              <a:t> flow measurements for UPF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Addition of AM policy association update measurements for PCF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 smtClean="0">
                <a:latin typeface="+mj-lt"/>
              </a:rPr>
              <a:t>Add </a:t>
            </a:r>
            <a:r>
              <a:rPr lang="en-US" altLang="zh-CN" sz="1200" dirty="0">
                <a:latin typeface="+mj-lt"/>
              </a:rPr>
              <a:t>measurements on N9 interface for UPF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Paging Measurement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CN" altLang="zh-CN" sz="1200" dirty="0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05572" y="720524"/>
            <a:ext cx="977662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5572" y="9222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(2/3)</a:t>
            </a:r>
            <a:endParaRPr lang="sv-SE" sz="2800" kern="0" dirty="0"/>
          </a:p>
        </p:txBody>
      </p:sp>
      <p:sp>
        <p:nvSpPr>
          <p:cNvPr id="2" name="矩形 1"/>
          <p:cNvSpPr/>
          <p:nvPr/>
        </p:nvSpPr>
        <p:spPr>
          <a:xfrm>
            <a:off x="5830956" y="1519683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2" indent="0">
              <a:spcAft>
                <a:spcPts val="300"/>
              </a:spcAft>
            </a:pPr>
            <a:r>
              <a:rPr lang="en-US" altLang="zh-CN" sz="1200" b="1" dirty="0">
                <a:latin typeface="+mj-lt"/>
              </a:rPr>
              <a:t>Slicing related measurements</a:t>
            </a:r>
            <a:r>
              <a:rPr lang="zh-CN" altLang="en-US" sz="1200" dirty="0">
                <a:latin typeface="+mj-lt"/>
              </a:rPr>
              <a:t>：</a:t>
            </a: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Cleanup network slice instance</a:t>
            </a:r>
          </a:p>
          <a:p>
            <a:pPr marL="457200" lvl="2" indent="0">
              <a:spcAft>
                <a:spcPts val="300"/>
              </a:spcAft>
            </a:pPr>
            <a:endParaRPr lang="en-US" altLang="zh-CN" sz="1200" b="1" dirty="0" smtClean="0">
              <a:latin typeface="+mj-lt"/>
            </a:endParaRPr>
          </a:p>
          <a:p>
            <a:pPr marL="457200" lvl="2" indent="0">
              <a:spcAft>
                <a:spcPts val="300"/>
              </a:spcAft>
            </a:pPr>
            <a:r>
              <a:rPr lang="en-US" altLang="zh-CN" sz="1200" b="1" dirty="0" smtClean="0">
                <a:latin typeface="+mj-lt"/>
              </a:rPr>
              <a:t>KPI</a:t>
            </a:r>
            <a:r>
              <a:rPr lang="zh-CN" altLang="en-US" sz="1200" b="1" dirty="0">
                <a:latin typeface="+mj-lt"/>
              </a:rPr>
              <a:t>：</a:t>
            </a:r>
            <a:endParaRPr lang="en-US" altLang="zh-CN" sz="1200" b="1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integrated uplink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integrated downlink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e2e UL delay for network slice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on e2e DL delay for network slice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Add KPIs for UL packet delay in NG-RAN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altLang="zh-CN" sz="1200" dirty="0">
                <a:latin typeface="+mj-lt"/>
              </a:rPr>
              <a:t>Correction of Integrated downlink delay in RAN KPI</a:t>
            </a: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en-US" altLang="zh-CN" sz="1200" dirty="0">
              <a:latin typeface="+mj-lt"/>
            </a:endParaRPr>
          </a:p>
          <a:p>
            <a:pPr marL="628650" lvl="2" indent="-1714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zh-CN" altLang="zh-CN" sz="1200" dirty="0">
              <a:latin typeface="+mj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3474" y="1127798"/>
            <a:ext cx="52711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altLang="zh-CN" sz="1200" b="1" dirty="0">
                <a:solidFill>
                  <a:prstClr val="black"/>
                </a:solidFill>
                <a:latin typeface="Calibri"/>
                <a:cs typeface="Arial" charset="0"/>
              </a:rPr>
              <a:t>5G_SLICE_ePA: </a:t>
            </a:r>
            <a:r>
              <a:rPr lang="en-GB" altLang="zh-CN" sz="1200" dirty="0">
                <a:solidFill>
                  <a:prstClr val="black"/>
                </a:solidFill>
                <a:latin typeface="Calibri"/>
              </a:rPr>
              <a:t>The group discussed and agreed on the following measurements :</a:t>
            </a:r>
          </a:p>
        </p:txBody>
      </p:sp>
    </p:spTree>
    <p:extLst>
      <p:ext uri="{BB962C8B-B14F-4D97-AF65-F5344CB8AC3E}">
        <p14:creationId xmlns:p14="http://schemas.microsoft.com/office/powerpoint/2010/main" val="72996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09438" y="1500825"/>
            <a:ext cx="11513880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latin typeface="+mj-lt"/>
              </a:rPr>
              <a:t>QOED: </a:t>
            </a:r>
            <a:r>
              <a:rPr lang="en-US" altLang="zh-CN" sz="1600" dirty="0" smtClean="0">
                <a:latin typeface="+mj-lt"/>
              </a:rPr>
              <a:t>The group discussed and agreed on the following topics: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Addition of QMC operations and </a:t>
            </a:r>
            <a:r>
              <a:rPr lang="en-US" altLang="zh-CN" sz="1600" dirty="0" smtClean="0">
                <a:latin typeface="+mj-lt"/>
              </a:rPr>
              <a:t>notifications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Alignment of QMC </a:t>
            </a:r>
            <a:r>
              <a:rPr lang="en-US" altLang="zh-CN" sz="1600" dirty="0" smtClean="0">
                <a:latin typeface="+mj-lt"/>
              </a:rPr>
              <a:t>terminology</a:t>
            </a:r>
          </a:p>
          <a:p>
            <a:pPr lvl="1" indent="0"/>
            <a:r>
              <a:rPr lang="en-US" altLang="zh-CN" sz="1600" b="1" dirty="0">
                <a:solidFill>
                  <a:srgbClr val="0000FF"/>
                </a:solidFill>
              </a:rPr>
              <a:t>The group decided to ask for 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exception to complete the stage3 work.</a:t>
            </a:r>
          </a:p>
          <a:p>
            <a:pPr lvl="1" indent="0"/>
            <a:endParaRPr lang="en-US" altLang="zh-CN" sz="1600" dirty="0" smtClean="0">
              <a:latin typeface="+mj-lt"/>
            </a:endParaRPr>
          </a:p>
          <a:p>
            <a:r>
              <a:rPr lang="zh-CN" altLang="zh-CN" sz="1600" b="1" dirty="0" smtClean="0">
                <a:latin typeface="+mj-lt"/>
              </a:rPr>
              <a:t>OAM</a:t>
            </a:r>
            <a:r>
              <a:rPr lang="zh-CN" altLang="zh-CN" sz="1600" b="1" dirty="0">
                <a:latin typeface="+mj-lt"/>
              </a:rPr>
              <a:t>_RTT</a:t>
            </a:r>
            <a:r>
              <a:rPr lang="en-US" altLang="zh-CN" sz="1600" b="1" dirty="0">
                <a:latin typeface="+mj-lt"/>
              </a:rPr>
              <a:t>: </a:t>
            </a:r>
            <a:r>
              <a:rPr lang="en-US" altLang="zh-CN" sz="1600" dirty="0">
                <a:latin typeface="+mj-lt"/>
              </a:rPr>
              <a:t>The group discussed and agreed on the following topics</a:t>
            </a: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streaming data reporting service</a:t>
            </a:r>
            <a:endParaRPr lang="en-US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Trace Record Schema</a:t>
            </a:r>
            <a:endParaRPr lang="en-GB" altLang="zh-CN" sz="1600" dirty="0" smtClean="0">
              <a:latin typeface="+mj-lt"/>
            </a:endParaRPr>
          </a:p>
          <a:p>
            <a:endParaRPr lang="en-GB" altLang="zh-CN" sz="1600" b="1" dirty="0" smtClean="0">
              <a:latin typeface="+mj-lt"/>
            </a:endParaRPr>
          </a:p>
          <a:p>
            <a:r>
              <a:rPr lang="en-GB" altLang="zh-CN" sz="1600" b="1" dirty="0" smtClean="0">
                <a:latin typeface="+mj-lt"/>
              </a:rPr>
              <a:t>5GDMS: </a:t>
            </a:r>
            <a:r>
              <a:rPr lang="en-US" altLang="zh-CN" sz="1600" dirty="0">
                <a:latin typeface="+mj-lt"/>
              </a:rPr>
              <a:t>The group discussed and </a:t>
            </a:r>
            <a:r>
              <a:rPr lang="en-US" altLang="zh-CN" sz="1600" dirty="0" smtClean="0">
                <a:latin typeface="+mj-lt"/>
              </a:rPr>
              <a:t>the </a:t>
            </a:r>
            <a:r>
              <a:rPr lang="en-US" altLang="zh-CN" sz="1600" dirty="0">
                <a:latin typeface="+mj-lt"/>
              </a:rPr>
              <a:t>following </a:t>
            </a:r>
            <a:r>
              <a:rPr lang="en-US" altLang="zh-CN" sz="1600" dirty="0" smtClean="0">
                <a:latin typeface="+mj-lt"/>
              </a:rPr>
              <a:t>topics needs more discussion.</a:t>
            </a:r>
            <a:endParaRPr lang="en-GB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Clarify </a:t>
            </a:r>
            <a:r>
              <a:rPr lang="en-US" altLang="zh-CN" sz="1600" dirty="0">
                <a:latin typeface="+mj-lt"/>
              </a:rPr>
              <a:t>the </a:t>
            </a:r>
            <a:r>
              <a:rPr lang="en-US" altLang="zh-CN" sz="1600" dirty="0" err="1">
                <a:latin typeface="+mj-lt"/>
              </a:rPr>
              <a:t>MnS</a:t>
            </a:r>
            <a:r>
              <a:rPr lang="en-US" altLang="zh-CN" sz="1600" dirty="0">
                <a:latin typeface="+mj-lt"/>
              </a:rPr>
              <a:t> producer profile.</a:t>
            </a:r>
            <a:endParaRPr lang="en-US" altLang="zh-CN" sz="1600" dirty="0" smtClean="0">
              <a:latin typeface="+mj-lt"/>
            </a:endParaRPr>
          </a:p>
          <a:p>
            <a:pPr marL="893763" lvl="1" indent="-285750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Clarify </a:t>
            </a:r>
            <a:r>
              <a:rPr lang="en-US" altLang="zh-CN" sz="1600" dirty="0" err="1">
                <a:latin typeface="+mj-lt"/>
              </a:rPr>
              <a:t>systemDN</a:t>
            </a:r>
            <a:r>
              <a:rPr lang="en-US" altLang="zh-CN" sz="1600" dirty="0">
                <a:latin typeface="+mj-lt"/>
              </a:rPr>
              <a:t> usage for </a:t>
            </a:r>
            <a:r>
              <a:rPr lang="en-US" altLang="zh-CN" sz="1600" dirty="0" err="1">
                <a:latin typeface="+mj-lt"/>
              </a:rPr>
              <a:t>MnS</a:t>
            </a:r>
            <a:r>
              <a:rPr lang="en-US" altLang="zh-CN" sz="1600" dirty="0">
                <a:latin typeface="+mj-lt"/>
              </a:rPr>
              <a:t> producer profile </a:t>
            </a:r>
            <a:r>
              <a:rPr lang="en-US" altLang="zh-CN" sz="1600" dirty="0" smtClean="0">
                <a:latin typeface="+mj-lt"/>
              </a:rPr>
              <a:t>notification</a:t>
            </a:r>
          </a:p>
          <a:p>
            <a:pPr lvl="1" indent="0"/>
            <a:r>
              <a:rPr lang="en-US" altLang="zh-CN" sz="1600" b="1" dirty="0">
                <a:solidFill>
                  <a:srgbClr val="0000FF"/>
                </a:solidFill>
              </a:rPr>
              <a:t>The group decided to ask for 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exception to get consensus on the support to discovery feature.</a:t>
            </a:r>
            <a:endParaRPr lang="en-US" altLang="zh-CN" sz="1600" dirty="0" smtClean="0">
              <a:latin typeface="+mj-lt"/>
            </a:endParaRPr>
          </a:p>
          <a:p>
            <a:endParaRPr lang="en-US" altLang="zh-CN" sz="1600" dirty="0">
              <a:latin typeface="+mj-lt"/>
            </a:endParaRPr>
          </a:p>
          <a:p>
            <a:pPr lvl="1" indent="0"/>
            <a:endParaRPr lang="zh-CN" altLang="zh-CN" sz="1600" dirty="0">
              <a:latin typeface="+mj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2652" y="1027041"/>
            <a:ext cx="977662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5572" y="92224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2800" kern="0" dirty="0" smtClean="0"/>
              <a:t>5G_SLICE_ePA/QOED/TM_SBMA/OAM_RTT/5GDMS (3/3)</a:t>
            </a:r>
            <a:endParaRPr lang="sv-SE" sz="2800" kern="0" dirty="0"/>
          </a:p>
        </p:txBody>
      </p:sp>
    </p:spTree>
    <p:extLst>
      <p:ext uri="{BB962C8B-B14F-4D97-AF65-F5344CB8AC3E}">
        <p14:creationId xmlns:p14="http://schemas.microsoft.com/office/powerpoint/2010/main" val="96230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FS_ANL/FS_OAM_NPN/</a:t>
            </a:r>
            <a:r>
              <a:rPr lang="en-US" altLang="zh-CN" sz="3200" dirty="0"/>
              <a:t> FS_5GSAT_MO</a:t>
            </a:r>
            <a:endParaRPr lang="sv-SE" sz="3200" kern="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821830"/>
              </p:ext>
            </p:extLst>
          </p:nvPr>
        </p:nvGraphicFramePr>
        <p:xfrm>
          <a:off x="264727" y="829035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2146370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444387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4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5750895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64727" y="3044446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700686"/>
              </p:ext>
            </p:extLst>
          </p:nvPr>
        </p:nvGraphicFramePr>
        <p:xfrm>
          <a:off x="264727" y="1347195"/>
          <a:ext cx="11573754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56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2283021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268749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68749"/>
                <a:gridCol w="1121443"/>
                <a:gridCol w="1723490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70919"/>
                <a:gridCol w="10052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392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FS_ANL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levels of autonomous network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50%-&gt;75%-&gt;85%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28.810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SP-190928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(06/2020)</a:t>
                      </a: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-&gt;SA#89 (09/2020)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CMCC,Huawei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ETSI ZSM, SA2, RAN3, RAN2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FS_OAM_NPN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non-public networks management</a:t>
                      </a:r>
                      <a:endParaRPr lang="en-GB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70%-&gt;90%</a:t>
                      </a: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-&gt;100%</a:t>
                      </a:r>
                      <a:endParaRPr kumimoji="0" lang="en-GB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SP-190137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SA#88 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(06/2020) 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SA1, SA2, RAN3, 5G-ACIA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NPN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  <a:tr h="605647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FS_5GSAT_MO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management and orchestration aspects with integrated satellite components in a 5G network</a:t>
                      </a:r>
                      <a:endParaRPr lang="en-GB" altLang="zh-CN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60%-&gt;60%-&gt;65%</a:t>
                      </a:r>
                      <a:endParaRPr kumimoji="0" lang="en-GB" altLang="zh-CN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28.808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4"/>
                        </a:rPr>
                        <a:t>SP-190138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</a:t>
                      </a: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#</a:t>
                      </a: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86(12/2019)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-&gt;SA#90 (12/2020)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Thales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SA2/RAN3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Satellite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205572" y="3263000"/>
            <a:ext cx="114484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altLang="zh-CN" sz="1500" b="1" dirty="0" smtClean="0">
                <a:solidFill>
                  <a:schemeClr val="dk1"/>
                </a:solidFill>
                <a:latin typeface="+mn-lt"/>
              </a:rPr>
              <a:t>FS_ANL</a:t>
            </a:r>
            <a:r>
              <a:rPr lang="zh-CN" altLang="en-US" sz="1500" b="1" dirty="0" smtClean="0">
                <a:solidFill>
                  <a:schemeClr val="dk1"/>
                </a:solidFill>
                <a:latin typeface="+mn-lt"/>
              </a:rPr>
              <a:t>：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the meeting: </a:t>
            </a:r>
            <a:endParaRPr lang="en-US" altLang="zh-CN" sz="1500" b="1" dirty="0" smtClean="0">
              <a:solidFill>
                <a:schemeClr val="dk1"/>
              </a:solidFill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Clause 6.1.2 Framework approach for classification of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autonomous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Clause 6.X Relation with existing standardized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features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Clean up modification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  <a:p>
            <a:pPr lvl="0"/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The group agreed to send this study to SA for information and decided to continue the study </a:t>
            </a: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until 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September 2020 </a:t>
            </a: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(Rel-17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)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.</a:t>
            </a:r>
            <a:endParaRPr lang="en-US" altLang="zh-CN" sz="15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5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FS_OAM_NPN</a:t>
            </a:r>
            <a:r>
              <a:rPr lang="en-US" altLang="zh-CN" sz="15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Rapporteur clean up 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recommendation for management of PNI-NPN is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added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  <a:p>
            <a:r>
              <a:rPr lang="en-US" altLang="zh-CN" sz="15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FS_5GSAT_MO: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meeting</a:t>
            </a:r>
            <a:endParaRPr lang="en-US" altLang="zh-CN" sz="15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use case for management of NGSO transparent satellite components</a:t>
            </a:r>
          </a:p>
          <a:p>
            <a:pPr marL="285750" indent="-285750" defTabSz="1219170">
              <a:buFont typeface="Wingdings" panose="05000000000000000000" pitchFamily="2" charset="2"/>
              <a:buChar char="Ø"/>
              <a:defRPr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potential requirements for management of NGSO transparent satellite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components</a:t>
            </a:r>
          </a:p>
          <a:p>
            <a:pPr defTabSz="1219170">
              <a:defRPr/>
            </a:pPr>
            <a:r>
              <a:rPr lang="en-US" altLang="zh-CN" sz="1500" b="1" dirty="0">
                <a:solidFill>
                  <a:srgbClr val="0000FF"/>
                </a:solidFill>
                <a:latin typeface="Calibri"/>
              </a:rPr>
              <a:t>The group agreed to </a:t>
            </a:r>
            <a:r>
              <a:rPr lang="en-US" altLang="zh-CN" sz="1500" b="1" dirty="0" smtClean="0">
                <a:solidFill>
                  <a:srgbClr val="0000FF"/>
                </a:solidFill>
                <a:latin typeface="Calibri"/>
              </a:rPr>
              <a:t>postpone this study to Rel-17.</a:t>
            </a:r>
            <a:endParaRPr lang="en-US" altLang="zh-CN" sz="15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226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 smtClean="0"/>
              <a:t>FS_eMDAS</a:t>
            </a:r>
            <a:endParaRPr lang="sv-SE" sz="3200" kern="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/>
          </p:nvPr>
        </p:nvGraphicFramePr>
        <p:xfrm>
          <a:off x="264727" y="829035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2146370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444387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46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5750895"/>
                  </a:ext>
                </a:extLst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264727" y="2171627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11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097492"/>
              </p:ext>
            </p:extLst>
          </p:nvPr>
        </p:nvGraphicFramePr>
        <p:xfrm>
          <a:off x="264727" y="1347195"/>
          <a:ext cx="11573754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956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2283021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268749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68749"/>
                <a:gridCol w="1121443"/>
                <a:gridCol w="1723490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70919"/>
                <a:gridCol w="100521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392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5423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MDAS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enhancement of Management Data Analytics Service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30%-&gt;30%-&gt;50%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28.809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SP-190930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SA#89 (09/2020)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Intel, NEC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</a:t>
                      </a: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205572" y="2464015"/>
            <a:ext cx="613275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altLang="zh-CN" sz="1500" b="1" dirty="0" smtClean="0">
                <a:solidFill>
                  <a:schemeClr val="dk1"/>
                </a:solidFill>
                <a:latin typeface="+mn-lt"/>
              </a:rPr>
              <a:t>FS_eMDAS</a:t>
            </a:r>
            <a:r>
              <a:rPr lang="zh-CN" altLang="en-US" sz="1500" b="1" dirty="0" smtClean="0">
                <a:solidFill>
                  <a:schemeClr val="dk1"/>
                </a:solidFill>
                <a:latin typeface="+mn-lt"/>
              </a:rPr>
              <a:t>：</a:t>
            </a:r>
            <a:r>
              <a:rPr lang="en-US" altLang="zh-CN" sz="15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altLang="zh-CN" sz="15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following topics are discussed and agreed in the meeting: </a:t>
            </a:r>
            <a:endParaRPr lang="en-US" altLang="zh-CN" sz="1500" b="1" dirty="0" smtClean="0">
              <a:solidFill>
                <a:schemeClr val="dk1"/>
              </a:solidFill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MDA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process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UC on MDA process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training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fault management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Enhancing 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the Handover optimization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 and solution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and 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potential solutions of network slice throughput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of UE uplink/downlink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throughput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Update resource related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Modification of the resource utilization analysis use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case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UC for Paging </a:t>
            </a:r>
            <a:r>
              <a:rPr lang="en-US" altLang="zh-CN" sz="1500" dirty="0" smtClean="0">
                <a:solidFill>
                  <a:prstClr val="black"/>
                </a:solidFill>
                <a:latin typeface="Calibri"/>
              </a:rPr>
              <a:t>Optimization</a:t>
            </a:r>
          </a:p>
        </p:txBody>
      </p:sp>
      <p:sp>
        <p:nvSpPr>
          <p:cNvPr id="3" name="矩形 2"/>
          <p:cNvSpPr/>
          <p:nvPr/>
        </p:nvSpPr>
        <p:spPr>
          <a:xfrm>
            <a:off x="5742481" y="2777254"/>
            <a:ext cx="6096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UC for Performance related issues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addition of network slice load analysis requirements and solution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and potential solutions of cross-slice resource optimization 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UC on MDA assisted SON coordination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New use case on Inter-</a:t>
            </a:r>
            <a:r>
              <a:rPr lang="en-US" altLang="zh-CN" sz="1500" dirty="0" err="1">
                <a:solidFill>
                  <a:prstClr val="black"/>
                </a:solidFill>
                <a:latin typeface="Calibri"/>
              </a:rPr>
              <a:t>gNB</a:t>
            </a: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 Beam Selection Optimization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the use case for NAS level congestion control optimization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and potential solutions of KPI anomaly analysis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altLang="zh-CN" sz="1500" dirty="0">
                <a:solidFill>
                  <a:prstClr val="black"/>
                </a:solidFill>
                <a:latin typeface="Calibri"/>
              </a:rPr>
              <a:t>Add use case of jitter analysis</a:t>
            </a:r>
          </a:p>
        </p:txBody>
      </p:sp>
    </p:spTree>
    <p:extLst>
      <p:ext uri="{BB962C8B-B14F-4D97-AF65-F5344CB8AC3E}">
        <p14:creationId xmlns:p14="http://schemas.microsoft.com/office/powerpoint/2010/main" val="336042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SA#88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99418688"/>
              </p:ext>
            </p:extLst>
          </p:nvPr>
        </p:nvGraphicFramePr>
        <p:xfrm>
          <a:off x="269458" y="1259142"/>
          <a:ext cx="11776295" cy="4191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2414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6101020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560475"/>
                <a:gridCol w="2932386">
                  <a:extLst>
                    <a:ext uri="{9D8B030D-6E8A-4147-A177-3AD203B41FA5}">
                      <a16:colId xmlns:a16="http://schemas.microsoft.com/office/drawing/2014/main" xmlns="" val="3016348962"/>
                    </a:ext>
                  </a:extLst>
                </a:gridCol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Sent for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2529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S5-203164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28.807 Study on management aspects of non-public networks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77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S5-203440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Study on concept, requirements and solutions for levels of autonomous network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Mobile, 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S5-203352</a:t>
                      </a:r>
                    </a:p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28.307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 Integration Reference Point (IRP); Requirements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S5-203353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28.308 Management of Quality of Experience (QoE) measurement collection Integration Reference Point (IRP); Information Service (IS)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28.405 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Management of Quality of Experience (</a:t>
                      </a:r>
                      <a:r>
                        <a:rPr lang="en-US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Control and configuration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S5-203355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28.406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Information definition and transport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1560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S5-203365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28.535 Management services for communication service assurance; Requirements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S5-203366 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28.536 Management services for communication service assurance; Stage 2 and stage 3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information and approval</a:t>
                      </a:r>
                      <a:endParaRPr lang="sv-SE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Exception to be sent to SA#88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121561730"/>
              </p:ext>
            </p:extLst>
          </p:nvPr>
        </p:nvGraphicFramePr>
        <p:xfrm>
          <a:off x="1062537" y="1137204"/>
          <a:ext cx="8843909" cy="3807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56">
                  <a:extLst>
                    <a:ext uri="{9D8B030D-6E8A-4147-A177-3AD203B41FA5}">
                      <a16:colId xmlns:a16="http://schemas.microsoft.com/office/drawing/2014/main" xmlns="" val="570476699"/>
                    </a:ext>
                  </a:extLst>
                </a:gridCol>
                <a:gridCol w="4972178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1560475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30379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S5-203357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QOED</a:t>
                      </a: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5310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S5-203359 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SON_5G</a:t>
                      </a: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Intel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326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S5-203363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</a:t>
                      </a:r>
                      <a:r>
                        <a:rPr lang="en-US" altLang="zh-CN" sz="1400" b="0" i="0" u="none" strike="noStrike" kern="1200" baseline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 5GDMS</a:t>
                      </a:r>
                      <a:endParaRPr lang="en-US" altLang="zh-CN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9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S5-203364</a:t>
                      </a: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Rel-16 Exception request for 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eNRM</a:t>
                      </a:r>
                      <a:endParaRPr lang="en-US" altLang="zh-CN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Nokia</a:t>
                      </a: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758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latinLnBrk="0" hangingPunct="1"/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l" defTabSz="1219170" rtl="0" eaLnBrk="1" latinLnBrk="0" hangingPunct="1">
                        <a:spcAft>
                          <a:spcPts val="0"/>
                        </a:spcAft>
                      </a:pPr>
                      <a:endParaRPr lang="sv-SE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1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 smtClean="0"/>
              <a:t>TRs / TSs to be sent to Edithelp 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38226056"/>
              </p:ext>
            </p:extLst>
          </p:nvPr>
        </p:nvGraphicFramePr>
        <p:xfrm>
          <a:off x="413903" y="2216380"/>
          <a:ext cx="10981978" cy="3028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4747">
                  <a:extLst>
                    <a:ext uri="{9D8B030D-6E8A-4147-A177-3AD203B41FA5}">
                      <a16:colId xmlns:a16="http://schemas.microsoft.com/office/drawing/2014/main" xmlns="" val="2618836924"/>
                    </a:ext>
                  </a:extLst>
                </a:gridCol>
                <a:gridCol w="2417231"/>
              </a:tblGrid>
              <a:tr h="710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3687663"/>
                  </a:ext>
                </a:extLst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28.807 Study on management aspects of non-public networks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Huawei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 28.810 Study on concept, requirements and solutions for levels of autonomous network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China Mobile, Huawei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28.307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 Integration Reference Point (IRP); Requirements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2871">
                <a:tc>
                  <a:txBody>
                    <a:bodyPr/>
                    <a:lstStyle/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TS 28.406 Management of Quality of Experience (</a:t>
                      </a:r>
                      <a:r>
                        <a:rPr lang="en-US" altLang="zh-CN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QoE</a:t>
                      </a:r>
                      <a:r>
                        <a:rPr lang="en-US" altLang="zh-CN" sz="1400" b="0" i="0" u="none" strike="noStrike" kern="120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) measurement collection; Information definition and transport</a:t>
                      </a:r>
                    </a:p>
                    <a:p>
                      <a:pPr marL="9525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Ericsson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83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78E712-7E90-46AF-8873-540771249AD5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en-US" altLang="zh-CN" dirty="0" smtClean="0"/>
              <a:t>New action items from this meeting</a:t>
            </a:r>
            <a:endParaRPr lang="sv-SE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982992"/>
              </p:ext>
            </p:extLst>
          </p:nvPr>
        </p:nvGraphicFramePr>
        <p:xfrm>
          <a:off x="231228" y="1163510"/>
          <a:ext cx="11619185" cy="2621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3682"/>
                <a:gridCol w="6364014"/>
                <a:gridCol w="888124"/>
                <a:gridCol w="1649545"/>
                <a:gridCol w="1014827"/>
                <a:gridCol w="1008993"/>
              </a:tblGrid>
              <a:tr h="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Item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Rel.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</a:t>
                      </a:r>
                      <a:endParaRPr lang="zh-CN" sz="18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Target </a:t>
                      </a:r>
                      <a:endParaRPr lang="zh-CN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131e.1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How to handle the alignment of stage 2 and stage 3.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Rel-16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Leaders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6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SA5#132e</a:t>
                      </a:r>
                      <a:endParaRPr lang="zh-CN" sz="16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400" dirty="0">
                        <a:effectLst/>
                        <a:latin typeface="+mj-lt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86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218368"/>
            <a:ext cx="8973312" cy="768101"/>
          </a:xfrm>
        </p:spPr>
        <p:txBody>
          <a:bodyPr/>
          <a:lstStyle/>
          <a:p>
            <a:r>
              <a:rPr lang="sv-SE" dirty="0"/>
              <a:t>Incoming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48786830"/>
              </p:ext>
            </p:extLst>
          </p:nvPr>
        </p:nvGraphicFramePr>
        <p:xfrm>
          <a:off x="105817" y="1265442"/>
          <a:ext cx="11946577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008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6940244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467868">
                  <a:extLst>
                    <a:ext uri="{9D8B030D-6E8A-4147-A177-3AD203B41FA5}">
                      <a16:colId xmlns="" xmlns:a16="http://schemas.microsoft.com/office/drawing/2014/main" val="3016348962"/>
                    </a:ext>
                  </a:extLst>
                </a:gridCol>
                <a:gridCol w="1157504">
                  <a:extLst>
                    <a:ext uri="{9D8B030D-6E8A-4147-A177-3AD203B41FA5}">
                      <a16:colId xmlns="" xmlns:a16="http://schemas.microsoft.com/office/drawing/2014/main" val="3690116950"/>
                    </a:ext>
                  </a:extLst>
                </a:gridCol>
                <a:gridCol w="1228953">
                  <a:extLst>
                    <a:ext uri="{9D8B030D-6E8A-4147-A177-3AD203B41FA5}">
                      <a16:colId xmlns="" xmlns:a16="http://schemas.microsoft.com/office/drawing/2014/main" val="2952368263"/>
                    </a:ext>
                  </a:extLst>
                </a:gridCol>
              </a:tblGrid>
              <a:tr h="313296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ccSA5 on support for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S2-2003308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Resubmitted Reply LS to SA5 on support for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SP-200287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reply to SA5 on GST attributes and on NG.116 publication and future co-operation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.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S5-203370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4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from GSMA NEST ccSA5 for mapping with slices of different domains via Cross-domain OAM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84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from GSMA NEST to SA5 for mapping with slices of different domains via Cross-domain OAM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S5-203459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SA5 on NGMN Continuous Delivery in Telecommunication Network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Environments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NGMN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reply to SA5 on Energy Efficiency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5G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ETSI TC EE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reply to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S5-197831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S5-203029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reply to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S5-202300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replied to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ccSA5 on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QoS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Monitoring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URLLC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S2-2003468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Postponed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SA5 on O-RAN – 3GPP Cooperation on Management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Services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O-RAN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Postponed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13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SA5 on the status update of the SON support for NR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works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R3-202630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Noted</a:t>
                      </a: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64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SA5 on energy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efficiency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R3-197745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replied to</a:t>
                      </a: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S5-203016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4558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Resubmitted </a:t>
                      </a:r>
                      <a:r>
                        <a:rPr lang="en-US" sz="1400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</a:t>
                      </a: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to SA5 on removal of Management Based MDT Allowed IE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R3-201437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replied to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S5-203410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52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460241" y="966953"/>
            <a:ext cx="5144149" cy="48189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2400" b="1" kern="0" dirty="0">
                <a:solidFill>
                  <a:prstClr val="black"/>
                </a:solidFill>
              </a:rPr>
              <a:t>SA5 OAM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Rel-16 plan</a:t>
            </a:r>
          </a:p>
          <a:p>
            <a:pPr lvl="1"/>
            <a:r>
              <a:rPr lang="en-US" sz="2000" kern="0" dirty="0" smtClean="0">
                <a:solidFill>
                  <a:prstClr val="black"/>
                </a:solidFill>
              </a:rPr>
              <a:t>Stage2/stage 3 freeze</a:t>
            </a:r>
            <a:r>
              <a:rPr lang="en-US" sz="2000" kern="0" dirty="0">
                <a:solidFill>
                  <a:prstClr val="black"/>
                </a:solidFill>
              </a:rPr>
              <a:t>: Jun.2020</a:t>
            </a:r>
          </a:p>
          <a:p>
            <a:r>
              <a:rPr lang="en-US" sz="2400" b="1" kern="0" dirty="0" smtClean="0">
                <a:solidFill>
                  <a:prstClr val="black"/>
                </a:solidFill>
              </a:rPr>
              <a:t>SA5 </a:t>
            </a:r>
            <a:r>
              <a:rPr lang="en-US" altLang="zh-CN" sz="2400" b="1" kern="0" dirty="0" smtClean="0">
                <a:solidFill>
                  <a:prstClr val="black"/>
                </a:solidFill>
              </a:rPr>
              <a:t>OAM </a:t>
            </a:r>
            <a:r>
              <a:rPr lang="en-US" sz="2400" b="1" kern="0" dirty="0" smtClean="0">
                <a:solidFill>
                  <a:prstClr val="black"/>
                </a:solidFill>
              </a:rPr>
              <a:t>Rel-17 plan (for discussion) 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Closure of WI/SI proposal:  no new Rel-17 WI/SI is recommended after </a:t>
            </a:r>
            <a:r>
              <a:rPr lang="en-US" sz="2000" kern="0" dirty="0">
                <a:solidFill>
                  <a:srgbClr val="0000FF"/>
                </a:solidFill>
              </a:rPr>
              <a:t>SA5 #</a:t>
            </a:r>
            <a:r>
              <a:rPr lang="en-US" sz="2000" kern="0" dirty="0" smtClean="0">
                <a:solidFill>
                  <a:srgbClr val="0000FF"/>
                </a:solidFill>
              </a:rPr>
              <a:t>130-&gt;SA5#132.</a:t>
            </a:r>
          </a:p>
          <a:p>
            <a:pPr lvl="1"/>
            <a:r>
              <a:rPr lang="en-US" sz="2000" kern="0" dirty="0" smtClean="0">
                <a:solidFill>
                  <a:srgbClr val="F79646"/>
                </a:solidFill>
              </a:rPr>
              <a:t>Stage 1 freeze: Sep.2020 -&gt; Dec.2020</a:t>
            </a:r>
          </a:p>
          <a:p>
            <a:pPr lvl="1"/>
            <a:r>
              <a:rPr lang="en-US" sz="2000" kern="0" dirty="0" smtClean="0">
                <a:solidFill>
                  <a:srgbClr val="0000FF"/>
                </a:solidFill>
              </a:rPr>
              <a:t>Stage 2 freeze: Mar.2021 -&gt; Jun.2021</a:t>
            </a:r>
            <a:endParaRPr lang="en-US" sz="2000" kern="0" dirty="0" smtClean="0">
              <a:solidFill>
                <a:prstClr val="black"/>
              </a:solidFill>
            </a:endParaRP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3(CT related): </a:t>
            </a:r>
            <a:r>
              <a:rPr lang="en-US" sz="2000" kern="0" dirty="0" smtClean="0">
                <a:solidFill>
                  <a:srgbClr val="FF0000"/>
                </a:solidFill>
              </a:rPr>
              <a:t>Mar.2021-&gt; Jun.2021</a:t>
            </a:r>
          </a:p>
          <a:p>
            <a:pPr lvl="1"/>
            <a:r>
              <a:rPr lang="en-US" sz="2000" kern="0" dirty="0" smtClean="0">
                <a:solidFill>
                  <a:srgbClr val="FF0000"/>
                </a:solidFill>
              </a:rPr>
              <a:t>Stage 3(others): Jun.2021-&gt;Sep.2021</a:t>
            </a:r>
            <a:endParaRPr lang="en-US" sz="2500" kern="0" dirty="0" smtClean="0">
              <a:solidFill>
                <a:prstClr val="black"/>
              </a:solidFill>
            </a:endParaRPr>
          </a:p>
          <a:p>
            <a:r>
              <a:rPr lang="en-US" sz="2500" kern="0" dirty="0" smtClean="0">
                <a:solidFill>
                  <a:prstClr val="black"/>
                </a:solidFill>
              </a:rPr>
              <a:t>SA5 Rel-18 </a:t>
            </a:r>
            <a:r>
              <a:rPr lang="en-US" sz="2500" kern="0" dirty="0">
                <a:solidFill>
                  <a:prstClr val="black"/>
                </a:solidFill>
              </a:rPr>
              <a:t>plan </a:t>
            </a:r>
            <a:r>
              <a:rPr lang="en-US" sz="2500" kern="0" dirty="0" smtClean="0">
                <a:solidFill>
                  <a:prstClr val="black"/>
                </a:solidFill>
              </a:rPr>
              <a:t>(TBD) </a:t>
            </a:r>
            <a:endParaRPr lang="en-US" sz="2500" kern="0" dirty="0">
              <a:solidFill>
                <a:prstClr val="black"/>
              </a:solidFill>
            </a:endParaRPr>
          </a:p>
          <a:p>
            <a:pPr lvl="1"/>
            <a:endParaRPr lang="en-US" sz="2000" kern="0" dirty="0">
              <a:solidFill>
                <a:prstClr val="black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1143000"/>
          </a:xfrm>
        </p:spPr>
        <p:txBody>
          <a:bodyPr/>
          <a:lstStyle/>
          <a:p>
            <a:r>
              <a:rPr lang="en-US" sz="3200" dirty="0" smtClean="0"/>
              <a:t>SA5 </a:t>
            </a:r>
            <a:r>
              <a:rPr lang="en-US" altLang="zh-CN" sz="3200" dirty="0" smtClean="0"/>
              <a:t>Leaders recommendation for </a:t>
            </a:r>
            <a:r>
              <a:rPr lang="en-US" sz="3200" dirty="0" smtClean="0"/>
              <a:t>Release plan (OAM) (1)</a:t>
            </a:r>
            <a:endParaRPr 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372" y="2506988"/>
            <a:ext cx="3271706" cy="3384060"/>
          </a:xfrm>
        </p:spPr>
        <p:txBody>
          <a:bodyPr/>
          <a:lstStyle/>
          <a:p>
            <a:r>
              <a:rPr lang="en-US" sz="2400" b="1" dirty="0" smtClean="0"/>
              <a:t>SA Rel-17 plan: </a:t>
            </a:r>
          </a:p>
          <a:p>
            <a:pPr lvl="1"/>
            <a:r>
              <a:rPr lang="en-US" altLang="zh-CN" sz="2000" dirty="0">
                <a:solidFill>
                  <a:schemeClr val="accent6"/>
                </a:solidFill>
              </a:rPr>
              <a:t>Stage 1: </a:t>
            </a:r>
            <a:r>
              <a:rPr lang="en-US" altLang="en-US" sz="2000" dirty="0">
                <a:solidFill>
                  <a:schemeClr val="accent6"/>
                </a:solidFill>
              </a:rPr>
              <a:t>Dec 2019 (no change</a:t>
            </a:r>
            <a:r>
              <a:rPr lang="en-US" altLang="en-US" sz="2000" dirty="0" smtClean="0">
                <a:solidFill>
                  <a:schemeClr val="accent6"/>
                </a:solidFill>
              </a:rPr>
              <a:t>)</a:t>
            </a:r>
            <a:endParaRPr lang="en-US" sz="2200" dirty="0" smtClean="0">
              <a:solidFill>
                <a:schemeClr val="accent6"/>
              </a:solidFill>
            </a:endParaRPr>
          </a:p>
          <a:p>
            <a:pPr lvl="1"/>
            <a:r>
              <a:rPr lang="en-US" sz="2000" dirty="0" smtClean="0">
                <a:solidFill>
                  <a:srgbClr val="0000FF"/>
                </a:solidFill>
              </a:rPr>
              <a:t>Stage 2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Sep.2020-&gt; Dec.2020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Jun.2021-&gt; Sep.2021</a:t>
            </a:r>
          </a:p>
          <a:p>
            <a:pPr lvl="1"/>
            <a:r>
              <a:rPr lang="en-US" sz="2000" dirty="0" smtClean="0">
                <a:solidFill>
                  <a:srgbClr val="00B050"/>
                </a:solidFill>
              </a:rPr>
              <a:t>Code freeze: </a:t>
            </a:r>
          </a:p>
          <a:p>
            <a:pPr marL="609600" lvl="1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Sep.2021-&gt;Dec.2021</a:t>
            </a:r>
            <a:endParaRPr lang="en-US" sz="2000" dirty="0">
              <a:solidFill>
                <a:srgbClr val="00B050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8877025" y="4314497"/>
            <a:ext cx="3106931" cy="1883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prstClr val="black"/>
                </a:solidFill>
              </a:rPr>
              <a:t>RAN Rel-17 plan: </a:t>
            </a:r>
          </a:p>
          <a:p>
            <a:pPr lvl="1"/>
            <a:r>
              <a:rPr lang="en-US" sz="2000" kern="0" dirty="0">
                <a:solidFill>
                  <a:srgbClr val="FF0000"/>
                </a:solidFill>
              </a:rPr>
              <a:t>Stage 3 freeze: </a:t>
            </a:r>
          </a:p>
          <a:p>
            <a:pPr marL="609600" lvl="1" indent="0">
              <a:buFontTx/>
              <a:buNone/>
            </a:pPr>
            <a:r>
              <a:rPr lang="en-US" sz="2000" kern="0" dirty="0">
                <a:solidFill>
                  <a:srgbClr val="FF0000"/>
                </a:solidFill>
              </a:rPr>
              <a:t>Jun.2021-&gt;Sep.2021</a:t>
            </a:r>
          </a:p>
          <a:p>
            <a:pPr lvl="1"/>
            <a:r>
              <a:rPr lang="en-US" sz="2000" kern="0" dirty="0" smtClean="0">
                <a:solidFill>
                  <a:srgbClr val="00B050"/>
                </a:solidFill>
              </a:rPr>
              <a:t>ASN.1 freeze:</a:t>
            </a:r>
          </a:p>
          <a:p>
            <a:pPr marL="609600" lvl="1" indent="0">
              <a:buFontTx/>
              <a:buNone/>
            </a:pPr>
            <a:r>
              <a:rPr lang="en-US" sz="2000" kern="0" dirty="0" smtClean="0">
                <a:solidFill>
                  <a:srgbClr val="00B050"/>
                </a:solidFill>
              </a:rPr>
              <a:t>Sep.2021</a:t>
            </a:r>
            <a:endParaRPr lang="en-US" sz="2000" kern="0" dirty="0">
              <a:solidFill>
                <a:srgbClr val="00B05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2927131" y="3305792"/>
            <a:ext cx="1154259" cy="2678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8414157" y="4925353"/>
            <a:ext cx="892753" cy="114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0" name="矩形 9"/>
          <p:cNvSpPr/>
          <p:nvPr/>
        </p:nvSpPr>
        <p:spPr>
          <a:xfrm>
            <a:off x="8877025" y="2664815"/>
            <a:ext cx="319422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altLang="zh-CN" sz="2400" b="1" kern="0" dirty="0" smtClean="0">
                <a:solidFill>
                  <a:prstClr val="black"/>
                </a:solidFill>
                <a:latin typeface="Calibri"/>
              </a:rPr>
              <a:t>CT </a:t>
            </a:r>
            <a:r>
              <a:rPr lang="en-US" altLang="zh-CN" sz="2400" b="1" kern="0" dirty="0">
                <a:solidFill>
                  <a:prstClr val="black"/>
                </a:solidFill>
                <a:latin typeface="Calibri"/>
              </a:rPr>
              <a:t>Rel-17 plan: </a:t>
            </a:r>
            <a:endParaRPr lang="en-US" altLang="zh-CN" sz="2400" b="1" kern="0" dirty="0" smtClean="0">
              <a:solidFill>
                <a:prstClr val="black"/>
              </a:solidFill>
              <a:latin typeface="Calibri"/>
            </a:endParaRP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FontTx/>
              <a:buBlip>
                <a:blip r:embed="rId3"/>
              </a:buBlip>
            </a:pPr>
            <a:r>
              <a:rPr lang="en-US" altLang="zh-CN" sz="2000" kern="0" dirty="0">
                <a:solidFill>
                  <a:srgbClr val="FF0000"/>
                </a:solidFill>
                <a:latin typeface="Calibri"/>
              </a:rPr>
              <a:t>Stage </a:t>
            </a:r>
            <a:r>
              <a:rPr lang="en-US" altLang="zh-CN" sz="2000" kern="0" dirty="0" smtClean="0">
                <a:solidFill>
                  <a:srgbClr val="FF0000"/>
                </a:solidFill>
                <a:latin typeface="Calibri"/>
              </a:rPr>
              <a:t>3 freeze: </a:t>
            </a:r>
            <a:r>
              <a:rPr lang="en-US" altLang="zh-CN" sz="1800" kern="0" dirty="0" smtClean="0">
                <a:solidFill>
                  <a:srgbClr val="FF0000"/>
                </a:solidFill>
                <a:latin typeface="Calibri"/>
              </a:rPr>
              <a:t>Jun.2021-&gt; Sep.2021</a:t>
            </a:r>
            <a:endParaRPr lang="en-US" altLang="zh-CN" sz="2400" b="1" kern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2" name="肘形连接符 11"/>
          <p:cNvCxnSpPr/>
          <p:nvPr/>
        </p:nvCxnSpPr>
        <p:spPr bwMode="auto">
          <a:xfrm flipV="1">
            <a:off x="8255876" y="3266349"/>
            <a:ext cx="1277137" cy="125972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33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3" name="椭圆 12"/>
          <p:cNvSpPr/>
          <p:nvPr/>
        </p:nvSpPr>
        <p:spPr bwMode="auto">
          <a:xfrm>
            <a:off x="9454393" y="2583809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8414157" y="3876773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3963944" y="4231226"/>
            <a:ext cx="117446" cy="151002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zh-CN" altLang="en-US" sz="1000" smtClean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23" name="肘形连接符 22"/>
          <p:cNvCxnSpPr/>
          <p:nvPr/>
        </p:nvCxnSpPr>
        <p:spPr bwMode="auto">
          <a:xfrm flipV="1">
            <a:off x="3045145" y="4314497"/>
            <a:ext cx="1036245" cy="40941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3045145" y="3979242"/>
            <a:ext cx="1085421" cy="73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19106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399" y="677002"/>
            <a:ext cx="9601856" cy="3720242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195859" y="4392766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#127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27081" y="4393902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#128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270023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#129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334654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#131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85411" y="4391131"/>
            <a:ext cx="9250178" cy="1931292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9399" y="4380705"/>
            <a:ext cx="1604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SA5 OAM time plan</a:t>
            </a:r>
            <a:endParaRPr lang="en-US" sz="1200" b="1" dirty="0">
              <a:solidFill>
                <a:srgbClr val="00B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311486" y="3335139"/>
            <a:ext cx="284410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nb-NO" sz="1200" b="1" dirty="0" smtClean="0">
                <a:solidFill>
                  <a:prstClr val="black"/>
                </a:solidFill>
              </a:rPr>
              <a:t>SA5 Rel-16 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sz="1200" dirty="0" smtClean="0">
                <a:solidFill>
                  <a:prstClr val="black"/>
                </a:solidFill>
              </a:rPr>
              <a:t>Jun 2020 </a:t>
            </a:r>
            <a:r>
              <a:rPr lang="nb-NO" sz="1200" dirty="0">
                <a:solidFill>
                  <a:prstClr val="black"/>
                </a:solidFill>
              </a:rPr>
              <a:t>(</a:t>
            </a:r>
            <a:r>
              <a:rPr lang="nb-NO" sz="1200" dirty="0" smtClean="0">
                <a:solidFill>
                  <a:prstClr val="black"/>
                </a:solidFill>
              </a:rPr>
              <a:t>SA5#131e) </a:t>
            </a:r>
            <a:r>
              <a:rPr lang="nb-NO" sz="1200" dirty="0">
                <a:solidFill>
                  <a:prstClr val="black"/>
                </a:solidFill>
              </a:rPr>
              <a:t>SA5 stage </a:t>
            </a:r>
            <a:r>
              <a:rPr lang="nb-NO" sz="1200" dirty="0" smtClean="0">
                <a:solidFill>
                  <a:prstClr val="black"/>
                </a:solidFill>
              </a:rPr>
              <a:t>2+3 freeze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nb-NO" sz="1200" dirty="0">
              <a:solidFill>
                <a:prstClr val="black"/>
              </a:solidFill>
            </a:endParaRPr>
          </a:p>
          <a:p>
            <a:r>
              <a:rPr lang="nb-NO" altLang="zh-CN" sz="1200" b="1" dirty="0">
                <a:solidFill>
                  <a:srgbClr val="00B0F0"/>
                </a:solidFill>
              </a:rPr>
              <a:t>SA5 </a:t>
            </a:r>
            <a:r>
              <a:rPr lang="nb-NO" sz="1200" b="1" dirty="0" smtClean="0">
                <a:solidFill>
                  <a:srgbClr val="00B0F0"/>
                </a:solidFill>
              </a:rPr>
              <a:t>Rel-17 </a:t>
            </a:r>
            <a:r>
              <a:rPr lang="en-US" altLang="zh-CN" sz="1200" b="1" dirty="0" smtClean="0">
                <a:solidFill>
                  <a:srgbClr val="00B0F0"/>
                </a:solidFill>
              </a:rPr>
              <a:t>OAM </a:t>
            </a:r>
            <a:r>
              <a:rPr lang="nb-NO" sz="1200" b="1" dirty="0" smtClean="0">
                <a:solidFill>
                  <a:srgbClr val="00B0F0"/>
                </a:solidFill>
              </a:rPr>
              <a:t>timeplan: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prstClr val="black"/>
                </a:solidFill>
              </a:rPr>
              <a:t>Oct </a:t>
            </a:r>
            <a:r>
              <a:rPr lang="en-US" altLang="en-US" sz="1200" dirty="0">
                <a:solidFill>
                  <a:prstClr val="black"/>
                </a:solidFill>
              </a:rPr>
              <a:t>2019 (</a:t>
            </a:r>
            <a:r>
              <a:rPr lang="en-US" altLang="en-US" sz="1200" dirty="0" smtClean="0">
                <a:solidFill>
                  <a:prstClr val="black"/>
                </a:solidFill>
              </a:rPr>
              <a:t>SA5#127) : start the discussion </a:t>
            </a:r>
            <a:r>
              <a:rPr lang="en-US" altLang="en-US" sz="1200" dirty="0">
                <a:solidFill>
                  <a:prstClr val="black"/>
                </a:solidFill>
              </a:rPr>
              <a:t>of R17 </a:t>
            </a:r>
            <a:r>
              <a:rPr lang="en-US" altLang="en-US" sz="1200" dirty="0" smtClean="0">
                <a:solidFill>
                  <a:prstClr val="black"/>
                </a:solidFill>
              </a:rPr>
              <a:t>WIs/Sis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200" kern="0" dirty="0">
                <a:solidFill>
                  <a:srgbClr val="00B0F0"/>
                </a:solidFill>
              </a:rPr>
              <a:t>Closure of WI/SI proposal:  no new Rel-17 WI/SI is recommended after SA5 #</a:t>
            </a:r>
            <a:r>
              <a:rPr lang="en-US" sz="1200" kern="0" dirty="0" smtClean="0">
                <a:solidFill>
                  <a:srgbClr val="00B0F0"/>
                </a:solidFill>
              </a:rPr>
              <a:t>132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rgbClr val="00B0F0"/>
                </a:solidFill>
              </a:rPr>
              <a:t>stage1 freeze: Dec 2020 (SA5#134) </a:t>
            </a:r>
            <a:endParaRPr lang="en-US" altLang="en-US" sz="1200" dirty="0" smtClean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2 freeze: Jun.2021 </a:t>
            </a:r>
            <a:r>
              <a:rPr lang="en-US" altLang="en-US" sz="1200" dirty="0">
                <a:solidFill>
                  <a:srgbClr val="00B0F0"/>
                </a:solidFill>
              </a:rPr>
              <a:t>(</a:t>
            </a:r>
            <a:r>
              <a:rPr lang="en-US" altLang="en-US" sz="1200" dirty="0" smtClean="0">
                <a:solidFill>
                  <a:srgbClr val="00B0F0"/>
                </a:solidFill>
              </a:rPr>
              <a:t>SA5#137) </a:t>
            </a:r>
            <a:endParaRPr lang="en-US" alt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3(CT related) freeze: Mar.2021(SA5#137)</a:t>
            </a:r>
            <a:endParaRPr lang="en-US" sz="1200" dirty="0">
              <a:solidFill>
                <a:srgbClr val="00B0F0"/>
              </a:solidFill>
            </a:endParaRPr>
          </a:p>
          <a:p>
            <a:pPr marL="285750" lvl="1" indent="-285750">
              <a:buFont typeface="Wingdings" panose="05000000000000000000" pitchFamily="2" charset="2"/>
              <a:buChar char="Ø"/>
            </a:pPr>
            <a:r>
              <a:rPr lang="en-US" sz="1200" dirty="0" smtClean="0">
                <a:solidFill>
                  <a:srgbClr val="00B0F0"/>
                </a:solidFill>
              </a:rPr>
              <a:t>Stage 3(other): </a:t>
            </a:r>
            <a:r>
              <a:rPr lang="en-US" sz="1200" dirty="0">
                <a:solidFill>
                  <a:srgbClr val="00B0F0"/>
                </a:solidFill>
              </a:rPr>
              <a:t>Jun.2021 </a:t>
            </a:r>
            <a:r>
              <a:rPr lang="en-US" sz="1200" dirty="0" smtClean="0">
                <a:solidFill>
                  <a:srgbClr val="00B0F0"/>
                </a:solidFill>
              </a:rPr>
              <a:t>(SA5#138)</a:t>
            </a:r>
            <a:endParaRPr lang="en-US" sz="1200" dirty="0">
              <a:solidFill>
                <a:srgbClr val="00B0F0"/>
              </a:solidFill>
            </a:endParaRP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2959892" y="4659954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4866802" y="439573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132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108918" y="4674964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3804238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410197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133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949577" y="4399843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圆角矩形 20"/>
          <p:cNvSpPr/>
          <p:nvPr/>
        </p:nvSpPr>
        <p:spPr bwMode="auto">
          <a:xfrm>
            <a:off x="2720362" y="47005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>
                <a:solidFill>
                  <a:prstClr val="white"/>
                </a:solidFill>
              </a:rPr>
              <a:t>R16 </a:t>
            </a:r>
            <a:endParaRPr lang="en-US" sz="1000" dirty="0" smtClean="0">
              <a:solidFill>
                <a:prstClr val="white"/>
              </a:solidFill>
            </a:endParaRPr>
          </a:p>
          <a:p>
            <a:pPr algn="ctr"/>
            <a:r>
              <a:rPr lang="en-US" sz="1000" dirty="0" smtClean="0">
                <a:solidFill>
                  <a:prstClr val="white"/>
                </a:solidFill>
              </a:rPr>
              <a:t>stage </a:t>
            </a:r>
            <a:r>
              <a:rPr lang="en-US" sz="1000" dirty="0">
                <a:solidFill>
                  <a:prstClr val="white"/>
                </a:solidFill>
              </a:rPr>
              <a:t>1 freeze</a:t>
            </a:r>
          </a:p>
          <a:p>
            <a:pPr algn="ctr"/>
            <a:endParaRPr lang="en-US" sz="10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573714" y="4669765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130985" y="470056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Rel-16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42851" y="5143530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Planning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26" name="圆角矩形 25"/>
          <p:cNvSpPr/>
          <p:nvPr/>
        </p:nvSpPr>
        <p:spPr bwMode="auto">
          <a:xfrm>
            <a:off x="5814844" y="5713183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1 </a:t>
            </a:r>
            <a:r>
              <a:rPr lang="en-US" sz="1050" dirty="0" smtClean="0">
                <a:solidFill>
                  <a:prstClr val="black"/>
                </a:solidFill>
              </a:rPr>
              <a:t>freeze</a:t>
            </a:r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42851" y="5604409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 smtClean="0">
                <a:solidFill>
                  <a:prstClr val="black"/>
                </a:solidFill>
              </a:rPr>
              <a:t>(preliminary)</a:t>
            </a:r>
            <a:endParaRPr lang="en-US" sz="1000" dirty="0">
              <a:solidFill>
                <a:prstClr val="black"/>
              </a:solidFill>
            </a:endParaRP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084506" y="4676842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圆角矩形 28"/>
          <p:cNvSpPr/>
          <p:nvPr/>
        </p:nvSpPr>
        <p:spPr bwMode="auto">
          <a:xfrm>
            <a:off x="2252919" y="5248212"/>
            <a:ext cx="1026684" cy="411496"/>
          </a:xfrm>
          <a:prstGeom prst="roundRect">
            <a:avLst/>
          </a:prstGeom>
          <a:solidFill>
            <a:srgbClr val="FFCC6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R17</a:t>
            </a:r>
          </a:p>
          <a:p>
            <a:pPr algn="ctr"/>
            <a:r>
              <a:rPr lang="en-US" sz="1000" dirty="0" smtClean="0">
                <a:solidFill>
                  <a:prstClr val="black"/>
                </a:solidFill>
              </a:rPr>
              <a:t>Initial input</a:t>
            </a:r>
            <a:endParaRPr lang="en-US" sz="1000" dirty="0">
              <a:solidFill>
                <a:prstClr val="black"/>
              </a:solidFill>
            </a:endParaRPr>
          </a:p>
          <a:p>
            <a:pPr algn="ctr"/>
            <a:endParaRPr lang="en-US" sz="1000" dirty="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358711" y="4398778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138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 flipH="1">
            <a:off x="6171482" y="4669765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圆角矩形 31"/>
          <p:cNvSpPr/>
          <p:nvPr/>
        </p:nvSpPr>
        <p:spPr bwMode="auto">
          <a:xfrm>
            <a:off x="6962635" y="5307723"/>
            <a:ext cx="1058789" cy="3964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</a:t>
            </a:r>
            <a:r>
              <a:rPr lang="en-US" sz="1050" dirty="0" smtClean="0">
                <a:solidFill>
                  <a:prstClr val="black"/>
                </a:solidFill>
              </a:rPr>
              <a:t>2 freeze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33" name="曲线连接符 32"/>
          <p:cNvCxnSpPr>
            <a:stCxn id="29" idx="3"/>
            <a:endCxn id="26" idx="0"/>
          </p:cNvCxnSpPr>
          <p:nvPr/>
        </p:nvCxnSpPr>
        <p:spPr bwMode="auto">
          <a:xfrm>
            <a:off x="3279603" y="5453960"/>
            <a:ext cx="2871049" cy="259223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曲线连接符 33"/>
          <p:cNvCxnSpPr>
            <a:stCxn id="29" idx="3"/>
            <a:endCxn id="32" idx="0"/>
          </p:cNvCxnSpPr>
          <p:nvPr/>
        </p:nvCxnSpPr>
        <p:spPr bwMode="auto">
          <a:xfrm flipV="1">
            <a:off x="3279603" y="5307723"/>
            <a:ext cx="4212427" cy="146237"/>
          </a:xfrm>
          <a:prstGeom prst="curvedConnector4">
            <a:avLst>
              <a:gd name="adj1" fmla="val 43716"/>
              <a:gd name="adj2" fmla="val 297016"/>
            </a:avLst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曲线连接符 34"/>
          <p:cNvCxnSpPr>
            <a:stCxn id="29" idx="3"/>
            <a:endCxn id="47" idx="0"/>
          </p:cNvCxnSpPr>
          <p:nvPr/>
        </p:nvCxnSpPr>
        <p:spPr bwMode="auto">
          <a:xfrm>
            <a:off x="3279603" y="5453960"/>
            <a:ext cx="5402439" cy="235394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484271" y="4646806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/>
          <p:nvPr/>
        </p:nvCxnSpPr>
        <p:spPr bwMode="auto">
          <a:xfrm>
            <a:off x="8619844" y="4680330"/>
            <a:ext cx="15850" cy="1627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3200" dirty="0"/>
              <a:t>SA5 Leaders recommendation for Release plan (OAM</a:t>
            </a:r>
            <a:r>
              <a:rPr lang="en-US" altLang="zh-CN" sz="3200" dirty="0" smtClean="0"/>
              <a:t>) </a:t>
            </a:r>
            <a:r>
              <a:rPr lang="en-US" sz="3200" dirty="0" smtClean="0"/>
              <a:t>(2)</a:t>
            </a:r>
            <a:endParaRPr lang="en-US" sz="3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202478" y="4397965"/>
            <a:ext cx="524503" cy="276999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dirty="0">
                <a:solidFill>
                  <a:prstClr val="black"/>
                </a:solidFill>
              </a:rPr>
              <a:t>#</a:t>
            </a:r>
            <a:r>
              <a:rPr lang="en-US" dirty="0" smtClean="0">
                <a:solidFill>
                  <a:prstClr val="black"/>
                </a:solidFill>
              </a:rPr>
              <a:t>137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463611" y="4679517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圆角矩形 41"/>
          <p:cNvSpPr/>
          <p:nvPr/>
        </p:nvSpPr>
        <p:spPr bwMode="auto">
          <a:xfrm>
            <a:off x="6962634" y="5700458"/>
            <a:ext cx="1058790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 </a:t>
            </a:r>
            <a:r>
              <a:rPr lang="zh-CN" altLang="en-US" sz="1050" dirty="0" smtClean="0">
                <a:solidFill>
                  <a:prstClr val="black"/>
                </a:solidFill>
              </a:rPr>
              <a:t>（</a:t>
            </a:r>
            <a:r>
              <a:rPr lang="en-US" altLang="zh-CN" sz="1050" dirty="0" smtClean="0">
                <a:solidFill>
                  <a:prstClr val="black"/>
                </a:solidFill>
              </a:rPr>
              <a:t>CT related</a:t>
            </a:r>
            <a:r>
              <a:rPr lang="zh-CN" altLang="en-US" sz="1050" dirty="0" smtClean="0">
                <a:solidFill>
                  <a:prstClr val="black"/>
                </a:solidFill>
              </a:rPr>
              <a:t>）</a:t>
            </a:r>
            <a:endParaRPr lang="en-US" sz="1050" dirty="0">
              <a:solidFill>
                <a:prstClr val="black"/>
              </a:solidFill>
            </a:endParaRPr>
          </a:p>
        </p:txBody>
      </p:sp>
      <p:cxnSp>
        <p:nvCxnSpPr>
          <p:cNvPr id="43" name="直接连接符 42"/>
          <p:cNvCxnSpPr/>
          <p:nvPr/>
        </p:nvCxnSpPr>
        <p:spPr bwMode="auto">
          <a:xfrm flipH="1">
            <a:off x="4584841" y="4657704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圆角矩形 22"/>
          <p:cNvSpPr/>
          <p:nvPr/>
        </p:nvSpPr>
        <p:spPr bwMode="auto">
          <a:xfrm>
            <a:off x="4395055" y="4731462"/>
            <a:ext cx="527882" cy="487346"/>
          </a:xfrm>
          <a:prstGeom prst="roundRect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dirty="0">
                <a:solidFill>
                  <a:prstClr val="white"/>
                </a:solidFill>
              </a:rPr>
              <a:t>R16 </a:t>
            </a:r>
            <a:endParaRPr lang="en-US" sz="800" dirty="0" smtClean="0">
              <a:solidFill>
                <a:prstClr val="white"/>
              </a:solidFill>
            </a:endParaRPr>
          </a:p>
          <a:p>
            <a:pPr algn="ctr"/>
            <a:r>
              <a:rPr lang="en-US" sz="800" dirty="0" smtClean="0">
                <a:solidFill>
                  <a:prstClr val="white"/>
                </a:solidFill>
              </a:rPr>
              <a:t>stage 2+3 </a:t>
            </a:r>
            <a:r>
              <a:rPr lang="en-US" sz="800" dirty="0">
                <a:solidFill>
                  <a:prstClr val="white"/>
                </a:solidFill>
              </a:rPr>
              <a:t>freeze</a:t>
            </a:r>
          </a:p>
          <a:p>
            <a:pPr algn="ctr"/>
            <a:endParaRPr lang="en-US" sz="800" dirty="0" smtClean="0">
              <a:solidFill>
                <a:prstClr val="white"/>
              </a:solidFill>
              <a:latin typeface="Arial" charset="0"/>
            </a:endParaRPr>
          </a:p>
        </p:txBody>
      </p:sp>
      <p:cxnSp>
        <p:nvCxnSpPr>
          <p:cNvPr id="44" name="直接连接符 43"/>
          <p:cNvCxnSpPr/>
          <p:nvPr/>
        </p:nvCxnSpPr>
        <p:spPr bwMode="auto">
          <a:xfrm flipH="1">
            <a:off x="5655270" y="4669765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圆角矩形 46"/>
          <p:cNvSpPr/>
          <p:nvPr/>
        </p:nvSpPr>
        <p:spPr bwMode="auto">
          <a:xfrm>
            <a:off x="8346234" y="5689354"/>
            <a:ext cx="671616" cy="54289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1050" dirty="0" smtClean="0">
                <a:solidFill>
                  <a:prstClr val="black"/>
                </a:solidFill>
              </a:rPr>
              <a:t>R17 </a:t>
            </a:r>
            <a:endParaRPr lang="en-US" sz="1050" dirty="0">
              <a:solidFill>
                <a:prstClr val="black"/>
              </a:solidFill>
            </a:endParaRPr>
          </a:p>
          <a:p>
            <a:pPr algn="ctr"/>
            <a:r>
              <a:rPr lang="en-US" sz="1050" dirty="0">
                <a:solidFill>
                  <a:prstClr val="black"/>
                </a:solidFill>
              </a:rPr>
              <a:t>stage 3</a:t>
            </a:r>
            <a:r>
              <a:rPr lang="en-US" sz="1050" dirty="0" smtClean="0">
                <a:solidFill>
                  <a:prstClr val="black"/>
                </a:solidFill>
              </a:rPr>
              <a:t> freeze</a:t>
            </a:r>
            <a:endParaRPr lang="en-US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6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</a:t>
            </a:r>
            <a:r>
              <a:rPr lang="sv-SE" dirty="0" smtClean="0"/>
              <a:t>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92143692"/>
              </p:ext>
            </p:extLst>
          </p:nvPr>
        </p:nvGraphicFramePr>
        <p:xfrm>
          <a:off x="212469" y="1167178"/>
          <a:ext cx="11778017" cy="483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883">
                  <a:extLst>
                    <a:ext uri="{9D8B030D-6E8A-4147-A177-3AD203B41FA5}">
                      <a16:colId xmlns="" xmlns:a16="http://schemas.microsoft.com/office/drawing/2014/main" val="570476699"/>
                    </a:ext>
                  </a:extLst>
                </a:gridCol>
                <a:gridCol w="4619297">
                  <a:extLst>
                    <a:ext uri="{9D8B030D-6E8A-4147-A177-3AD203B41FA5}">
                      <a16:colId xmlns="" xmlns:a16="http://schemas.microsoft.com/office/drawing/2014/main" val="2618836924"/>
                    </a:ext>
                  </a:extLst>
                </a:gridCol>
                <a:gridCol w="1639614">
                  <a:extLst>
                    <a:ext uri="{9D8B030D-6E8A-4147-A177-3AD203B41FA5}">
                      <a16:colId xmlns="" xmlns:a16="http://schemas.microsoft.com/office/drawing/2014/main" val="3016348962"/>
                    </a:ext>
                  </a:extLst>
                </a:gridCol>
                <a:gridCol w="2548758">
                  <a:extLst>
                    <a:ext uri="{9D8B030D-6E8A-4147-A177-3AD203B41FA5}">
                      <a16:colId xmlns="" xmlns:a16="http://schemas.microsoft.com/office/drawing/2014/main" val="3690116950"/>
                    </a:ext>
                  </a:extLst>
                </a:gridCol>
                <a:gridCol w="1301465">
                  <a:extLst>
                    <a:ext uri="{9D8B030D-6E8A-4147-A177-3AD203B41FA5}">
                      <a16:colId xmlns="" xmlns:a16="http://schemas.microsoft.com/office/drawing/2014/main" val="2952368263"/>
                    </a:ext>
                  </a:extLst>
                </a:gridCol>
              </a:tblGrid>
              <a:tr h="480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3687663"/>
                  </a:ext>
                </a:extLst>
              </a:tr>
              <a:tr h="34920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S5-203369</a:t>
                      </a:r>
                    </a:p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SA to Reply LS on support for </a:t>
                      </a:r>
                      <a:r>
                        <a:rPr lang="en-US" altLang="zh-CN" sz="1400" kern="12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eCall</a:t>
                      </a: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 over 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TSG SA 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SA WG2, RAN WG2, CT WG1, RAN WG5, SA WG1, SA WG4, TSG RAN, TSG CT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S5-203035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5112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S5-203370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on SA5 Rel-17 work on SLA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5GJA, 3GPP SA2, RAN3, IETF TEAS WG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3GPP SA, SA1, SA6, RAN2, ETSI ISG ZSM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S5-203459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on mapping with slices of different domains via Cross-domain OAM coordination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GSMA NEST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ETSI ZSM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S5-203309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0444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S5-203314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ONAP LS reply to </a:t>
                      </a: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S5-197831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S5-203028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807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S5-203313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Reply LS to ONAP LS reply to S5-202300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ONAP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S5-203029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S5-203166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CT4 on MDT specific configuration parameters in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CT4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43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S5-203361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(email</a:t>
                      </a:r>
                      <a:r>
                        <a:rPr lang="en-US" altLang="zh-CN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approval)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on the clarification of handover and reselection parameters</a:t>
                      </a:r>
                      <a:endParaRPr lang="zh-CN" sz="1400" kern="1200" dirty="0">
                        <a:solidFill>
                          <a:srgbClr val="FF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RAN3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S5-203016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on energy efficiency </a:t>
                      </a:r>
                      <a:endParaRPr 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RAN3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RAN2, 3GPP SA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S5-203030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SA2 on Network data analysis assisted energy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saving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SA2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 SA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S5-203410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Reply LS to LS on removal of Management Based MDT Allowed IE for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NR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RAN3</a:t>
                      </a:r>
                      <a:endParaRPr lang="zh-CN" altLang="zh-CN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3GPP RAN2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S5-203031</a:t>
                      </a:r>
                      <a:endParaRPr lang="zh-CN" altLang="zh-CN" sz="1400" kern="1200" dirty="0" smtClean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89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S5-203262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LS to IETF for transport support for E2E network slice in </a:t>
                      </a: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3gpp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IETF TEAS WG</a:t>
                      </a:r>
                      <a:endParaRPr lang="zh-CN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-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宋体" panose="02010600030101010101" pitchFamily="2" charset="-122"/>
                          <a:cs typeface="+mn-cs"/>
                        </a:rPr>
                        <a:t>New</a:t>
                      </a:r>
                      <a:endParaRPr lang="fr-FR" sz="1400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New or Revised Work Items / Study Items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498589"/>
              </p:ext>
            </p:extLst>
          </p:nvPr>
        </p:nvGraphicFramePr>
        <p:xfrm>
          <a:off x="189596" y="1287352"/>
          <a:ext cx="11902965" cy="3489660"/>
        </p:xfrm>
        <a:graphic>
          <a:graphicData uri="http://schemas.openxmlformats.org/drawingml/2006/table">
            <a:tbl>
              <a:tblPr/>
              <a:tblGrid>
                <a:gridCol w="1203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4248"/>
                <a:gridCol w="966952"/>
                <a:gridCol w="515006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65889"/>
                <a:gridCol w="1902782"/>
              </a:tblGrid>
              <a:tr h="519264"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Tdoc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Type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Release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Potential related groups</a:t>
                      </a:r>
                      <a:endParaRPr kumimoji="0" lang="en-GB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S5-203324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Enhancements of 5G performance measurements and KPIs (ePM_KPI_5G)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Intel, China Telecom, CMCC, Samsung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SA2(IABARC/5G_AIS/5G_eSBA)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RAN1 (NR_feMIMO)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 (LTE_NR_DC_enh2)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S5-203325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work item on management of the enhanced tenant concept (</a:t>
                      </a:r>
                      <a:r>
                        <a:rPr lang="en-US" altLang="zh-CN" sz="12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eMEMTANE</a:t>
                      </a: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Huawei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S5-203326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Autonomous network levels (ANL)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it-IT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China Mobile, Huawei, China Telecom, CATT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RAN3(NR_SON_MDT)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SA2(eNA)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S5-203362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(email</a:t>
                      </a:r>
                      <a:r>
                        <a:rPr lang="en-US" altLang="zh-CN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 approval)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Enhancement of Handover Optimization(E_HOO)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Ericsson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RAN2(NR_Mob_enh-Core/LTE_feMob-Core)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150"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S5-203327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New WID</a:t>
                      </a:r>
                      <a:endParaRPr lang="en-US" alt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Management data collection control and discovery (MADCOL)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Nokia, Nokia Shanghai Bell</a:t>
                      </a: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-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952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73206" y="260350"/>
            <a:ext cx="9253182" cy="7905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altLang="zh-CN" sz="3200" kern="0" dirty="0" smtClean="0">
                <a:solidFill>
                  <a:srgbClr val="FF0000"/>
                </a:solidFill>
                <a:latin typeface="Calibri"/>
                <a:cs typeface="+mj-cs"/>
              </a:rPr>
              <a:t>Documents endorsed by OA&amp;M SWG</a:t>
            </a: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9020182"/>
              </p:ext>
            </p:extLst>
          </p:nvPr>
        </p:nvGraphicFramePr>
        <p:xfrm>
          <a:off x="199697" y="1050878"/>
          <a:ext cx="11537378" cy="3511669"/>
        </p:xfrm>
        <a:graphic>
          <a:graphicData uri="http://schemas.openxmlformats.org/drawingml/2006/table">
            <a:tbl>
              <a:tblPr/>
              <a:tblGrid>
                <a:gridCol w="10405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301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33373"/>
                <a:gridCol w="2733373"/>
              </a:tblGrid>
              <a:tr h="645638"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Potential related topics and related groups</a:t>
                      </a:r>
                      <a:endParaRPr lang="en-GB" altLang="zh-CN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43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5969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120651" y="0"/>
            <a:ext cx="9759950" cy="1016000"/>
          </a:xfrm>
        </p:spPr>
        <p:txBody>
          <a:bodyPr/>
          <a:lstStyle/>
          <a:p>
            <a:pPr algn="l"/>
            <a:r>
              <a:rPr lang="en-US" sz="3600" dirty="0" smtClean="0"/>
              <a:t>Overview of SA5 OAM ongoing WIs/SIs progress</a:t>
            </a:r>
            <a:endParaRPr lang="en-US" sz="3600" dirty="0"/>
          </a:p>
        </p:txBody>
      </p:sp>
      <p:sp>
        <p:nvSpPr>
          <p:cNvPr id="4" name="文本框 3"/>
          <p:cNvSpPr txBox="1"/>
          <p:nvPr/>
        </p:nvSpPr>
        <p:spPr>
          <a:xfrm>
            <a:off x="5875199" y="852431"/>
            <a:ext cx="5679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>
                <a:solidFill>
                  <a:srgbClr val="0000FF"/>
                </a:solidFill>
              </a:rPr>
              <a:t>Rel-17:(14 WI/SI -&gt;21 WI/SI 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10 ongoing WIs </a:t>
            </a:r>
            <a:endParaRPr lang="en-US" altLang="zh-CN" sz="1400" b="1" dirty="0" smtClean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</a:rPr>
              <a:t>4 ongoing SIs -&gt; 6 ongoing SIs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 smtClean="0">
                <a:solidFill>
                  <a:srgbClr val="0000FF"/>
                </a:solidFill>
              </a:rPr>
              <a:t>5 new </a:t>
            </a:r>
            <a:r>
              <a:rPr lang="en-US" altLang="zh-CN" sz="1400" b="1" dirty="0" err="1" smtClean="0">
                <a:solidFill>
                  <a:srgbClr val="0000FF"/>
                </a:solidFill>
              </a:rPr>
              <a:t>Wis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(wait for SA approval)</a:t>
            </a:r>
            <a:endParaRPr lang="zh-CN" altLang="en-US" sz="1400" b="1" dirty="0">
              <a:solidFill>
                <a:srgbClr val="0000FF"/>
              </a:solidFill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946874"/>
              </p:ext>
            </p:extLst>
          </p:nvPr>
        </p:nvGraphicFramePr>
        <p:xfrm>
          <a:off x="283078" y="2090889"/>
          <a:ext cx="5381696" cy="2815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9336"/>
                <a:gridCol w="3813774"/>
                <a:gridCol w="668586"/>
              </a:tblGrid>
              <a:tr h="316168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r>
                        <a:rPr lang="en-GB" sz="1400" b="1" dirty="0" smtClean="0">
                          <a:effectLst/>
                        </a:rPr>
                        <a:t>Rel-16 </a:t>
                      </a:r>
                      <a:r>
                        <a:rPr lang="en-GB" sz="1400" b="1" dirty="0">
                          <a:effectLst/>
                        </a:rPr>
                        <a:t>Operations, Administration, Maintenance and Provisioning (OAM&amp;P</a:t>
                      </a:r>
                      <a:r>
                        <a:rPr lang="en-GB" sz="1400" b="1" dirty="0" smtClean="0">
                          <a:effectLst/>
                        </a:rPr>
                        <a:t>)</a:t>
                      </a: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zh-CN" sz="24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QOED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Management of QoE measurement collection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760058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EE_5G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Energy Efficiency of 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810023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5G_SLICE_ePA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Enhancement of performance assurance for 5G networks including network slicing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810031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</a:rPr>
                        <a:t>5G</a:t>
                      </a:r>
                      <a:r>
                        <a:rPr lang="en-US" altLang="zh-CN" sz="1100" dirty="0" smtClean="0">
                          <a:effectLst/>
                        </a:rPr>
                        <a:t>DMS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Discovery of management services in 5G 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820035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eNRM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NRM enhancements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820032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TM_SBMA 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Trace Management in the context of Services Based Management Architecture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820036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COSLA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Closed loop SLS Assurance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850026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OAM_RTT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Streaming trace reporting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850027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SON_5G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Self-Organizing Networks (SON) for 5G networks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850030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MEMTANE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Enhancement of 3GPP management system for multiple tenant environment support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850031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314130"/>
              </p:ext>
            </p:extLst>
          </p:nvPr>
        </p:nvGraphicFramePr>
        <p:xfrm>
          <a:off x="283078" y="4970950"/>
          <a:ext cx="5381696" cy="99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0357"/>
                <a:gridCol w="3792753"/>
                <a:gridCol w="668586"/>
              </a:tblGrid>
              <a:tr h="0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200" b="1" dirty="0" smtClean="0">
                          <a:effectLst/>
                        </a:rPr>
                        <a:t>OAM&amp;P Studies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FS_OAM_NPN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non-public networks management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830024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FS_5GSAT_MO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management and orchestration aspects with integrated satellite components in a 5G network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830025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FS_ANL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autonomous network levels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850032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101757"/>
              </p:ext>
            </p:extLst>
          </p:nvPr>
        </p:nvGraphicFramePr>
        <p:xfrm>
          <a:off x="5821092" y="2100729"/>
          <a:ext cx="5882175" cy="28278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8080"/>
                <a:gridCol w="4193333"/>
                <a:gridCol w="730762"/>
              </a:tblGrid>
              <a:tr h="442774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Rel-17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Operations, Administration, Maintenance and Provisioning (OAM&amp;P</a:t>
                      </a:r>
                      <a:r>
                        <a:rPr lang="en-GB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zh-CN" sz="2000" b="1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NPM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Network policy management for 5G mobile networks based on NFV scenarios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860024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IDMS_MN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Intent driven management service for mobile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810027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EE5GPLUS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Enhancements on EE for 5G networks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OAM_NPN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Management of non-public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EMA5SLA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Enhancement on Management Aspects of 5G Service-Level Agreement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e_5GMDT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Management of MDT enhancement in 5G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adNRM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Additional NRM features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eQoE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Enhancement of QoE Measurement Collection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eSON_5G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Self-Organizing Networks (SON) for 5G networks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eCOSLA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Enhanced Closed loop SLS Assurance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678035"/>
              </p:ext>
            </p:extLst>
          </p:nvPr>
        </p:nvGraphicFramePr>
        <p:xfrm>
          <a:off x="5821091" y="5000380"/>
          <a:ext cx="5882175" cy="1009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8667"/>
                <a:gridCol w="4092746"/>
                <a:gridCol w="730762"/>
              </a:tblGrid>
              <a:tr h="0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OAM&amp;P Studies </a:t>
                      </a:r>
                      <a:endParaRPr lang="zh-CN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FS_eMDAS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enhancement of Management Data Analytics Service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850028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FS_NSMEN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network slice management enhancements 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860022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FS_EE5G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Study on new aspects of EE for 5G networks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FS_eECM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Study on management aspects of edge computing</a:t>
                      </a:r>
                      <a:endParaRPr 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zh-CN" sz="20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331076" y="852431"/>
            <a:ext cx="533369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b="1" dirty="0">
                <a:solidFill>
                  <a:srgbClr val="0000FF"/>
                </a:solidFill>
              </a:rPr>
              <a:t>Rel-16: (13)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4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WIs (QOED,eNRM,5GDMS,SON_5G) will ask for Rel-16 exception, 6 WIs are completed.</a:t>
            </a:r>
            <a:endParaRPr lang="en-US" altLang="zh-CN" sz="1400" b="1" dirty="0">
              <a:solidFill>
                <a:srgbClr val="0000FF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400" b="1" dirty="0">
                <a:solidFill>
                  <a:srgbClr val="0000FF"/>
                </a:solidFill>
              </a:rPr>
              <a:t>2</a:t>
            </a:r>
            <a:r>
              <a:rPr lang="en-US" altLang="zh-CN" sz="1400" b="1" dirty="0" smtClean="0">
                <a:solidFill>
                  <a:srgbClr val="0000FF"/>
                </a:solidFill>
              </a:rPr>
              <a:t> SIs (FS_5GSAT_MO, FS_ANL) will be moved to Rel-17. 1 SI is completed. </a:t>
            </a:r>
            <a:endParaRPr lang="en-US" altLang="zh-CN" sz="1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0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smtClean="0"/>
              <a:t>COSLA/MEMTANE</a:t>
            </a:r>
            <a:endParaRPr lang="sv-SE" sz="3200" kern="0" dirty="0"/>
          </a:p>
        </p:txBody>
      </p:sp>
      <p:sp>
        <p:nvSpPr>
          <p:cNvPr id="9" name="矩形 8"/>
          <p:cNvSpPr/>
          <p:nvPr/>
        </p:nvSpPr>
        <p:spPr>
          <a:xfrm>
            <a:off x="5433848" y="3036787"/>
            <a:ext cx="6193138" cy="116955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MEMTANE: </a:t>
            </a:r>
            <a:r>
              <a:rPr lang="en-US" altLang="zh-CN" sz="14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meeting: 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clarifications about how to distinguish different tenant</a:t>
            </a:r>
          </a:p>
          <a:p>
            <a:pPr marL="17145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Add use case for performance management supporting multiple tenant</a:t>
            </a:r>
          </a:p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b="1" dirty="0" smtClean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5572" y="2812201"/>
            <a:ext cx="11554138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prstClr val="black"/>
                </a:solidFill>
              </a:rPr>
              <a:t>Working Progress</a:t>
            </a:r>
            <a:endParaRPr lang="zh-CN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969464"/>
              </p:ext>
            </p:extLst>
          </p:nvPr>
        </p:nvGraphicFramePr>
        <p:xfrm>
          <a:off x="205572" y="548808"/>
          <a:ext cx="11554137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696"/>
                <a:gridCol w="2370730"/>
                <a:gridCol w="1372310"/>
                <a:gridCol w="1823971"/>
                <a:gridCol w="996779"/>
                <a:gridCol w="1445673"/>
                <a:gridCol w="762777"/>
                <a:gridCol w="1140693"/>
                <a:gridCol w="861508"/>
              </a:tblGrid>
              <a:tr h="33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/>
                        <a:t>Tdoc</a:t>
                      </a:r>
                      <a:r>
                        <a:rPr lang="en-US" altLang="zh-CN" sz="1400" dirty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Rapporteur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dirty="0"/>
                        <a:t>Related</a:t>
                      </a:r>
                      <a:r>
                        <a:rPr lang="sv-SE" altLang="zh-CN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6224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COSLA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Closed loop SLS assurance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55%-&gt;65%-&gt;100%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28.535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/28.536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SP-190781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06/2020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SA2, 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RAN3, ETSI ZSM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NWDAF, RAN intelligence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automation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1976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MEMTANE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Enhancement</a:t>
                      </a:r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of 3GPP management system for multiple tenant environnent support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35%-&gt;70%-&gt;100%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28.531/28.532/28.533/28.541/28.552/28.554</a:t>
                      </a:r>
                      <a:endParaRPr 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7780" marR="177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SP-190786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SA#88 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sv-SE" sz="11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06/2020</a:t>
                      </a: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)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ETSI ZSM, SA2(potentially)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271934" y="3245533"/>
            <a:ext cx="50955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COSLA: </a:t>
            </a: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The following topics are discussed and agreed in the meeting.</a:t>
            </a:r>
            <a:endParaRPr lang="en-GB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Update Clause 4.2 Management control loops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use </a:t>
            </a: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case for 5GC service assurance, use case of SLS assurance control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Remove CSI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definition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Generic SLS Assurance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Procedure</a:t>
            </a:r>
          </a:p>
          <a:p>
            <a:pPr marL="171450" lvl="0" indent="-1714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attributes to assurance control </a:t>
            </a:r>
            <a:r>
              <a:rPr lang="en-US" altLang="zh-CN" sz="1600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loop</a:t>
            </a:r>
            <a:endParaRPr lang="en-US" altLang="zh-CN" sz="1600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1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75152" y="3385362"/>
            <a:ext cx="10225473" cy="30469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zh-CN" sz="1600" b="1" dirty="0" smtClean="0">
                <a:latin typeface="+mj-lt"/>
              </a:rPr>
              <a:t>SON_5G</a:t>
            </a:r>
            <a:r>
              <a:rPr lang="zh-CN" altLang="en-US" sz="1600" b="1" dirty="0">
                <a:latin typeface="+mj-lt"/>
              </a:rPr>
              <a:t>：</a:t>
            </a:r>
            <a:r>
              <a:rPr lang="en-GB" altLang="zh-CN" sz="1600" b="1" dirty="0">
                <a:latin typeface="+mj-lt"/>
              </a:rPr>
              <a:t>The group discussed </a:t>
            </a:r>
            <a:r>
              <a:rPr lang="en-GB" altLang="zh-CN" sz="1600" b="1" dirty="0" smtClean="0">
                <a:latin typeface="+mj-lt"/>
              </a:rPr>
              <a:t>and the following topics need more discussion, exception is needed:</a:t>
            </a:r>
            <a:endParaRPr lang="zh-CN" altLang="zh-CN" sz="1600" b="1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</a:t>
            </a:r>
            <a:r>
              <a:rPr lang="en-US" altLang="zh-CN" sz="1600" dirty="0">
                <a:latin typeface="+mj-lt"/>
              </a:rPr>
              <a:t>Add attributes of related to HO parameter for 28.541 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Handover </a:t>
            </a:r>
            <a:r>
              <a:rPr lang="en-US" altLang="zh-CN" sz="1600" dirty="0">
                <a:latin typeface="+mj-lt"/>
              </a:rPr>
              <a:t>related </a:t>
            </a:r>
            <a:r>
              <a:rPr lang="en-US" altLang="zh-CN" sz="1600" dirty="0" smtClean="0">
                <a:latin typeface="+mj-lt"/>
              </a:rPr>
              <a:t>parameters for 28.313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LS to RAN3 </a:t>
            </a:r>
            <a:r>
              <a:rPr lang="en-US" altLang="zh-CN" sz="1600" dirty="0" smtClean="0">
                <a:latin typeface="+mj-lt"/>
              </a:rPr>
              <a:t>for clarification to </a:t>
            </a:r>
            <a:r>
              <a:rPr lang="en-US" altLang="zh-CN" sz="1600" dirty="0">
                <a:latin typeface="+mj-lt"/>
              </a:rPr>
              <a:t>ask “which HO and/or reselection parameters RAN3 likes SA5 to provide </a:t>
            </a:r>
            <a:r>
              <a:rPr lang="en-US" altLang="zh-CN" sz="1600" dirty="0" smtClean="0">
                <a:latin typeface="+mj-lt"/>
              </a:rPr>
              <a:t>ranges</a:t>
            </a:r>
            <a:endParaRPr lang="en-US" altLang="zh-CN" sz="1600" dirty="0">
              <a:latin typeface="+mj-lt"/>
            </a:endParaRPr>
          </a:p>
          <a:p>
            <a:pPr marL="457200" lvl="1" indent="0"/>
            <a:r>
              <a:rPr lang="en-US" altLang="zh-CN" sz="1600" b="1" dirty="0">
                <a:solidFill>
                  <a:srgbClr val="0000FF"/>
                </a:solidFill>
                <a:latin typeface="+mj-lt"/>
              </a:rPr>
              <a:t>The group decided to ask for exception to </a:t>
            </a:r>
            <a:r>
              <a:rPr lang="en-US" altLang="zh-CN" sz="1600" b="1" dirty="0" smtClean="0">
                <a:solidFill>
                  <a:srgbClr val="0000FF"/>
                </a:solidFill>
                <a:latin typeface="+mj-lt"/>
              </a:rPr>
              <a:t>resolve the HO parameters and stage3 work.</a:t>
            </a:r>
            <a:r>
              <a:rPr lang="en-US" altLang="zh-CN" sz="1600" b="1" dirty="0" smtClean="0">
                <a:latin typeface="+mj-lt"/>
              </a:rPr>
              <a:t> </a:t>
            </a:r>
            <a:endParaRPr lang="en-GB" altLang="zh-CN" sz="1600" b="1" dirty="0" smtClean="0">
              <a:latin typeface="+mj-lt"/>
            </a:endParaRPr>
          </a:p>
          <a:p>
            <a:r>
              <a:rPr lang="en-GB" altLang="zh-CN" sz="1600" b="1" dirty="0" smtClean="0">
                <a:latin typeface="+mj-lt"/>
              </a:rPr>
              <a:t>ES_5G: </a:t>
            </a:r>
            <a:r>
              <a:rPr lang="en-US" altLang="zh-CN" sz="1600" b="1" dirty="0">
                <a:latin typeface="+mj-lt"/>
              </a:rPr>
              <a:t>The group discussed and agreed the following topics: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altLang="zh-CN" sz="1600" dirty="0">
                <a:latin typeface="+mj-lt"/>
              </a:rPr>
              <a:t>Update on D-SON ES solution management </a:t>
            </a:r>
            <a:r>
              <a:rPr lang="fr-FR" altLang="zh-CN" sz="1600" dirty="0" smtClean="0">
                <a:latin typeface="+mj-lt"/>
              </a:rPr>
              <a:t>service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ES coverage relation in </a:t>
            </a:r>
            <a:r>
              <a:rPr lang="en-US" altLang="zh-CN" sz="1600" dirty="0" err="1" smtClean="0">
                <a:latin typeface="+mj-lt"/>
              </a:rPr>
              <a:t>NRCellRelation</a:t>
            </a:r>
            <a:endParaRPr lang="en-US" altLang="zh-CN" sz="1600" dirty="0" smtClean="0">
              <a:latin typeface="+mj-lt"/>
            </a:endParaRPr>
          </a:p>
          <a:p>
            <a:pPr lvl="0"/>
            <a:r>
              <a:rPr lang="en-US" altLang="zh-CN" sz="1600" b="1" dirty="0" smtClean="0">
                <a:solidFill>
                  <a:prstClr val="black"/>
                </a:solidFill>
                <a:latin typeface="Calibri"/>
              </a:rPr>
              <a:t>FS_EE</a:t>
            </a:r>
            <a:r>
              <a:rPr lang="en-GB" altLang="zh-CN" sz="1600" b="1" dirty="0" smtClean="0">
                <a:solidFill>
                  <a:prstClr val="black"/>
                </a:solidFill>
                <a:latin typeface="Calibri"/>
              </a:rPr>
              <a:t>5G</a:t>
            </a:r>
            <a:r>
              <a:rPr lang="en-GB" altLang="zh-CN" sz="1600" b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600" b="1" dirty="0">
                <a:solidFill>
                  <a:prstClr val="black"/>
                </a:solidFill>
                <a:latin typeface="Calibri"/>
              </a:rPr>
              <a:t>The group discussed and agreed the following topics: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 Key Issues and Potential </a:t>
            </a:r>
            <a:r>
              <a:rPr lang="en-US" altLang="zh-CN" sz="1600" dirty="0" smtClean="0">
                <a:latin typeface="+mj-lt"/>
              </a:rPr>
              <a:t>Solutions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 Key </a:t>
            </a:r>
            <a:r>
              <a:rPr lang="en-US" altLang="zh-CN" sz="1600" dirty="0">
                <a:latin typeface="+mj-lt"/>
              </a:rPr>
              <a:t>Issue: EE KPI for </a:t>
            </a:r>
            <a:r>
              <a:rPr lang="en-US" altLang="zh-CN" sz="1600" dirty="0" smtClean="0">
                <a:latin typeface="+mj-lt"/>
              </a:rPr>
              <a:t>5GC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LS sent to RAN3 to inform the SA5 energy efficiency working progress and also clarify the EE KPI.</a:t>
            </a:r>
            <a:endParaRPr lang="en-US" altLang="zh-CN" sz="1600" dirty="0">
              <a:latin typeface="+mj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sz="3200" kern="0" dirty="0" smtClean="0"/>
              <a:t>SON_5G/EE_5G/FS_EE5G</a:t>
            </a:r>
            <a:endParaRPr lang="sv-SE" sz="3200" kern="0" dirty="0"/>
          </a:p>
        </p:txBody>
      </p:sp>
      <p:sp>
        <p:nvSpPr>
          <p:cNvPr id="8" name="文本框 7"/>
          <p:cNvSpPr txBox="1"/>
          <p:nvPr/>
        </p:nvSpPr>
        <p:spPr>
          <a:xfrm>
            <a:off x="269981" y="3153964"/>
            <a:ext cx="11599616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5664881"/>
              </p:ext>
            </p:extLst>
          </p:nvPr>
        </p:nvGraphicFramePr>
        <p:xfrm>
          <a:off x="269982" y="880912"/>
          <a:ext cx="1162547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1660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1955906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634851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07360"/>
                <a:gridCol w="1133752"/>
                <a:gridCol w="1723833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66876"/>
                <a:gridCol w="10506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506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782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Completion</a:t>
                      </a:r>
                      <a:r>
                        <a:rPr lang="sv-SE" sz="1400" dirty="0"/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smtClean="0"/>
                        <a:t>TS/TR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err="1" smtClean="0"/>
                        <a:t>Tdoc</a:t>
                      </a:r>
                      <a:r>
                        <a:rPr lang="en-US" altLang="zh-CN" sz="1400" dirty="0" smtClean="0"/>
                        <a:t> reference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Rapporteur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</a:t>
                      </a:r>
                      <a:r>
                        <a:rPr lang="sv-SE" sz="1400" baseline="0" dirty="0"/>
                        <a:t> groups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/>
                        <a:t>Related </a:t>
                      </a:r>
                      <a:r>
                        <a:rPr lang="en-US" altLang="zh-CN" sz="1400" dirty="0"/>
                        <a:t>topic</a:t>
                      </a:r>
                      <a:endParaRPr lang="sv-SE" sz="14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5750895"/>
                  </a:ext>
                </a:extLst>
              </a:tr>
            </a:tbl>
          </a:graphicData>
        </a:graphic>
      </p:graphicFrame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4486007"/>
              </p:ext>
            </p:extLst>
          </p:nvPr>
        </p:nvGraphicFramePr>
        <p:xfrm>
          <a:off x="269982" y="1351413"/>
          <a:ext cx="11599615" cy="1802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728">
                  <a:extLst>
                    <a:ext uri="{9D8B030D-6E8A-4147-A177-3AD203B41FA5}">
                      <a16:colId xmlns="" xmlns:a16="http://schemas.microsoft.com/office/drawing/2014/main" val="23408469"/>
                    </a:ext>
                  </a:extLst>
                </a:gridCol>
                <a:gridCol w="1971074">
                  <a:extLst>
                    <a:ext uri="{9D8B030D-6E8A-4147-A177-3AD203B41FA5}">
                      <a16:colId xmlns="" xmlns:a16="http://schemas.microsoft.com/office/drawing/2014/main" val="1386727148"/>
                    </a:ext>
                  </a:extLst>
                </a:gridCol>
                <a:gridCol w="1620298">
                  <a:extLst>
                    <a:ext uri="{9D8B030D-6E8A-4147-A177-3AD203B41FA5}">
                      <a16:colId xmlns="" xmlns:a16="http://schemas.microsoft.com/office/drawing/2014/main" val="4240727412"/>
                    </a:ext>
                  </a:extLst>
                </a:gridCol>
                <a:gridCol w="1239918"/>
                <a:gridCol w="1123949"/>
                <a:gridCol w="1708891">
                  <a:extLst>
                    <a:ext uri="{9D8B030D-6E8A-4147-A177-3AD203B41FA5}">
                      <a16:colId xmlns="" xmlns:a16="http://schemas.microsoft.com/office/drawing/2014/main" val="1675550634"/>
                    </a:ext>
                  </a:extLst>
                </a:gridCol>
                <a:gridCol w="1045780"/>
                <a:gridCol w="105344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4153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SON_5G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Self-Organizing 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Networks (SON) for 5G networks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40%-&gt;70%-&gt;75%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28.313/28.544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SP-190785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(6/2020)</a:t>
                      </a:r>
                      <a:r>
                        <a:rPr lang="en-GB" altLang="zh-CN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Intel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RAN3, RAN2, SA2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Tbd</a:t>
                      </a:r>
                      <a:endParaRPr lang="sv-SE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EE_5G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 efficiency of 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95%-&gt;95%-&gt;100%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TS 28.310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3"/>
                        </a:rPr>
                        <a:t>SP-180819</a:t>
                      </a:r>
                      <a:endParaRPr lang="sv-SE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 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Orange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RAN3, ETSI EE, ITU-T SG5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</a:t>
                      </a:r>
                      <a:r>
                        <a:rPr lang="sv-SE" sz="12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saving, EE measurements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9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FS_EE5G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new aspects of EE for 5G networks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0%-&gt;10%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 28.813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SP-200187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(June 2021)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Orange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RAN3, ETSI EE, ITU-T SG5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Energy</a:t>
                      </a:r>
                      <a:r>
                        <a:rPr lang="sv-SE" sz="12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saving, EE measurements</a:t>
                      </a:r>
                      <a:endParaRPr lang="sv-SE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41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23078" y="2118624"/>
            <a:ext cx="10225473" cy="430887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altLang="zh-CN" sz="1800" b="1" dirty="0" err="1">
                <a:solidFill>
                  <a:prstClr val="black"/>
                </a:solidFill>
                <a:latin typeface="Calibri"/>
                <a:cs typeface="Arial" charset="0"/>
              </a:rPr>
              <a:t>eNRM</a:t>
            </a:r>
            <a:r>
              <a:rPr lang="zh-CN" altLang="en-US" sz="1800" b="1" dirty="0">
                <a:solidFill>
                  <a:prstClr val="black"/>
                </a:solidFill>
                <a:latin typeface="Calibri"/>
                <a:cs typeface="Arial" charset="0"/>
              </a:rPr>
              <a:t>：</a:t>
            </a:r>
            <a:r>
              <a:rPr lang="en-US" altLang="zh-CN" sz="1800" b="1" dirty="0">
                <a:solidFill>
                  <a:prstClr val="black"/>
                </a:solidFill>
                <a:latin typeface="Calibri"/>
                <a:cs typeface="Arial" charset="0"/>
              </a:rPr>
              <a:t>The following topics are agreed</a:t>
            </a:r>
            <a:r>
              <a:rPr lang="en-GB" altLang="zh-CN" sz="1800" b="1" dirty="0">
                <a:solidFill>
                  <a:prstClr val="black"/>
                </a:solidFill>
                <a:latin typeface="Calibri"/>
                <a:cs typeface="Arial" charset="0"/>
              </a:rPr>
              <a:t>: </a:t>
            </a:r>
            <a:endParaRPr lang="en-GB" altLang="zh-CN" sz="1800" b="1" dirty="0" smtClean="0">
              <a:solidFill>
                <a:prstClr val="black"/>
              </a:solidFill>
              <a:latin typeface="Calibri"/>
              <a:cs typeface="Arial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altLang="zh-CN" sz="1600" dirty="0">
                <a:latin typeface="+mj-lt"/>
              </a:rPr>
              <a:t>5GC update support 5QI </a:t>
            </a:r>
            <a:r>
              <a:rPr lang="it-IT" altLang="zh-CN" sz="1600" dirty="0" smtClean="0">
                <a:latin typeface="+mj-lt"/>
              </a:rPr>
              <a:t>monitor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IOC for 5QI to DSCP </a:t>
            </a:r>
            <a:r>
              <a:rPr lang="en-US" altLang="zh-CN" sz="1600" dirty="0" smtClean="0">
                <a:latin typeface="+mj-lt"/>
              </a:rPr>
              <a:t>mapping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updating </a:t>
            </a:r>
            <a:r>
              <a:rPr lang="en-US" altLang="zh-CN" sz="1600" dirty="0" err="1" smtClean="0">
                <a:latin typeface="+mj-lt"/>
              </a:rPr>
              <a:t>ServiceProfile</a:t>
            </a:r>
            <a:r>
              <a:rPr lang="en-US" altLang="zh-CN" sz="1600" dirty="0" smtClean="0">
                <a:latin typeface="+mj-lt"/>
              </a:rPr>
              <a:t> and </a:t>
            </a:r>
            <a:r>
              <a:rPr lang="en-US" altLang="zh-CN" sz="1600" dirty="0" err="1" smtClean="0">
                <a:latin typeface="+mj-lt"/>
              </a:rPr>
              <a:t>SliceProfile</a:t>
            </a:r>
            <a:r>
              <a:rPr lang="en-US" altLang="zh-CN" sz="1600" dirty="0" smtClean="0">
                <a:latin typeface="+mj-lt"/>
              </a:rPr>
              <a:t> attributes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+mj-lt"/>
              </a:rPr>
              <a:t>Transport support </a:t>
            </a:r>
            <a:r>
              <a:rPr lang="en-US" altLang="zh-CN" sz="1600" dirty="0">
                <a:latin typeface="+mj-lt"/>
              </a:rPr>
              <a:t>of slicing (transport endpoint in NRM, transport information and slice mapping on backhaul </a:t>
            </a:r>
            <a:r>
              <a:rPr lang="en-US" altLang="zh-CN" sz="1600" dirty="0" smtClean="0">
                <a:latin typeface="+mj-lt"/>
              </a:rPr>
              <a:t>endpoints, LS to GSMA and ZSM on </a:t>
            </a:r>
            <a:r>
              <a:rPr lang="en-US" altLang="zh-CN" sz="1600" dirty="0">
                <a:latin typeface="+mj-lt"/>
              </a:rPr>
              <a:t>mapping with slices of different domains via Cross-domain OAM </a:t>
            </a:r>
            <a:r>
              <a:rPr lang="en-US" altLang="zh-CN" sz="1600" dirty="0" smtClean="0">
                <a:latin typeface="+mj-lt"/>
              </a:rPr>
              <a:t>coordination, LS </a:t>
            </a:r>
            <a:r>
              <a:rPr lang="en-US" altLang="zh-CN" sz="1600" dirty="0">
                <a:latin typeface="+mj-lt"/>
              </a:rPr>
              <a:t>to IETF for transport support for E2E network slice in 3gpp</a:t>
            </a:r>
            <a:r>
              <a:rPr lang="en-US" altLang="zh-CN" sz="1600" dirty="0" smtClean="0">
                <a:latin typeface="+mj-lt"/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NRM fragment to support </a:t>
            </a:r>
            <a:r>
              <a:rPr lang="en-US" altLang="zh-CN" sz="1600" dirty="0" smtClean="0">
                <a:latin typeface="+mj-lt"/>
              </a:rPr>
              <a:t>RIM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PM control NRM </a:t>
            </a:r>
            <a:r>
              <a:rPr lang="en-US" altLang="zh-CN" sz="1600" dirty="0" smtClean="0">
                <a:latin typeface="+mj-lt"/>
              </a:rPr>
              <a:t>fragment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FM control NRM </a:t>
            </a:r>
            <a:r>
              <a:rPr lang="en-US" altLang="zh-CN" sz="1600" dirty="0" smtClean="0">
                <a:latin typeface="+mj-lt"/>
              </a:rPr>
              <a:t>fragment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Clarify usage of the </a:t>
            </a:r>
            <a:r>
              <a:rPr lang="en-US" altLang="zh-CN" sz="1600" dirty="0" err="1">
                <a:latin typeface="+mj-lt"/>
              </a:rPr>
              <a:t>VsDataContainer</a:t>
            </a:r>
            <a:r>
              <a:rPr lang="en-US" altLang="zh-CN" sz="1600" dirty="0">
                <a:latin typeface="+mj-lt"/>
              </a:rPr>
              <a:t> 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subscription and heartbeat NRM control </a:t>
            </a:r>
            <a:r>
              <a:rPr lang="en-US" altLang="zh-CN" sz="1600" dirty="0" smtClean="0">
                <a:latin typeface="+mj-lt"/>
              </a:rPr>
              <a:t>fragments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</a:t>
            </a:r>
            <a:r>
              <a:rPr lang="en-US" altLang="zh-CN" sz="1600" dirty="0" err="1">
                <a:latin typeface="+mj-lt"/>
              </a:rPr>
              <a:t>configuredMaxTxEIRP</a:t>
            </a:r>
            <a:r>
              <a:rPr lang="en-US" altLang="zh-CN" sz="1600" dirty="0">
                <a:latin typeface="+mj-lt"/>
              </a:rPr>
              <a:t> on </a:t>
            </a:r>
            <a:r>
              <a:rPr lang="en-US" altLang="zh-CN" sz="1600" dirty="0" err="1" smtClean="0">
                <a:latin typeface="+mj-lt"/>
              </a:rPr>
              <a:t>NRSectorCarrier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the </a:t>
            </a:r>
            <a:r>
              <a:rPr lang="en-US" altLang="zh-CN" sz="1600" dirty="0" err="1">
                <a:latin typeface="+mj-lt"/>
              </a:rPr>
              <a:t>decription</a:t>
            </a:r>
            <a:r>
              <a:rPr lang="en-US" altLang="zh-CN" sz="1600" dirty="0">
                <a:latin typeface="+mj-lt"/>
              </a:rPr>
              <a:t> for </a:t>
            </a:r>
            <a:r>
              <a:rPr lang="en-US" altLang="zh-CN" sz="1600" dirty="0" err="1">
                <a:latin typeface="+mj-lt"/>
              </a:rPr>
              <a:t>RRMPolicy</a:t>
            </a:r>
            <a:r>
              <a:rPr lang="en-US" altLang="zh-CN" sz="1600" dirty="0">
                <a:latin typeface="+mj-lt"/>
              </a:rPr>
              <a:t>_ and </a:t>
            </a:r>
            <a:r>
              <a:rPr lang="en-US" altLang="zh-CN" sz="1600" dirty="0" err="1" smtClean="0">
                <a:latin typeface="+mj-lt"/>
              </a:rPr>
              <a:t>resouceType</a:t>
            </a:r>
            <a:endParaRPr lang="en-US" altLang="zh-CN" sz="1600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Update definition for attribute </a:t>
            </a:r>
            <a:r>
              <a:rPr lang="en-US" altLang="zh-CN" sz="1600" dirty="0" err="1">
                <a:latin typeface="+mj-lt"/>
              </a:rPr>
              <a:t>localAddress</a:t>
            </a:r>
            <a:r>
              <a:rPr lang="en-US" altLang="zh-CN" sz="1600" dirty="0">
                <a:latin typeface="+mj-lt"/>
              </a:rPr>
              <a:t> in EP_RP </a:t>
            </a:r>
            <a:r>
              <a:rPr lang="en-US" altLang="zh-CN" sz="1600" dirty="0" smtClean="0">
                <a:latin typeface="+mj-lt"/>
              </a:rPr>
              <a:t>IOC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>
                <a:latin typeface="+mj-lt"/>
              </a:rPr>
              <a:t>Add </a:t>
            </a:r>
            <a:r>
              <a:rPr lang="en-US" altLang="zh-CN" sz="1600" dirty="0" err="1">
                <a:latin typeface="+mj-lt"/>
              </a:rPr>
              <a:t>CommModelList</a:t>
            </a:r>
            <a:r>
              <a:rPr lang="en-US" altLang="zh-CN" sz="1600" dirty="0">
                <a:latin typeface="+mj-lt"/>
              </a:rPr>
              <a:t> </a:t>
            </a:r>
            <a:r>
              <a:rPr lang="en-US" altLang="zh-CN" sz="1600" dirty="0" smtClean="0">
                <a:latin typeface="+mj-lt"/>
              </a:rPr>
              <a:t>NRM</a:t>
            </a:r>
            <a:endParaRPr lang="en-US" altLang="zh-CN" sz="1600" dirty="0">
              <a:latin typeface="+mj-lt"/>
            </a:endParaRPr>
          </a:p>
          <a:p>
            <a:pPr marL="457200" lvl="1" indent="0"/>
            <a:r>
              <a:rPr lang="en-US" altLang="zh-CN" sz="1600" b="1" dirty="0" smtClean="0">
                <a:solidFill>
                  <a:srgbClr val="0000FF"/>
                </a:solidFill>
                <a:latin typeface="+mj-lt"/>
              </a:rPr>
              <a:t>The group decided to ask for exception to guarantee for the stage2 and stage 3 alignment.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572" y="460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 smtClean="0"/>
              <a:t>eNRM</a:t>
            </a:r>
            <a:endParaRPr lang="sv-SE" sz="3200" kern="0" dirty="0"/>
          </a:p>
        </p:txBody>
      </p:sp>
      <p:sp>
        <p:nvSpPr>
          <p:cNvPr id="8" name="文本框 7"/>
          <p:cNvSpPr txBox="1"/>
          <p:nvPr/>
        </p:nvSpPr>
        <p:spPr>
          <a:xfrm>
            <a:off x="229391" y="1907714"/>
            <a:ext cx="11599616" cy="29238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/>
              <a:t>Working Progress</a:t>
            </a:r>
            <a:endParaRPr lang="zh-CN" altLang="en-US" b="1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54369"/>
              </p:ext>
            </p:extLst>
          </p:nvPr>
        </p:nvGraphicFramePr>
        <p:xfrm>
          <a:off x="229391" y="980891"/>
          <a:ext cx="11644808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4810"/>
                <a:gridCol w="2249792"/>
                <a:gridCol w="1040463"/>
                <a:gridCol w="1327610"/>
                <a:gridCol w="892593"/>
                <a:gridCol w="1426464"/>
                <a:gridCol w="934476"/>
                <a:gridCol w="1506744"/>
                <a:gridCol w="1261856"/>
              </a:tblGrid>
              <a:tr h="2995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TS/TR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reference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date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marL="0" algn="ctr" defTabSz="1219170" rtl="0" eaLnBrk="1" latinLnBrk="0" hangingPunct="1"/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sv-SE" sz="1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groups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sv-SE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Related </a:t>
                      </a:r>
                      <a:r>
                        <a:rPr lang="en-US" altLang="zh-CN" sz="1200" dirty="0"/>
                        <a:t>topic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329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eNRM</a:t>
                      </a:r>
                      <a:endParaRPr lang="sv-SE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NRM enhancements</a:t>
                      </a:r>
                      <a:endParaRPr lang="en-GB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92%-&gt;95%-&gt;98%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TS 28.541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  <a:hlinkClick r:id="rId2"/>
                        </a:rPr>
                        <a:t>SP-190140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SA#88 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altLang="zh-CN" sz="11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06/2020</a:t>
                      </a: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SA2, RAN3, ORAN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(potentially)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+mn-cs"/>
                        </a:rPr>
                        <a:t>NR, 5GC modelling</a:t>
                      </a: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9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132690</TotalTime>
  <Words>2998</Words>
  <Application>Microsoft Office PowerPoint</Application>
  <PresentationFormat>宽屏</PresentationFormat>
  <Paragraphs>736</Paragraphs>
  <Slides>21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SimSun</vt:lpstr>
      <vt:lpstr>SimSun</vt:lpstr>
      <vt:lpstr>微软雅黑</vt:lpstr>
      <vt:lpstr>Arial</vt:lpstr>
      <vt:lpstr>Calibri</vt:lpstr>
      <vt:lpstr>Times New Roman</vt:lpstr>
      <vt:lpstr>Wingdings</vt:lpstr>
      <vt:lpstr>Office Theme</vt:lpstr>
      <vt:lpstr>1_Office Theme</vt:lpstr>
      <vt:lpstr>    SA5 OAM&amp;P SWG Exec Report SA5#131e, 25 May – 3 Jun,2020 e-meeting </vt:lpstr>
      <vt:lpstr>Incoming LSs</vt:lpstr>
      <vt:lpstr>Outgoing LSs</vt:lpstr>
      <vt:lpstr>PowerPoint 演示文稿</vt:lpstr>
      <vt:lpstr>PowerPoint 演示文稿</vt:lpstr>
      <vt:lpstr>Overview of SA5 OAM ongoing WIs/SIs progress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TRs / TSs to be sent to SA#88 </vt:lpstr>
      <vt:lpstr>Exception to be sent to SA#88 </vt:lpstr>
      <vt:lpstr>TRs / TSs to be sent to Edithelp  </vt:lpstr>
      <vt:lpstr>New action items from this meeting</vt:lpstr>
      <vt:lpstr>Thank you!</vt:lpstr>
      <vt:lpstr>SA5 Leaders recommendation for Release plan (OAM) (1)</vt:lpstr>
      <vt:lpstr>SA5 Leaders recommendation for Release plan (OAM) (2)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ZOULAN</cp:lastModifiedBy>
  <cp:revision>3347</cp:revision>
  <dcterms:created xsi:type="dcterms:W3CDTF">2008-08-30T09:32:10Z</dcterms:created>
  <dcterms:modified xsi:type="dcterms:W3CDTF">2020-06-15T12:01:35Z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(3)dZaYfon7aCTxGi5YQUxzBd9wuO4Fb0b5ZzWkYIUh5Ll25Yoqm8mAa0QQhW4Bx2CnLyFcM31t
0H5Slmtvdv3TaiHOXOS+XLM97a4ok91M+RqAFb5EG9yh2losn1gO1S6ACTv4RfL9KamRoJsU
IZj3hf0epBjb+QOQ/S7QqRTQXuIESLU/pPrno2PuOffrIpAzZA8ExdX0xWkWKgsct/LN38Uu
Y/lKwuRRoT1SfG9ttR</vt:lpwstr>
  </property>
  <property fmtid="{D5CDD505-2E9C-101B-9397-08002B2CF9AE}" pid="3" name="_2015_ms_pID_7253431">
    <vt:lpwstr>u5Mo4cKYGokqXQbHcDCHJpt2pjMX94+Rnr9525Oc9WHlyvTrjaFZWO
fE2ZfzVAG5VOPOJarEf3NB9pl+pYr3Ueh3SC3tFcIZo06k5GNKa8L+l2EAnqxoqSxu07SowM
xtkIuLGT5RqlcUKcgCUzRcM8jfk/9Mh5GUQdbd85jqBCPNK9zO5Oi4w2Q9g+/FSR2KaaaMgQ
ONV09qCsjZMPFqqVJvMwJ/qMjjWjvzyWEqc6</vt:lpwstr>
  </property>
  <property fmtid="{D5CDD505-2E9C-101B-9397-08002B2CF9AE}" pid="4" name="_2015_ms_pID_7253432">
    <vt:lpwstr>jg==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1574945787</vt:lpwstr>
  </property>
</Properties>
</file>