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19" r:id="rId5"/>
    <p:sldMasterId id="2147484166" r:id="rId6"/>
  </p:sldMasterIdLst>
  <p:notesMasterIdLst>
    <p:notesMasterId r:id="rId22"/>
  </p:notesMasterIdLst>
  <p:sldIdLst>
    <p:sldId id="320" r:id="rId7"/>
    <p:sldId id="346" r:id="rId8"/>
    <p:sldId id="347" r:id="rId9"/>
    <p:sldId id="348" r:id="rId10"/>
    <p:sldId id="362" r:id="rId11"/>
    <p:sldId id="349" r:id="rId12"/>
    <p:sldId id="350" r:id="rId13"/>
    <p:sldId id="351" r:id="rId14"/>
    <p:sldId id="352" r:id="rId15"/>
    <p:sldId id="353" r:id="rId16"/>
    <p:sldId id="354" r:id="rId17"/>
    <p:sldId id="364" r:id="rId18"/>
    <p:sldId id="361" r:id="rId19"/>
    <p:sldId id="276" r:id="rId20"/>
    <p:sldId id="377" r:id="rId21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4F8B"/>
    <a:srgbClr val="0000FF"/>
    <a:srgbClr val="FF99CC"/>
    <a:srgbClr val="FF6600"/>
    <a:srgbClr val="1668B1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090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69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1502" y="-58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37DFEDBF-25F3-4962-88BC-7306E4C7F11D}" type="datetimeFigureOut">
              <a:rPr lang="en-US" smtClean="0"/>
              <a:t>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2ED7C50F-071E-4D3B-9A71-41D99FA7C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1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7C50F-071E-4D3B-9A71-41D99FA7C3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92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32395" indent="-232395"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Receiver Steps: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Send A/V samples to ACR server; retrieve Time BaseTrigger in response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AMT and TPT using TPT URL referenced in Trigger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TDOs and other content using URLs referenced in TPT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Apply Event referenced in Activation from AMT (at activation time)</a:t>
            </a:r>
          </a:p>
          <a:p>
            <a:pPr marL="232395" indent="-232395"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 </a:t>
            </a:r>
          </a:p>
          <a:p>
            <a:pPr marL="232395" indent="-232395" eaLnBrk="1" hangingPunct="1">
              <a:lnSpc>
                <a:spcPct val="90000"/>
              </a:lnSpc>
            </a:pPr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0983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945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849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59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177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437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87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13B904-95E7-4515-BCB5-5083EB877C7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2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32395" indent="-232395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Receiver Steps (processing not intended to occur in chronological order by number):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dirty="0" smtClean="0">
                <a:ea typeface="ＭＳ Ｐゴシック" pitchFamily="34" charset="-128"/>
              </a:rPr>
              <a:t>Retrieve SMT from SSC in IP subnet to in turn</a:t>
            </a:r>
          </a:p>
          <a:p>
            <a:pPr lvl="1" indent="-228600">
              <a:lnSpc>
                <a:spcPct val="90000"/>
              </a:lnSpc>
              <a:buFont typeface="Wingdings" panose="05000000000000000000" pitchFamily="2" charset="2"/>
              <a:buAutoNum type="arabicParenBoth" startAt="2"/>
            </a:pPr>
            <a:r>
              <a:rPr lang="en-US" dirty="0">
                <a:ea typeface="ＭＳ Ｐゴシック" pitchFamily="34" charset="-128"/>
              </a:rPr>
              <a:t>d</a:t>
            </a:r>
            <a:r>
              <a:rPr lang="en-US" dirty="0" smtClean="0">
                <a:ea typeface="ＭＳ Ｐゴシック" pitchFamily="34" charset="-128"/>
              </a:rPr>
              <a:t>etermine entry points for FLUTE sessions</a:t>
            </a:r>
          </a:p>
          <a:p>
            <a:pPr marL="232395" indent="-232395" eaLnBrk="1" hangingPunct="1">
              <a:lnSpc>
                <a:spcPct val="90000"/>
              </a:lnSpc>
              <a:buFont typeface="Wingdings" panose="05000000000000000000" pitchFamily="2" charset="2"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Retrieve Time Base Trigger from caption stream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Retrieve TPT from SSC in IP subnet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Retrieve FDT from FLUTE session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Match TDO_URLs in TPT with Content-Locations in FDT; retrieve TDOs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Retrieve Activation Trigger from caption stream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 startAt="3"/>
            </a:pPr>
            <a:r>
              <a:rPr lang="en-US" dirty="0" smtClean="0">
                <a:ea typeface="ＭＳ Ｐゴシック" pitchFamily="34" charset="-128"/>
              </a:rPr>
              <a:t>Apply Event referenced in Activation Trigger (at activation time)</a:t>
            </a:r>
          </a:p>
          <a:p>
            <a:pPr marL="755283" lvl="1" indent="-290493" eaLnBrk="1" hangingPunct="1">
              <a:lnSpc>
                <a:spcPct val="90000"/>
              </a:lnSpc>
              <a:buFontTx/>
              <a:buAutoNum type="alphaLcParenBoth"/>
            </a:pPr>
            <a:r>
              <a:rPr lang="en-US" dirty="0" smtClean="0">
                <a:ea typeface="ＭＳ Ｐゴシック" pitchFamily="34" charset="-128"/>
              </a:rPr>
              <a:t>Activation Time may be explicit in Activation Trigger, or</a:t>
            </a:r>
          </a:p>
          <a:p>
            <a:pPr marL="755283" lvl="1" indent="-290493" eaLnBrk="1" hangingPunct="1">
              <a:lnSpc>
                <a:spcPct val="90000"/>
              </a:lnSpc>
              <a:buFontTx/>
              <a:buAutoNum type="alphaLcParenBoth"/>
            </a:pPr>
            <a:r>
              <a:rPr lang="en-US" dirty="0" smtClean="0">
                <a:ea typeface="ＭＳ Ｐゴシック" pitchFamily="34" charset="-128"/>
              </a:rPr>
              <a:t>Activation Time may be arrival time of Activation Trigger</a:t>
            </a:r>
          </a:p>
          <a:p>
            <a:pPr marL="232395" indent="-232395" eaLnBrk="1" hangingPunct="1">
              <a:lnSpc>
                <a:spcPct val="90000"/>
              </a:lnSpc>
            </a:pPr>
            <a:endParaRPr lang="en-US" dirty="0" smtClean="0">
              <a:ea typeface="ＭＳ Ｐゴシック" pitchFamily="34" charset="-128"/>
            </a:endParaRPr>
          </a:p>
          <a:p>
            <a:pPr marL="232395" indent="-232395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Note:</a:t>
            </a:r>
          </a:p>
          <a:p>
            <a:pPr marL="232395" indent="-232395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Other files referenced by TDO or TPT by URL are matched to Content-Location entries in FDT in a similar fashion</a:t>
            </a:r>
          </a:p>
          <a:p>
            <a:pPr marL="232395" indent="-232395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 </a:t>
            </a:r>
          </a:p>
          <a:p>
            <a:pPr marL="232395" indent="-232395" eaLnBrk="1" hangingPunct="1">
              <a:lnSpc>
                <a:spcPct val="90000"/>
              </a:lnSpc>
            </a:pPr>
            <a:endParaRPr 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3731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32395" indent="-232395"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Receiver Steps: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Retrieve Time Base Trigger from caption stream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TPT over Internet using TPT URL referenced in Trigger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TDO and other content over Internet using URLs referenced in TPT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Retrieve Activation Trigger from caption stream</a:t>
            </a:r>
          </a:p>
          <a:p>
            <a:pPr marL="232395" indent="-232395" eaLnBrk="1" hangingPunct="1">
              <a:lnSpc>
                <a:spcPct val="90000"/>
              </a:lnSpc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Apply Event referenced in Activation Trigger (at activation time)</a:t>
            </a:r>
          </a:p>
          <a:p>
            <a:pPr marL="755283" lvl="1" indent="-290493" eaLnBrk="1" hangingPunct="1">
              <a:lnSpc>
                <a:spcPct val="90000"/>
              </a:lnSpc>
              <a:buFontTx/>
              <a:buAutoNum type="alphaLcParenBoth"/>
            </a:pPr>
            <a:r>
              <a:rPr lang="en-US" smtClean="0">
                <a:ea typeface="ＭＳ Ｐゴシック" pitchFamily="34" charset="-128"/>
              </a:rPr>
              <a:t>Activation Time may be explicit in Activation Trigger, or</a:t>
            </a:r>
          </a:p>
          <a:p>
            <a:pPr marL="755283" lvl="1" indent="-290493" eaLnBrk="1" hangingPunct="1">
              <a:lnSpc>
                <a:spcPct val="90000"/>
              </a:lnSpc>
              <a:buFontTx/>
              <a:buAutoNum type="alphaLcParenBoth"/>
            </a:pPr>
            <a:r>
              <a:rPr lang="en-US" smtClean="0">
                <a:ea typeface="ＭＳ Ｐゴシック" pitchFamily="34" charset="-128"/>
              </a:rPr>
              <a:t>Activation Time may be arrival time of Activation Trigger</a:t>
            </a:r>
          </a:p>
          <a:p>
            <a:pPr marL="232395" indent="-232395"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 </a:t>
            </a:r>
          </a:p>
          <a:p>
            <a:pPr marL="232395" indent="-232395" eaLnBrk="1" hangingPunct="1">
              <a:lnSpc>
                <a:spcPct val="90000"/>
              </a:lnSpc>
            </a:pPr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7859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32395" indent="-232395" eaLnBrk="1" hangingPunct="1"/>
            <a:r>
              <a:rPr lang="en-US" smtClean="0">
                <a:ea typeface="ＭＳ Ｐゴシック" pitchFamily="34" charset="-128"/>
              </a:rPr>
              <a:t>Receiver Steps:</a:t>
            </a:r>
          </a:p>
          <a:p>
            <a:pPr marL="232395" indent="-232395" eaLnBrk="1" hangingPunct="1"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Retrieve Time Base Trigger from caption stream</a:t>
            </a:r>
          </a:p>
          <a:p>
            <a:pPr marL="232395" indent="-232395" eaLnBrk="1" hangingPunct="1"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TPT over Internet using TPT URL referenced in Trigger</a:t>
            </a:r>
          </a:p>
          <a:p>
            <a:pPr marL="232395" indent="-232395" eaLnBrk="1" hangingPunct="1"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Download TDO and other content over Internet using URLs referenced in TPT</a:t>
            </a:r>
          </a:p>
          <a:p>
            <a:pPr marL="232395" indent="-232395" eaLnBrk="1" hangingPunct="1"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Retrieve Activation Trigger from caption stream</a:t>
            </a:r>
          </a:p>
          <a:p>
            <a:pPr marL="232395" indent="-232395" eaLnBrk="1" hangingPunct="1">
              <a:buFontTx/>
              <a:buAutoNum type="arabicParenBoth"/>
            </a:pPr>
            <a:r>
              <a:rPr lang="en-US" smtClean="0">
                <a:ea typeface="ＭＳ Ｐゴシック" pitchFamily="34" charset="-128"/>
              </a:rPr>
              <a:t>Apply Event referenced in Activation Trigger (at activation time)</a:t>
            </a:r>
          </a:p>
          <a:p>
            <a:pPr marL="755283" lvl="1" indent="-290493" eaLnBrk="1" hangingPunct="1">
              <a:buFontTx/>
              <a:buAutoNum type="alphaLcParenBoth"/>
            </a:pPr>
            <a:r>
              <a:rPr lang="en-US" smtClean="0">
                <a:ea typeface="ＭＳ Ｐゴシック" pitchFamily="34" charset="-128"/>
              </a:rPr>
              <a:t>Activation Time may be explicit in Activation Trigger, or</a:t>
            </a:r>
          </a:p>
          <a:p>
            <a:pPr marL="755283" lvl="1" indent="-290493" eaLnBrk="1" hangingPunct="1">
              <a:buFontTx/>
              <a:buAutoNum type="alphaLcParenBoth"/>
            </a:pPr>
            <a:r>
              <a:rPr lang="en-US" smtClean="0">
                <a:ea typeface="ＭＳ Ｐゴシック" pitchFamily="34" charset="-128"/>
              </a:rPr>
              <a:t>Activation Time may be arrival time of Activation Trigger</a:t>
            </a:r>
          </a:p>
          <a:p>
            <a:pPr marL="232395" indent="-232395" eaLnBrk="1" hangingPunct="1"/>
            <a:r>
              <a:rPr lang="en-US" smtClean="0">
                <a:ea typeface="ＭＳ Ｐゴシック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5468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11499" y="158449"/>
            <a:ext cx="8551146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11499" y="1096260"/>
            <a:ext cx="8168622" cy="5304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34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In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41" y="1828386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0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New Jers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" y="1767426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Cambri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90" y="1784843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83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Rale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32" y="1784844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30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Ch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" y="1776135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6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comm Research Ko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" y="1776135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149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Vie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" y="1837095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4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Nurembe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3" y="1767426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080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987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ywei\Desktop\Picture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994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67733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 userDrawn="1"/>
        </p:nvSpPr>
        <p:spPr>
          <a:xfrm>
            <a:off x="5154773" y="6483350"/>
            <a:ext cx="3989227" cy="374650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bg1"/>
                </a:solidFill>
              </a:rPr>
              <a:t>Qualcomm Confidential and Proprietary — Restricted Distribution - DO NOT COPY</a:t>
            </a:r>
          </a:p>
          <a:p>
            <a:pPr eaLnBrk="1" hangingPunct="1"/>
            <a:r>
              <a:rPr lang="en-US" sz="900" dirty="0" smtClean="0">
                <a:solidFill>
                  <a:schemeClr val="bg1"/>
                </a:solidFill>
              </a:rPr>
              <a:t>MAY CONTAIN U.S. AND INTERNATIONAL EXPORT CONTROLLED INFORMATION —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4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up info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ywei\Desktop\Picture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67733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Additional Information?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4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ywei\Desktop\Picture6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444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B92EBF-56AD-48FD-831C-10B1AAB56A2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21007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San Die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119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C Research Silicon Vall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4476750"/>
            <a:ext cx="6858000" cy="9810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1500" y="5619751"/>
            <a:ext cx="6858000" cy="47625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2000" kern="12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author, date, revisions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8" y="1750009"/>
            <a:ext cx="2078564" cy="5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75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ywei\Desktop\Picture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261" y="1096261"/>
            <a:ext cx="7984072" cy="5219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30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5" r:id="rId2"/>
    <p:sldLayoutId id="2147484182" r:id="rId3"/>
    <p:sldLayoutId id="2147484183" r:id="rId4"/>
    <p:sldLayoutId id="2147484184" r:id="rId5"/>
    <p:sldLayoutId id="2147484185" r:id="rId6"/>
    <p:sldLayoutId id="214748418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lang="en-US" sz="3000" kern="1200" dirty="0">
          <a:solidFill>
            <a:srgbClr val="25406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lang="en-US" sz="2600" kern="1200" dirty="0" smtClean="0">
          <a:solidFill>
            <a:srgbClr val="25406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lang="en-US" sz="2400" kern="1200" dirty="0" smtClean="0">
          <a:solidFill>
            <a:srgbClr val="25406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lang="en-US" sz="2200" kern="1200" dirty="0" smtClean="0">
          <a:solidFill>
            <a:srgbClr val="25406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lang="en-US" sz="2000" kern="1200" dirty="0" smtClean="0">
          <a:solidFill>
            <a:srgbClr val="25406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B56F5-A1BD-4A69-853A-3B19054C77B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/>
        </p:nvSpPr>
        <p:spPr>
          <a:xfrm>
            <a:off x="5154773" y="6483350"/>
            <a:ext cx="3989227" cy="374650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bg1"/>
                </a:solidFill>
              </a:rPr>
              <a:t>Qualcomm Confidential and Proprietary — Restricted Distribution - DO NOT COPY</a:t>
            </a:r>
          </a:p>
          <a:p>
            <a:pPr eaLnBrk="1" hangingPunct="1"/>
            <a:r>
              <a:rPr lang="en-US" sz="900" dirty="0" smtClean="0">
                <a:solidFill>
                  <a:schemeClr val="bg1"/>
                </a:solidFill>
              </a:rPr>
              <a:t>MAY CONTAIN U.S. AND INTERNATIONAL EXPORT CONTROLLED INFORMATION —</a:t>
            </a:r>
            <a:endParaRPr lang="en-US" sz="900" dirty="0">
              <a:solidFill>
                <a:schemeClr val="bg1"/>
              </a:solidFill>
            </a:endParaRPr>
          </a:p>
        </p:txBody>
      </p:sp>
      <p:grpSp>
        <p:nvGrpSpPr>
          <p:cNvPr id="13" name="Group 5"/>
          <p:cNvGrpSpPr>
            <a:grpSpLocks noChangeAspect="1"/>
          </p:cNvGrpSpPr>
          <p:nvPr/>
        </p:nvGrpSpPr>
        <p:grpSpPr bwMode="auto">
          <a:xfrm>
            <a:off x="47625" y="6484113"/>
            <a:ext cx="1675667" cy="345311"/>
            <a:chOff x="408" y="5482"/>
            <a:chExt cx="1891" cy="412"/>
          </a:xfrm>
          <a:solidFill>
            <a:schemeClr val="bg1"/>
          </a:solidFill>
          <a:effectLst/>
        </p:grpSpPr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1178" y="5550"/>
              <a:ext cx="132" cy="201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 userDrawn="1"/>
          </p:nvSpPr>
          <p:spPr bwMode="auto">
            <a:xfrm>
              <a:off x="408" y="5482"/>
              <a:ext cx="347" cy="412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8"/>
            <p:cNvSpPr>
              <a:spLocks/>
            </p:cNvSpPr>
            <p:nvPr userDrawn="1"/>
          </p:nvSpPr>
          <p:spPr bwMode="auto">
            <a:xfrm>
              <a:off x="786" y="5550"/>
              <a:ext cx="147" cy="201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1285" y="5544"/>
              <a:ext cx="161" cy="213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1430" y="5544"/>
              <a:ext cx="213" cy="213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948" y="5551"/>
              <a:ext cx="215" cy="200"/>
            </a:xfrm>
            <a:custGeom>
              <a:avLst/>
              <a:gdLst>
                <a:gd name="T0" fmla="*/ 127 w 215"/>
                <a:gd name="T1" fmla="*/ 0 h 200"/>
                <a:gd name="T2" fmla="*/ 88 w 215"/>
                <a:gd name="T3" fmla="*/ 0 h 200"/>
                <a:gd name="T4" fmla="*/ 0 w 215"/>
                <a:gd name="T5" fmla="*/ 200 h 200"/>
                <a:gd name="T6" fmla="*/ 41 w 215"/>
                <a:gd name="T7" fmla="*/ 200 h 200"/>
                <a:gd name="T8" fmla="*/ 62 w 215"/>
                <a:gd name="T9" fmla="*/ 156 h 200"/>
                <a:gd name="T10" fmla="*/ 154 w 215"/>
                <a:gd name="T11" fmla="*/ 156 h 200"/>
                <a:gd name="T12" fmla="*/ 155 w 215"/>
                <a:gd name="T13" fmla="*/ 160 h 200"/>
                <a:gd name="T14" fmla="*/ 173 w 215"/>
                <a:gd name="T15" fmla="*/ 200 h 200"/>
                <a:gd name="T16" fmla="*/ 215 w 215"/>
                <a:gd name="T17" fmla="*/ 200 h 200"/>
                <a:gd name="T18" fmla="*/ 127 w 215"/>
                <a:gd name="T19" fmla="*/ 0 h 200"/>
                <a:gd name="T20" fmla="*/ 75 w 215"/>
                <a:gd name="T21" fmla="*/ 123 h 200"/>
                <a:gd name="T22" fmla="*/ 107 w 215"/>
                <a:gd name="T23" fmla="*/ 51 h 200"/>
                <a:gd name="T24" fmla="*/ 139 w 215"/>
                <a:gd name="T25" fmla="*/ 123 h 200"/>
                <a:gd name="T26" fmla="*/ 75 w 215"/>
                <a:gd name="T27" fmla="*/ 1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00">
                  <a:moveTo>
                    <a:pt x="127" y="0"/>
                  </a:moveTo>
                  <a:lnTo>
                    <a:pt x="88" y="0"/>
                  </a:lnTo>
                  <a:lnTo>
                    <a:pt x="0" y="200"/>
                  </a:lnTo>
                  <a:lnTo>
                    <a:pt x="41" y="200"/>
                  </a:lnTo>
                  <a:lnTo>
                    <a:pt x="62" y="156"/>
                  </a:lnTo>
                  <a:lnTo>
                    <a:pt x="154" y="156"/>
                  </a:lnTo>
                  <a:lnTo>
                    <a:pt x="155" y="160"/>
                  </a:lnTo>
                  <a:lnTo>
                    <a:pt x="173" y="200"/>
                  </a:lnTo>
                  <a:lnTo>
                    <a:pt x="215" y="200"/>
                  </a:lnTo>
                  <a:lnTo>
                    <a:pt x="127" y="0"/>
                  </a:lnTo>
                  <a:close/>
                  <a:moveTo>
                    <a:pt x="75" y="123"/>
                  </a:moveTo>
                  <a:lnTo>
                    <a:pt x="107" y="51"/>
                  </a:lnTo>
                  <a:lnTo>
                    <a:pt x="139" y="123"/>
                  </a:lnTo>
                  <a:lnTo>
                    <a:pt x="75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627" y="5549"/>
              <a:ext cx="661" cy="21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2252" y="5552"/>
              <a:ext cx="47" cy="47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91440" bIns="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3" name="Picture 2" descr="C:\Users\ywei\Desktop\Picture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47711" y="1915453"/>
            <a:ext cx="1824446" cy="330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8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7" r:id="rId1"/>
    <p:sldLayoutId id="2147484168" r:id="rId2"/>
    <p:sldLayoutId id="2147484169" r:id="rId3"/>
    <p:sldLayoutId id="2147484170" r:id="rId4"/>
    <p:sldLayoutId id="2147484171" r:id="rId5"/>
    <p:sldLayoutId id="2147484172" r:id="rId6"/>
    <p:sldLayoutId id="2147484173" r:id="rId7"/>
    <p:sldLayoutId id="2147484174" r:id="rId8"/>
    <p:sldLayoutId id="2147484175" r:id="rId9"/>
    <p:sldLayoutId id="2147484176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2350" y="3252484"/>
            <a:ext cx="7592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Overview of Service Interactivity in ATSC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6027" y="5189317"/>
            <a:ext cx="47387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Charles Lo, Qualcomm Incorporated</a:t>
            </a:r>
          </a:p>
          <a:p>
            <a:pPr algn="ctr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Jan 26, 2015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35413" y="1134849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S4-150048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54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133" y="83606"/>
            <a:ext cx="8712200" cy="77152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3200" dirty="0" smtClean="0"/>
              <a:t>Option 4: Only A/V Available, ACR and Internet Support for Interactivity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42924" y="1028699"/>
            <a:ext cx="8105775" cy="5019675"/>
            <a:chOff x="304800" y="685800"/>
            <a:chExt cx="8534400" cy="5257800"/>
          </a:xfrm>
        </p:grpSpPr>
        <p:sp>
          <p:nvSpPr>
            <p:cNvPr id="15363" name="Rectangle 10"/>
            <p:cNvSpPr>
              <a:spLocks noChangeArrowheads="1"/>
            </p:cNvSpPr>
            <p:nvPr/>
          </p:nvSpPr>
          <p:spPr bwMode="auto">
            <a:xfrm>
              <a:off x="681038" y="762000"/>
              <a:ext cx="7243762" cy="8382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Video ES</a:t>
              </a:r>
            </a:p>
          </p:txBody>
        </p:sp>
        <p:sp>
          <p:nvSpPr>
            <p:cNvPr id="15364" name="Line 7"/>
            <p:cNvSpPr>
              <a:spLocks noChangeShapeType="1"/>
            </p:cNvSpPr>
            <p:nvPr/>
          </p:nvSpPr>
          <p:spPr bwMode="auto">
            <a:xfrm>
              <a:off x="685800" y="6858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65" name="Oval 8"/>
            <p:cNvSpPr>
              <a:spLocks noChangeArrowheads="1"/>
            </p:cNvSpPr>
            <p:nvPr/>
          </p:nvSpPr>
          <p:spPr bwMode="auto">
            <a:xfrm>
              <a:off x="566738" y="762000"/>
              <a:ext cx="195262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Oval 9"/>
            <p:cNvSpPr>
              <a:spLocks noChangeArrowheads="1"/>
            </p:cNvSpPr>
            <p:nvPr/>
          </p:nvSpPr>
          <p:spPr bwMode="auto">
            <a:xfrm>
              <a:off x="7848600" y="762000"/>
              <a:ext cx="195263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7" name="Rectangle 11"/>
            <p:cNvSpPr>
              <a:spLocks noChangeArrowheads="1"/>
            </p:cNvSpPr>
            <p:nvPr/>
          </p:nvSpPr>
          <p:spPr bwMode="auto">
            <a:xfrm>
              <a:off x="652463" y="1647825"/>
              <a:ext cx="7272337" cy="40957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Audio ES</a:t>
              </a:r>
            </a:p>
          </p:txBody>
        </p:sp>
        <p:sp>
          <p:nvSpPr>
            <p:cNvPr id="15368" name="Oval 13"/>
            <p:cNvSpPr>
              <a:spLocks noChangeArrowheads="1"/>
            </p:cNvSpPr>
            <p:nvPr/>
          </p:nvSpPr>
          <p:spPr bwMode="auto">
            <a:xfrm>
              <a:off x="609600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9" name="Oval 15"/>
            <p:cNvSpPr>
              <a:spLocks noChangeArrowheads="1"/>
            </p:cNvSpPr>
            <p:nvPr/>
          </p:nvSpPr>
          <p:spPr bwMode="auto">
            <a:xfrm>
              <a:off x="7877175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0" name="Line 39"/>
            <p:cNvSpPr>
              <a:spLocks noChangeShapeType="1"/>
            </p:cNvSpPr>
            <p:nvPr/>
          </p:nvSpPr>
          <p:spPr bwMode="auto">
            <a:xfrm>
              <a:off x="685800" y="2289175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Oval 38"/>
            <p:cNvSpPr>
              <a:spLocks noChangeArrowheads="1"/>
            </p:cNvSpPr>
            <p:nvPr/>
          </p:nvSpPr>
          <p:spPr bwMode="auto">
            <a:xfrm>
              <a:off x="304800" y="685800"/>
              <a:ext cx="685800" cy="1600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2" name="Oval 31"/>
            <p:cNvSpPr>
              <a:spLocks noChangeArrowheads="1"/>
            </p:cNvSpPr>
            <p:nvPr/>
          </p:nvSpPr>
          <p:spPr bwMode="auto">
            <a:xfrm>
              <a:off x="7620000" y="685800"/>
              <a:ext cx="609600" cy="1600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108"/>
            <p:cNvSpPr>
              <a:spLocks noChangeArrowheads="1"/>
            </p:cNvSpPr>
            <p:nvPr/>
          </p:nvSpPr>
          <p:spPr bwMode="auto">
            <a:xfrm>
              <a:off x="1600200" y="3657600"/>
              <a:ext cx="306388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1</a:t>
              </a:r>
            </a:p>
          </p:txBody>
        </p:sp>
        <p:sp>
          <p:nvSpPr>
            <p:cNvPr id="15375" name="Rectangle 56"/>
            <p:cNvSpPr>
              <a:spLocks noChangeArrowheads="1"/>
            </p:cNvSpPr>
            <p:nvPr/>
          </p:nvSpPr>
          <p:spPr bwMode="auto">
            <a:xfrm>
              <a:off x="304800" y="4114800"/>
              <a:ext cx="1295400" cy="304800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ACR Server</a:t>
              </a:r>
            </a:p>
          </p:txBody>
        </p:sp>
        <p:cxnSp>
          <p:nvCxnSpPr>
            <p:cNvPr id="15376" name="Straight Arrow Connector 7"/>
            <p:cNvCxnSpPr>
              <a:cxnSpLocks noChangeShapeType="1"/>
              <a:stCxn id="15375" idx="3"/>
            </p:cNvCxnSpPr>
            <p:nvPr/>
          </p:nvCxnSpPr>
          <p:spPr bwMode="auto">
            <a:xfrm>
              <a:off x="1600200" y="4267200"/>
              <a:ext cx="30480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77" name="Rectangle 75"/>
            <p:cNvSpPr>
              <a:spLocks noChangeArrowheads="1"/>
            </p:cNvSpPr>
            <p:nvPr/>
          </p:nvSpPr>
          <p:spPr bwMode="auto">
            <a:xfrm>
              <a:off x="7924800" y="5029200"/>
              <a:ext cx="914400" cy="3048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TDO</a:t>
              </a:r>
            </a:p>
          </p:txBody>
        </p:sp>
        <p:sp>
          <p:nvSpPr>
            <p:cNvPr id="42" name="Oval 105"/>
            <p:cNvSpPr>
              <a:spLocks noChangeArrowheads="1"/>
            </p:cNvSpPr>
            <p:nvPr/>
          </p:nvSpPr>
          <p:spPr bwMode="auto">
            <a:xfrm>
              <a:off x="5257800" y="32766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2</a:t>
              </a:r>
            </a:p>
          </p:txBody>
        </p:sp>
        <p:sp>
          <p:nvSpPr>
            <p:cNvPr id="50" name="Oval 105"/>
            <p:cNvSpPr>
              <a:spLocks noChangeArrowheads="1"/>
            </p:cNvSpPr>
            <p:nvPr/>
          </p:nvSpPr>
          <p:spPr bwMode="auto">
            <a:xfrm>
              <a:off x="7696200" y="4114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3</a:t>
              </a:r>
            </a:p>
          </p:txBody>
        </p:sp>
        <p:sp>
          <p:nvSpPr>
            <p:cNvPr id="15380" name="Freeform 50"/>
            <p:cNvSpPr>
              <a:spLocks/>
            </p:cNvSpPr>
            <p:nvPr/>
          </p:nvSpPr>
          <p:spPr bwMode="auto">
            <a:xfrm flipV="1">
              <a:off x="3200400" y="2828925"/>
              <a:ext cx="1524000" cy="1895475"/>
            </a:xfrm>
            <a:custGeom>
              <a:avLst/>
              <a:gdLst>
                <a:gd name="T0" fmla="*/ 0 w 590550"/>
                <a:gd name="T1" fmla="*/ 1529 h 247850"/>
                <a:gd name="T2" fmla="*/ 766333 w 590550"/>
                <a:gd name="T3" fmla="*/ 1685244 h 247850"/>
                <a:gd name="T4" fmla="*/ 1524000 w 590550"/>
                <a:gd name="T5" fmla="*/ 1895083 h 2478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0550" h="247850">
                  <a:moveTo>
                    <a:pt x="0" y="200"/>
                  </a:moveTo>
                  <a:cubicBezTo>
                    <a:pt x="216694" y="-6944"/>
                    <a:pt x="198529" y="179131"/>
                    <a:pt x="296954" y="220406"/>
                  </a:cubicBezTo>
                  <a:cubicBezTo>
                    <a:pt x="374741" y="255331"/>
                    <a:pt x="540808" y="245733"/>
                    <a:pt x="590550" y="247850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381" name="Freeform 51"/>
            <p:cNvSpPr>
              <a:spLocks/>
            </p:cNvSpPr>
            <p:nvPr/>
          </p:nvSpPr>
          <p:spPr bwMode="auto">
            <a:xfrm flipH="1" flipV="1">
              <a:off x="5481638" y="4876800"/>
              <a:ext cx="766762" cy="304800"/>
            </a:xfrm>
            <a:custGeom>
              <a:avLst/>
              <a:gdLst>
                <a:gd name="T0" fmla="*/ 0 w 540219"/>
                <a:gd name="T1" fmla="*/ 276 h 247874"/>
                <a:gd name="T2" fmla="*/ 766762 w 540219"/>
                <a:gd name="T3" fmla="*/ 305056 h 24787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40219" h="247874">
                  <a:moveTo>
                    <a:pt x="0" y="224"/>
                  </a:moveTo>
                  <a:cubicBezTo>
                    <a:pt x="545862" y="-8616"/>
                    <a:pt x="21470" y="246164"/>
                    <a:pt x="540219" y="247874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triangle" w="lg" len="lg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3" name="Rectangle 102"/>
            <p:cNvSpPr>
              <a:spLocks noChangeArrowheads="1"/>
            </p:cNvSpPr>
            <p:nvPr/>
          </p:nvSpPr>
          <p:spPr bwMode="auto">
            <a:xfrm>
              <a:off x="4724400" y="2590800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TPT Server</a:t>
              </a:r>
            </a:p>
          </p:txBody>
        </p:sp>
        <p:sp>
          <p:nvSpPr>
            <p:cNvPr id="54" name="Rectangle 102"/>
            <p:cNvSpPr>
              <a:spLocks noChangeArrowheads="1"/>
            </p:cNvSpPr>
            <p:nvPr/>
          </p:nvSpPr>
          <p:spPr bwMode="auto">
            <a:xfrm>
              <a:off x="7086600" y="3167722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TDO Server</a:t>
              </a:r>
            </a:p>
          </p:txBody>
        </p:sp>
        <p:cxnSp>
          <p:nvCxnSpPr>
            <p:cNvPr id="15384" name="Straight Arrow Connector 55"/>
            <p:cNvCxnSpPr>
              <a:cxnSpLocks noChangeShapeType="1"/>
              <a:stCxn id="53" idx="2"/>
              <a:endCxn id="15396" idx="0"/>
            </p:cNvCxnSpPr>
            <p:nvPr/>
          </p:nvCxnSpPr>
          <p:spPr bwMode="auto">
            <a:xfrm flipH="1">
              <a:off x="4686300" y="2971800"/>
              <a:ext cx="762000" cy="11430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5" name="Straight Arrow Connector 56"/>
            <p:cNvCxnSpPr>
              <a:cxnSpLocks noChangeShapeType="1"/>
              <a:stCxn id="54" idx="2"/>
              <a:endCxn id="15377" idx="0"/>
            </p:cNvCxnSpPr>
            <p:nvPr/>
          </p:nvCxnSpPr>
          <p:spPr bwMode="auto">
            <a:xfrm>
              <a:off x="7810500" y="3548722"/>
              <a:ext cx="571500" cy="148047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1" name="Oval 105"/>
            <p:cNvSpPr>
              <a:spLocks noChangeArrowheads="1"/>
            </p:cNvSpPr>
            <p:nvPr/>
          </p:nvSpPr>
          <p:spPr bwMode="auto">
            <a:xfrm>
              <a:off x="5638800" y="5257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4</a:t>
              </a:r>
            </a:p>
          </p:txBody>
        </p:sp>
        <p:grpSp>
          <p:nvGrpSpPr>
            <p:cNvPr id="15387" name="Group 52"/>
            <p:cNvGrpSpPr>
              <a:grpSpLocks/>
            </p:cNvGrpSpPr>
            <p:nvPr/>
          </p:nvGrpSpPr>
          <p:grpSpPr bwMode="auto">
            <a:xfrm>
              <a:off x="5867400" y="4114800"/>
              <a:ext cx="1447800" cy="1828800"/>
              <a:chOff x="1872" y="2880"/>
              <a:chExt cx="912" cy="1152"/>
            </a:xfrm>
          </p:grpSpPr>
          <p:sp>
            <p:nvSpPr>
              <p:cNvPr id="6175" name="Oval 111"/>
              <p:cNvSpPr>
                <a:spLocks noChangeArrowheads="1"/>
              </p:cNvSpPr>
              <p:nvPr/>
            </p:nvSpPr>
            <p:spPr bwMode="auto">
              <a:xfrm>
                <a:off x="2424" y="3430"/>
                <a:ext cx="192" cy="19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/>
                  <a:t>7</a:t>
                </a:r>
              </a:p>
            </p:txBody>
          </p:sp>
          <p:sp>
            <p:nvSpPr>
              <p:cNvPr id="15400" name="Rectangle 63"/>
              <p:cNvSpPr>
                <a:spLocks noChangeArrowheads="1"/>
              </p:cNvSpPr>
              <p:nvPr/>
            </p:nvSpPr>
            <p:spPr bwMode="auto">
              <a:xfrm>
                <a:off x="1872" y="2880"/>
                <a:ext cx="912" cy="192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TPT</a:t>
                </a:r>
              </a:p>
            </p:txBody>
          </p:sp>
          <p:sp>
            <p:nvSpPr>
              <p:cNvPr id="15401" name="Rectangle 61"/>
              <p:cNvSpPr>
                <a:spLocks noChangeArrowheads="1"/>
              </p:cNvSpPr>
              <p:nvPr/>
            </p:nvSpPr>
            <p:spPr bwMode="auto">
              <a:xfrm>
                <a:off x="2112" y="3648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Action</a:t>
                </a:r>
              </a:p>
            </p:txBody>
          </p:sp>
          <p:sp>
            <p:nvSpPr>
              <p:cNvPr id="15402" name="Rectangle 61"/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</a:t>
                </a:r>
              </a:p>
            </p:txBody>
          </p:sp>
          <p:sp>
            <p:nvSpPr>
              <p:cNvPr id="15403" name="Rectangle 61"/>
              <p:cNvSpPr>
                <a:spLocks noChangeArrowheads="1"/>
              </p:cNvSpPr>
              <p:nvPr/>
            </p:nvSpPr>
            <p:spPr bwMode="auto">
              <a:xfrm>
                <a:off x="1968" y="3264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TDO_URL</a:t>
                </a:r>
              </a:p>
            </p:txBody>
          </p:sp>
          <p:sp>
            <p:nvSpPr>
              <p:cNvPr id="15404" name="Rectangle 61"/>
              <p:cNvSpPr>
                <a:spLocks noChangeArrowheads="1"/>
              </p:cNvSpPr>
              <p:nvPr/>
            </p:nvSpPr>
            <p:spPr bwMode="auto">
              <a:xfrm>
                <a:off x="2112" y="3840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(event data)</a:t>
                </a:r>
              </a:p>
            </p:txBody>
          </p:sp>
          <p:sp>
            <p:nvSpPr>
              <p:cNvPr id="15405" name="Rectangle 61"/>
              <p:cNvSpPr>
                <a:spLocks noChangeArrowheads="1"/>
              </p:cNvSpPr>
              <p:nvPr/>
            </p:nvSpPr>
            <p:spPr bwMode="auto">
              <a:xfrm>
                <a:off x="2112" y="3456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Event ID</a:t>
                </a:r>
              </a:p>
            </p:txBody>
          </p:sp>
        </p:grpSp>
        <p:grpSp>
          <p:nvGrpSpPr>
            <p:cNvPr id="15388" name="Group 65"/>
            <p:cNvGrpSpPr>
              <a:grpSpLocks/>
            </p:cNvGrpSpPr>
            <p:nvPr/>
          </p:nvGrpSpPr>
          <p:grpSpPr bwMode="auto">
            <a:xfrm>
              <a:off x="3886200" y="4114800"/>
              <a:ext cx="1600200" cy="1219200"/>
              <a:chOff x="3984" y="2640"/>
              <a:chExt cx="1008" cy="768"/>
            </a:xfrm>
          </p:grpSpPr>
          <p:sp>
            <p:nvSpPr>
              <p:cNvPr id="15395" name="Rectangle 44"/>
              <p:cNvSpPr>
                <a:spLocks noChangeArrowheads="1"/>
              </p:cNvSpPr>
              <p:nvPr/>
            </p:nvSpPr>
            <p:spPr bwMode="auto">
              <a:xfrm>
                <a:off x="4176" y="3216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Activation Time</a:t>
                </a:r>
              </a:p>
            </p:txBody>
          </p:sp>
          <p:sp>
            <p:nvSpPr>
              <p:cNvPr id="15396" name="Rectangle 56"/>
              <p:cNvSpPr>
                <a:spLocks noChangeArrowheads="1"/>
              </p:cNvSpPr>
              <p:nvPr/>
            </p:nvSpPr>
            <p:spPr bwMode="auto">
              <a:xfrm>
                <a:off x="3984" y="2640"/>
                <a:ext cx="1008" cy="192"/>
              </a:xfrm>
              <a:prstGeom prst="rect">
                <a:avLst/>
              </a:prstGeom>
              <a:solidFill>
                <a:srgbClr val="66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AMT</a:t>
                </a:r>
              </a:p>
            </p:txBody>
          </p:sp>
          <p:sp>
            <p:nvSpPr>
              <p:cNvPr id="15397" name="Rectangle 44"/>
              <p:cNvSpPr>
                <a:spLocks noChangeArrowheads="1"/>
              </p:cNvSpPr>
              <p:nvPr/>
            </p:nvSpPr>
            <p:spPr bwMode="auto">
              <a:xfrm>
                <a:off x="4176" y="3024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 +Event ID</a:t>
                </a:r>
              </a:p>
            </p:txBody>
          </p:sp>
          <p:sp>
            <p:nvSpPr>
              <p:cNvPr id="15398" name="Rectangle 56"/>
              <p:cNvSpPr>
                <a:spLocks noChangeArrowheads="1"/>
              </p:cNvSpPr>
              <p:nvPr/>
            </p:nvSpPr>
            <p:spPr bwMode="auto">
              <a:xfrm>
                <a:off x="4080" y="2832"/>
                <a:ext cx="912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66FF66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Activation</a:t>
                </a:r>
              </a:p>
            </p:txBody>
          </p:sp>
        </p:grpSp>
        <p:cxnSp>
          <p:nvCxnSpPr>
            <p:cNvPr id="15389" name="Straight Arrow Connector 55"/>
            <p:cNvCxnSpPr>
              <a:cxnSpLocks noChangeShapeType="1"/>
              <a:endCxn id="15400" idx="0"/>
            </p:cNvCxnSpPr>
            <p:nvPr/>
          </p:nvCxnSpPr>
          <p:spPr bwMode="auto">
            <a:xfrm>
              <a:off x="5448300" y="2971800"/>
              <a:ext cx="1143000" cy="11430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0" name="Text Box 67"/>
            <p:cNvSpPr txBox="1">
              <a:spLocks noChangeArrowheads="1"/>
            </p:cNvSpPr>
            <p:nvPr/>
          </p:nvSpPr>
          <p:spPr bwMode="auto">
            <a:xfrm>
              <a:off x="5486400" y="4038600"/>
              <a:ext cx="381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/>
                <a:t>+</a:t>
              </a:r>
            </a:p>
          </p:txBody>
        </p:sp>
        <p:sp>
          <p:nvSpPr>
            <p:cNvPr id="15391" name="Freeform 50"/>
            <p:cNvSpPr>
              <a:spLocks/>
            </p:cNvSpPr>
            <p:nvPr/>
          </p:nvSpPr>
          <p:spPr bwMode="auto">
            <a:xfrm>
              <a:off x="7315200" y="4876800"/>
              <a:ext cx="609600" cy="298450"/>
            </a:xfrm>
            <a:custGeom>
              <a:avLst/>
              <a:gdLst>
                <a:gd name="T0" fmla="*/ 0 w 590550"/>
                <a:gd name="T1" fmla="*/ 220 h 254130"/>
                <a:gd name="T2" fmla="*/ 797576 w 590550"/>
                <a:gd name="T3" fmla="*/ 277727 h 254130"/>
                <a:gd name="T4" fmla="*/ 1612490 w 590550"/>
                <a:gd name="T5" fmla="*/ 292727 h 254130"/>
                <a:gd name="T6" fmla="*/ 1612490 w 590550"/>
                <a:gd name="T7" fmla="*/ 292727 h 254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0550" h="254130">
                  <a:moveTo>
                    <a:pt x="0" y="186"/>
                  </a:moveTo>
                  <a:cubicBezTo>
                    <a:pt x="216694" y="-6958"/>
                    <a:pt x="193675" y="193861"/>
                    <a:pt x="292100" y="235136"/>
                  </a:cubicBezTo>
                  <a:cubicBezTo>
                    <a:pt x="369887" y="270061"/>
                    <a:pt x="540808" y="245719"/>
                    <a:pt x="590550" y="247836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392" name="Rectangle 44"/>
            <p:cNvSpPr>
              <a:spLocks noChangeArrowheads="1"/>
            </p:cNvSpPr>
            <p:nvPr/>
          </p:nvSpPr>
          <p:spPr bwMode="auto">
            <a:xfrm>
              <a:off x="2057400" y="4968875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(Media Time)</a:t>
              </a:r>
            </a:p>
          </p:txBody>
        </p:sp>
        <p:sp>
          <p:nvSpPr>
            <p:cNvPr id="15393" name="Rectangle 56"/>
            <p:cNvSpPr>
              <a:spLocks noChangeArrowheads="1"/>
            </p:cNvSpPr>
            <p:nvPr/>
          </p:nvSpPr>
          <p:spPr bwMode="auto">
            <a:xfrm>
              <a:off x="1905000" y="4043363"/>
              <a:ext cx="1295400" cy="595312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dirty="0" smtClean="0"/>
                <a:t>Media Time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en-US" altLang="ja-JP" dirty="0"/>
                <a:t>Trigger</a:t>
              </a:r>
            </a:p>
          </p:txBody>
        </p:sp>
        <p:sp>
          <p:nvSpPr>
            <p:cNvPr id="15394" name="Rectangle 44"/>
            <p:cNvSpPr>
              <a:spLocks noChangeArrowheads="1"/>
            </p:cNvSpPr>
            <p:nvPr/>
          </p:nvSpPr>
          <p:spPr bwMode="auto">
            <a:xfrm>
              <a:off x="2057400" y="4638675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TPT URL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6337180" y="2667907"/>
            <a:ext cx="26290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AMT: equivalent  to bulk delivery of Activation Triggers:  for </a:t>
            </a:r>
            <a:r>
              <a:rPr lang="en-US" sz="1000" dirty="0"/>
              <a:t>a </a:t>
            </a:r>
            <a:r>
              <a:rPr lang="en-US" sz="1000" dirty="0" smtClean="0"/>
              <a:t>program segment, and </a:t>
            </a:r>
            <a:r>
              <a:rPr lang="en-US" sz="1000" dirty="0"/>
              <a:t>delivered via HTTP along with the TPT for the </a:t>
            </a:r>
            <a:r>
              <a:rPr lang="en-US" sz="1000" dirty="0" smtClean="0"/>
              <a:t>segment in multi-part </a:t>
            </a:r>
            <a:r>
              <a:rPr lang="en-US" sz="1000" dirty="0"/>
              <a:t>MIME message</a:t>
            </a:r>
          </a:p>
        </p:txBody>
      </p:sp>
      <p:sp>
        <p:nvSpPr>
          <p:cNvPr id="5" name="Oval 4"/>
          <p:cNvSpPr/>
          <p:nvPr/>
        </p:nvSpPr>
        <p:spPr>
          <a:xfrm>
            <a:off x="5123386" y="3306170"/>
            <a:ext cx="640080" cy="100742"/>
          </a:xfrm>
          <a:prstGeom prst="ellips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819775" y="3248025"/>
            <a:ext cx="548640" cy="104775"/>
          </a:xfrm>
          <a:custGeom>
            <a:avLst/>
            <a:gdLst>
              <a:gd name="connsiteX0" fmla="*/ 0 w 590550"/>
              <a:gd name="connsiteY0" fmla="*/ 104775 h 104775"/>
              <a:gd name="connsiteX1" fmla="*/ 323850 w 590550"/>
              <a:gd name="connsiteY1" fmla="*/ 19050 h 104775"/>
              <a:gd name="connsiteX2" fmla="*/ 295275 w 590550"/>
              <a:gd name="connsiteY2" fmla="*/ 85725 h 104775"/>
              <a:gd name="connsiteX3" fmla="*/ 590550 w 590550"/>
              <a:gd name="connsiteY3" fmla="*/ 0 h 104775"/>
              <a:gd name="connsiteX4" fmla="*/ 590550 w 590550"/>
              <a:gd name="connsiteY4" fmla="*/ 0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550" h="104775">
                <a:moveTo>
                  <a:pt x="0" y="104775"/>
                </a:moveTo>
                <a:cubicBezTo>
                  <a:pt x="137319" y="63500"/>
                  <a:pt x="274638" y="22225"/>
                  <a:pt x="323850" y="19050"/>
                </a:cubicBezTo>
                <a:cubicBezTo>
                  <a:pt x="373062" y="15875"/>
                  <a:pt x="250825" y="88900"/>
                  <a:pt x="295275" y="85725"/>
                </a:cubicBezTo>
                <a:cubicBezTo>
                  <a:pt x="339725" y="82550"/>
                  <a:pt x="590550" y="0"/>
                  <a:pt x="590550" y="0"/>
                </a:cubicBezTo>
                <a:lnTo>
                  <a:pt x="590550" y="0"/>
                </a:ln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8191" y="5507040"/>
            <a:ext cx="326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Internet delivery of </a:t>
            </a:r>
            <a:r>
              <a:rPr lang="en-US" sz="1200" dirty="0" smtClean="0"/>
              <a:t>Media Time Triggers via Automatic </a:t>
            </a:r>
            <a:r>
              <a:rPr lang="en-US" sz="1200" dirty="0"/>
              <a:t>Content Recognition (ACR</a:t>
            </a:r>
            <a:r>
              <a:rPr lang="en-US" sz="1200" u="sng" dirty="0"/>
              <a:t>)</a:t>
            </a:r>
            <a:r>
              <a:rPr lang="en-US" sz="1200" dirty="0"/>
              <a:t> </a:t>
            </a:r>
            <a:r>
              <a:rPr lang="en-US" sz="1200" dirty="0" smtClean="0"/>
              <a:t>server due to </a:t>
            </a:r>
            <a:r>
              <a:rPr lang="en-US" sz="1200" dirty="0"/>
              <a:t>receiver </a:t>
            </a:r>
            <a:r>
              <a:rPr lang="en-US" sz="1200" dirty="0" smtClean="0"/>
              <a:t>lacking access </a:t>
            </a:r>
            <a:r>
              <a:rPr lang="en-US" sz="1200" dirty="0"/>
              <a:t>to Closed Caption Service #6. R</a:t>
            </a:r>
            <a:r>
              <a:rPr lang="en-US" sz="1200" dirty="0" smtClean="0"/>
              <a:t>eceiver uses ACR to </a:t>
            </a:r>
            <a:r>
              <a:rPr lang="en-US" sz="1200" dirty="0"/>
              <a:t>recognize video frames and synchronize the time base with them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7956" y="6492875"/>
            <a:ext cx="520219" cy="365125"/>
          </a:xfrm>
        </p:spPr>
        <p:txBody>
          <a:bodyPr/>
          <a:lstStyle/>
          <a:p>
            <a:fld id="{4BB92EBF-56AD-48FD-831C-10B1AAB56A22}" type="slidenum">
              <a:rPr lang="en-US" altLang="ja-JP" smtClean="0"/>
              <a:pPr/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1644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77" y="146758"/>
            <a:ext cx="8421423" cy="644525"/>
          </a:xfrm>
        </p:spPr>
        <p:txBody>
          <a:bodyPr>
            <a:noAutofit/>
          </a:bodyPr>
          <a:lstStyle/>
          <a:p>
            <a:r>
              <a:rPr lang="en-US" sz="3200" dirty="0" smtClean="0"/>
              <a:t>Trigger Timing Example: Live Content</a:t>
            </a:r>
            <a:endParaRPr lang="en-US" sz="32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20133" y="975787"/>
            <a:ext cx="8620389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282575" indent="-282575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SzPct val="85000"/>
              <a:buChar char="•"/>
              <a:defRPr sz="2800" b="0" baseline="0">
                <a:solidFill>
                  <a:srgbClr val="0073AC"/>
                </a:solidFill>
                <a:latin typeface="Calibri" pitchFamily="34" charset="0"/>
                <a:ea typeface="+mn-ea"/>
                <a:cs typeface="+mn-cs"/>
              </a:defRPr>
            </a:lvl1pPr>
            <a:lvl2pPr marL="548640" indent="-27432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2400" baseline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+mn-cs"/>
              </a:defRPr>
            </a:lvl2pPr>
            <a:lvl3pPr marL="822325" indent="-2540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Font typeface="Calibri" pitchFamily="34" charset="0"/>
              <a:buChar char="–"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+mn-cs"/>
              </a:defRPr>
            </a:lvl3pPr>
            <a:lvl4pPr marL="1097280" indent="-27432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73AC"/>
              </a:buClr>
              <a:buFont typeface="Arial" pitchFamily="34" charset="0"/>
              <a:buChar char="•"/>
              <a:defRPr sz="1800" baseline="0">
                <a:solidFill>
                  <a:srgbClr val="0073AC"/>
                </a:solidFill>
                <a:latin typeface="Calibri" pitchFamily="34" charset="0"/>
                <a:cs typeface="+mn-cs"/>
              </a:defRPr>
            </a:lvl4pPr>
            <a:lvl5pPr marL="1262063" indent="-1778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777777"/>
              </a:buClr>
              <a:buFont typeface="Arial" pitchFamily="34" charset="0"/>
              <a:buChar char="•"/>
              <a:defRPr sz="1600" baseline="0">
                <a:solidFill>
                  <a:srgbClr val="5F5F5F"/>
                </a:solidFill>
                <a:latin typeface="Calibri" pitchFamily="34" charset="0"/>
                <a:cs typeface="+mn-cs"/>
              </a:defRPr>
            </a:lvl5pPr>
            <a:lvl6pPr marL="1719263" indent="-114300" algn="l" rtl="0" fontAlgn="base"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1200">
                <a:solidFill>
                  <a:schemeClr val="bg1"/>
                </a:solidFill>
                <a:latin typeface="Arial" charset="0"/>
                <a:cs typeface="+mn-cs"/>
              </a:defRPr>
            </a:lvl6pPr>
            <a:lvl7pPr marL="2176463" indent="-114300" algn="l" rtl="0" fontAlgn="base"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1200">
                <a:solidFill>
                  <a:schemeClr val="bg1"/>
                </a:solidFill>
                <a:latin typeface="Arial" charset="0"/>
                <a:cs typeface="+mn-cs"/>
              </a:defRPr>
            </a:lvl7pPr>
            <a:lvl8pPr marL="2633663" indent="-114300" algn="l" rtl="0" fontAlgn="base"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1200">
                <a:solidFill>
                  <a:schemeClr val="bg1"/>
                </a:solidFill>
                <a:latin typeface="Arial" charset="0"/>
                <a:cs typeface="+mn-cs"/>
              </a:defRPr>
            </a:lvl8pPr>
            <a:lvl9pPr marL="3090863" indent="-114300" algn="l" rtl="0" fontAlgn="base"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1200">
                <a:solidFill>
                  <a:schemeClr val="bg1"/>
                </a:solidFill>
                <a:latin typeface="Arial" charset="0"/>
                <a:cs typeface="+mn-cs"/>
              </a:defRPr>
            </a:lvl9pPr>
          </a:lstStyle>
          <a:p>
            <a:pPr>
              <a:spcBef>
                <a:spcPts val="600"/>
              </a:spcBef>
              <a:buSzPct val="100000"/>
            </a:pPr>
            <a:r>
              <a:rPr lang="en-US" sz="20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TPT contains data for different interactive events, but playout times of those events cannot be known until the action in the program unfolds</a:t>
            </a:r>
          </a:p>
          <a:p>
            <a:pPr>
              <a:spcBef>
                <a:spcPts val="600"/>
              </a:spcBef>
              <a:buSzPct val="100000"/>
            </a:pPr>
            <a:r>
              <a:rPr lang="en-US" sz="20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types of Activation Triggers:</a:t>
            </a:r>
          </a:p>
          <a:p>
            <a:pPr marL="628650" lvl="1" indent="-285750">
              <a:buSzPct val="100000"/>
              <a:buFont typeface="Wingdings" pitchFamily="2" charset="2"/>
              <a:buChar char="§"/>
            </a:pPr>
            <a:r>
              <a:rPr lang="en-US" sz="17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Retiming Event Trigger used to dynamically adjust interactivity event time</a:t>
            </a:r>
          </a:p>
          <a:p>
            <a:pPr marL="628650" lvl="1" indent="-285750">
              <a:buSzPct val="100000"/>
              <a:buFont typeface="Wingdings" pitchFamily="2" charset="2"/>
              <a:buChar char="§"/>
            </a:pPr>
            <a:r>
              <a:rPr lang="en-US" sz="17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 Event Trigger used to initiate immediate execution of event</a:t>
            </a:r>
            <a:endParaRPr lang="en-US" sz="1700" dirty="0">
              <a:solidFill>
                <a:srgbClr val="2540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538537" y="2886074"/>
            <a:ext cx="5305425" cy="2857501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2"/>
          <p:cNvSpPr>
            <a:spLocks noGrp="1"/>
          </p:cNvSpPr>
          <p:nvPr>
            <p:ph idx="1"/>
          </p:nvPr>
        </p:nvSpPr>
        <p:spPr>
          <a:xfrm>
            <a:off x="144991" y="2678430"/>
            <a:ext cx="3393545" cy="3752851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300"/>
              </a:spcBef>
              <a:spcAft>
                <a:spcPts val="300"/>
              </a:spcAft>
              <a:buSzPct val="100000"/>
              <a:buNone/>
            </a:pPr>
            <a:r>
              <a:rPr lang="en-US" sz="1300" b="1" dirty="0" smtClean="0"/>
              <a:t>9 Triggers associated with Program Segment 3: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/>
              <a:t> </a:t>
            </a:r>
            <a:r>
              <a:rPr lang="en-US" sz="1200" b="1" dirty="0" smtClean="0"/>
              <a:t>Pre-Load Trigger </a:t>
            </a:r>
            <a:r>
              <a:rPr lang="en-US" sz="1200" dirty="0" smtClean="0"/>
              <a:t>enabling receiver to acquire TPT and interactive content for Segment 3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b="1" dirty="0" smtClean="0">
                <a:solidFill>
                  <a:srgbClr val="0000FF"/>
                </a:solidFill>
              </a:rPr>
              <a:t>Media Time Trigger</a:t>
            </a:r>
            <a:r>
              <a:rPr lang="en-US" sz="1200" dirty="0" smtClean="0"/>
              <a:t> indicates current Media Time (in msec) relative to Segment 3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Retiming Trigger</a:t>
            </a:r>
            <a:r>
              <a:rPr lang="en-US" sz="1200" dirty="0" smtClean="0"/>
              <a:t> indicates Event_2 in TPT should be retimed to occur at Media Time 240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/>
              <a:t>Another </a:t>
            </a:r>
            <a:r>
              <a:rPr lang="en-US" sz="1200" b="1" dirty="0" smtClean="0">
                <a:solidFill>
                  <a:srgbClr val="0000FF"/>
                </a:solidFill>
              </a:rPr>
              <a:t>Media Time Trigger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i="1" dirty="0" smtClean="0"/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Retiming Trigger</a:t>
            </a:r>
            <a:r>
              <a:rPr lang="en-US" sz="1200" dirty="0" smtClean="0"/>
              <a:t> indicates Event_5 in TPT should be retimed to occur at Media Time 444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/>
              <a:t>Another </a:t>
            </a:r>
            <a:r>
              <a:rPr lang="en-US" sz="1200" b="1" dirty="0">
                <a:solidFill>
                  <a:srgbClr val="0000FF"/>
                </a:solidFill>
              </a:rPr>
              <a:t>Media Time Trigger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/>
              <a:t>                     “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/>
              <a:t> </a:t>
            </a:r>
            <a:r>
              <a:rPr lang="en-US" sz="1200" b="1" dirty="0" smtClean="0">
                <a:solidFill>
                  <a:srgbClr val="00B050"/>
                </a:solidFill>
              </a:rPr>
              <a:t>Immediate Trigger</a:t>
            </a:r>
            <a:r>
              <a:rPr lang="en-US" sz="1200" dirty="0" smtClean="0"/>
              <a:t> indicating Event_12 in TPT to be executed immediately</a:t>
            </a:r>
          </a:p>
          <a:p>
            <a:pPr marL="228600" indent="-228600">
              <a:spcBef>
                <a:spcPts val="300"/>
              </a:spcBef>
              <a:buSzPct val="100000"/>
              <a:buFont typeface="+mj-lt"/>
              <a:buAutoNum type="arabicParenR"/>
            </a:pPr>
            <a:r>
              <a:rPr lang="en-US" sz="1200" dirty="0" smtClean="0"/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Retiming Trigger</a:t>
            </a:r>
            <a:r>
              <a:rPr lang="en-US" sz="1200" dirty="0" smtClean="0"/>
              <a:t> indicates Event_89 in TPT should be retimed to occur at Media Time 900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402730"/>
              </p:ext>
            </p:extLst>
          </p:nvPr>
        </p:nvGraphicFramePr>
        <p:xfrm>
          <a:off x="3489325" y="2886075"/>
          <a:ext cx="5402263" cy="275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0" name="Visio" r:id="rId4" imgW="5436249" imgH="2769726" progId="Visio.Drawing.11">
                  <p:embed/>
                </p:oleObj>
              </mc:Choice>
              <mc:Fallback>
                <p:oleObj name="Visio" r:id="rId4" imgW="5436249" imgH="276972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9325" y="2886075"/>
                        <a:ext cx="5402263" cy="275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5806767" y="5935220"/>
            <a:ext cx="19062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indent="-800100"/>
            <a:r>
              <a:rPr lang="en-US" sz="1000" dirty="0" smtClean="0">
                <a:solidFill>
                  <a:srgbClr val="FF0000"/>
                </a:solidFill>
              </a:rPr>
              <a:t>Execution time of “Event” trigger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H="1" flipV="1">
            <a:off x="5253567" y="4580467"/>
            <a:ext cx="1528235" cy="137380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6191249" y="4580467"/>
            <a:ext cx="590552" cy="1373803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6781800" y="4580467"/>
            <a:ext cx="1476375" cy="13738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781800" y="4400549"/>
            <a:ext cx="651933" cy="1553723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7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979" y="155225"/>
            <a:ext cx="8343900" cy="6445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ATSC 3.0 Interactivity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66" y="1140883"/>
            <a:ext cx="8462433" cy="510878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/>
              <a:t>ATSC 3.0 interactivity is likely to leverage basic 2.0 functionality</a:t>
            </a:r>
          </a:p>
          <a:p>
            <a:pPr>
              <a:lnSpc>
                <a:spcPct val="110000"/>
              </a:lnSpc>
              <a:buSzPct val="100000"/>
            </a:pPr>
            <a:r>
              <a:rPr lang="en-US" sz="2400" dirty="0" smtClean="0"/>
              <a:t>Key </a:t>
            </a:r>
            <a:r>
              <a:rPr lang="en-US" sz="2400" dirty="0" smtClean="0"/>
              <a:t>focus currently is to specify Watermarking based ACR solution for redistribution support</a:t>
            </a:r>
          </a:p>
          <a:p>
            <a:pPr lvl="1">
              <a:lnSpc>
                <a:spcPct val="110000"/>
              </a:lnSpc>
              <a:buSzPct val="100000"/>
            </a:pPr>
            <a:r>
              <a:rPr lang="en-US" sz="2000" dirty="0" smtClean="0"/>
              <a:t>Ongoing technical work to r</a:t>
            </a:r>
            <a:r>
              <a:rPr lang="en-US" sz="2000" dirty="0" smtClean="0"/>
              <a:t>eview and select solution among responses to Call for Proposal on audio </a:t>
            </a:r>
            <a:r>
              <a:rPr lang="en-US" sz="2000" dirty="0"/>
              <a:t>and/or video watermarking technologies for automatic content recognition that could enable certain </a:t>
            </a:r>
            <a:r>
              <a:rPr lang="en-US" sz="2000" dirty="0" smtClean="0"/>
              <a:t>interactivity feature of </a:t>
            </a:r>
            <a:r>
              <a:rPr lang="en-US" sz="2000" dirty="0"/>
              <a:t>ATSC 3.0 </a:t>
            </a:r>
            <a:r>
              <a:rPr lang="en-US" sz="2000" dirty="0" smtClean="0"/>
              <a:t>Standard </a:t>
            </a:r>
          </a:p>
          <a:p>
            <a:pPr>
              <a:lnSpc>
                <a:spcPct val="110000"/>
              </a:lnSpc>
              <a:buSzPct val="100000"/>
            </a:pPr>
            <a:r>
              <a:rPr lang="en-US" sz="2400" dirty="0" smtClean="0"/>
              <a:t>High level working draft on Redistribution support cites many sections currently defined for interactivity in ATSC 2.0</a:t>
            </a:r>
          </a:p>
          <a:p>
            <a:pPr>
              <a:lnSpc>
                <a:spcPct val="110000"/>
              </a:lnSpc>
              <a:buSzPct val="100000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6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99" y="82246"/>
            <a:ext cx="8551146" cy="76758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Summary, Issues and Suggested Next Steps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499" y="1076448"/>
            <a:ext cx="8282168" cy="543348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ATSC has defined a technical solution framework for interactivity services in ATSC 2.0, likely to be adopted for ATSC 3.0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ATSC defines d</a:t>
            </a:r>
            <a:r>
              <a:rPr lang="en-US" sz="2200" dirty="0" smtClean="0"/>
              <a:t>ynamic and asynchronous broadcast notification mechanism via Triggers, currently not defined in MBMS or 3GP-DASH specs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/>
              <a:t>Event mechanism as defined in MPEG-DASH may be functionally equivalent?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/>
              <a:t>Might consider its adoption in 3P-DASH – not just for interactivity support, but general purpose notification messaging</a:t>
            </a:r>
            <a:endParaRPr lang="en-US" sz="2000" dirty="0" smtClean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Support for personalized service interactivity is currently not specified in ATSC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Service interactivity solution at application/presentation layer is more aligned with CE-HTML than HTML5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Should study other broadcast or broadband TV interactivity mechanisms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200" dirty="0" smtClean="0"/>
              <a:t>What aspects of ATSC interactivity might be considered or adoption as solution components for 3GPP interactive service</a:t>
            </a:r>
            <a:r>
              <a:rPr lang="en-US" sz="2200" dirty="0" smtClean="0"/>
              <a:t>s?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64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55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499" y="2905125"/>
            <a:ext cx="8282168" cy="170497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3600" dirty="0" smtClean="0"/>
              <a:t>Back-up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5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5" y="112890"/>
            <a:ext cx="8801099" cy="644525"/>
          </a:xfrm>
        </p:spPr>
        <p:txBody>
          <a:bodyPr>
            <a:noAutofit/>
          </a:bodyPr>
          <a:lstStyle/>
          <a:p>
            <a:r>
              <a:rPr lang="en-US" sz="3200" dirty="0" smtClean="0"/>
              <a:t>ATSC 2.0 Interactive Service Architecture</a:t>
            </a:r>
            <a:endParaRPr lang="en-US" sz="32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1219194" y="1230087"/>
            <a:ext cx="6694713" cy="4909457"/>
            <a:chOff x="1015267" y="1351872"/>
            <a:chExt cx="5792738" cy="4363128"/>
          </a:xfrm>
        </p:grpSpPr>
        <p:sp>
          <p:nvSpPr>
            <p:cNvPr id="6" name="Rounded Rectangle 37"/>
            <p:cNvSpPr/>
            <p:nvPr/>
          </p:nvSpPr>
          <p:spPr bwMode="auto">
            <a:xfrm>
              <a:off x="4435633" y="1351872"/>
              <a:ext cx="1598376" cy="44766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Broadcaster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ATSC 2.0 iTV Server</a:t>
              </a:r>
            </a:p>
          </p:txBody>
        </p:sp>
        <p:sp>
          <p:nvSpPr>
            <p:cNvPr id="7" name="Rounded Rectangle 37"/>
            <p:cNvSpPr/>
            <p:nvPr/>
          </p:nvSpPr>
          <p:spPr bwMode="auto">
            <a:xfrm>
              <a:off x="4507996" y="1428074"/>
              <a:ext cx="1598376" cy="44766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Broadcaster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ATSC 2.0 iTV Server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796780" y="4633148"/>
              <a:ext cx="1468035" cy="8953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ATSC 2.0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Receiver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(TV Set)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879575" y="3609918"/>
              <a:ext cx="860664" cy="44766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Home Gateway</a:t>
              </a:r>
            </a:p>
          </p:txBody>
        </p:sp>
        <p:sp>
          <p:nvSpPr>
            <p:cNvPr id="17" name="Cloud 16"/>
            <p:cNvSpPr/>
            <p:nvPr/>
          </p:nvSpPr>
          <p:spPr>
            <a:xfrm>
              <a:off x="4814256" y="4313388"/>
              <a:ext cx="1179571" cy="703471"/>
            </a:xfrm>
            <a:prstGeom prst="cloud">
              <a:avLst/>
            </a:prstGeom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Home Network</a:t>
              </a:r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V="1">
              <a:off x="4264815" y="4814018"/>
              <a:ext cx="588172" cy="292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5306064" y="1947169"/>
              <a:ext cx="0" cy="6395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5306064" y="4057581"/>
              <a:ext cx="0" cy="2558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ounded Rectangle 36"/>
            <p:cNvSpPr/>
            <p:nvPr/>
          </p:nvSpPr>
          <p:spPr>
            <a:xfrm>
              <a:off x="3338832" y="2778543"/>
              <a:ext cx="922140" cy="44766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ACR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Server</a:t>
              </a: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4322448" y="3034351"/>
              <a:ext cx="4303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33"/>
            <p:cNvSpPr txBox="1">
              <a:spLocks noChangeArrowheads="1"/>
            </p:cNvSpPr>
            <p:nvPr/>
          </p:nvSpPr>
          <p:spPr bwMode="auto">
            <a:xfrm>
              <a:off x="4038444" y="3482014"/>
              <a:ext cx="7416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200" dirty="0">
                  <a:latin typeface="Arial" pitchFamily="34" charset="0"/>
                  <a:cs typeface="Arial" pitchFamily="34" charset="0"/>
                </a:rPr>
                <a:t>Triggers</a:t>
              </a:r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 flipH="1">
              <a:off x="5306064" y="3290157"/>
              <a:ext cx="3843" cy="2743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ounded Rectangle 37"/>
            <p:cNvSpPr/>
            <p:nvPr/>
          </p:nvSpPr>
          <p:spPr bwMode="auto">
            <a:xfrm>
              <a:off x="4568352" y="1499506"/>
              <a:ext cx="1598376" cy="44766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Broadcaster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ATSC 2.0 iTV Server</a:t>
              </a:r>
            </a:p>
          </p:txBody>
        </p:sp>
        <p:sp>
          <p:nvSpPr>
            <p:cNvPr id="28" name="Cloud 27"/>
            <p:cNvSpPr/>
            <p:nvPr/>
          </p:nvSpPr>
          <p:spPr>
            <a:xfrm>
              <a:off x="4752780" y="2586688"/>
              <a:ext cx="1106568" cy="703471"/>
            </a:xfrm>
            <a:prstGeom prst="cloud">
              <a:avLst/>
            </a:prstGeom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Internet</a:t>
              </a:r>
              <a:endParaRPr lang="en-US" sz="1200" dirty="0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30" name="Text Box 41"/>
            <p:cNvSpPr txBox="1">
              <a:spLocks noChangeArrowheads="1"/>
            </p:cNvSpPr>
            <p:nvPr/>
          </p:nvSpPr>
          <p:spPr bwMode="auto">
            <a:xfrm>
              <a:off x="4784122" y="1992071"/>
              <a:ext cx="55335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1200" dirty="0" smtClean="0"/>
                <a:t>TDO,</a:t>
              </a:r>
            </a:p>
            <a:p>
              <a:pPr algn="ctr" eaLnBrk="1" hangingPunct="1"/>
              <a:r>
                <a:rPr lang="en-US" sz="1200" dirty="0" smtClean="0"/>
                <a:t>TPT,</a:t>
              </a:r>
              <a:endParaRPr lang="en-US" sz="1200" dirty="0"/>
            </a:p>
            <a:p>
              <a:pPr algn="ctr" eaLnBrk="1" hangingPunct="1"/>
              <a:r>
                <a:rPr lang="en-US" sz="1200" dirty="0"/>
                <a:t>Files</a:t>
              </a:r>
            </a:p>
          </p:txBody>
        </p:sp>
        <p:sp>
          <p:nvSpPr>
            <p:cNvPr id="31" name="AutoShape 42"/>
            <p:cNvSpPr>
              <a:spLocks noChangeArrowheads="1"/>
            </p:cNvSpPr>
            <p:nvPr/>
          </p:nvSpPr>
          <p:spPr bwMode="auto">
            <a:xfrm>
              <a:off x="4273282" y="3034351"/>
              <a:ext cx="540974" cy="2046460"/>
            </a:xfrm>
            <a:prstGeom prst="curvedLeftArrow">
              <a:avLst>
                <a:gd name="adj1" fmla="val 20111"/>
                <a:gd name="adj2" fmla="val 66667"/>
                <a:gd name="adj3" fmla="val 2407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43"/>
            <p:cNvSpPr txBox="1">
              <a:spLocks noChangeArrowheads="1"/>
            </p:cNvSpPr>
            <p:nvPr/>
          </p:nvSpPr>
          <p:spPr bwMode="auto">
            <a:xfrm>
              <a:off x="6066392" y="2004869"/>
              <a:ext cx="74161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200" dirty="0">
                  <a:latin typeface="Arial" pitchFamily="34" charset="0"/>
                  <a:cs typeface="Arial" pitchFamily="34" charset="0"/>
                </a:rPr>
                <a:t>Triggers</a:t>
              </a:r>
            </a:p>
          </p:txBody>
        </p:sp>
        <p:sp>
          <p:nvSpPr>
            <p:cNvPr id="33" name="AutoShape 53"/>
            <p:cNvSpPr>
              <a:spLocks noChangeArrowheads="1"/>
            </p:cNvSpPr>
            <p:nvPr/>
          </p:nvSpPr>
          <p:spPr bwMode="auto">
            <a:xfrm rot="1635990">
              <a:off x="5042230" y="1813936"/>
              <a:ext cx="491808" cy="3901064"/>
            </a:xfrm>
            <a:prstGeom prst="curvedLeftArrow">
              <a:avLst>
                <a:gd name="adj1" fmla="val 22628"/>
                <a:gd name="adj2" fmla="val 72120"/>
                <a:gd name="adj3" fmla="val 1953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015267" y="2414536"/>
              <a:ext cx="1781513" cy="2794179"/>
              <a:chOff x="1148617" y="2062111"/>
              <a:chExt cx="1781513" cy="2794179"/>
            </a:xfrm>
          </p:grpSpPr>
          <p:sp>
            <p:nvSpPr>
              <p:cNvPr id="37" name="Rounded Rectangle 36"/>
              <p:cNvSpPr/>
              <p:nvPr/>
            </p:nvSpPr>
            <p:spPr bwMode="auto">
              <a:xfrm>
                <a:off x="1430533" y="2062111"/>
                <a:ext cx="1174448" cy="44766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Broadcasting</a:t>
                </a:r>
              </a:p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System</a:t>
                </a:r>
              </a:p>
            </p:txBody>
          </p:sp>
          <p:sp>
            <p:nvSpPr>
              <p:cNvPr id="38" name="Line 24"/>
              <p:cNvSpPr>
                <a:spLocks noChangeShapeType="1"/>
              </p:cNvSpPr>
              <p:nvPr/>
            </p:nvSpPr>
            <p:spPr bwMode="auto">
              <a:xfrm>
                <a:off x="1950357" y="3833059"/>
                <a:ext cx="0" cy="95927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Line 25"/>
              <p:cNvSpPr>
                <a:spLocks noChangeShapeType="1"/>
              </p:cNvSpPr>
              <p:nvPr/>
            </p:nvSpPr>
            <p:spPr bwMode="auto">
              <a:xfrm flipH="1">
                <a:off x="1946514" y="4792338"/>
                <a:ext cx="9221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29"/>
              <p:cNvSpPr>
                <a:spLocks noChangeShapeType="1"/>
              </p:cNvSpPr>
              <p:nvPr/>
            </p:nvSpPr>
            <p:spPr bwMode="auto">
              <a:xfrm>
                <a:off x="2073309" y="3833059"/>
                <a:ext cx="0" cy="8313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30"/>
              <p:cNvSpPr>
                <a:spLocks noChangeShapeType="1"/>
              </p:cNvSpPr>
              <p:nvPr/>
            </p:nvSpPr>
            <p:spPr bwMode="auto">
              <a:xfrm flipH="1">
                <a:off x="2073309" y="4664434"/>
                <a:ext cx="79534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31"/>
              <p:cNvSpPr>
                <a:spLocks noChangeShapeType="1"/>
              </p:cNvSpPr>
              <p:nvPr/>
            </p:nvSpPr>
            <p:spPr bwMode="auto">
              <a:xfrm flipH="1">
                <a:off x="2007990" y="2617974"/>
                <a:ext cx="3843" cy="5116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Cloud 42"/>
              <p:cNvSpPr/>
              <p:nvPr/>
            </p:nvSpPr>
            <p:spPr>
              <a:xfrm>
                <a:off x="1274121" y="3129589"/>
                <a:ext cx="1383210" cy="703471"/>
              </a:xfrm>
              <a:prstGeom prst="cloud">
                <a:avLst/>
              </a:prstGeom>
              <a:ln w="31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Broadcast</a:t>
                </a:r>
              </a:p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Network</a:t>
                </a:r>
              </a:p>
            </p:txBody>
          </p:sp>
          <p:sp>
            <p:nvSpPr>
              <p:cNvPr id="44" name="TextBox 33"/>
              <p:cNvSpPr txBox="1">
                <a:spLocks noChangeArrowheads="1"/>
              </p:cNvSpPr>
              <p:nvPr/>
            </p:nvSpPr>
            <p:spPr bwMode="auto">
              <a:xfrm>
                <a:off x="1148617" y="3999928"/>
                <a:ext cx="81144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200" dirty="0">
                    <a:latin typeface="Arial" pitchFamily="34" charset="0"/>
                    <a:cs typeface="Arial" pitchFamily="34" charset="0"/>
                  </a:rPr>
                  <a:t>Triggers </a:t>
                </a:r>
              </a:p>
              <a:p>
                <a:pPr algn="ctr" eaLnBrk="1" hangingPunct="1"/>
                <a:r>
                  <a:rPr lang="en-US" sz="1200" dirty="0">
                    <a:latin typeface="Arial" pitchFamily="34" charset="0"/>
                    <a:cs typeface="Arial" pitchFamily="34" charset="0"/>
                  </a:rPr>
                  <a:t>(DTVCC)</a:t>
                </a:r>
              </a:p>
            </p:txBody>
          </p:sp>
          <p:sp>
            <p:nvSpPr>
              <p:cNvPr id="45" name="Line 45"/>
              <p:cNvSpPr>
                <a:spLocks noChangeShapeType="1"/>
              </p:cNvSpPr>
              <p:nvPr/>
            </p:nvSpPr>
            <p:spPr bwMode="auto">
              <a:xfrm>
                <a:off x="1950357" y="3833059"/>
                <a:ext cx="0" cy="95927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46"/>
              <p:cNvSpPr>
                <a:spLocks noChangeShapeType="1"/>
              </p:cNvSpPr>
              <p:nvPr/>
            </p:nvSpPr>
            <p:spPr bwMode="auto">
              <a:xfrm flipH="1">
                <a:off x="1946514" y="4792338"/>
                <a:ext cx="9221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Text Box 47"/>
              <p:cNvSpPr txBox="1">
                <a:spLocks noChangeArrowheads="1"/>
              </p:cNvSpPr>
              <p:nvPr/>
            </p:nvSpPr>
            <p:spPr bwMode="auto">
              <a:xfrm>
                <a:off x="2098291" y="3839850"/>
                <a:ext cx="553357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dirty="0" smtClean="0"/>
                  <a:t>A/V,</a:t>
                </a:r>
              </a:p>
              <a:p>
                <a:pPr eaLnBrk="1" hangingPunct="1"/>
                <a:r>
                  <a:rPr lang="en-US" sz="1200" dirty="0" smtClean="0"/>
                  <a:t>TDO,</a:t>
                </a:r>
                <a:endParaRPr lang="en-US" sz="1200" dirty="0"/>
              </a:p>
              <a:p>
                <a:pPr eaLnBrk="1" hangingPunct="1"/>
                <a:r>
                  <a:rPr lang="en-US" sz="1200" dirty="0" smtClean="0"/>
                  <a:t>TPT,</a:t>
                </a:r>
                <a:endParaRPr lang="en-US" sz="1200" dirty="0"/>
              </a:p>
              <a:p>
                <a:pPr eaLnBrk="1" hangingPunct="1"/>
                <a:r>
                  <a:rPr lang="en-US" sz="1200" dirty="0"/>
                  <a:t>Files</a:t>
                </a:r>
              </a:p>
            </p:txBody>
          </p:sp>
          <p:sp>
            <p:nvSpPr>
              <p:cNvPr id="48" name="Line 48"/>
              <p:cNvSpPr>
                <a:spLocks noChangeShapeType="1"/>
              </p:cNvSpPr>
              <p:nvPr/>
            </p:nvSpPr>
            <p:spPr bwMode="auto">
              <a:xfrm>
                <a:off x="2073309" y="3833059"/>
                <a:ext cx="0" cy="8313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49"/>
              <p:cNvSpPr>
                <a:spLocks noChangeShapeType="1"/>
              </p:cNvSpPr>
              <p:nvPr/>
            </p:nvSpPr>
            <p:spPr bwMode="auto">
              <a:xfrm flipH="1">
                <a:off x="2073309" y="4664434"/>
                <a:ext cx="79534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AutoShape 50"/>
              <p:cNvSpPr>
                <a:spLocks noChangeArrowheads="1"/>
              </p:cNvSpPr>
              <p:nvPr/>
            </p:nvSpPr>
            <p:spPr bwMode="auto">
              <a:xfrm flipH="1">
                <a:off x="1885038" y="4728386"/>
                <a:ext cx="1045092" cy="127904"/>
              </a:xfrm>
              <a:prstGeom prst="leftArrow">
                <a:avLst>
                  <a:gd name="adj1" fmla="val 50000"/>
                  <a:gd name="adj2" fmla="val 2125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Rectangle 51"/>
              <p:cNvSpPr>
                <a:spLocks noChangeArrowheads="1"/>
              </p:cNvSpPr>
              <p:nvPr/>
            </p:nvSpPr>
            <p:spPr bwMode="auto">
              <a:xfrm>
                <a:off x="1885038" y="3833059"/>
                <a:ext cx="61476" cy="95927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Rounded Rectangle 51"/>
              <p:cNvSpPr/>
              <p:nvPr/>
            </p:nvSpPr>
            <p:spPr bwMode="auto">
              <a:xfrm>
                <a:off x="1486085" y="2114494"/>
                <a:ext cx="1174448" cy="44766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Broadcasting</a:t>
                </a:r>
              </a:p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System</a:t>
                </a:r>
              </a:p>
            </p:txBody>
          </p:sp>
          <p:sp>
            <p:nvSpPr>
              <p:cNvPr id="53" name="Rounded Rectangle 52"/>
              <p:cNvSpPr/>
              <p:nvPr/>
            </p:nvSpPr>
            <p:spPr bwMode="auto">
              <a:xfrm>
                <a:off x="1544359" y="2170311"/>
                <a:ext cx="1174448" cy="44766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Broadcasting</a:t>
                </a:r>
              </a:p>
              <a:p>
                <a:pPr algn="ctr"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System</a:t>
                </a:r>
              </a:p>
            </p:txBody>
          </p:sp>
        </p:grpSp>
        <p:sp>
          <p:nvSpPr>
            <p:cNvPr id="35" name="Rounded Rectangle 34"/>
            <p:cNvSpPr/>
            <p:nvPr/>
          </p:nvSpPr>
          <p:spPr>
            <a:xfrm>
              <a:off x="3689350" y="4886290"/>
              <a:ext cx="571622" cy="453002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32749" y="4842363"/>
              <a:ext cx="51969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HTTP</a:t>
              </a:r>
            </a:p>
            <a:p>
              <a:pPr algn="ctr"/>
              <a:r>
                <a:rPr lang="en-US" sz="1000" dirty="0" smtClean="0">
                  <a:latin typeface="+mj-lt"/>
                </a:rPr>
                <a:t>Proxy</a:t>
              </a:r>
            </a:p>
            <a:p>
              <a:pPr algn="ctr"/>
              <a:r>
                <a:rPr lang="en-US" sz="1000" dirty="0" smtClean="0">
                  <a:latin typeface="+mj-lt"/>
                </a:rPr>
                <a:t>Server</a:t>
              </a:r>
              <a:endParaRPr lang="en-US" sz="1000" dirty="0">
                <a:latin typeface="+mj-lt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9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10" y="155225"/>
            <a:ext cx="8343900" cy="6445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ATSC 2.0 Interactivity Framework (1 of 3)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66" y="1063273"/>
            <a:ext cx="8462433" cy="5423252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</a:pPr>
            <a:r>
              <a:rPr lang="en-US" sz="2400" dirty="0" smtClean="0"/>
              <a:t>Components of interactive services:</a:t>
            </a:r>
          </a:p>
          <a:p>
            <a:pPr marL="800100" lvl="1" indent="-34290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100" dirty="0" smtClean="0"/>
              <a:t>TDO Parameter Table (TPT)</a:t>
            </a:r>
          </a:p>
          <a:p>
            <a:pPr marL="1033463" lvl="2" indent="-233363">
              <a:spcBef>
                <a:spcPts val="600"/>
              </a:spcBef>
              <a:buSzPct val="80000"/>
              <a:buFont typeface="Courier New" pitchFamily="49" charset="0"/>
              <a:buChar char="o"/>
            </a:pPr>
            <a:r>
              <a:rPr lang="en-US" sz="1800" dirty="0" smtClean="0"/>
              <a:t>Data structure containing information about the TDOs of a program and associated interactivity-related events initiated by Triggers</a:t>
            </a:r>
          </a:p>
          <a:p>
            <a:pPr marL="742950" lvl="1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100" dirty="0" smtClean="0"/>
              <a:t>TDO (Triggered Downloadable Object)</a:t>
            </a:r>
          </a:p>
          <a:p>
            <a:pPr marL="1033463" lvl="2" indent="-233363">
              <a:spcBef>
                <a:spcPts val="600"/>
              </a:spcBef>
              <a:buSzPct val="80000"/>
              <a:buFont typeface="Courier New" pitchFamily="49" charset="0"/>
              <a:buChar char="o"/>
            </a:pPr>
            <a:r>
              <a:rPr lang="en-US" sz="1800" dirty="0" smtClean="0"/>
              <a:t>Downloadable </a:t>
            </a:r>
            <a:r>
              <a:rPr lang="en-US" sz="1800" dirty="0" smtClean="0"/>
              <a:t>interactivity application plus related declarative content items (e.g. text, graphics, scripts and audio) to be displayed during the interactivity event</a:t>
            </a:r>
          </a:p>
          <a:p>
            <a:pPr marL="1033463" lvl="2" indent="-233363">
              <a:spcBef>
                <a:spcPts val="600"/>
              </a:spcBef>
              <a:buSzPct val="80000"/>
              <a:buFont typeface="Courier New" pitchFamily="49" charset="0"/>
              <a:buChar char="o"/>
            </a:pPr>
            <a:r>
              <a:rPr lang="en-US" sz="1800" dirty="0" smtClean="0"/>
              <a:t>Function and behavior are related to the program that it accompanies</a:t>
            </a:r>
          </a:p>
          <a:p>
            <a:pPr marL="742950" lvl="1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100" dirty="0" smtClean="0"/>
              <a:t>Interactivity </a:t>
            </a:r>
            <a:r>
              <a:rPr lang="en-US" sz="2100" dirty="0" smtClean="0"/>
              <a:t>Content Items</a:t>
            </a:r>
          </a:p>
          <a:p>
            <a:pPr marL="1028700" lvl="2">
              <a:spcBef>
                <a:spcPts val="600"/>
              </a:spcBef>
              <a:buSzPct val="80000"/>
              <a:buFont typeface="Courier New" panose="02070309020205020404" pitchFamily="49" charset="0"/>
              <a:buChar char="o"/>
            </a:pPr>
            <a:r>
              <a:rPr lang="en-US" sz="1800" dirty="0" smtClean="0"/>
              <a:t>Data files required by the interactivity apps</a:t>
            </a:r>
          </a:p>
          <a:p>
            <a:pPr marL="742950" lvl="1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2100" dirty="0" smtClean="0"/>
              <a:t>Triggers</a:t>
            </a:r>
            <a:endParaRPr lang="en-US" sz="2100" dirty="0" smtClean="0"/>
          </a:p>
          <a:p>
            <a:pPr marL="1033463" lvl="2" indent="-233363">
              <a:spcBef>
                <a:spcPts val="600"/>
              </a:spcBef>
              <a:buSzPct val="80000"/>
              <a:buFont typeface="Courier New" pitchFamily="49" charset="0"/>
              <a:buChar char="o"/>
            </a:pPr>
            <a:r>
              <a:rPr lang="en-US" sz="1800" dirty="0" smtClean="0"/>
              <a:t>Data objects, </a:t>
            </a:r>
            <a:r>
              <a:rPr lang="en-US" sz="1800" dirty="0"/>
              <a:t>bound to a particular program segment, </a:t>
            </a:r>
            <a:r>
              <a:rPr lang="en-US" sz="1800" dirty="0" smtClean="0"/>
              <a:t>that perform location and timing-related signaling in support of </a:t>
            </a:r>
            <a:r>
              <a:rPr lang="en-US" sz="1800" dirty="0" smtClean="0"/>
              <a:t>interactivity</a:t>
            </a: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16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763" y="163692"/>
            <a:ext cx="8343900" cy="6445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ATSC 2.0 Interactivity Framework (2 of 3)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92" y="1661584"/>
            <a:ext cx="2245784" cy="57785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400"/>
              </a:spcBef>
              <a:buNone/>
            </a:pPr>
            <a:r>
              <a:rPr lang="en-US" sz="2400" dirty="0" smtClean="0"/>
              <a:t>TPT structure</a:t>
            </a:r>
            <a:endParaRPr lang="en-US" sz="2200" dirty="0" smtClean="0"/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endParaRPr lang="en-US" sz="2600" dirty="0" smtClean="0"/>
          </a:p>
          <a:p>
            <a:pPr marL="1290955" lvl="3" indent="-285750">
              <a:lnSpc>
                <a:spcPct val="110000"/>
              </a:lnSpc>
              <a:buSzPct val="80000"/>
              <a:buFont typeface="Courier New" pitchFamily="49" charset="0"/>
              <a:buChar char="o"/>
            </a:pPr>
            <a:endParaRPr lang="en-US" sz="1600" dirty="0" smtClean="0"/>
          </a:p>
          <a:p>
            <a:pPr marL="800100" lvl="1" indent="-342900">
              <a:lnSpc>
                <a:spcPct val="110000"/>
              </a:lnSpc>
              <a:buSzPct val="100000"/>
              <a:buFont typeface="Wingdings" pitchFamily="2" charset="2"/>
              <a:buChar char="§"/>
            </a:pPr>
            <a:endParaRPr lang="en-US" sz="2200" dirty="0" smtClean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62176"/>
              </p:ext>
            </p:extLst>
          </p:nvPr>
        </p:nvGraphicFramePr>
        <p:xfrm>
          <a:off x="2171700" y="865501"/>
          <a:ext cx="6817781" cy="5898420"/>
        </p:xfrm>
        <a:graphic>
          <a:graphicData uri="http://schemas.openxmlformats.org/drawingml/2006/table">
            <a:tbl>
              <a:tblPr/>
              <a:tblGrid>
                <a:gridCol w="275056"/>
                <a:gridCol w="222131"/>
                <a:gridCol w="799275"/>
                <a:gridCol w="604910"/>
                <a:gridCol w="456162"/>
                <a:gridCol w="525578"/>
                <a:gridCol w="1049172"/>
                <a:gridCol w="2885497"/>
              </a:tblGrid>
              <a:tr h="62424"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800" b="1" dirty="0" smtClean="0">
                          <a:effectLst/>
                          <a:latin typeface="Arial"/>
                          <a:ea typeface="Batang"/>
                          <a:cs typeface="Times New Roman"/>
                        </a:rPr>
                        <a:t>Element/Attribute</a:t>
                      </a:r>
                      <a:endParaRPr lang="en-US" sz="800" b="1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8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Card-</a:t>
                      </a:r>
                      <a:r>
                        <a:rPr lang="en-US" sz="800" b="1" dirty="0" err="1">
                          <a:effectLst/>
                          <a:latin typeface="Arial"/>
                          <a:ea typeface="Batang"/>
                          <a:cs typeface="Times New Roman"/>
                        </a:rPr>
                        <a:t>inality</a:t>
                      </a:r>
                      <a:endParaRPr lang="en-US" sz="800" b="1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8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Data Type</a:t>
                      </a:r>
                    </a:p>
                  </a:txBody>
                  <a:tcPr marL="7644" marR="5478" marT="3695" marB="36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8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Description and Value</a:t>
                      </a:r>
                    </a:p>
                  </a:txBody>
                  <a:tcPr marL="7644" marR="18345" marT="3695" marB="369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435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TPT</a:t>
                      </a:r>
                      <a:endParaRPr lang="en-US" sz="600" b="1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400" b="1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400" b="1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5478" marT="3695" marB="36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0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0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rowSpan="4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2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@majorProtocolVersion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integer 0..15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Major Protocol Version, default=“1”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@minorProtocolVersion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integer 0..15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Minor </a:t>
                      </a:r>
                      <a:r>
                        <a:rPr lang="en-US" sz="600" dirty="0" smtClean="0">
                          <a:effectLst/>
                          <a:latin typeface="Arial"/>
                          <a:ea typeface="Batang"/>
                          <a:cs typeface="Times New Roman"/>
                        </a:rPr>
                        <a:t>Protocol </a:t>
                      </a: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version, default=“0”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4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solidFill>
                            <a:schemeClr val="tx1"/>
                          </a:solidFill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@id</a:t>
                      </a:r>
                      <a:endParaRPr lang="en-US" sz="600">
                        <a:solidFill>
                          <a:schemeClr val="tx1"/>
                        </a:solidFill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solidFill>
                            <a:schemeClr val="tx1"/>
                          </a:solidFill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solidFill>
                            <a:schemeClr val="tx1"/>
                          </a:solidFill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solidFill>
                          <a:schemeClr val="tx1"/>
                        </a:solidFill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Batang"/>
                          <a:cs typeface="Times New Roman"/>
                        </a:rPr>
                        <a:t>segment_id </a:t>
                      </a:r>
                      <a:r>
                        <a:rPr lang="en-US" sz="6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Batang"/>
                          <a:cs typeface="Times New Roman"/>
                        </a:rPr>
                        <a:t>= domain_name/</a:t>
                      </a:r>
                      <a:r>
                        <a:rPr lang="en-US" sz="6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Batang"/>
                          <a:cs typeface="Times New Roman"/>
                        </a:rPr>
                        <a:t>program_id</a:t>
                      </a:r>
                      <a:r>
                        <a:rPr lang="en-US" sz="6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Batang"/>
                          <a:cs typeface="Times New Roman"/>
                        </a:rPr>
                        <a:t> 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@tptVersion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Data version of this TPT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@expireDate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dateTime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Date after which this TPT will not be used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4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@updatingTime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unsignedShort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Time interval to check for TPT updates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4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@serviceID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unsignedShort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NRT service_id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4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@baseURL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Base URL for all relative URLs in TPT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Capabilities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nrt:CapabilitiesType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Essential capabilities for the segment associated with this TPT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LiveTrigger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Info on Internet live trigger delivery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@URL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URL of server for live triggers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@pollPeriod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Short polling period in seconds 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4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i="0" u="none" strike="noStrike" spc="0" dirty="0">
                          <a:ln>
                            <a:noFill/>
                          </a:ln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TDO</a:t>
                      </a:r>
                      <a:endParaRPr lang="en-US" sz="600" b="1" dirty="0">
                        <a:ln>
                          <a:noFill/>
                        </a:ln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i="0" u="none" strike="noStrike" spc="0" dirty="0">
                          <a:ln>
                            <a:noFill/>
                          </a:ln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 b="1" dirty="0">
                        <a:ln>
                          <a:noFill/>
                        </a:ln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5478" marR="5478" marT="3695" marB="369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>
                          <a:ln>
                            <a:noFill/>
                          </a:ln>
                          <a:effectLst/>
                          <a:latin typeface="Arial"/>
                          <a:ea typeface="Batang"/>
                          <a:cs typeface="Times New Roman"/>
                        </a:rPr>
                        <a:t>1..N</a:t>
                      </a:r>
                    </a:p>
                  </a:txBody>
                  <a:tcPr marL="7644" marR="5478" marT="3695" marB="3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>
                          <a:ln>
                            <a:noFill/>
                          </a:ln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dirty="0">
                          <a:ln>
                            <a:noFill/>
                          </a:ln>
                          <a:effectLst/>
                          <a:latin typeface="Arial"/>
                          <a:ea typeface="Batang"/>
                          <a:cs typeface="Times New Roman"/>
                        </a:rPr>
                        <a:t>TDO (app) for the segment associated with this TPT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4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@appID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unsignedShort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Application ID of this app, unique within the scope of this TPT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@appType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integer 0-15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Application type (default: 1=”TDO”)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4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@appName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string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Display name (for viewer launch consent)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@globalID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Globally unique app ID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4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@appVersion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Version of this app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@cookieSpace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Persistent storage needed; default=0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@frequencyOfUse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integer 0..15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Code values per Table 6.3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@expireDate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dateTime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Expire date for caching this app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@testTDO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Flag for test app; default=”false” 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@availInternet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Default=”true”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@availBroadcast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Default=”true”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4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URL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5478" marR="5478" marT="3695" marB="369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1..N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App URL(s) 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@entry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Indicator of entry point; default = “false”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Capabilities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nrt:CapabilitiesType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Essential capabilities to present this app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ApplicationBoundary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Extensions to app boundary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OriginURL</a:t>
                      </a:r>
                    </a:p>
                  </a:txBody>
                  <a:tcPr marL="5478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1..N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Origin to be added to app boundary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ContentItem</a:t>
                      </a:r>
                      <a:endParaRPr lang="en-US" sz="600" b="1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Content item used by this app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URL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5478" marR="5478" marT="3695" marB="369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1..N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anyURI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URL(s) of content item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@entry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Indicator of entry point; default = “false”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@updatesAvail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Default=”false”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@pollPeriod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Short polling period in seconds 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@size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24-bit integer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Size of content item, in kilobytes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@availInternet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Default=“true”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@availBroadcast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boolean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Default=“true”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Event</a:t>
                      </a:r>
                      <a:endParaRPr lang="en-US" sz="600" b="1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1..N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>
                          <a:effectLst/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1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Event targeted to this TDO 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7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@eventID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unsignedShort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Unique identifier of this Event element within the scope of the TDO element.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4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@action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string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Allowed values are “prep”, “exec”, “susp”, and “kill”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5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@destination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Device to which the event is directed (primary screen, second screen, or both)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4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@diffusion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unsignedByte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Period for applying diffusion, in seconds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Data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0..N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>
                          <a:effectLst/>
                          <a:latin typeface="Arial"/>
                          <a:ea typeface="Batang"/>
                          <a:cs typeface="Times New Roman"/>
                        </a:rPr>
                        <a:t>base64Binary</a:t>
                      </a: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Data to be used for this event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 </a:t>
                      </a:r>
                      <a:endParaRPr lang="en-US" sz="60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@dataID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b="0" i="0" u="none" strike="noStrike" spc="0" dirty="0">
                          <a:effectLst/>
                          <a:latin typeface="Lucida Console"/>
                          <a:ea typeface="Batang"/>
                          <a:cs typeface="Times New Roman"/>
                        </a:rPr>
                        <a:t>unsignedShort</a:t>
                      </a:r>
                      <a:endParaRPr lang="en-US" sz="600" dirty="0">
                        <a:effectLst/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7644" marR="5478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600" dirty="0">
                          <a:effectLst/>
                          <a:latin typeface="Arial"/>
                          <a:ea typeface="Batang"/>
                          <a:cs typeface="Times New Roman"/>
                        </a:rPr>
                        <a:t>Unique identifier of this Data element within the scope of the Event element.</a:t>
                      </a:r>
                    </a:p>
                  </a:txBody>
                  <a:tcPr marL="7644" marR="18345" marT="3695" marB="36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8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763" y="163692"/>
            <a:ext cx="8343900" cy="6445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ATSC 2.0 Interactivity Framework (3 of 3)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66" y="941649"/>
            <a:ext cx="8462433" cy="5614584"/>
          </a:xfrm>
        </p:spPr>
        <p:txBody>
          <a:bodyPr>
            <a:normAutofit fontScale="92500"/>
          </a:bodyPr>
          <a:lstStyle/>
          <a:p>
            <a:pPr marL="342900" indent="-342900">
              <a:lnSpc>
                <a:spcPct val="110000"/>
              </a:lnSpc>
              <a:spcBef>
                <a:spcPts val="400"/>
              </a:spcBef>
            </a:pPr>
            <a:r>
              <a:rPr lang="en-US" sz="2400" dirty="0" smtClean="0"/>
              <a:t>TDO, TPT and Triggers can be delivered in different ways, depending on the system architecture, broadcaster’s preference, and device capabilities, e.g.,</a:t>
            </a:r>
          </a:p>
          <a:p>
            <a:pPr marL="742950" lvl="1" indent="-285750">
              <a:lnSpc>
                <a:spcPct val="110000"/>
              </a:lnSpc>
              <a:spcBef>
                <a:spcPts val="400"/>
              </a:spcBef>
              <a:buSzPct val="100000"/>
              <a:buFont typeface="Wingdings" pitchFamily="2" charset="2"/>
              <a:buChar char="§"/>
            </a:pPr>
            <a:r>
              <a:rPr lang="en-US" sz="2000" dirty="0" smtClean="0"/>
              <a:t>Within the broadcast stream</a:t>
            </a:r>
          </a:p>
          <a:p>
            <a:pPr marL="971550" lvl="2" indent="-241300">
              <a:lnSpc>
                <a:spcPct val="110000"/>
              </a:lnSpc>
              <a:spcBef>
                <a:spcPts val="400"/>
              </a:spcBef>
              <a:buSzPct val="80000"/>
              <a:buFont typeface="Courier New" pitchFamily="49" charset="0"/>
              <a:buChar char="o"/>
            </a:pPr>
            <a:r>
              <a:rPr lang="en-US" sz="1700" dirty="0" smtClean="0"/>
              <a:t>In NRT service as file objects delivered over FLUTE sessions</a:t>
            </a:r>
          </a:p>
          <a:p>
            <a:pPr marL="971550" lvl="2" indent="-241300">
              <a:lnSpc>
                <a:spcPct val="110000"/>
              </a:lnSpc>
              <a:spcBef>
                <a:spcPts val="400"/>
              </a:spcBef>
              <a:buSzPct val="80000"/>
              <a:buFont typeface="Courier New" pitchFamily="49" charset="0"/>
              <a:buChar char="o"/>
            </a:pPr>
            <a:r>
              <a:rPr lang="en-US" sz="1700" dirty="0" smtClean="0"/>
              <a:t>Within DTV Closed Captioning  (DTVCC) channel, via extension to CEA-708</a:t>
            </a:r>
          </a:p>
          <a:p>
            <a:pPr marL="742950" lvl="1" indent="-285750">
              <a:spcBef>
                <a:spcPts val="400"/>
              </a:spcBef>
              <a:buSzPct val="100000"/>
              <a:buFont typeface="Wingdings" pitchFamily="2" charset="2"/>
              <a:buChar char="§"/>
            </a:pPr>
            <a:r>
              <a:rPr lang="en-US" sz="2000" dirty="0" smtClean="0"/>
              <a:t>Over the Internet</a:t>
            </a:r>
          </a:p>
          <a:p>
            <a:pPr marL="971550" lvl="2" indent="-241300">
              <a:lnSpc>
                <a:spcPct val="110000"/>
              </a:lnSpc>
              <a:spcBef>
                <a:spcPts val="400"/>
              </a:spcBef>
              <a:buSzPct val="80000"/>
              <a:buFont typeface="Courier New" pitchFamily="49" charset="0"/>
              <a:buChar char="o"/>
            </a:pPr>
            <a:r>
              <a:rPr lang="en-US" sz="1700" dirty="0" smtClean="0"/>
              <a:t>Delivery of Triggers using ACR (Automatic Content Recognition) process, via watermarking (WM) or fingerprinting (FP)</a:t>
            </a:r>
          </a:p>
          <a:p>
            <a:pPr marL="971550" lvl="2" indent="-241300">
              <a:lnSpc>
                <a:spcPct val="110000"/>
              </a:lnSpc>
              <a:spcBef>
                <a:spcPts val="400"/>
              </a:spcBef>
              <a:buSzPct val="80000"/>
              <a:buFont typeface="Courier New" pitchFamily="49" charset="0"/>
              <a:buChar char="o"/>
            </a:pPr>
            <a:r>
              <a:rPr lang="en-US" sz="1700" dirty="0" smtClean="0"/>
              <a:t>Delivery of TDO, TPT and Triggers by broadcaster’s designated interactive TV server</a:t>
            </a:r>
          </a:p>
          <a:p>
            <a:pPr marL="342900" indent="-342900">
              <a:lnSpc>
                <a:spcPct val="11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r>
              <a:rPr lang="en-US" sz="2400" dirty="0" smtClean="0"/>
              <a:t>Reason for DTVCC and ACR approaches</a:t>
            </a:r>
          </a:p>
          <a:p>
            <a:pPr marL="800100" lvl="1" indent="-342900">
              <a:lnSpc>
                <a:spcPct val="110000"/>
              </a:lnSpc>
              <a:spcBef>
                <a:spcPts val="400"/>
              </a:spcBef>
              <a:buSzPct val="100000"/>
              <a:buFont typeface="Wingdings" pitchFamily="2" charset="2"/>
              <a:buChar char="§"/>
            </a:pPr>
            <a:r>
              <a:rPr lang="en-US" sz="2000" dirty="0" smtClean="0"/>
              <a:t>For in-home distribution via Cable TV STB, auxiliary content (such as NRT service delivered on dedicated virtual channel) are stripped out</a:t>
            </a:r>
          </a:p>
          <a:p>
            <a:pPr marL="800100" lvl="1" indent="-342900">
              <a:lnSpc>
                <a:spcPct val="110000"/>
              </a:lnSpc>
              <a:spcBef>
                <a:spcPts val="400"/>
              </a:spcBef>
              <a:buSzPct val="100000"/>
              <a:buFont typeface="Wingdings" pitchFamily="2" charset="2"/>
              <a:buChar char="§"/>
            </a:pPr>
            <a:r>
              <a:rPr lang="en-US" sz="2000" dirty="0" smtClean="0"/>
              <a:t>In some scenarios, even the DTVCC channel is unavailable, for example when HDMI interface connects cable STB to </a:t>
            </a:r>
            <a:r>
              <a:rPr lang="en-US" sz="2000" dirty="0" smtClean="0"/>
              <a:t>TV</a:t>
            </a:r>
            <a:endParaRPr lang="en-US" sz="2200" dirty="0" smtClean="0"/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endParaRPr lang="en-US" sz="2600" dirty="0" smtClean="0"/>
          </a:p>
          <a:p>
            <a:pPr marL="1290955" lvl="3" indent="-285750">
              <a:lnSpc>
                <a:spcPct val="110000"/>
              </a:lnSpc>
              <a:buSzPct val="80000"/>
              <a:buFont typeface="Courier New" pitchFamily="49" charset="0"/>
              <a:buChar char="o"/>
            </a:pPr>
            <a:endParaRPr lang="en-US" sz="1600" dirty="0" smtClean="0"/>
          </a:p>
          <a:p>
            <a:pPr marL="800100" lvl="1" indent="-342900">
              <a:lnSpc>
                <a:spcPct val="110000"/>
              </a:lnSpc>
              <a:buSzPct val="100000"/>
              <a:buFont typeface="Wingdings" pitchFamily="2" charset="2"/>
              <a:buChar char="§"/>
            </a:pP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04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979" y="155225"/>
            <a:ext cx="8343900" cy="6445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TDO Delivery and Activation Options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66" y="1312333"/>
            <a:ext cx="8462433" cy="5108787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en-US" dirty="0" smtClean="0"/>
              <a:t>Full Transport Stream (TS) available, no Internet access</a:t>
            </a:r>
          </a:p>
          <a:p>
            <a:pPr marL="514350" indent="-51435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en-US" dirty="0"/>
              <a:t>Full TS available, </a:t>
            </a:r>
            <a:r>
              <a:rPr lang="en-US" dirty="0" smtClean="0"/>
              <a:t>Internet access is available</a:t>
            </a:r>
          </a:p>
          <a:p>
            <a:pPr marL="514350" indent="-51435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en-US" dirty="0" smtClean="0"/>
              <a:t>Partial TS available, triggers carried in DTVCC channel</a:t>
            </a:r>
          </a:p>
          <a:p>
            <a:pPr marL="514350" indent="-51435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en-US" dirty="0" smtClean="0"/>
              <a:t>Only A/V streams available, interactivity support via ACR and Internet access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1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7066" y="114300"/>
            <a:ext cx="8906933" cy="628650"/>
          </a:xfrm>
        </p:spPr>
        <p:txBody>
          <a:bodyPr/>
          <a:lstStyle/>
          <a:p>
            <a:pPr eaLnBrk="1" hangingPunct="1"/>
            <a:r>
              <a:rPr lang="en-US" altLang="ja-JP" sz="3200" dirty="0" smtClean="0"/>
              <a:t>Option 1: Full TS Available, No Internet Access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10540" y="933450"/>
            <a:ext cx="8328660" cy="5467350"/>
            <a:chOff x="304800" y="685800"/>
            <a:chExt cx="8534400" cy="5715000"/>
          </a:xfrm>
        </p:grpSpPr>
        <p:sp>
          <p:nvSpPr>
            <p:cNvPr id="12291" name="Rectangle 75"/>
            <p:cNvSpPr>
              <a:spLocks noChangeArrowheads="1"/>
            </p:cNvSpPr>
            <p:nvPr/>
          </p:nvSpPr>
          <p:spPr bwMode="auto">
            <a:xfrm>
              <a:off x="6096000" y="4191000"/>
              <a:ext cx="838200" cy="3048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TDO</a:t>
              </a:r>
            </a:p>
          </p:txBody>
        </p:sp>
        <p:grpSp>
          <p:nvGrpSpPr>
            <p:cNvPr id="12292" name="Group 109"/>
            <p:cNvGrpSpPr>
              <a:grpSpLocks/>
            </p:cNvGrpSpPr>
            <p:nvPr/>
          </p:nvGrpSpPr>
          <p:grpSpPr bwMode="auto">
            <a:xfrm>
              <a:off x="304800" y="4191000"/>
              <a:ext cx="1371600" cy="1295400"/>
              <a:chOff x="1248" y="2688"/>
              <a:chExt cx="960" cy="816"/>
            </a:xfrm>
          </p:grpSpPr>
          <p:sp>
            <p:nvSpPr>
              <p:cNvPr id="12363" name="Rectangle 55"/>
              <p:cNvSpPr>
                <a:spLocks noChangeArrowheads="1"/>
              </p:cNvSpPr>
              <p:nvPr/>
            </p:nvSpPr>
            <p:spPr bwMode="auto">
              <a:xfrm>
                <a:off x="1248" y="2688"/>
                <a:ext cx="912" cy="192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SMT</a:t>
                </a:r>
              </a:p>
            </p:txBody>
          </p:sp>
          <p:sp>
            <p:nvSpPr>
              <p:cNvPr id="12364" name="Rectangle 56"/>
              <p:cNvSpPr>
                <a:spLocks noChangeArrowheads="1"/>
              </p:cNvSpPr>
              <p:nvPr/>
            </p:nvSpPr>
            <p:spPr bwMode="auto">
              <a:xfrm>
                <a:off x="1296" y="2880"/>
                <a:ext cx="864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service</a:t>
                </a:r>
              </a:p>
            </p:txBody>
          </p:sp>
          <p:sp>
            <p:nvSpPr>
              <p:cNvPr id="12365" name="Rectangle 57"/>
              <p:cNvSpPr>
                <a:spLocks noChangeArrowheads="1"/>
              </p:cNvSpPr>
              <p:nvPr/>
            </p:nvSpPr>
            <p:spPr bwMode="auto">
              <a:xfrm>
                <a:off x="1392" y="3072"/>
                <a:ext cx="768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service_id</a:t>
                </a:r>
              </a:p>
            </p:txBody>
          </p:sp>
          <p:sp>
            <p:nvSpPr>
              <p:cNvPr id="12366" name="Rectangle 58"/>
              <p:cNvSpPr>
                <a:spLocks noChangeArrowheads="1"/>
              </p:cNvSpPr>
              <p:nvPr/>
            </p:nvSpPr>
            <p:spPr bwMode="auto">
              <a:xfrm>
                <a:off x="1392" y="3216"/>
                <a:ext cx="768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IP Addr/Port</a:t>
                </a:r>
              </a:p>
            </p:txBody>
          </p:sp>
          <p:sp>
            <p:nvSpPr>
              <p:cNvPr id="12367" name="Rectangle 59"/>
              <p:cNvSpPr>
                <a:spLocks noChangeArrowheads="1"/>
              </p:cNvSpPr>
              <p:nvPr/>
            </p:nvSpPr>
            <p:spPr bwMode="auto">
              <a:xfrm>
                <a:off x="1392" y="3360"/>
                <a:ext cx="768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FLUTE TSI</a:t>
                </a:r>
              </a:p>
            </p:txBody>
          </p:sp>
          <p:sp>
            <p:nvSpPr>
              <p:cNvPr id="12368" name="AutoShape 97"/>
              <p:cNvSpPr>
                <a:spLocks/>
              </p:cNvSpPr>
              <p:nvPr/>
            </p:nvSpPr>
            <p:spPr bwMode="auto">
              <a:xfrm>
                <a:off x="2160" y="3216"/>
                <a:ext cx="48" cy="288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200"/>
              </a:p>
            </p:txBody>
          </p:sp>
        </p:grpSp>
        <p:sp>
          <p:nvSpPr>
            <p:cNvPr id="6168" name="Oval 104"/>
            <p:cNvSpPr>
              <a:spLocks noChangeArrowheads="1"/>
            </p:cNvSpPr>
            <p:nvPr/>
          </p:nvSpPr>
          <p:spPr bwMode="auto">
            <a:xfrm>
              <a:off x="6858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1</a:t>
              </a:r>
            </a:p>
          </p:txBody>
        </p:sp>
        <p:sp>
          <p:nvSpPr>
            <p:cNvPr id="6173" name="Oval 109"/>
            <p:cNvSpPr>
              <a:spLocks noChangeArrowheads="1"/>
            </p:cNvSpPr>
            <p:nvPr/>
          </p:nvSpPr>
          <p:spPr bwMode="auto">
            <a:xfrm>
              <a:off x="13716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2</a:t>
              </a:r>
            </a:p>
          </p:txBody>
        </p:sp>
        <p:sp>
          <p:nvSpPr>
            <p:cNvPr id="6174" name="Oval 110"/>
            <p:cNvSpPr>
              <a:spLocks noChangeArrowheads="1"/>
            </p:cNvSpPr>
            <p:nvPr/>
          </p:nvSpPr>
          <p:spPr bwMode="auto">
            <a:xfrm>
              <a:off x="35052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4</a:t>
              </a:r>
            </a:p>
          </p:txBody>
        </p:sp>
        <p:sp>
          <p:nvSpPr>
            <p:cNvPr id="12296" name="Rectangle 10"/>
            <p:cNvSpPr>
              <a:spLocks noChangeArrowheads="1"/>
            </p:cNvSpPr>
            <p:nvPr/>
          </p:nvSpPr>
          <p:spPr bwMode="auto">
            <a:xfrm>
              <a:off x="681038" y="762000"/>
              <a:ext cx="7243762" cy="8382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Video ES</a:t>
              </a:r>
            </a:p>
          </p:txBody>
        </p:sp>
        <p:sp>
          <p:nvSpPr>
            <p:cNvPr id="12297" name="Line 7"/>
            <p:cNvSpPr>
              <a:spLocks noChangeShapeType="1"/>
            </p:cNvSpPr>
            <p:nvPr/>
          </p:nvSpPr>
          <p:spPr bwMode="auto">
            <a:xfrm>
              <a:off x="685800" y="6858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Oval 8"/>
            <p:cNvSpPr>
              <a:spLocks noChangeArrowheads="1"/>
            </p:cNvSpPr>
            <p:nvPr/>
          </p:nvSpPr>
          <p:spPr bwMode="auto">
            <a:xfrm>
              <a:off x="566738" y="762000"/>
              <a:ext cx="195262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9" name="Oval 9"/>
            <p:cNvSpPr>
              <a:spLocks noChangeArrowheads="1"/>
            </p:cNvSpPr>
            <p:nvPr/>
          </p:nvSpPr>
          <p:spPr bwMode="auto">
            <a:xfrm>
              <a:off x="7848600" y="762000"/>
              <a:ext cx="195263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0" name="Rectangle 11"/>
            <p:cNvSpPr>
              <a:spLocks noChangeArrowheads="1"/>
            </p:cNvSpPr>
            <p:nvPr/>
          </p:nvSpPr>
          <p:spPr bwMode="auto">
            <a:xfrm>
              <a:off x="652463" y="1647825"/>
              <a:ext cx="7272337" cy="40957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Audio ES</a:t>
              </a:r>
            </a:p>
          </p:txBody>
        </p:sp>
        <p:sp>
          <p:nvSpPr>
            <p:cNvPr id="12301" name="Oval 13"/>
            <p:cNvSpPr>
              <a:spLocks noChangeArrowheads="1"/>
            </p:cNvSpPr>
            <p:nvPr/>
          </p:nvSpPr>
          <p:spPr bwMode="auto">
            <a:xfrm>
              <a:off x="609600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Oval 15"/>
            <p:cNvSpPr>
              <a:spLocks noChangeArrowheads="1"/>
            </p:cNvSpPr>
            <p:nvPr/>
          </p:nvSpPr>
          <p:spPr bwMode="auto">
            <a:xfrm>
              <a:off x="7877175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303" name="Group 84"/>
            <p:cNvGrpSpPr>
              <a:grpSpLocks/>
            </p:cNvGrpSpPr>
            <p:nvPr/>
          </p:nvGrpSpPr>
          <p:grpSpPr bwMode="auto">
            <a:xfrm>
              <a:off x="566738" y="2562225"/>
              <a:ext cx="7391400" cy="257175"/>
              <a:chOff x="381" y="1335"/>
              <a:chExt cx="4656" cy="162"/>
            </a:xfrm>
          </p:grpSpPr>
          <p:sp>
            <p:nvSpPr>
              <p:cNvPr id="12360" name="Rectangle 16"/>
              <p:cNvSpPr>
                <a:spLocks noChangeArrowheads="1"/>
              </p:cNvSpPr>
              <p:nvPr/>
            </p:nvSpPr>
            <p:spPr bwMode="auto">
              <a:xfrm>
                <a:off x="408" y="1335"/>
                <a:ext cx="4581" cy="162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600"/>
                  <a:t>SSC</a:t>
                </a:r>
              </a:p>
            </p:txBody>
          </p:sp>
          <p:sp>
            <p:nvSpPr>
              <p:cNvPr id="12361" name="Oval 17"/>
              <p:cNvSpPr>
                <a:spLocks noChangeArrowheads="1"/>
              </p:cNvSpPr>
              <p:nvPr/>
            </p:nvSpPr>
            <p:spPr bwMode="auto">
              <a:xfrm>
                <a:off x="381" y="1335"/>
                <a:ext cx="96" cy="162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2" name="Oval 19"/>
              <p:cNvSpPr>
                <a:spLocks noChangeArrowheads="1"/>
              </p:cNvSpPr>
              <p:nvPr/>
            </p:nvSpPr>
            <p:spPr bwMode="auto">
              <a:xfrm>
                <a:off x="4941" y="1335"/>
                <a:ext cx="96" cy="162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304" name="Group 83"/>
            <p:cNvGrpSpPr>
              <a:grpSpLocks/>
            </p:cNvGrpSpPr>
            <p:nvPr/>
          </p:nvGrpSpPr>
          <p:grpSpPr bwMode="auto">
            <a:xfrm>
              <a:off x="609600" y="2090738"/>
              <a:ext cx="7391400" cy="271462"/>
              <a:chOff x="384" y="1527"/>
              <a:chExt cx="4656" cy="171"/>
            </a:xfrm>
          </p:grpSpPr>
          <p:sp>
            <p:nvSpPr>
              <p:cNvPr id="12357" name="Rectangle 20"/>
              <p:cNvSpPr>
                <a:spLocks noChangeArrowheads="1"/>
              </p:cNvSpPr>
              <p:nvPr/>
            </p:nvSpPr>
            <p:spPr bwMode="auto">
              <a:xfrm>
                <a:off x="432" y="1536"/>
                <a:ext cx="4581" cy="162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600"/>
                  <a:t>PSI/PSIP</a:t>
                </a:r>
              </a:p>
            </p:txBody>
          </p:sp>
          <p:sp>
            <p:nvSpPr>
              <p:cNvPr id="12358" name="Oval 21"/>
              <p:cNvSpPr>
                <a:spLocks noChangeArrowheads="1"/>
              </p:cNvSpPr>
              <p:nvPr/>
            </p:nvSpPr>
            <p:spPr bwMode="auto">
              <a:xfrm>
                <a:off x="384" y="1527"/>
                <a:ext cx="96" cy="16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9" name="Oval 22"/>
              <p:cNvSpPr>
                <a:spLocks noChangeArrowheads="1"/>
              </p:cNvSpPr>
              <p:nvPr/>
            </p:nvSpPr>
            <p:spPr bwMode="auto">
              <a:xfrm>
                <a:off x="4944" y="1527"/>
                <a:ext cx="96" cy="16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05" name="Rectangle 24"/>
            <p:cNvSpPr>
              <a:spLocks noChangeArrowheads="1"/>
            </p:cNvSpPr>
            <p:nvPr/>
          </p:nvSpPr>
          <p:spPr bwMode="auto">
            <a:xfrm>
              <a:off x="609600" y="2881313"/>
              <a:ext cx="7272338" cy="409575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FLUTE Session(s)</a:t>
              </a:r>
            </a:p>
          </p:txBody>
        </p:sp>
        <p:sp>
          <p:nvSpPr>
            <p:cNvPr id="12306" name="Oval 25"/>
            <p:cNvSpPr>
              <a:spLocks noChangeArrowheads="1"/>
            </p:cNvSpPr>
            <p:nvPr/>
          </p:nvSpPr>
          <p:spPr bwMode="auto">
            <a:xfrm>
              <a:off x="566738" y="2881313"/>
              <a:ext cx="123825" cy="409575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7" name="Oval 26"/>
            <p:cNvSpPr>
              <a:spLocks noChangeArrowheads="1"/>
            </p:cNvSpPr>
            <p:nvPr/>
          </p:nvSpPr>
          <p:spPr bwMode="auto">
            <a:xfrm>
              <a:off x="7834313" y="2881313"/>
              <a:ext cx="123825" cy="409575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8" name="Line 39"/>
            <p:cNvSpPr>
              <a:spLocks noChangeShapeType="1"/>
            </p:cNvSpPr>
            <p:nvPr/>
          </p:nvSpPr>
          <p:spPr bwMode="auto">
            <a:xfrm>
              <a:off x="685800" y="35814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Oval 82"/>
            <p:cNvSpPr>
              <a:spLocks noChangeArrowheads="1"/>
            </p:cNvSpPr>
            <p:nvPr/>
          </p:nvSpPr>
          <p:spPr bwMode="auto">
            <a:xfrm>
              <a:off x="457200" y="2438400"/>
              <a:ext cx="381000" cy="914400"/>
            </a:xfrm>
            <a:prstGeom prst="ellips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0" name="Oval 85"/>
            <p:cNvSpPr>
              <a:spLocks noChangeArrowheads="1"/>
            </p:cNvSpPr>
            <p:nvPr/>
          </p:nvSpPr>
          <p:spPr bwMode="auto">
            <a:xfrm>
              <a:off x="7772400" y="2438400"/>
              <a:ext cx="304800" cy="914400"/>
            </a:xfrm>
            <a:prstGeom prst="ellips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1" name="Line 86"/>
            <p:cNvSpPr>
              <a:spLocks noChangeShapeType="1"/>
            </p:cNvSpPr>
            <p:nvPr/>
          </p:nvSpPr>
          <p:spPr bwMode="auto">
            <a:xfrm>
              <a:off x="685800" y="2438400"/>
              <a:ext cx="72390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2" name="Line 87"/>
            <p:cNvSpPr>
              <a:spLocks noChangeShapeType="1"/>
            </p:cNvSpPr>
            <p:nvPr/>
          </p:nvSpPr>
          <p:spPr bwMode="auto">
            <a:xfrm>
              <a:off x="685800" y="3352800"/>
              <a:ext cx="72390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3" name="Rectangle 65"/>
            <p:cNvSpPr>
              <a:spLocks noChangeArrowheads="1"/>
            </p:cNvSpPr>
            <p:nvPr/>
          </p:nvSpPr>
          <p:spPr bwMode="auto">
            <a:xfrm>
              <a:off x="8153400" y="2743200"/>
              <a:ext cx="685800" cy="228600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>
                  <a:solidFill>
                    <a:srgbClr val="FF0066"/>
                  </a:solidFill>
                </a:rPr>
                <a:t>IP Net</a:t>
              </a:r>
            </a:p>
          </p:txBody>
        </p:sp>
        <p:sp>
          <p:nvSpPr>
            <p:cNvPr id="12314" name="Line 90"/>
            <p:cNvSpPr>
              <a:spLocks noChangeShapeType="1"/>
            </p:cNvSpPr>
            <p:nvPr/>
          </p:nvSpPr>
          <p:spPr bwMode="auto">
            <a:xfrm flipH="1" flipV="1">
              <a:off x="990600" y="2667000"/>
              <a:ext cx="15240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5" name="Freeform 98"/>
            <p:cNvSpPr>
              <a:spLocks/>
            </p:cNvSpPr>
            <p:nvPr/>
          </p:nvSpPr>
          <p:spPr bwMode="auto">
            <a:xfrm>
              <a:off x="1676400" y="3276600"/>
              <a:ext cx="76200" cy="1960563"/>
            </a:xfrm>
            <a:custGeom>
              <a:avLst/>
              <a:gdLst>
                <a:gd name="T0" fmla="*/ 0 w 96"/>
                <a:gd name="T1" fmla="*/ 2147483647 h 1235"/>
                <a:gd name="T2" fmla="*/ 2147483647 w 96"/>
                <a:gd name="T3" fmla="*/ 2147483647 h 1235"/>
                <a:gd name="T4" fmla="*/ 2147483647 w 96"/>
                <a:gd name="T5" fmla="*/ 2147483647 h 1235"/>
                <a:gd name="T6" fmla="*/ 2147483647 w 96"/>
                <a:gd name="T7" fmla="*/ 2147483647 h 1235"/>
                <a:gd name="T8" fmla="*/ 2147483647 w 96"/>
                <a:gd name="T9" fmla="*/ 2147483647 h 1235"/>
                <a:gd name="T10" fmla="*/ 2147483647 w 96"/>
                <a:gd name="T11" fmla="*/ 2147483647 h 1235"/>
                <a:gd name="T12" fmla="*/ 2147483647 w 96"/>
                <a:gd name="T13" fmla="*/ 2147483647 h 1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235">
                  <a:moveTo>
                    <a:pt x="0" y="1221"/>
                  </a:moveTo>
                  <a:cubicBezTo>
                    <a:pt x="13" y="1200"/>
                    <a:pt x="65" y="1235"/>
                    <a:pt x="78" y="1095"/>
                  </a:cubicBezTo>
                  <a:cubicBezTo>
                    <a:pt x="91" y="955"/>
                    <a:pt x="77" y="561"/>
                    <a:pt x="80" y="379"/>
                  </a:cubicBezTo>
                  <a:cubicBezTo>
                    <a:pt x="83" y="197"/>
                    <a:pt x="93" y="79"/>
                    <a:pt x="96" y="0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6" name="Line 92"/>
            <p:cNvSpPr>
              <a:spLocks noChangeShapeType="1"/>
            </p:cNvSpPr>
            <p:nvPr/>
          </p:nvSpPr>
          <p:spPr bwMode="auto">
            <a:xfrm flipH="1" flipV="1">
              <a:off x="3733800" y="2667000"/>
              <a:ext cx="26670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Oval 105"/>
            <p:cNvSpPr>
              <a:spLocks noChangeArrowheads="1"/>
            </p:cNvSpPr>
            <p:nvPr/>
          </p:nvSpPr>
          <p:spPr bwMode="auto">
            <a:xfrm>
              <a:off x="51816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5</a:t>
              </a:r>
            </a:p>
          </p:txBody>
        </p:sp>
        <p:grpSp>
          <p:nvGrpSpPr>
            <p:cNvPr id="12318" name="Group 110"/>
            <p:cNvGrpSpPr>
              <a:grpSpLocks/>
            </p:cNvGrpSpPr>
            <p:nvPr/>
          </p:nvGrpSpPr>
          <p:grpSpPr bwMode="auto">
            <a:xfrm>
              <a:off x="661988" y="1341438"/>
              <a:ext cx="7297737" cy="209550"/>
              <a:chOff x="418" y="832"/>
              <a:chExt cx="4597" cy="132"/>
            </a:xfrm>
          </p:grpSpPr>
          <p:sp>
            <p:nvSpPr>
              <p:cNvPr id="12354" name="Rectangle 32"/>
              <p:cNvSpPr>
                <a:spLocks noChangeArrowheads="1"/>
              </p:cNvSpPr>
              <p:nvPr/>
            </p:nvSpPr>
            <p:spPr bwMode="auto">
              <a:xfrm>
                <a:off x="449" y="832"/>
                <a:ext cx="4531" cy="132"/>
              </a:xfrm>
              <a:prstGeom prst="rect">
                <a:avLst/>
              </a:prstGeom>
              <a:solidFill>
                <a:srgbClr val="99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DTV CC Caption Stream</a:t>
                </a:r>
              </a:p>
            </p:txBody>
          </p:sp>
          <p:sp>
            <p:nvSpPr>
              <p:cNvPr id="12355" name="Oval 33"/>
              <p:cNvSpPr>
                <a:spLocks noChangeArrowheads="1"/>
              </p:cNvSpPr>
              <p:nvPr/>
            </p:nvSpPr>
            <p:spPr bwMode="auto">
              <a:xfrm>
                <a:off x="418" y="832"/>
                <a:ext cx="62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6" name="Oval 34"/>
              <p:cNvSpPr>
                <a:spLocks noChangeArrowheads="1"/>
              </p:cNvSpPr>
              <p:nvPr/>
            </p:nvSpPr>
            <p:spPr bwMode="auto">
              <a:xfrm>
                <a:off x="4944" y="832"/>
                <a:ext cx="71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72" name="Oval 108"/>
            <p:cNvSpPr>
              <a:spLocks noChangeArrowheads="1"/>
            </p:cNvSpPr>
            <p:nvPr/>
          </p:nvSpPr>
          <p:spPr bwMode="auto">
            <a:xfrm>
              <a:off x="2209800" y="3733800"/>
              <a:ext cx="306388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3</a:t>
              </a:r>
            </a:p>
          </p:txBody>
        </p:sp>
        <p:sp>
          <p:nvSpPr>
            <p:cNvPr id="12320" name="Line 88"/>
            <p:cNvSpPr>
              <a:spLocks noChangeShapeType="1"/>
            </p:cNvSpPr>
            <p:nvPr/>
          </p:nvSpPr>
          <p:spPr bwMode="auto">
            <a:xfrm>
              <a:off x="2133600" y="1447800"/>
              <a:ext cx="533400" cy="2719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1" name="Oval 38"/>
            <p:cNvSpPr>
              <a:spLocks noChangeArrowheads="1"/>
            </p:cNvSpPr>
            <p:nvPr/>
          </p:nvSpPr>
          <p:spPr bwMode="auto">
            <a:xfrm>
              <a:off x="304800" y="685800"/>
              <a:ext cx="685800" cy="2895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22" name="Oval 31"/>
            <p:cNvSpPr>
              <a:spLocks noChangeArrowheads="1"/>
            </p:cNvSpPr>
            <p:nvPr/>
          </p:nvSpPr>
          <p:spPr bwMode="auto">
            <a:xfrm>
              <a:off x="7620000" y="685800"/>
              <a:ext cx="609600" cy="2895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23" name="Line 91"/>
            <p:cNvSpPr>
              <a:spLocks noChangeShapeType="1"/>
            </p:cNvSpPr>
            <p:nvPr/>
          </p:nvSpPr>
          <p:spPr bwMode="auto">
            <a:xfrm flipH="1" flipV="1">
              <a:off x="7315200" y="1524000"/>
              <a:ext cx="457200" cy="2667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Oval 105"/>
            <p:cNvSpPr>
              <a:spLocks noChangeArrowheads="1"/>
            </p:cNvSpPr>
            <p:nvPr/>
          </p:nvSpPr>
          <p:spPr bwMode="auto">
            <a:xfrm>
              <a:off x="60960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6</a:t>
              </a:r>
            </a:p>
          </p:txBody>
        </p:sp>
        <p:sp>
          <p:nvSpPr>
            <p:cNvPr id="12325" name="Freeform 5"/>
            <p:cNvSpPr>
              <a:spLocks/>
            </p:cNvSpPr>
            <p:nvPr/>
          </p:nvSpPr>
          <p:spPr bwMode="auto">
            <a:xfrm>
              <a:off x="5972175" y="4495800"/>
              <a:ext cx="747713" cy="742950"/>
            </a:xfrm>
            <a:custGeom>
              <a:avLst/>
              <a:gdLst>
                <a:gd name="T0" fmla="*/ 0 w 471"/>
                <a:gd name="T1" fmla="*/ 2147483647 h 420"/>
                <a:gd name="T2" fmla="*/ 738586456 w 471"/>
                <a:gd name="T3" fmla="*/ 2147483647 h 420"/>
                <a:gd name="T4" fmla="*/ 2147483647 w 471"/>
                <a:gd name="T5" fmla="*/ 2147483647 h 420"/>
                <a:gd name="T6" fmla="*/ 2147483647 w 471"/>
                <a:gd name="T7" fmla="*/ 3368040 h 4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1" h="420">
                  <a:moveTo>
                    <a:pt x="0" y="414"/>
                  </a:moveTo>
                  <a:cubicBezTo>
                    <a:pt x="66" y="404"/>
                    <a:pt x="321" y="420"/>
                    <a:pt x="396" y="351"/>
                  </a:cubicBezTo>
                  <a:cubicBezTo>
                    <a:pt x="471" y="282"/>
                    <a:pt x="441" y="58"/>
                    <a:pt x="450" y="0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2326" name="Group 106"/>
            <p:cNvGrpSpPr>
              <a:grpSpLocks/>
            </p:cNvGrpSpPr>
            <p:nvPr/>
          </p:nvGrpSpPr>
          <p:grpSpPr bwMode="auto">
            <a:xfrm>
              <a:off x="4648200" y="4191000"/>
              <a:ext cx="1295400" cy="1219200"/>
              <a:chOff x="2016" y="2640"/>
              <a:chExt cx="816" cy="768"/>
            </a:xfrm>
          </p:grpSpPr>
          <p:sp>
            <p:nvSpPr>
              <p:cNvPr id="12350" name="Rectangle 69"/>
              <p:cNvSpPr>
                <a:spLocks noChangeArrowheads="1"/>
              </p:cNvSpPr>
              <p:nvPr/>
            </p:nvSpPr>
            <p:spPr bwMode="auto">
              <a:xfrm>
                <a:off x="2016" y="2640"/>
                <a:ext cx="816" cy="192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FDT</a:t>
                </a:r>
              </a:p>
            </p:txBody>
          </p:sp>
          <p:sp>
            <p:nvSpPr>
              <p:cNvPr id="12351" name="Rectangle 70"/>
              <p:cNvSpPr>
                <a:spLocks noChangeArrowheads="1"/>
              </p:cNvSpPr>
              <p:nvPr/>
            </p:nvSpPr>
            <p:spPr bwMode="auto">
              <a:xfrm>
                <a:off x="2112" y="2832"/>
                <a:ext cx="720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ref.</a:t>
                </a:r>
              </a:p>
            </p:txBody>
          </p:sp>
          <p:sp>
            <p:nvSpPr>
              <p:cNvPr id="12352" name="Rectangle 73"/>
              <p:cNvSpPr>
                <a:spLocks noChangeArrowheads="1"/>
              </p:cNvSpPr>
              <p:nvPr/>
            </p:nvSpPr>
            <p:spPr bwMode="auto">
              <a:xfrm>
                <a:off x="2256" y="3024"/>
                <a:ext cx="57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Content-Loc</a:t>
                </a:r>
              </a:p>
            </p:txBody>
          </p:sp>
          <p:sp>
            <p:nvSpPr>
              <p:cNvPr id="12353" name="Rectangle 74"/>
              <p:cNvSpPr>
                <a:spLocks noChangeArrowheads="1"/>
              </p:cNvSpPr>
              <p:nvPr/>
            </p:nvSpPr>
            <p:spPr bwMode="auto">
              <a:xfrm>
                <a:off x="2256" y="3216"/>
                <a:ext cx="57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TOI</a:t>
                </a:r>
              </a:p>
            </p:txBody>
          </p:sp>
        </p:grpSp>
        <p:sp>
          <p:nvSpPr>
            <p:cNvPr id="12328" name="Line 91"/>
            <p:cNvSpPr>
              <a:spLocks noChangeShapeType="1"/>
            </p:cNvSpPr>
            <p:nvPr/>
          </p:nvSpPr>
          <p:spPr bwMode="auto">
            <a:xfrm flipH="1" flipV="1">
              <a:off x="6324600" y="3276600"/>
              <a:ext cx="22860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" name="Oval 105"/>
            <p:cNvSpPr>
              <a:spLocks noChangeArrowheads="1"/>
            </p:cNvSpPr>
            <p:nvPr/>
          </p:nvSpPr>
          <p:spPr bwMode="auto">
            <a:xfrm>
              <a:off x="7315200" y="3733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7</a:t>
              </a:r>
            </a:p>
          </p:txBody>
        </p:sp>
        <p:sp>
          <p:nvSpPr>
            <p:cNvPr id="12330" name="Freeform 3"/>
            <p:cNvSpPr>
              <a:spLocks/>
            </p:cNvSpPr>
            <p:nvPr/>
          </p:nvSpPr>
          <p:spPr bwMode="auto">
            <a:xfrm>
              <a:off x="4495800" y="4959350"/>
              <a:ext cx="2767013" cy="704850"/>
            </a:xfrm>
            <a:custGeom>
              <a:avLst/>
              <a:gdLst>
                <a:gd name="T0" fmla="*/ 0 w 1824"/>
                <a:gd name="T1" fmla="*/ 1391126250 h 444"/>
                <a:gd name="T2" fmla="*/ 163540481 w 1824"/>
                <a:gd name="T3" fmla="*/ 987434525 h 444"/>
                <a:gd name="T4" fmla="*/ 154455151 w 1824"/>
                <a:gd name="T5" fmla="*/ 108812013 h 444"/>
                <a:gd name="T6" fmla="*/ 399768147 w 1824"/>
                <a:gd name="T7" fmla="*/ 13827125 h 444"/>
                <a:gd name="T8" fmla="*/ 399768147 w 1824"/>
                <a:gd name="T9" fmla="*/ 13827125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24" h="444">
                  <a:moveTo>
                    <a:pt x="1824" y="13"/>
                  </a:moveTo>
                  <a:cubicBezTo>
                    <a:pt x="1789" y="21"/>
                    <a:pt x="1708" y="0"/>
                    <a:pt x="1611" y="62"/>
                  </a:cubicBezTo>
                  <a:cubicBezTo>
                    <a:pt x="1514" y="124"/>
                    <a:pt x="1510" y="328"/>
                    <a:pt x="1242" y="386"/>
                  </a:cubicBezTo>
                  <a:cubicBezTo>
                    <a:pt x="974" y="444"/>
                    <a:pt x="259" y="405"/>
                    <a:pt x="0" y="410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2331" name="Group 108"/>
            <p:cNvGrpSpPr>
              <a:grpSpLocks/>
            </p:cNvGrpSpPr>
            <p:nvPr/>
          </p:nvGrpSpPr>
          <p:grpSpPr bwMode="auto">
            <a:xfrm>
              <a:off x="3200400" y="4191000"/>
              <a:ext cx="1295400" cy="2209800"/>
              <a:chOff x="1248" y="2640"/>
              <a:chExt cx="816" cy="1392"/>
            </a:xfrm>
          </p:grpSpPr>
          <p:sp>
            <p:nvSpPr>
              <p:cNvPr id="6175" name="Oval 111"/>
              <p:cNvSpPr>
                <a:spLocks noChangeArrowheads="1"/>
              </p:cNvSpPr>
              <p:nvPr/>
            </p:nvSpPr>
            <p:spPr bwMode="auto">
              <a:xfrm>
                <a:off x="1752" y="3382"/>
                <a:ext cx="172" cy="19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/>
                  <a:t>7</a:t>
                </a:r>
              </a:p>
            </p:txBody>
          </p:sp>
          <p:sp>
            <p:nvSpPr>
              <p:cNvPr id="12343" name="Rectangle 63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816" cy="192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TPT</a:t>
                </a:r>
              </a:p>
            </p:txBody>
          </p:sp>
          <p:sp>
            <p:nvSpPr>
              <p:cNvPr id="12344" name="Rectangle 61"/>
              <p:cNvSpPr>
                <a:spLocks noChangeArrowheads="1"/>
              </p:cNvSpPr>
              <p:nvPr/>
            </p:nvSpPr>
            <p:spPr bwMode="auto">
              <a:xfrm>
                <a:off x="1488" y="3648"/>
                <a:ext cx="57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Action</a:t>
                </a:r>
              </a:p>
            </p:txBody>
          </p:sp>
          <p:sp>
            <p:nvSpPr>
              <p:cNvPr id="12345" name="Rectangle 61"/>
              <p:cNvSpPr>
                <a:spLocks noChangeArrowheads="1"/>
              </p:cNvSpPr>
              <p:nvPr/>
            </p:nvSpPr>
            <p:spPr bwMode="auto">
              <a:xfrm>
                <a:off x="1344" y="3024"/>
                <a:ext cx="720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</a:t>
                </a:r>
              </a:p>
            </p:txBody>
          </p:sp>
          <p:sp>
            <p:nvSpPr>
              <p:cNvPr id="12346" name="Rectangle 61"/>
              <p:cNvSpPr>
                <a:spLocks noChangeArrowheads="1"/>
              </p:cNvSpPr>
              <p:nvPr/>
            </p:nvSpPr>
            <p:spPr bwMode="auto">
              <a:xfrm>
                <a:off x="1344" y="3216"/>
                <a:ext cx="720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TDO_URL</a:t>
                </a:r>
              </a:p>
            </p:txBody>
          </p:sp>
          <p:sp>
            <p:nvSpPr>
              <p:cNvPr id="12347" name="Rectangle 61"/>
              <p:cNvSpPr>
                <a:spLocks noChangeArrowheads="1"/>
              </p:cNvSpPr>
              <p:nvPr/>
            </p:nvSpPr>
            <p:spPr bwMode="auto">
              <a:xfrm>
                <a:off x="1488" y="3840"/>
                <a:ext cx="57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(event data)</a:t>
                </a:r>
              </a:p>
            </p:txBody>
          </p:sp>
          <p:sp>
            <p:nvSpPr>
              <p:cNvPr id="12348" name="Rectangle 61"/>
              <p:cNvSpPr>
                <a:spLocks noChangeArrowheads="1"/>
              </p:cNvSpPr>
              <p:nvPr/>
            </p:nvSpPr>
            <p:spPr bwMode="auto">
              <a:xfrm>
                <a:off x="1488" y="3408"/>
                <a:ext cx="576" cy="2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Event ID</a:t>
                </a:r>
              </a:p>
            </p:txBody>
          </p:sp>
          <p:sp>
            <p:nvSpPr>
              <p:cNvPr id="12349" name="Rectangle 61"/>
              <p:cNvSpPr>
                <a:spLocks noChangeArrowheads="1"/>
              </p:cNvSpPr>
              <p:nvPr/>
            </p:nvSpPr>
            <p:spPr bwMode="auto">
              <a:xfrm>
                <a:off x="1248" y="2832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Segment ID</a:t>
                </a:r>
              </a:p>
            </p:txBody>
          </p:sp>
        </p:grpSp>
        <p:sp>
          <p:nvSpPr>
            <p:cNvPr id="12332" name="Line 91"/>
            <p:cNvSpPr>
              <a:spLocks noChangeShapeType="1"/>
            </p:cNvSpPr>
            <p:nvPr/>
          </p:nvSpPr>
          <p:spPr bwMode="auto">
            <a:xfrm flipH="1" flipV="1">
              <a:off x="4876800" y="3276600"/>
              <a:ext cx="19050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Freeform 3"/>
            <p:cNvSpPr>
              <a:spLocks/>
            </p:cNvSpPr>
            <p:nvPr/>
          </p:nvSpPr>
          <p:spPr bwMode="auto">
            <a:xfrm>
              <a:off x="4495800" y="4937125"/>
              <a:ext cx="533400" cy="307975"/>
            </a:xfrm>
            <a:custGeom>
              <a:avLst/>
              <a:gdLst>
                <a:gd name="T0" fmla="*/ 0 w 336"/>
                <a:gd name="T1" fmla="*/ 1391126250 h 194"/>
                <a:gd name="T2" fmla="*/ 171140438 w 336"/>
                <a:gd name="T3" fmla="*/ 987434525 h 194"/>
                <a:gd name="T4" fmla="*/ 161632900 w 336"/>
                <a:gd name="T5" fmla="*/ 108812013 h 194"/>
                <a:gd name="T6" fmla="*/ 418345938 w 336"/>
                <a:gd name="T7" fmla="*/ 13827125 h 194"/>
                <a:gd name="T8" fmla="*/ 418345938 w 336"/>
                <a:gd name="T9" fmla="*/ 1382712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194">
                  <a:moveTo>
                    <a:pt x="0" y="194"/>
                  </a:moveTo>
                  <a:cubicBezTo>
                    <a:pt x="17" y="186"/>
                    <a:pt x="76" y="177"/>
                    <a:pt x="102" y="148"/>
                  </a:cubicBezTo>
                  <a:cubicBezTo>
                    <a:pt x="128" y="119"/>
                    <a:pt x="117" y="44"/>
                    <a:pt x="156" y="22"/>
                  </a:cubicBezTo>
                  <a:cubicBezTo>
                    <a:pt x="195" y="0"/>
                    <a:pt x="299" y="19"/>
                    <a:pt x="336" y="18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" name="Oval 105"/>
            <p:cNvSpPr>
              <a:spLocks noChangeArrowheads="1"/>
            </p:cNvSpPr>
            <p:nvPr/>
          </p:nvSpPr>
          <p:spPr bwMode="auto">
            <a:xfrm>
              <a:off x="6400800" y="56388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8</a:t>
              </a:r>
            </a:p>
          </p:txBody>
        </p:sp>
        <p:grpSp>
          <p:nvGrpSpPr>
            <p:cNvPr id="12335" name="Group 93"/>
            <p:cNvGrpSpPr>
              <a:grpSpLocks/>
            </p:cNvGrpSpPr>
            <p:nvPr/>
          </p:nvGrpSpPr>
          <p:grpSpPr bwMode="auto">
            <a:xfrm>
              <a:off x="7110413" y="4191000"/>
              <a:ext cx="1447800" cy="1219200"/>
              <a:chOff x="4176" y="2832"/>
              <a:chExt cx="912" cy="768"/>
            </a:xfrm>
          </p:grpSpPr>
          <p:sp>
            <p:nvSpPr>
              <p:cNvPr id="12339" name="Rectangle 44"/>
              <p:cNvSpPr>
                <a:spLocks noChangeArrowheads="1"/>
              </p:cNvSpPr>
              <p:nvPr/>
            </p:nvSpPr>
            <p:spPr bwMode="auto">
              <a:xfrm>
                <a:off x="4272" y="3408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(Activation Time)</a:t>
                </a:r>
              </a:p>
            </p:txBody>
          </p:sp>
          <p:sp>
            <p:nvSpPr>
              <p:cNvPr id="12340" name="Rectangle 56"/>
              <p:cNvSpPr>
                <a:spLocks noChangeArrowheads="1"/>
              </p:cNvSpPr>
              <p:nvPr/>
            </p:nvSpPr>
            <p:spPr bwMode="auto">
              <a:xfrm>
                <a:off x="4176" y="2832"/>
                <a:ext cx="912" cy="384"/>
              </a:xfrm>
              <a:prstGeom prst="rect">
                <a:avLst/>
              </a:prstGeom>
              <a:solidFill>
                <a:srgbClr val="66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Activation </a:t>
                </a:r>
                <a:br>
                  <a:rPr lang="en-US" altLang="ja-JP"/>
                </a:br>
                <a:r>
                  <a:rPr lang="en-US" altLang="ja-JP"/>
                  <a:t>Trigger</a:t>
                </a:r>
              </a:p>
            </p:txBody>
          </p:sp>
          <p:sp>
            <p:nvSpPr>
              <p:cNvPr id="12341" name="Rectangle 44"/>
              <p:cNvSpPr>
                <a:spLocks noChangeArrowheads="1"/>
              </p:cNvSpPr>
              <p:nvPr/>
            </p:nvSpPr>
            <p:spPr bwMode="auto">
              <a:xfrm>
                <a:off x="4272" y="3216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 +Event ID</a:t>
                </a:r>
              </a:p>
            </p:txBody>
          </p:sp>
        </p:grpSp>
        <p:sp>
          <p:nvSpPr>
            <p:cNvPr id="12336" name="Rectangle 44"/>
            <p:cNvSpPr>
              <a:spLocks noChangeArrowheads="1"/>
            </p:cNvSpPr>
            <p:nvPr/>
          </p:nvSpPr>
          <p:spPr bwMode="auto">
            <a:xfrm>
              <a:off x="1981200" y="5092700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(Media Time)</a:t>
              </a:r>
            </a:p>
          </p:txBody>
        </p:sp>
        <p:sp>
          <p:nvSpPr>
            <p:cNvPr id="12337" name="Rectangle 56"/>
            <p:cNvSpPr>
              <a:spLocks noChangeArrowheads="1"/>
            </p:cNvSpPr>
            <p:nvPr/>
          </p:nvSpPr>
          <p:spPr bwMode="auto">
            <a:xfrm>
              <a:off x="1828800" y="4167188"/>
              <a:ext cx="1295400" cy="59372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dirty="0" smtClean="0"/>
                <a:t>Media Time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en-US" altLang="ja-JP" dirty="0"/>
                <a:t>Trigger</a:t>
              </a:r>
            </a:p>
          </p:txBody>
        </p:sp>
        <p:sp>
          <p:nvSpPr>
            <p:cNvPr id="12338" name="Rectangle 44"/>
            <p:cNvSpPr>
              <a:spLocks noChangeArrowheads="1"/>
            </p:cNvSpPr>
            <p:nvPr/>
          </p:nvSpPr>
          <p:spPr bwMode="auto">
            <a:xfrm>
              <a:off x="1981200" y="4762500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TPT URL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644" y="6492875"/>
            <a:ext cx="497923" cy="365125"/>
          </a:xfrm>
        </p:spPr>
        <p:txBody>
          <a:bodyPr/>
          <a:lstStyle/>
          <a:p>
            <a:fld id="{4BB92EBF-56AD-48FD-831C-10B1AAB56A22}" type="slidenum">
              <a:rPr lang="en-US" altLang="ja-JP" smtClean="0"/>
              <a:pPr/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874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8945" y="186268"/>
            <a:ext cx="8560254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3200" dirty="0" smtClean="0"/>
              <a:t>Option 2: Full TS Available, Internet Access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52475" y="904874"/>
            <a:ext cx="8229599" cy="5495925"/>
            <a:chOff x="304800" y="685800"/>
            <a:chExt cx="8534400" cy="5715000"/>
          </a:xfrm>
        </p:grpSpPr>
        <p:sp>
          <p:nvSpPr>
            <p:cNvPr id="13315" name="Rectangle 75"/>
            <p:cNvSpPr>
              <a:spLocks noChangeArrowheads="1"/>
            </p:cNvSpPr>
            <p:nvPr/>
          </p:nvSpPr>
          <p:spPr bwMode="auto">
            <a:xfrm>
              <a:off x="5181600" y="4572000"/>
              <a:ext cx="762000" cy="3048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TDO</a:t>
              </a:r>
            </a:p>
          </p:txBody>
        </p:sp>
        <p:sp>
          <p:nvSpPr>
            <p:cNvPr id="13316" name="Rectangle 10"/>
            <p:cNvSpPr>
              <a:spLocks noChangeArrowheads="1"/>
            </p:cNvSpPr>
            <p:nvPr/>
          </p:nvSpPr>
          <p:spPr bwMode="auto">
            <a:xfrm>
              <a:off x="681038" y="762000"/>
              <a:ext cx="7243762" cy="8382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Video ES</a:t>
              </a:r>
            </a:p>
          </p:txBody>
        </p:sp>
        <p:sp>
          <p:nvSpPr>
            <p:cNvPr id="13317" name="Line 7"/>
            <p:cNvSpPr>
              <a:spLocks noChangeShapeType="1"/>
            </p:cNvSpPr>
            <p:nvPr/>
          </p:nvSpPr>
          <p:spPr bwMode="auto">
            <a:xfrm>
              <a:off x="685800" y="6858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8" name="Oval 8"/>
            <p:cNvSpPr>
              <a:spLocks noChangeArrowheads="1"/>
            </p:cNvSpPr>
            <p:nvPr/>
          </p:nvSpPr>
          <p:spPr bwMode="auto">
            <a:xfrm>
              <a:off x="566738" y="762000"/>
              <a:ext cx="195262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9" name="Oval 9"/>
            <p:cNvSpPr>
              <a:spLocks noChangeArrowheads="1"/>
            </p:cNvSpPr>
            <p:nvPr/>
          </p:nvSpPr>
          <p:spPr bwMode="auto">
            <a:xfrm>
              <a:off x="7848600" y="762000"/>
              <a:ext cx="195263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0" name="Rectangle 11"/>
            <p:cNvSpPr>
              <a:spLocks noChangeArrowheads="1"/>
            </p:cNvSpPr>
            <p:nvPr/>
          </p:nvSpPr>
          <p:spPr bwMode="auto">
            <a:xfrm>
              <a:off x="652463" y="1647825"/>
              <a:ext cx="7272337" cy="40957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Audio ES</a:t>
              </a:r>
            </a:p>
          </p:txBody>
        </p:sp>
        <p:sp>
          <p:nvSpPr>
            <p:cNvPr id="13321" name="Oval 13"/>
            <p:cNvSpPr>
              <a:spLocks noChangeArrowheads="1"/>
            </p:cNvSpPr>
            <p:nvPr/>
          </p:nvSpPr>
          <p:spPr bwMode="auto">
            <a:xfrm>
              <a:off x="609600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2" name="Oval 15"/>
            <p:cNvSpPr>
              <a:spLocks noChangeArrowheads="1"/>
            </p:cNvSpPr>
            <p:nvPr/>
          </p:nvSpPr>
          <p:spPr bwMode="auto">
            <a:xfrm>
              <a:off x="7877175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3323" name="Group 84"/>
            <p:cNvGrpSpPr>
              <a:grpSpLocks/>
            </p:cNvGrpSpPr>
            <p:nvPr/>
          </p:nvGrpSpPr>
          <p:grpSpPr bwMode="auto">
            <a:xfrm>
              <a:off x="566738" y="2562225"/>
              <a:ext cx="7391400" cy="257175"/>
              <a:chOff x="381" y="1335"/>
              <a:chExt cx="4656" cy="162"/>
            </a:xfrm>
          </p:grpSpPr>
          <p:sp>
            <p:nvSpPr>
              <p:cNvPr id="13372" name="Rectangle 16"/>
              <p:cNvSpPr>
                <a:spLocks noChangeArrowheads="1"/>
              </p:cNvSpPr>
              <p:nvPr/>
            </p:nvSpPr>
            <p:spPr bwMode="auto">
              <a:xfrm>
                <a:off x="408" y="1335"/>
                <a:ext cx="4581" cy="162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600"/>
                  <a:t>SSC</a:t>
                </a:r>
              </a:p>
            </p:txBody>
          </p:sp>
          <p:sp>
            <p:nvSpPr>
              <p:cNvPr id="13373" name="Oval 17"/>
              <p:cNvSpPr>
                <a:spLocks noChangeArrowheads="1"/>
              </p:cNvSpPr>
              <p:nvPr/>
            </p:nvSpPr>
            <p:spPr bwMode="auto">
              <a:xfrm>
                <a:off x="381" y="1335"/>
                <a:ext cx="96" cy="162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74" name="Oval 19"/>
              <p:cNvSpPr>
                <a:spLocks noChangeArrowheads="1"/>
              </p:cNvSpPr>
              <p:nvPr/>
            </p:nvSpPr>
            <p:spPr bwMode="auto">
              <a:xfrm>
                <a:off x="4941" y="1335"/>
                <a:ext cx="96" cy="162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3324" name="Group 83"/>
            <p:cNvGrpSpPr>
              <a:grpSpLocks/>
            </p:cNvGrpSpPr>
            <p:nvPr/>
          </p:nvGrpSpPr>
          <p:grpSpPr bwMode="auto">
            <a:xfrm>
              <a:off x="609600" y="2090738"/>
              <a:ext cx="7391400" cy="271462"/>
              <a:chOff x="384" y="1527"/>
              <a:chExt cx="4656" cy="171"/>
            </a:xfrm>
          </p:grpSpPr>
          <p:sp>
            <p:nvSpPr>
              <p:cNvPr id="13369" name="Rectangle 20"/>
              <p:cNvSpPr>
                <a:spLocks noChangeArrowheads="1"/>
              </p:cNvSpPr>
              <p:nvPr/>
            </p:nvSpPr>
            <p:spPr bwMode="auto">
              <a:xfrm>
                <a:off x="432" y="1536"/>
                <a:ext cx="4581" cy="162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600"/>
                  <a:t>PSI/PSIP</a:t>
                </a:r>
              </a:p>
            </p:txBody>
          </p:sp>
          <p:sp>
            <p:nvSpPr>
              <p:cNvPr id="13370" name="Oval 21"/>
              <p:cNvSpPr>
                <a:spLocks noChangeArrowheads="1"/>
              </p:cNvSpPr>
              <p:nvPr/>
            </p:nvSpPr>
            <p:spPr bwMode="auto">
              <a:xfrm>
                <a:off x="384" y="1527"/>
                <a:ext cx="96" cy="16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71" name="Oval 22"/>
              <p:cNvSpPr>
                <a:spLocks noChangeArrowheads="1"/>
              </p:cNvSpPr>
              <p:nvPr/>
            </p:nvSpPr>
            <p:spPr bwMode="auto">
              <a:xfrm>
                <a:off x="4944" y="1527"/>
                <a:ext cx="96" cy="16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325" name="Rectangle 24"/>
            <p:cNvSpPr>
              <a:spLocks noChangeArrowheads="1"/>
            </p:cNvSpPr>
            <p:nvPr/>
          </p:nvSpPr>
          <p:spPr bwMode="auto">
            <a:xfrm>
              <a:off x="609600" y="2881313"/>
              <a:ext cx="7272338" cy="409575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FLUTE Session(s)</a:t>
              </a:r>
            </a:p>
          </p:txBody>
        </p:sp>
        <p:sp>
          <p:nvSpPr>
            <p:cNvPr id="13326" name="Oval 26"/>
            <p:cNvSpPr>
              <a:spLocks noChangeArrowheads="1"/>
            </p:cNvSpPr>
            <p:nvPr/>
          </p:nvSpPr>
          <p:spPr bwMode="auto">
            <a:xfrm>
              <a:off x="7834313" y="2881313"/>
              <a:ext cx="123825" cy="409575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7" name="Line 39"/>
            <p:cNvSpPr>
              <a:spLocks noChangeShapeType="1"/>
            </p:cNvSpPr>
            <p:nvPr/>
          </p:nvSpPr>
          <p:spPr bwMode="auto">
            <a:xfrm>
              <a:off x="685800" y="35814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Oval 82"/>
            <p:cNvSpPr>
              <a:spLocks noChangeArrowheads="1"/>
            </p:cNvSpPr>
            <p:nvPr/>
          </p:nvSpPr>
          <p:spPr bwMode="auto">
            <a:xfrm>
              <a:off x="457200" y="2438400"/>
              <a:ext cx="381000" cy="914400"/>
            </a:xfrm>
            <a:prstGeom prst="ellips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9" name="Oval 85"/>
            <p:cNvSpPr>
              <a:spLocks noChangeArrowheads="1"/>
            </p:cNvSpPr>
            <p:nvPr/>
          </p:nvSpPr>
          <p:spPr bwMode="auto">
            <a:xfrm>
              <a:off x="7772400" y="2438400"/>
              <a:ext cx="304800" cy="914400"/>
            </a:xfrm>
            <a:prstGeom prst="ellips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0" name="Line 86"/>
            <p:cNvSpPr>
              <a:spLocks noChangeShapeType="1"/>
            </p:cNvSpPr>
            <p:nvPr/>
          </p:nvSpPr>
          <p:spPr bwMode="auto">
            <a:xfrm>
              <a:off x="685800" y="2438400"/>
              <a:ext cx="72390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87"/>
            <p:cNvSpPr>
              <a:spLocks noChangeShapeType="1"/>
            </p:cNvSpPr>
            <p:nvPr/>
          </p:nvSpPr>
          <p:spPr bwMode="auto">
            <a:xfrm>
              <a:off x="685800" y="3352800"/>
              <a:ext cx="72390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Rectangle 65"/>
            <p:cNvSpPr>
              <a:spLocks noChangeArrowheads="1"/>
            </p:cNvSpPr>
            <p:nvPr/>
          </p:nvSpPr>
          <p:spPr bwMode="auto">
            <a:xfrm>
              <a:off x="8153400" y="2743200"/>
              <a:ext cx="685800" cy="228600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>
                  <a:solidFill>
                    <a:srgbClr val="FF0066"/>
                  </a:solidFill>
                </a:rPr>
                <a:t>IP Net</a:t>
              </a:r>
            </a:p>
          </p:txBody>
        </p:sp>
        <p:sp>
          <p:nvSpPr>
            <p:cNvPr id="6169" name="Oval 105"/>
            <p:cNvSpPr>
              <a:spLocks noChangeArrowheads="1"/>
            </p:cNvSpPr>
            <p:nvPr/>
          </p:nvSpPr>
          <p:spPr bwMode="auto">
            <a:xfrm>
              <a:off x="3352800" y="41910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2</a:t>
              </a:r>
            </a:p>
          </p:txBody>
        </p:sp>
        <p:grpSp>
          <p:nvGrpSpPr>
            <p:cNvPr id="13334" name="Group 110"/>
            <p:cNvGrpSpPr>
              <a:grpSpLocks/>
            </p:cNvGrpSpPr>
            <p:nvPr/>
          </p:nvGrpSpPr>
          <p:grpSpPr bwMode="auto">
            <a:xfrm>
              <a:off x="661988" y="1341438"/>
              <a:ext cx="7297737" cy="209550"/>
              <a:chOff x="418" y="832"/>
              <a:chExt cx="4597" cy="132"/>
            </a:xfrm>
          </p:grpSpPr>
          <p:sp>
            <p:nvSpPr>
              <p:cNvPr id="13366" name="Rectangle 32"/>
              <p:cNvSpPr>
                <a:spLocks noChangeArrowheads="1"/>
              </p:cNvSpPr>
              <p:nvPr/>
            </p:nvSpPr>
            <p:spPr bwMode="auto">
              <a:xfrm>
                <a:off x="449" y="832"/>
                <a:ext cx="4531" cy="132"/>
              </a:xfrm>
              <a:prstGeom prst="rect">
                <a:avLst/>
              </a:prstGeom>
              <a:solidFill>
                <a:srgbClr val="99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DTV CC Caption Stream</a:t>
                </a:r>
              </a:p>
            </p:txBody>
          </p:sp>
          <p:sp>
            <p:nvSpPr>
              <p:cNvPr id="13367" name="Oval 33"/>
              <p:cNvSpPr>
                <a:spLocks noChangeArrowheads="1"/>
              </p:cNvSpPr>
              <p:nvPr/>
            </p:nvSpPr>
            <p:spPr bwMode="auto">
              <a:xfrm>
                <a:off x="418" y="832"/>
                <a:ext cx="62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68" name="Oval 34"/>
              <p:cNvSpPr>
                <a:spLocks noChangeArrowheads="1"/>
              </p:cNvSpPr>
              <p:nvPr/>
            </p:nvSpPr>
            <p:spPr bwMode="auto">
              <a:xfrm>
                <a:off x="4944" y="832"/>
                <a:ext cx="71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Oval 108"/>
            <p:cNvSpPr>
              <a:spLocks noChangeArrowheads="1"/>
            </p:cNvSpPr>
            <p:nvPr/>
          </p:nvSpPr>
          <p:spPr bwMode="auto">
            <a:xfrm>
              <a:off x="1752600" y="36195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1</a:t>
              </a:r>
            </a:p>
          </p:txBody>
        </p:sp>
        <p:sp>
          <p:nvSpPr>
            <p:cNvPr id="13336" name="Line 88"/>
            <p:cNvSpPr>
              <a:spLocks noChangeShapeType="1"/>
            </p:cNvSpPr>
            <p:nvPr/>
          </p:nvSpPr>
          <p:spPr bwMode="auto">
            <a:xfrm>
              <a:off x="1066800" y="1447800"/>
              <a:ext cx="533400" cy="2552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Oval 38"/>
            <p:cNvSpPr>
              <a:spLocks noChangeArrowheads="1"/>
            </p:cNvSpPr>
            <p:nvPr/>
          </p:nvSpPr>
          <p:spPr bwMode="auto">
            <a:xfrm>
              <a:off x="304800" y="685800"/>
              <a:ext cx="685800" cy="2895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8" name="Oval 31"/>
            <p:cNvSpPr>
              <a:spLocks noChangeArrowheads="1"/>
            </p:cNvSpPr>
            <p:nvPr/>
          </p:nvSpPr>
          <p:spPr bwMode="auto">
            <a:xfrm>
              <a:off x="7620000" y="685800"/>
              <a:ext cx="609600" cy="2895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105"/>
            <p:cNvSpPr>
              <a:spLocks noChangeArrowheads="1"/>
            </p:cNvSpPr>
            <p:nvPr/>
          </p:nvSpPr>
          <p:spPr bwMode="auto">
            <a:xfrm>
              <a:off x="5105400" y="41910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3</a:t>
              </a:r>
            </a:p>
          </p:txBody>
        </p:sp>
        <p:sp>
          <p:nvSpPr>
            <p:cNvPr id="13340" name="Freeform 4"/>
            <p:cNvSpPr>
              <a:spLocks/>
            </p:cNvSpPr>
            <p:nvPr/>
          </p:nvSpPr>
          <p:spPr bwMode="auto">
            <a:xfrm flipV="1">
              <a:off x="2438400" y="3910013"/>
              <a:ext cx="495300" cy="865187"/>
            </a:xfrm>
            <a:custGeom>
              <a:avLst/>
              <a:gdLst>
                <a:gd name="T0" fmla="*/ 0 w 590550"/>
                <a:gd name="T1" fmla="*/ 371 h 254130"/>
                <a:gd name="T2" fmla="*/ 651982 w 590550"/>
                <a:gd name="T3" fmla="*/ 469878 h 254130"/>
                <a:gd name="T4" fmla="*/ 1318137 w 590550"/>
                <a:gd name="T5" fmla="*/ 495255 h 254130"/>
                <a:gd name="T6" fmla="*/ 1318137 w 590550"/>
                <a:gd name="T7" fmla="*/ 495255 h 254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0550" h="254130">
                  <a:moveTo>
                    <a:pt x="0" y="186"/>
                  </a:moveTo>
                  <a:cubicBezTo>
                    <a:pt x="216694" y="-6958"/>
                    <a:pt x="193675" y="193861"/>
                    <a:pt x="292100" y="235136"/>
                  </a:cubicBezTo>
                  <a:cubicBezTo>
                    <a:pt x="369887" y="270061"/>
                    <a:pt x="540808" y="245719"/>
                    <a:pt x="590550" y="247836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342" name="Freeform 78"/>
            <p:cNvSpPr>
              <a:spLocks/>
            </p:cNvSpPr>
            <p:nvPr/>
          </p:nvSpPr>
          <p:spPr bwMode="auto">
            <a:xfrm flipV="1">
              <a:off x="4419600" y="4724400"/>
              <a:ext cx="762000" cy="609600"/>
            </a:xfrm>
            <a:custGeom>
              <a:avLst/>
              <a:gdLst>
                <a:gd name="T0" fmla="*/ 0 w 590550"/>
                <a:gd name="T1" fmla="*/ 32 h 247666"/>
                <a:gd name="T2" fmla="*/ 454742 w 590550"/>
                <a:gd name="T3" fmla="*/ 2738974 h 247666"/>
                <a:gd name="T4" fmla="*/ 454742 w 590550"/>
                <a:gd name="T5" fmla="*/ 2738974 h 2476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0550" h="247666">
                  <a:moveTo>
                    <a:pt x="0" y="3"/>
                  </a:moveTo>
                  <a:cubicBezTo>
                    <a:pt x="619681" y="-1098"/>
                    <a:pt x="-164755" y="249813"/>
                    <a:pt x="590550" y="247653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1" name="Rectangle 102"/>
            <p:cNvSpPr>
              <a:spLocks noChangeArrowheads="1"/>
            </p:cNvSpPr>
            <p:nvPr/>
          </p:nvSpPr>
          <p:spPr bwMode="auto">
            <a:xfrm>
              <a:off x="2933700" y="3719513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TPT Server</a:t>
              </a:r>
            </a:p>
          </p:txBody>
        </p:sp>
        <p:sp>
          <p:nvSpPr>
            <p:cNvPr id="82" name="Rectangle 102"/>
            <p:cNvSpPr>
              <a:spLocks noChangeArrowheads="1"/>
            </p:cNvSpPr>
            <p:nvPr/>
          </p:nvSpPr>
          <p:spPr bwMode="auto">
            <a:xfrm>
              <a:off x="4724400" y="3719513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TDO Server</a:t>
              </a:r>
            </a:p>
          </p:txBody>
        </p:sp>
        <p:grpSp>
          <p:nvGrpSpPr>
            <p:cNvPr id="13345" name="Group 68"/>
            <p:cNvGrpSpPr>
              <a:grpSpLocks/>
            </p:cNvGrpSpPr>
            <p:nvPr/>
          </p:nvGrpSpPr>
          <p:grpSpPr bwMode="auto">
            <a:xfrm>
              <a:off x="2971800" y="4572000"/>
              <a:ext cx="1447800" cy="1828800"/>
              <a:chOff x="1872" y="2880"/>
              <a:chExt cx="912" cy="1152"/>
            </a:xfrm>
          </p:grpSpPr>
          <p:sp>
            <p:nvSpPr>
              <p:cNvPr id="6175" name="Oval 111"/>
              <p:cNvSpPr>
                <a:spLocks noChangeArrowheads="1"/>
              </p:cNvSpPr>
              <p:nvPr/>
            </p:nvSpPr>
            <p:spPr bwMode="auto">
              <a:xfrm>
                <a:off x="2424" y="3430"/>
                <a:ext cx="192" cy="19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/>
                  <a:t>7</a:t>
                </a:r>
              </a:p>
            </p:txBody>
          </p:sp>
          <p:sp>
            <p:nvSpPr>
              <p:cNvPr id="13360" name="Rectangle 63"/>
              <p:cNvSpPr>
                <a:spLocks noChangeArrowheads="1"/>
              </p:cNvSpPr>
              <p:nvPr/>
            </p:nvSpPr>
            <p:spPr bwMode="auto">
              <a:xfrm>
                <a:off x="1872" y="2880"/>
                <a:ext cx="912" cy="192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TPT</a:t>
                </a:r>
              </a:p>
            </p:txBody>
          </p:sp>
          <p:sp>
            <p:nvSpPr>
              <p:cNvPr id="13361" name="Rectangle 61"/>
              <p:cNvSpPr>
                <a:spLocks noChangeArrowheads="1"/>
              </p:cNvSpPr>
              <p:nvPr/>
            </p:nvSpPr>
            <p:spPr bwMode="auto">
              <a:xfrm>
                <a:off x="2112" y="3648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Action</a:t>
                </a:r>
              </a:p>
            </p:txBody>
          </p:sp>
          <p:sp>
            <p:nvSpPr>
              <p:cNvPr id="13362" name="Rectangle 61"/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</a:t>
                </a:r>
              </a:p>
            </p:txBody>
          </p:sp>
          <p:sp>
            <p:nvSpPr>
              <p:cNvPr id="13363" name="Rectangle 61"/>
              <p:cNvSpPr>
                <a:spLocks noChangeArrowheads="1"/>
              </p:cNvSpPr>
              <p:nvPr/>
            </p:nvSpPr>
            <p:spPr bwMode="auto">
              <a:xfrm>
                <a:off x="1968" y="3264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TDO_URL</a:t>
                </a:r>
              </a:p>
            </p:txBody>
          </p:sp>
          <p:sp>
            <p:nvSpPr>
              <p:cNvPr id="13364" name="Rectangle 61"/>
              <p:cNvSpPr>
                <a:spLocks noChangeArrowheads="1"/>
              </p:cNvSpPr>
              <p:nvPr/>
            </p:nvSpPr>
            <p:spPr bwMode="auto">
              <a:xfrm>
                <a:off x="2112" y="3840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(event data)</a:t>
                </a:r>
              </a:p>
            </p:txBody>
          </p:sp>
          <p:sp>
            <p:nvSpPr>
              <p:cNvPr id="13365" name="Rectangle 61"/>
              <p:cNvSpPr>
                <a:spLocks noChangeArrowheads="1"/>
              </p:cNvSpPr>
              <p:nvPr/>
            </p:nvSpPr>
            <p:spPr bwMode="auto">
              <a:xfrm>
                <a:off x="2112" y="3456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Event ID</a:t>
                </a:r>
              </a:p>
            </p:txBody>
          </p:sp>
        </p:grpSp>
        <p:sp>
          <p:nvSpPr>
            <p:cNvPr id="13346" name="Line 88"/>
            <p:cNvSpPr>
              <a:spLocks noChangeShapeType="1"/>
            </p:cNvSpPr>
            <p:nvPr/>
          </p:nvSpPr>
          <p:spPr bwMode="auto">
            <a:xfrm>
              <a:off x="6553200" y="1447800"/>
              <a:ext cx="685800" cy="3276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Freeform 4"/>
            <p:cNvSpPr>
              <a:spLocks/>
            </p:cNvSpPr>
            <p:nvPr/>
          </p:nvSpPr>
          <p:spPr bwMode="auto">
            <a:xfrm flipH="1">
              <a:off x="4419600" y="5486400"/>
              <a:ext cx="2362200" cy="111125"/>
            </a:xfrm>
            <a:custGeom>
              <a:avLst/>
              <a:gdLst>
                <a:gd name="T0" fmla="*/ 0 w 590550"/>
                <a:gd name="T1" fmla="*/ 48 h 254130"/>
                <a:gd name="T2" fmla="*/ 3109452 w 590550"/>
                <a:gd name="T3" fmla="*/ 60376 h 254130"/>
                <a:gd name="T4" fmla="*/ 6286500 w 590550"/>
                <a:gd name="T5" fmla="*/ 63636 h 254130"/>
                <a:gd name="T6" fmla="*/ 6286500 w 590550"/>
                <a:gd name="T7" fmla="*/ 63636 h 254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0550" h="254130">
                  <a:moveTo>
                    <a:pt x="0" y="186"/>
                  </a:moveTo>
                  <a:cubicBezTo>
                    <a:pt x="216694" y="-6958"/>
                    <a:pt x="193675" y="193861"/>
                    <a:pt x="292100" y="235136"/>
                  </a:cubicBezTo>
                  <a:cubicBezTo>
                    <a:pt x="369887" y="270061"/>
                    <a:pt x="540808" y="245719"/>
                    <a:pt x="590550" y="247836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" name="Oval 105"/>
            <p:cNvSpPr>
              <a:spLocks noChangeArrowheads="1"/>
            </p:cNvSpPr>
            <p:nvPr/>
          </p:nvSpPr>
          <p:spPr bwMode="auto">
            <a:xfrm>
              <a:off x="7162800" y="38100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4</a:t>
              </a:r>
            </a:p>
          </p:txBody>
        </p:sp>
        <p:sp>
          <p:nvSpPr>
            <p:cNvPr id="6" name="Oval 105"/>
            <p:cNvSpPr>
              <a:spLocks noChangeArrowheads="1"/>
            </p:cNvSpPr>
            <p:nvPr/>
          </p:nvSpPr>
          <p:spPr bwMode="auto">
            <a:xfrm>
              <a:off x="5257800" y="5715000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5</a:t>
              </a:r>
            </a:p>
          </p:txBody>
        </p:sp>
        <p:sp>
          <p:nvSpPr>
            <p:cNvPr id="13350" name="Line 66"/>
            <p:cNvSpPr>
              <a:spLocks noChangeShapeType="1"/>
            </p:cNvSpPr>
            <p:nvPr/>
          </p:nvSpPr>
          <p:spPr bwMode="auto">
            <a:xfrm>
              <a:off x="3810000" y="4100513"/>
              <a:ext cx="0" cy="4714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Line 67"/>
            <p:cNvSpPr>
              <a:spLocks noChangeShapeType="1"/>
            </p:cNvSpPr>
            <p:nvPr/>
          </p:nvSpPr>
          <p:spPr bwMode="auto">
            <a:xfrm>
              <a:off x="5562600" y="4100513"/>
              <a:ext cx="0" cy="4714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Rectangle 44"/>
            <p:cNvSpPr>
              <a:spLocks noChangeArrowheads="1"/>
            </p:cNvSpPr>
            <p:nvPr/>
          </p:nvSpPr>
          <p:spPr bwMode="auto">
            <a:xfrm>
              <a:off x="1295400" y="4926013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(Media Time)</a:t>
              </a:r>
            </a:p>
          </p:txBody>
        </p:sp>
        <p:sp>
          <p:nvSpPr>
            <p:cNvPr id="13353" name="Rectangle 56"/>
            <p:cNvSpPr>
              <a:spLocks noChangeArrowheads="1"/>
            </p:cNvSpPr>
            <p:nvPr/>
          </p:nvSpPr>
          <p:spPr bwMode="auto">
            <a:xfrm>
              <a:off x="1143000" y="4000500"/>
              <a:ext cx="1295400" cy="595313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Time Base </a:t>
              </a:r>
              <a:br>
                <a:rPr lang="en-US" altLang="ja-JP"/>
              </a:br>
              <a:r>
                <a:rPr lang="en-US" altLang="ja-JP"/>
                <a:t>Trigger</a:t>
              </a:r>
            </a:p>
          </p:txBody>
        </p:sp>
        <p:sp>
          <p:nvSpPr>
            <p:cNvPr id="13354" name="Rectangle 44"/>
            <p:cNvSpPr>
              <a:spLocks noChangeArrowheads="1"/>
            </p:cNvSpPr>
            <p:nvPr/>
          </p:nvSpPr>
          <p:spPr bwMode="auto">
            <a:xfrm>
              <a:off x="1295400" y="4595813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TPT URL</a:t>
              </a:r>
            </a:p>
          </p:txBody>
        </p:sp>
        <p:grpSp>
          <p:nvGrpSpPr>
            <p:cNvPr id="13355" name="Group 93"/>
            <p:cNvGrpSpPr>
              <a:grpSpLocks/>
            </p:cNvGrpSpPr>
            <p:nvPr/>
          </p:nvGrpSpPr>
          <p:grpSpPr bwMode="auto">
            <a:xfrm>
              <a:off x="6629400" y="4725988"/>
              <a:ext cx="1447800" cy="1219200"/>
              <a:chOff x="4176" y="2832"/>
              <a:chExt cx="912" cy="768"/>
            </a:xfrm>
          </p:grpSpPr>
          <p:sp>
            <p:nvSpPr>
              <p:cNvPr id="13356" name="Rectangle 44"/>
              <p:cNvSpPr>
                <a:spLocks noChangeArrowheads="1"/>
              </p:cNvSpPr>
              <p:nvPr/>
            </p:nvSpPr>
            <p:spPr bwMode="auto">
              <a:xfrm>
                <a:off x="4272" y="3408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(Activation Time)</a:t>
                </a:r>
              </a:p>
            </p:txBody>
          </p:sp>
          <p:sp>
            <p:nvSpPr>
              <p:cNvPr id="13357" name="Rectangle 56"/>
              <p:cNvSpPr>
                <a:spLocks noChangeArrowheads="1"/>
              </p:cNvSpPr>
              <p:nvPr/>
            </p:nvSpPr>
            <p:spPr bwMode="auto">
              <a:xfrm>
                <a:off x="4176" y="2832"/>
                <a:ext cx="912" cy="384"/>
              </a:xfrm>
              <a:prstGeom prst="rect">
                <a:avLst/>
              </a:prstGeom>
              <a:solidFill>
                <a:srgbClr val="66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Activation </a:t>
                </a:r>
                <a:br>
                  <a:rPr lang="en-US" altLang="ja-JP"/>
                </a:br>
                <a:r>
                  <a:rPr lang="en-US" altLang="ja-JP"/>
                  <a:t>Trigger</a:t>
                </a:r>
              </a:p>
            </p:txBody>
          </p:sp>
          <p:sp>
            <p:nvSpPr>
              <p:cNvPr id="13358" name="Rectangle 44"/>
              <p:cNvSpPr>
                <a:spLocks noChangeArrowheads="1"/>
              </p:cNvSpPr>
              <p:nvPr/>
            </p:nvSpPr>
            <p:spPr bwMode="auto">
              <a:xfrm>
                <a:off x="4272" y="3216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 +Event ID</a:t>
                </a:r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222970" y="5695850"/>
            <a:ext cx="3260123" cy="677108"/>
          </a:xfrm>
          <a:prstGeom prst="rect">
            <a:avLst/>
          </a:prstGeom>
          <a:noFill/>
          <a:ln>
            <a:solidFill>
              <a:srgbClr val="0033CC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33CC"/>
                </a:solidFill>
              </a:rPr>
              <a:t>Difference from Option1:</a:t>
            </a:r>
          </a:p>
          <a:p>
            <a:pPr marL="228600" indent="-228600"/>
            <a:r>
              <a:rPr lang="en-US" sz="1200" dirty="0">
                <a:solidFill>
                  <a:srgbClr val="0033CC"/>
                </a:solidFill>
              </a:rPr>
              <a:t>	</a:t>
            </a:r>
            <a:r>
              <a:rPr lang="en-US" sz="1200" dirty="0" smtClean="0">
                <a:solidFill>
                  <a:srgbClr val="0033CC"/>
                </a:solidFill>
              </a:rPr>
              <a:t>TDO and TPT are acquired over Internet</a:t>
            </a:r>
          </a:p>
          <a:p>
            <a:pPr marL="228600" indent="-228600"/>
            <a:r>
              <a:rPr lang="en-US" sz="1200" dirty="0" smtClean="0">
                <a:solidFill>
                  <a:srgbClr val="0033CC"/>
                </a:solidFill>
              </a:rPr>
              <a:t>	as opposed to within NRT service</a:t>
            </a:r>
            <a:endParaRPr lang="en-US" sz="1200" dirty="0">
              <a:solidFill>
                <a:srgbClr val="0033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2EBF-56AD-48FD-831C-10B1AAB56A22}" type="slidenum">
              <a:rPr lang="en-US" altLang="ja-JP" smtClean="0"/>
              <a:pPr/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037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Rectangle 2"/>
          <p:cNvSpPr txBox="1">
            <a:spLocks noChangeArrowheads="1"/>
          </p:cNvSpPr>
          <p:nvPr/>
        </p:nvSpPr>
        <p:spPr bwMode="auto">
          <a:xfrm>
            <a:off x="245533" y="203202"/>
            <a:ext cx="856826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ja-JP" sz="32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3 – Partial TS, DTVCC Carries Triggers</a:t>
            </a:r>
            <a:endParaRPr lang="en-US" altLang="ja-JP" sz="3200" dirty="0">
              <a:solidFill>
                <a:srgbClr val="2540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526" y="1047751"/>
            <a:ext cx="7839074" cy="4943474"/>
            <a:chOff x="304800" y="685800"/>
            <a:chExt cx="7924800" cy="5119688"/>
          </a:xfrm>
        </p:grpSpPr>
        <p:sp>
          <p:nvSpPr>
            <p:cNvPr id="14339" name="Rectangle 10"/>
            <p:cNvSpPr>
              <a:spLocks noChangeArrowheads="1"/>
            </p:cNvSpPr>
            <p:nvPr/>
          </p:nvSpPr>
          <p:spPr bwMode="auto">
            <a:xfrm>
              <a:off x="681038" y="762000"/>
              <a:ext cx="7243762" cy="8382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Video ES</a:t>
              </a:r>
            </a:p>
          </p:txBody>
        </p:sp>
        <p:sp>
          <p:nvSpPr>
            <p:cNvPr id="14340" name="Line 7"/>
            <p:cNvSpPr>
              <a:spLocks noChangeShapeType="1"/>
            </p:cNvSpPr>
            <p:nvPr/>
          </p:nvSpPr>
          <p:spPr bwMode="auto">
            <a:xfrm>
              <a:off x="685800" y="685800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1" name="Oval 8"/>
            <p:cNvSpPr>
              <a:spLocks noChangeArrowheads="1"/>
            </p:cNvSpPr>
            <p:nvPr/>
          </p:nvSpPr>
          <p:spPr bwMode="auto">
            <a:xfrm>
              <a:off x="566738" y="762000"/>
              <a:ext cx="195262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Oval 9"/>
            <p:cNvSpPr>
              <a:spLocks noChangeArrowheads="1"/>
            </p:cNvSpPr>
            <p:nvPr/>
          </p:nvSpPr>
          <p:spPr bwMode="auto">
            <a:xfrm>
              <a:off x="7848600" y="762000"/>
              <a:ext cx="195263" cy="8382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Rectangle 11"/>
            <p:cNvSpPr>
              <a:spLocks noChangeArrowheads="1"/>
            </p:cNvSpPr>
            <p:nvPr/>
          </p:nvSpPr>
          <p:spPr bwMode="auto">
            <a:xfrm>
              <a:off x="652463" y="1647825"/>
              <a:ext cx="7272337" cy="40957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Audio ES</a:t>
              </a:r>
            </a:p>
          </p:txBody>
        </p:sp>
        <p:sp>
          <p:nvSpPr>
            <p:cNvPr id="14344" name="Oval 13"/>
            <p:cNvSpPr>
              <a:spLocks noChangeArrowheads="1"/>
            </p:cNvSpPr>
            <p:nvPr/>
          </p:nvSpPr>
          <p:spPr bwMode="auto">
            <a:xfrm>
              <a:off x="609600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Oval 15"/>
            <p:cNvSpPr>
              <a:spLocks noChangeArrowheads="1"/>
            </p:cNvSpPr>
            <p:nvPr/>
          </p:nvSpPr>
          <p:spPr bwMode="auto">
            <a:xfrm>
              <a:off x="7877175" y="1647825"/>
              <a:ext cx="123825" cy="409575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6" name="Line 39"/>
            <p:cNvSpPr>
              <a:spLocks noChangeShapeType="1"/>
            </p:cNvSpPr>
            <p:nvPr/>
          </p:nvSpPr>
          <p:spPr bwMode="auto">
            <a:xfrm>
              <a:off x="685800" y="2289175"/>
              <a:ext cx="723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7" name="Oval 38"/>
            <p:cNvSpPr>
              <a:spLocks noChangeArrowheads="1"/>
            </p:cNvSpPr>
            <p:nvPr/>
          </p:nvSpPr>
          <p:spPr bwMode="auto">
            <a:xfrm>
              <a:off x="304800" y="685800"/>
              <a:ext cx="685800" cy="1600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8" name="Oval 31"/>
            <p:cNvSpPr>
              <a:spLocks noChangeArrowheads="1"/>
            </p:cNvSpPr>
            <p:nvPr/>
          </p:nvSpPr>
          <p:spPr bwMode="auto">
            <a:xfrm>
              <a:off x="7620000" y="685800"/>
              <a:ext cx="609600" cy="1600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350" name="Group 40"/>
            <p:cNvGrpSpPr>
              <a:grpSpLocks/>
            </p:cNvGrpSpPr>
            <p:nvPr/>
          </p:nvGrpSpPr>
          <p:grpSpPr bwMode="auto">
            <a:xfrm>
              <a:off x="652463" y="1333500"/>
              <a:ext cx="7297737" cy="209550"/>
              <a:chOff x="418" y="832"/>
              <a:chExt cx="4597" cy="132"/>
            </a:xfrm>
          </p:grpSpPr>
          <p:sp>
            <p:nvSpPr>
              <p:cNvPr id="14381" name="Rectangle 32"/>
              <p:cNvSpPr>
                <a:spLocks noChangeArrowheads="1"/>
              </p:cNvSpPr>
              <p:nvPr/>
            </p:nvSpPr>
            <p:spPr bwMode="auto">
              <a:xfrm>
                <a:off x="449" y="832"/>
                <a:ext cx="4531" cy="132"/>
              </a:xfrm>
              <a:prstGeom prst="rect">
                <a:avLst/>
              </a:prstGeom>
              <a:solidFill>
                <a:srgbClr val="99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DTV CC Caption Stream</a:t>
                </a:r>
              </a:p>
            </p:txBody>
          </p:sp>
          <p:sp>
            <p:nvSpPr>
              <p:cNvPr id="14382" name="Oval 33"/>
              <p:cNvSpPr>
                <a:spLocks noChangeArrowheads="1"/>
              </p:cNvSpPr>
              <p:nvPr/>
            </p:nvSpPr>
            <p:spPr bwMode="auto">
              <a:xfrm>
                <a:off x="418" y="832"/>
                <a:ext cx="62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3" name="Oval 34"/>
              <p:cNvSpPr>
                <a:spLocks noChangeArrowheads="1"/>
              </p:cNvSpPr>
              <p:nvPr/>
            </p:nvSpPr>
            <p:spPr bwMode="auto">
              <a:xfrm>
                <a:off x="4944" y="832"/>
                <a:ext cx="71" cy="132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351" name="Rectangle 75"/>
            <p:cNvSpPr>
              <a:spLocks noChangeArrowheads="1"/>
            </p:cNvSpPr>
            <p:nvPr/>
          </p:nvSpPr>
          <p:spPr bwMode="auto">
            <a:xfrm>
              <a:off x="5181600" y="3976688"/>
              <a:ext cx="762000" cy="3048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TDO</a:t>
              </a:r>
            </a:p>
          </p:txBody>
        </p:sp>
        <p:sp>
          <p:nvSpPr>
            <p:cNvPr id="2" name="Oval 105"/>
            <p:cNvSpPr>
              <a:spLocks noChangeArrowheads="1"/>
            </p:cNvSpPr>
            <p:nvPr/>
          </p:nvSpPr>
          <p:spPr bwMode="auto">
            <a:xfrm>
              <a:off x="3352800" y="3595688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2</a:t>
              </a:r>
            </a:p>
          </p:txBody>
        </p:sp>
        <p:sp>
          <p:nvSpPr>
            <p:cNvPr id="4" name="Oval 108"/>
            <p:cNvSpPr>
              <a:spLocks noChangeArrowheads="1"/>
            </p:cNvSpPr>
            <p:nvPr/>
          </p:nvSpPr>
          <p:spPr bwMode="auto">
            <a:xfrm>
              <a:off x="1752600" y="3138488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1</a:t>
              </a:r>
            </a:p>
          </p:txBody>
        </p:sp>
        <p:sp>
          <p:nvSpPr>
            <p:cNvPr id="14354" name="Rectangle 44"/>
            <p:cNvSpPr>
              <a:spLocks noChangeArrowheads="1"/>
            </p:cNvSpPr>
            <p:nvPr/>
          </p:nvSpPr>
          <p:spPr bwMode="auto">
            <a:xfrm>
              <a:off x="1295400" y="4446588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(Media Time)</a:t>
              </a:r>
            </a:p>
          </p:txBody>
        </p:sp>
        <p:sp>
          <p:nvSpPr>
            <p:cNvPr id="14355" name="Rectangle 56"/>
            <p:cNvSpPr>
              <a:spLocks noChangeArrowheads="1"/>
            </p:cNvSpPr>
            <p:nvPr/>
          </p:nvSpPr>
          <p:spPr bwMode="auto">
            <a:xfrm>
              <a:off x="1143000" y="3519488"/>
              <a:ext cx="1295400" cy="595312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/>
                <a:t>Time Base </a:t>
              </a:r>
              <a:br>
                <a:rPr lang="en-US" altLang="ja-JP"/>
              </a:br>
              <a:r>
                <a:rPr lang="en-US" altLang="ja-JP"/>
                <a:t>Trigger</a:t>
              </a:r>
            </a:p>
          </p:txBody>
        </p:sp>
        <p:sp>
          <p:nvSpPr>
            <p:cNvPr id="14356" name="Rectangle 44"/>
            <p:cNvSpPr>
              <a:spLocks noChangeArrowheads="1"/>
            </p:cNvSpPr>
            <p:nvPr/>
          </p:nvSpPr>
          <p:spPr bwMode="auto">
            <a:xfrm>
              <a:off x="1295400" y="4116388"/>
              <a:ext cx="1143000" cy="33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/>
                <a:t>TPT URL</a:t>
              </a:r>
            </a:p>
          </p:txBody>
        </p:sp>
        <p:sp>
          <p:nvSpPr>
            <p:cNvPr id="121" name="Oval 105"/>
            <p:cNvSpPr>
              <a:spLocks noChangeArrowheads="1"/>
            </p:cNvSpPr>
            <p:nvPr/>
          </p:nvSpPr>
          <p:spPr bwMode="auto">
            <a:xfrm>
              <a:off x="5105400" y="3595688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3</a:t>
              </a:r>
            </a:p>
          </p:txBody>
        </p:sp>
        <p:sp>
          <p:nvSpPr>
            <p:cNvPr id="14358" name="Freeform 4"/>
            <p:cNvSpPr>
              <a:spLocks/>
            </p:cNvSpPr>
            <p:nvPr/>
          </p:nvSpPr>
          <p:spPr bwMode="auto">
            <a:xfrm rot="21356203" flipV="1">
              <a:off x="2422525" y="3389313"/>
              <a:ext cx="503238" cy="876300"/>
            </a:xfrm>
            <a:custGeom>
              <a:avLst/>
              <a:gdLst>
                <a:gd name="T0" fmla="*/ 0 w 590550"/>
                <a:gd name="T1" fmla="*/ 363 h 248517"/>
                <a:gd name="T2" fmla="*/ 502920 w 590550"/>
                <a:gd name="T3" fmla="*/ 873835 h 2485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90550" h="248517">
                  <a:moveTo>
                    <a:pt x="0" y="103"/>
                  </a:moveTo>
                  <a:cubicBezTo>
                    <a:pt x="316525" y="-6035"/>
                    <a:pt x="64165" y="264711"/>
                    <a:pt x="590550" y="247753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4359" name="Freeform 78"/>
            <p:cNvSpPr>
              <a:spLocks/>
            </p:cNvSpPr>
            <p:nvPr/>
          </p:nvSpPr>
          <p:spPr bwMode="auto">
            <a:xfrm flipV="1">
              <a:off x="4419600" y="4129088"/>
              <a:ext cx="762000" cy="609600"/>
            </a:xfrm>
            <a:custGeom>
              <a:avLst/>
              <a:gdLst>
                <a:gd name="T0" fmla="*/ 0 w 590550"/>
                <a:gd name="T1" fmla="*/ 7 h 247653"/>
                <a:gd name="T2" fmla="*/ 762000 w 590550"/>
                <a:gd name="T3" fmla="*/ 609568 h 24765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90550" h="247653">
                  <a:moveTo>
                    <a:pt x="0" y="3"/>
                  </a:moveTo>
                  <a:cubicBezTo>
                    <a:pt x="512897" y="-1098"/>
                    <a:pt x="276" y="244724"/>
                    <a:pt x="590550" y="247653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1" name="Rectangle 102"/>
            <p:cNvSpPr>
              <a:spLocks noChangeArrowheads="1"/>
            </p:cNvSpPr>
            <p:nvPr/>
          </p:nvSpPr>
          <p:spPr bwMode="auto">
            <a:xfrm>
              <a:off x="2933700" y="3124200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TPT Server</a:t>
              </a:r>
            </a:p>
          </p:txBody>
        </p:sp>
        <p:sp>
          <p:nvSpPr>
            <p:cNvPr id="82" name="Rectangle 102"/>
            <p:cNvSpPr>
              <a:spLocks noChangeArrowheads="1"/>
            </p:cNvSpPr>
            <p:nvPr/>
          </p:nvSpPr>
          <p:spPr bwMode="auto">
            <a:xfrm>
              <a:off x="4724400" y="3124200"/>
              <a:ext cx="1447800" cy="381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ea typeface="ＭＳ Ｐゴシック" pitchFamily="50" charset="-128"/>
                </a:rPr>
                <a:t>TDO Server</a:t>
              </a:r>
            </a:p>
          </p:txBody>
        </p:sp>
        <p:grpSp>
          <p:nvGrpSpPr>
            <p:cNvPr id="14362" name="Group 85"/>
            <p:cNvGrpSpPr>
              <a:grpSpLocks/>
            </p:cNvGrpSpPr>
            <p:nvPr/>
          </p:nvGrpSpPr>
          <p:grpSpPr bwMode="auto">
            <a:xfrm>
              <a:off x="2971800" y="3976688"/>
              <a:ext cx="1447800" cy="1828800"/>
              <a:chOff x="1872" y="2880"/>
              <a:chExt cx="912" cy="1152"/>
            </a:xfrm>
          </p:grpSpPr>
          <p:sp>
            <p:nvSpPr>
              <p:cNvPr id="6175" name="Oval 111"/>
              <p:cNvSpPr>
                <a:spLocks noChangeArrowheads="1"/>
              </p:cNvSpPr>
              <p:nvPr/>
            </p:nvSpPr>
            <p:spPr bwMode="auto">
              <a:xfrm>
                <a:off x="2424" y="3430"/>
                <a:ext cx="192" cy="19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/>
                  <a:t>7</a:t>
                </a:r>
              </a:p>
            </p:txBody>
          </p:sp>
          <p:sp>
            <p:nvSpPr>
              <p:cNvPr id="14375" name="Rectangle 63"/>
              <p:cNvSpPr>
                <a:spLocks noChangeArrowheads="1"/>
              </p:cNvSpPr>
              <p:nvPr/>
            </p:nvSpPr>
            <p:spPr bwMode="auto">
              <a:xfrm>
                <a:off x="1872" y="2880"/>
                <a:ext cx="912" cy="192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TPT</a:t>
                </a:r>
              </a:p>
            </p:txBody>
          </p:sp>
          <p:sp>
            <p:nvSpPr>
              <p:cNvPr id="14376" name="Rectangle 61"/>
              <p:cNvSpPr>
                <a:spLocks noChangeArrowheads="1"/>
              </p:cNvSpPr>
              <p:nvPr/>
            </p:nvSpPr>
            <p:spPr bwMode="auto">
              <a:xfrm>
                <a:off x="2112" y="3648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Action</a:t>
                </a:r>
              </a:p>
            </p:txBody>
          </p:sp>
          <p:sp>
            <p:nvSpPr>
              <p:cNvPr id="14377" name="Rectangle 61"/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</a:t>
                </a:r>
              </a:p>
            </p:txBody>
          </p:sp>
          <p:sp>
            <p:nvSpPr>
              <p:cNvPr id="14378" name="Rectangle 61"/>
              <p:cNvSpPr>
                <a:spLocks noChangeArrowheads="1"/>
              </p:cNvSpPr>
              <p:nvPr/>
            </p:nvSpPr>
            <p:spPr bwMode="auto">
              <a:xfrm>
                <a:off x="1968" y="3264"/>
                <a:ext cx="816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TDO_URL</a:t>
                </a:r>
              </a:p>
            </p:txBody>
          </p:sp>
          <p:sp>
            <p:nvSpPr>
              <p:cNvPr id="14379" name="Rectangle 61"/>
              <p:cNvSpPr>
                <a:spLocks noChangeArrowheads="1"/>
              </p:cNvSpPr>
              <p:nvPr/>
            </p:nvSpPr>
            <p:spPr bwMode="auto">
              <a:xfrm>
                <a:off x="2112" y="3840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(event data)</a:t>
                </a:r>
              </a:p>
            </p:txBody>
          </p:sp>
          <p:sp>
            <p:nvSpPr>
              <p:cNvPr id="14380" name="Rectangle 61"/>
              <p:cNvSpPr>
                <a:spLocks noChangeArrowheads="1"/>
              </p:cNvSpPr>
              <p:nvPr/>
            </p:nvSpPr>
            <p:spPr bwMode="auto">
              <a:xfrm>
                <a:off x="2112" y="3456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Event ID</a:t>
                </a:r>
              </a:p>
            </p:txBody>
          </p:sp>
        </p:grpSp>
        <p:grpSp>
          <p:nvGrpSpPr>
            <p:cNvPr id="14363" name="Group 93"/>
            <p:cNvGrpSpPr>
              <a:grpSpLocks/>
            </p:cNvGrpSpPr>
            <p:nvPr/>
          </p:nvGrpSpPr>
          <p:grpSpPr bwMode="auto">
            <a:xfrm>
              <a:off x="6629400" y="3900488"/>
              <a:ext cx="1447800" cy="1219200"/>
              <a:chOff x="4176" y="2832"/>
              <a:chExt cx="912" cy="768"/>
            </a:xfrm>
          </p:grpSpPr>
          <p:sp>
            <p:nvSpPr>
              <p:cNvPr id="14371" name="Rectangle 44"/>
              <p:cNvSpPr>
                <a:spLocks noChangeArrowheads="1"/>
              </p:cNvSpPr>
              <p:nvPr/>
            </p:nvSpPr>
            <p:spPr bwMode="auto">
              <a:xfrm>
                <a:off x="4272" y="3408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(Activation Time)</a:t>
                </a:r>
              </a:p>
            </p:txBody>
          </p:sp>
          <p:sp>
            <p:nvSpPr>
              <p:cNvPr id="14372" name="Rectangle 56"/>
              <p:cNvSpPr>
                <a:spLocks noChangeArrowheads="1"/>
              </p:cNvSpPr>
              <p:nvPr/>
            </p:nvSpPr>
            <p:spPr bwMode="auto">
              <a:xfrm>
                <a:off x="4176" y="2832"/>
                <a:ext cx="912" cy="384"/>
              </a:xfrm>
              <a:prstGeom prst="rect">
                <a:avLst/>
              </a:prstGeom>
              <a:solidFill>
                <a:srgbClr val="66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/>
                  <a:t>Activation </a:t>
                </a:r>
                <a:br>
                  <a:rPr lang="en-US" altLang="ja-JP"/>
                </a:br>
                <a:r>
                  <a:rPr lang="en-US" altLang="ja-JP"/>
                  <a:t>Trigger</a:t>
                </a:r>
              </a:p>
            </p:txBody>
          </p:sp>
          <p:sp>
            <p:nvSpPr>
              <p:cNvPr id="14373" name="Rectangle 44"/>
              <p:cNvSpPr>
                <a:spLocks noChangeArrowheads="1"/>
              </p:cNvSpPr>
              <p:nvPr/>
            </p:nvSpPr>
            <p:spPr bwMode="auto">
              <a:xfrm>
                <a:off x="4272" y="3216"/>
                <a:ext cx="81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ja-JP" sz="1200"/>
                  <a:t>TDO ID +Event ID</a:t>
                </a:r>
              </a:p>
            </p:txBody>
          </p:sp>
        </p:grpSp>
        <p:sp>
          <p:nvSpPr>
            <p:cNvPr id="14364" name="Freeform 4"/>
            <p:cNvSpPr>
              <a:spLocks/>
            </p:cNvSpPr>
            <p:nvPr/>
          </p:nvSpPr>
          <p:spPr bwMode="auto">
            <a:xfrm flipH="1">
              <a:off x="4419600" y="4662488"/>
              <a:ext cx="2362200" cy="381000"/>
            </a:xfrm>
            <a:custGeom>
              <a:avLst/>
              <a:gdLst>
                <a:gd name="T0" fmla="*/ 0 w 590550"/>
                <a:gd name="T1" fmla="*/ 163 h 254130"/>
                <a:gd name="T2" fmla="*/ 3109452 w 590550"/>
                <a:gd name="T3" fmla="*/ 207002 h 254130"/>
                <a:gd name="T4" fmla="*/ 6286500 w 590550"/>
                <a:gd name="T5" fmla="*/ 218182 h 254130"/>
                <a:gd name="T6" fmla="*/ 6286500 w 590550"/>
                <a:gd name="T7" fmla="*/ 218182 h 254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0550" h="254130">
                  <a:moveTo>
                    <a:pt x="0" y="186"/>
                  </a:moveTo>
                  <a:cubicBezTo>
                    <a:pt x="216694" y="-6958"/>
                    <a:pt x="193675" y="193861"/>
                    <a:pt x="292100" y="235136"/>
                  </a:cubicBezTo>
                  <a:cubicBezTo>
                    <a:pt x="369887" y="270061"/>
                    <a:pt x="540808" y="245719"/>
                    <a:pt x="590550" y="247836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6" name="Oval 105"/>
            <p:cNvSpPr>
              <a:spLocks noChangeArrowheads="1"/>
            </p:cNvSpPr>
            <p:nvPr/>
          </p:nvSpPr>
          <p:spPr bwMode="auto">
            <a:xfrm>
              <a:off x="7162800" y="3214688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4</a:t>
              </a:r>
            </a:p>
          </p:txBody>
        </p:sp>
        <p:sp>
          <p:nvSpPr>
            <p:cNvPr id="7" name="Oval 105"/>
            <p:cNvSpPr>
              <a:spLocks noChangeArrowheads="1"/>
            </p:cNvSpPr>
            <p:nvPr/>
          </p:nvSpPr>
          <p:spPr bwMode="auto">
            <a:xfrm>
              <a:off x="5257800" y="5119688"/>
              <a:ext cx="304800" cy="3048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/>
                <a:t>5</a:t>
              </a:r>
            </a:p>
          </p:txBody>
        </p:sp>
        <p:sp>
          <p:nvSpPr>
            <p:cNvPr id="14367" name="Line 100"/>
            <p:cNvSpPr>
              <a:spLocks noChangeShapeType="1"/>
            </p:cNvSpPr>
            <p:nvPr/>
          </p:nvSpPr>
          <p:spPr bwMode="auto">
            <a:xfrm>
              <a:off x="3810000" y="3505200"/>
              <a:ext cx="0" cy="47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8" name="Line 101"/>
            <p:cNvSpPr>
              <a:spLocks noChangeShapeType="1"/>
            </p:cNvSpPr>
            <p:nvPr/>
          </p:nvSpPr>
          <p:spPr bwMode="auto">
            <a:xfrm>
              <a:off x="5562600" y="3519488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Line 88"/>
            <p:cNvSpPr>
              <a:spLocks noChangeShapeType="1"/>
            </p:cNvSpPr>
            <p:nvPr/>
          </p:nvSpPr>
          <p:spPr bwMode="auto">
            <a:xfrm>
              <a:off x="1066800" y="1447800"/>
              <a:ext cx="457200" cy="2057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Line 88"/>
            <p:cNvSpPr>
              <a:spLocks noChangeShapeType="1"/>
            </p:cNvSpPr>
            <p:nvPr/>
          </p:nvSpPr>
          <p:spPr bwMode="auto">
            <a:xfrm>
              <a:off x="6553200" y="1447800"/>
              <a:ext cx="609600" cy="2452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2EBF-56AD-48FD-831C-10B1AAB56A22}" type="slidenum">
              <a:rPr lang="en-US" altLang="ja-JP" smtClean="0"/>
              <a:pPr/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5708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M-Status-Nov6-2013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366092"/>
      </a:accent2>
      <a:accent3>
        <a:srgbClr val="548DD4"/>
      </a:accent3>
      <a:accent4>
        <a:srgbClr val="4BACC6"/>
      </a:accent4>
      <a:accent5>
        <a:srgbClr val="9BBB59"/>
      </a:accent5>
      <a:accent6>
        <a:srgbClr val="76923C"/>
      </a:accent6>
      <a:hlink>
        <a:srgbClr val="0000FF"/>
      </a:hlink>
      <a:folHlink>
        <a:srgbClr val="C4BD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QC Research Title Pag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4b33aa9-2354-4d53-bed7-232b42d25ff3" xsi:nil="true"/>
    <_dlc_DocIdUrl xmlns="b4b33aa9-2354-4d53-bed7-232b42d25ff3">
      <Url xsi:nil="true"/>
      <Description xsi:nil="true"/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4B7C2F5350AA45AC34F237221FF6FB" ma:contentTypeVersion="0" ma:contentTypeDescription="Create a new document." ma:contentTypeScope="" ma:versionID="a1aec5d507663d698b22b1d99a4a2b81">
  <xsd:schema xmlns:xsd="http://www.w3.org/2001/XMLSchema" xmlns:xs="http://www.w3.org/2001/XMLSchema" xmlns:p="http://schemas.microsoft.com/office/2006/metadata/properties" xmlns:ns2="b4b33aa9-2354-4d53-bed7-232b42d25ff3" targetNamespace="http://schemas.microsoft.com/office/2006/metadata/properties" ma:root="true" ma:fieldsID="61e6bdf2af258b2bcad90eb4aabb1d37" ns2:_="">
    <xsd:import namespace="b4b33aa9-2354-4d53-bed7-232b42d25ff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33aa9-2354-4d53-bed7-232b42d25ff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559674-0A9C-431D-9C21-6F63865C8FED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B3EAA00-1CBE-459F-B7E8-AF55EBB16A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C273C1-465A-4EFE-AE4F-ECDDB7135E41}">
  <ds:schemaRefs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b4b33aa9-2354-4d53-bed7-232b42d25ff3"/>
  </ds:schemaRefs>
</ds:datastoreItem>
</file>

<file path=customXml/itemProps4.xml><?xml version="1.0" encoding="utf-8"?>
<ds:datastoreItem xmlns:ds="http://schemas.openxmlformats.org/officeDocument/2006/customXml" ds:itemID="{B04BF6ED-A4BD-478F-887B-1CDA0EC23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b33aa9-2354-4d53-bed7-232b42d25f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MTM-Status-Nov6-2013</Template>
  <TotalTime>25374</TotalTime>
  <Words>1999</Words>
  <Application>Microsoft Office PowerPoint</Application>
  <PresentationFormat>On-screen Show (4:3)</PresentationFormat>
  <Paragraphs>487</Paragraphs>
  <Slides>15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Batang</vt:lpstr>
      <vt:lpstr>MS PGothic</vt:lpstr>
      <vt:lpstr>Arial</vt:lpstr>
      <vt:lpstr>Calibri</vt:lpstr>
      <vt:lpstr>Courier New</vt:lpstr>
      <vt:lpstr>Lucida Console</vt:lpstr>
      <vt:lpstr>Times New Roman</vt:lpstr>
      <vt:lpstr>Wingdings</vt:lpstr>
      <vt:lpstr>MTM-Status-Nov6-2013</vt:lpstr>
      <vt:lpstr>QC Research Title Pages</vt:lpstr>
      <vt:lpstr>Visio</vt:lpstr>
      <vt:lpstr>PowerPoint Presentation</vt:lpstr>
      <vt:lpstr>ATSC 2.0 Interactive Service Architecture</vt:lpstr>
      <vt:lpstr>ATSC 2.0 Interactivity Framework (1 of 3)</vt:lpstr>
      <vt:lpstr>ATSC 2.0 Interactivity Framework (2 of 3)</vt:lpstr>
      <vt:lpstr>ATSC 2.0 Interactivity Framework (3 of 3)</vt:lpstr>
      <vt:lpstr>TDO Delivery and Activation Options</vt:lpstr>
      <vt:lpstr>Option 1: Full TS Available, No Internet Access</vt:lpstr>
      <vt:lpstr>Option 2: Full TS Available, Internet Access</vt:lpstr>
      <vt:lpstr>PowerPoint Presentation</vt:lpstr>
      <vt:lpstr>Option 4: Only A/V Available, ACR and Internet Support for Interactivity</vt:lpstr>
      <vt:lpstr>Trigger Timing Example: Live Content</vt:lpstr>
      <vt:lpstr>ATSC 3.0 Interactivity</vt:lpstr>
      <vt:lpstr>Summary, Issues and Suggested Next Steps</vt:lpstr>
      <vt:lpstr>PowerPoint Presentation</vt:lpstr>
      <vt:lpstr>PowerPoint Presentation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CL</cp:lastModifiedBy>
  <cp:revision>641</cp:revision>
  <cp:lastPrinted>2014-06-25T20:31:06Z</cp:lastPrinted>
  <dcterms:created xsi:type="dcterms:W3CDTF">2013-11-06T19:36:22Z</dcterms:created>
  <dcterms:modified xsi:type="dcterms:W3CDTF">2015-01-20T05:11:30Z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1762183157</vt:i4>
  </property>
  <property fmtid="{D5CDD505-2E9C-101B-9397-08002B2CF9AE}" pid="3" name="_NewReviewCycle">
    <vt:lpwstr/>
  </property>
  <property fmtid="{D5CDD505-2E9C-101B-9397-08002B2CF9AE}" pid="4" name="_EmailSubject">
    <vt:lpwstr>draft slides on targeted ads</vt:lpwstr>
  </property>
  <property fmtid="{D5CDD505-2E9C-101B-9397-08002B2CF9AE}" pid="5" name="_AuthorEmail">
    <vt:lpwstr>clo@qti.qualcomm.com</vt:lpwstr>
  </property>
  <property fmtid="{D5CDD505-2E9C-101B-9397-08002B2CF9AE}" pid="6" name="_AuthorEmailDisplayName">
    <vt:lpwstr>Lo, Charles</vt:lpwstr>
  </property>
  <property fmtid="{D5CDD505-2E9C-101B-9397-08002B2CF9AE}" pid="7" name="_PreviousAdHocReviewCycleID">
    <vt:i4>1881622441</vt:i4>
  </property>
  <property fmtid="{D5CDD505-2E9C-101B-9397-08002B2CF9AE}" pid="8" name="_dlc_DocIdItemGuid">
    <vt:lpwstr>5a0ac84b-b112-4716-bbd2-6680b658258c</vt:lpwstr>
  </property>
  <property fmtid="{D5CDD505-2E9C-101B-9397-08002B2CF9AE}" pid="9" name="ContentTypeId">
    <vt:lpwstr>0x010100FA4B7C2F5350AA45AC34F237221FF6FB</vt:lpwstr>
  </property>
</Properties>
</file>