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3" d="100"/>
          <a:sy n="93" d="100"/>
        </p:scale>
        <p:origin x="-762" y="36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5C80-ECD7-4CAC-8083-82E2EBF97D5C}" type="datetimeFigureOut">
              <a:rPr lang="en-GB" smtClean="0"/>
              <a:t>06/05/2014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69BCB-A9D0-4936-ABF0-BE3C44CB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5622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5C80-ECD7-4CAC-8083-82E2EBF97D5C}" type="datetimeFigureOut">
              <a:rPr lang="en-GB" smtClean="0"/>
              <a:t>06/05/2014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69BCB-A9D0-4936-ABF0-BE3C44CB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46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5C80-ECD7-4CAC-8083-82E2EBF97D5C}" type="datetimeFigureOut">
              <a:rPr lang="en-GB" smtClean="0"/>
              <a:t>06/05/2014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69BCB-A9D0-4936-ABF0-BE3C44CB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7525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5C80-ECD7-4CAC-8083-82E2EBF97D5C}" type="datetimeFigureOut">
              <a:rPr lang="en-GB" smtClean="0"/>
              <a:t>06/05/2014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69BCB-A9D0-4936-ABF0-BE3C44CB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0595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5C80-ECD7-4CAC-8083-82E2EBF97D5C}" type="datetimeFigureOut">
              <a:rPr lang="en-GB" smtClean="0"/>
              <a:t>06/05/2014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69BCB-A9D0-4936-ABF0-BE3C44CB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6731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5C80-ECD7-4CAC-8083-82E2EBF97D5C}" type="datetimeFigureOut">
              <a:rPr lang="en-GB" smtClean="0"/>
              <a:t>06/05/2014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69BCB-A9D0-4936-ABF0-BE3C44CB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9487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5C80-ECD7-4CAC-8083-82E2EBF97D5C}" type="datetimeFigureOut">
              <a:rPr lang="en-GB" smtClean="0"/>
              <a:t>06/05/2014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69BCB-A9D0-4936-ABF0-BE3C44CB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7623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5C80-ECD7-4CAC-8083-82E2EBF97D5C}" type="datetimeFigureOut">
              <a:rPr lang="en-GB" smtClean="0"/>
              <a:t>06/05/2014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69BCB-A9D0-4936-ABF0-BE3C44CB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5095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5C80-ECD7-4CAC-8083-82E2EBF97D5C}" type="datetimeFigureOut">
              <a:rPr lang="en-GB" smtClean="0"/>
              <a:t>06/05/2014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69BCB-A9D0-4936-ABF0-BE3C44CB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8103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5C80-ECD7-4CAC-8083-82E2EBF97D5C}" type="datetimeFigureOut">
              <a:rPr lang="en-GB" smtClean="0"/>
              <a:t>06/05/2014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69BCB-A9D0-4936-ABF0-BE3C44CB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299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5C80-ECD7-4CAC-8083-82E2EBF97D5C}" type="datetimeFigureOut">
              <a:rPr lang="en-GB" smtClean="0"/>
              <a:t>06/05/2014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69BCB-A9D0-4936-ABF0-BE3C44CB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416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C5C80-ECD7-4CAC-8083-82E2EBF97D5C}" type="datetimeFigureOut">
              <a:rPr lang="en-GB" smtClean="0"/>
              <a:t>06/05/2014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369BCB-A9D0-4936-ABF0-BE3C44CBC1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9313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oup 96"/>
          <p:cNvGrpSpPr/>
          <p:nvPr/>
        </p:nvGrpSpPr>
        <p:grpSpPr>
          <a:xfrm>
            <a:off x="209178" y="1858591"/>
            <a:ext cx="6334980" cy="5593729"/>
            <a:chOff x="209178" y="1858591"/>
            <a:chExt cx="6334980" cy="5593729"/>
          </a:xfrm>
        </p:grpSpPr>
        <p:sp>
          <p:nvSpPr>
            <p:cNvPr id="2" name="Rectangle 1"/>
            <p:cNvSpPr/>
            <p:nvPr/>
          </p:nvSpPr>
          <p:spPr>
            <a:xfrm>
              <a:off x="2420888" y="1907704"/>
              <a:ext cx="2448272" cy="352839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EVS </a:t>
              </a:r>
            </a:p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Encoder</a:t>
              </a:r>
            </a:p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(TS 26.445)</a:t>
              </a:r>
              <a:endParaRPr lang="en-GB" sz="14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2555776" y="3563888"/>
              <a:ext cx="945232" cy="7920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Voice Activity Detector</a:t>
              </a:r>
            </a:p>
            <a:p>
              <a:pPr algn="ctr"/>
              <a:r>
                <a:rPr lang="en-GB" sz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(TS 26.451)</a:t>
              </a:r>
              <a:endParaRPr lang="en-GB" sz="12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2555776" y="4499992"/>
              <a:ext cx="945232" cy="7920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Comfort Noise Encoder</a:t>
              </a:r>
            </a:p>
            <a:p>
              <a:pPr algn="ctr"/>
              <a:r>
                <a:rPr lang="en-GB" sz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(TS 26.449)</a:t>
              </a:r>
              <a:endParaRPr lang="en-GB" sz="12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3789040" y="3563888"/>
              <a:ext cx="945232" cy="172819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DTX Control &amp; Operation</a:t>
              </a:r>
            </a:p>
            <a:p>
              <a:pPr algn="ctr"/>
              <a:r>
                <a:rPr lang="en-GB" sz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(TS 26.450)</a:t>
              </a:r>
              <a:endParaRPr lang="en-GB" sz="12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5229200" y="2051720"/>
              <a:ext cx="945232" cy="324036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RTP Payload</a:t>
              </a:r>
            </a:p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Formatting</a:t>
              </a:r>
            </a:p>
            <a:p>
              <a:pPr algn="ctr"/>
              <a:r>
                <a:rPr lang="en-GB" sz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(TS </a:t>
              </a:r>
              <a:r>
                <a:rPr lang="en-GB" sz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26.445)</a:t>
              </a:r>
              <a:endParaRPr lang="en-GB" sz="12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10" name="Straight Arrow Connector 9"/>
            <p:cNvCxnSpPr>
              <a:stCxn id="3" idx="3"/>
            </p:cNvCxnSpPr>
            <p:nvPr/>
          </p:nvCxnSpPr>
          <p:spPr>
            <a:xfrm>
              <a:off x="3501008" y="3959932"/>
              <a:ext cx="288032" cy="0"/>
            </a:xfrm>
            <a:prstGeom prst="straightConnector1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headEnd type="none" w="med" len="med"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Straight Arrow Connector 13"/>
            <p:cNvCxnSpPr>
              <a:stCxn id="4" idx="3"/>
            </p:cNvCxnSpPr>
            <p:nvPr/>
          </p:nvCxnSpPr>
          <p:spPr>
            <a:xfrm>
              <a:off x="3501008" y="4896036"/>
              <a:ext cx="283468" cy="0"/>
            </a:xfrm>
            <a:prstGeom prst="straightConnector1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headEnd type="none" w="med" len="med"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>
              <a:off x="4869160" y="2915816"/>
              <a:ext cx="369726" cy="0"/>
            </a:xfrm>
            <a:prstGeom prst="straightConnector1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headEnd type="none" w="med" len="med"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Arrow Connector 28"/>
            <p:cNvCxnSpPr>
              <a:stCxn id="5" idx="3"/>
            </p:cNvCxnSpPr>
            <p:nvPr/>
          </p:nvCxnSpPr>
          <p:spPr>
            <a:xfrm>
              <a:off x="4734272" y="4427984"/>
              <a:ext cx="494928" cy="0"/>
            </a:xfrm>
            <a:prstGeom prst="straightConnector1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headEnd type="none" w="med" len="med"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1" name="Rectangle 40"/>
            <p:cNvSpPr/>
            <p:nvPr/>
          </p:nvSpPr>
          <p:spPr>
            <a:xfrm>
              <a:off x="899592" y="2915816"/>
              <a:ext cx="945232" cy="7920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8 bit A/µ-Law</a:t>
              </a:r>
            </a:p>
            <a:p>
              <a:pPr algn="ctr"/>
              <a:r>
                <a:rPr lang="en-GB" sz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To 16-bit linear</a:t>
              </a:r>
            </a:p>
            <a:p>
              <a:pPr algn="ctr"/>
              <a:r>
                <a:rPr lang="en-GB" sz="11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( ITU-T G.711)</a:t>
              </a:r>
              <a:endParaRPr lang="en-GB" sz="11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899592" y="4123792"/>
              <a:ext cx="945232" cy="7920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UE Send Processing </a:t>
              </a:r>
            </a:p>
            <a:p>
              <a:pPr algn="ctr"/>
              <a:r>
                <a:rPr lang="en-GB" sz="11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&amp; A/D </a:t>
              </a:r>
            </a:p>
            <a:p>
              <a:pPr algn="ctr"/>
              <a:r>
                <a:rPr lang="en-GB" sz="11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(16-bit  linear)</a:t>
              </a:r>
              <a:endParaRPr lang="en-GB" sz="11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332656" y="4375820"/>
              <a:ext cx="288032" cy="288032"/>
              <a:chOff x="404664" y="4355976"/>
              <a:chExt cx="288032" cy="288032"/>
            </a:xfrm>
          </p:grpSpPr>
          <p:sp>
            <p:nvSpPr>
              <p:cNvPr id="43" name="Oval 42"/>
              <p:cNvSpPr/>
              <p:nvPr/>
            </p:nvSpPr>
            <p:spPr>
              <a:xfrm>
                <a:off x="404664" y="4355976"/>
                <a:ext cx="288032" cy="28803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  <p:cxnSp>
            <p:nvCxnSpPr>
              <p:cNvPr id="45" name="Straight Connector 44"/>
              <p:cNvCxnSpPr/>
              <p:nvPr/>
            </p:nvCxnSpPr>
            <p:spPr>
              <a:xfrm>
                <a:off x="404664" y="4355976"/>
                <a:ext cx="0" cy="288032"/>
              </a:xfrm>
              <a:prstGeom prst="lin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cxnSp>
          <p:nvCxnSpPr>
            <p:cNvPr id="47" name="Straight Arrow Connector 46"/>
            <p:cNvCxnSpPr>
              <a:stCxn id="43" idx="6"/>
              <a:endCxn id="42" idx="1"/>
            </p:cNvCxnSpPr>
            <p:nvPr/>
          </p:nvCxnSpPr>
          <p:spPr>
            <a:xfrm>
              <a:off x="620688" y="4519836"/>
              <a:ext cx="278904" cy="0"/>
            </a:xfrm>
            <a:prstGeom prst="straightConnector1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headEnd type="none" w="med" len="med"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>
              <a:off x="1844824" y="4355976"/>
              <a:ext cx="576064" cy="0"/>
            </a:xfrm>
            <a:prstGeom prst="straightConnector1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headEnd type="none" w="med" len="med"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Arrow Connector 51"/>
            <p:cNvCxnSpPr/>
            <p:nvPr/>
          </p:nvCxnSpPr>
          <p:spPr>
            <a:xfrm>
              <a:off x="1844824" y="4666903"/>
              <a:ext cx="576064" cy="0"/>
            </a:xfrm>
            <a:prstGeom prst="straightConnector1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headEnd type="none" w="med" len="med"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3" name="Straight Arrow Connector 52"/>
            <p:cNvCxnSpPr/>
            <p:nvPr/>
          </p:nvCxnSpPr>
          <p:spPr>
            <a:xfrm>
              <a:off x="1844824" y="3180953"/>
              <a:ext cx="576064" cy="0"/>
            </a:xfrm>
            <a:prstGeom prst="straightConnector1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headEnd type="none" w="med" len="med"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4" name="Straight Arrow Connector 53"/>
            <p:cNvCxnSpPr/>
            <p:nvPr/>
          </p:nvCxnSpPr>
          <p:spPr>
            <a:xfrm>
              <a:off x="1844824" y="3491880"/>
              <a:ext cx="576064" cy="0"/>
            </a:xfrm>
            <a:prstGeom prst="straightConnector1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headEnd type="none" w="med" len="med"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209178" y="3976092"/>
              <a:ext cx="2211710" cy="1460004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txBody>
            <a:bodyPr wrap="square" rtlCol="0" anchor="b" anchorCtr="0">
              <a:noAutofit/>
            </a:bodyPr>
            <a:lstStyle/>
            <a:p>
              <a:pPr algn="ctr"/>
              <a:r>
                <a:rPr lang="en-GB" sz="1400" dirty="0" smtClean="0">
                  <a:latin typeface="Arial Narrow" panose="020B0606020202030204" pitchFamily="34" charset="0"/>
                </a:rPr>
                <a:t>(TS 26.131)</a:t>
              </a:r>
              <a:endParaRPr lang="en-GB" sz="1400" dirty="0">
                <a:latin typeface="Arial Narrow" panose="020B0606020202030204" pitchFamily="34" charset="0"/>
              </a:endParaRPr>
            </a:p>
          </p:txBody>
        </p:sp>
        <p:cxnSp>
          <p:nvCxnSpPr>
            <p:cNvPr id="59" name="Straight Arrow Connector 58"/>
            <p:cNvCxnSpPr/>
            <p:nvPr/>
          </p:nvCxnSpPr>
          <p:spPr>
            <a:xfrm>
              <a:off x="529866" y="3332076"/>
              <a:ext cx="369726" cy="0"/>
            </a:xfrm>
            <a:prstGeom prst="straightConnector1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headEnd type="none" w="med" len="med"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0" name="Rectangle 59"/>
            <p:cNvSpPr/>
            <p:nvPr/>
          </p:nvSpPr>
          <p:spPr>
            <a:xfrm>
              <a:off x="899592" y="1907704"/>
              <a:ext cx="945232" cy="7920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16-bit linear</a:t>
              </a:r>
              <a:endParaRPr lang="en-GB" sz="12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61" name="Straight Arrow Connector 60"/>
            <p:cNvCxnSpPr/>
            <p:nvPr/>
          </p:nvCxnSpPr>
          <p:spPr>
            <a:xfrm>
              <a:off x="1844824" y="2172841"/>
              <a:ext cx="576064" cy="0"/>
            </a:xfrm>
            <a:prstGeom prst="straightConnector1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headEnd type="none" w="med" len="med"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2" name="Straight Arrow Connector 61"/>
            <p:cNvCxnSpPr/>
            <p:nvPr/>
          </p:nvCxnSpPr>
          <p:spPr>
            <a:xfrm>
              <a:off x="1844824" y="2483768"/>
              <a:ext cx="576064" cy="0"/>
            </a:xfrm>
            <a:prstGeom prst="straightConnector1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headEnd type="none" w="med" len="med"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3" name="Straight Arrow Connector 62"/>
            <p:cNvCxnSpPr/>
            <p:nvPr/>
          </p:nvCxnSpPr>
          <p:spPr>
            <a:xfrm>
              <a:off x="529866" y="2323964"/>
              <a:ext cx="369726" cy="0"/>
            </a:xfrm>
            <a:prstGeom prst="straightConnector1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headEnd type="none" w="med" len="med"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76" name="Group 75"/>
            <p:cNvGrpSpPr/>
            <p:nvPr/>
          </p:nvGrpSpPr>
          <p:grpSpPr>
            <a:xfrm>
              <a:off x="1988840" y="1858591"/>
              <a:ext cx="360040" cy="769193"/>
              <a:chOff x="1988840" y="1858591"/>
              <a:chExt cx="360040" cy="769193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1988840" y="2051720"/>
                <a:ext cx="216024" cy="576064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2096852" y="1858591"/>
                <a:ext cx="252028" cy="265137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  <a:latin typeface="Arial Narrow" panose="020B0606020202030204" pitchFamily="34" charset="0"/>
                  </a:rPr>
                  <a:t>1</a:t>
                </a:r>
                <a:endParaRPr lang="en-GB" sz="1200" dirty="0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69" name="Group 68"/>
            <p:cNvGrpSpPr/>
            <p:nvPr/>
          </p:nvGrpSpPr>
          <p:grpSpPr>
            <a:xfrm>
              <a:off x="1988840" y="2866703"/>
              <a:ext cx="360040" cy="769193"/>
              <a:chOff x="1988840" y="1858591"/>
              <a:chExt cx="360040" cy="769193"/>
            </a:xfrm>
          </p:grpSpPr>
          <p:sp>
            <p:nvSpPr>
              <p:cNvPr id="70" name="Oval 69"/>
              <p:cNvSpPr/>
              <p:nvPr/>
            </p:nvSpPr>
            <p:spPr>
              <a:xfrm>
                <a:off x="1988840" y="2051720"/>
                <a:ext cx="216024" cy="576064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2096852" y="1858591"/>
                <a:ext cx="252028" cy="265137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  <a:latin typeface="Arial Narrow" panose="020B0606020202030204" pitchFamily="34" charset="0"/>
                  </a:rPr>
                  <a:t>1</a:t>
                </a:r>
                <a:endParaRPr lang="en-GB" sz="1200" dirty="0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1988840" y="4018831"/>
              <a:ext cx="360040" cy="769193"/>
              <a:chOff x="1988840" y="1858591"/>
              <a:chExt cx="360040" cy="769193"/>
            </a:xfrm>
          </p:grpSpPr>
          <p:sp>
            <p:nvSpPr>
              <p:cNvPr id="73" name="Oval 72"/>
              <p:cNvSpPr/>
              <p:nvPr/>
            </p:nvSpPr>
            <p:spPr>
              <a:xfrm>
                <a:off x="1988840" y="2051720"/>
                <a:ext cx="216024" cy="576064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2096852" y="1858591"/>
                <a:ext cx="252028" cy="265137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  <a:latin typeface="Arial Narrow" panose="020B0606020202030204" pitchFamily="34" charset="0"/>
                  </a:rPr>
                  <a:t>1</a:t>
                </a:r>
                <a:endParaRPr lang="en-GB" sz="1200" dirty="0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836712" y="5940152"/>
              <a:ext cx="4923828" cy="307777"/>
              <a:chOff x="836712" y="5940152"/>
              <a:chExt cx="4923828" cy="307777"/>
            </a:xfrm>
          </p:grpSpPr>
          <p:sp>
            <p:nvSpPr>
              <p:cNvPr id="77" name="Oval 76"/>
              <p:cNvSpPr/>
              <p:nvPr/>
            </p:nvSpPr>
            <p:spPr>
              <a:xfrm>
                <a:off x="836712" y="5961472"/>
                <a:ext cx="252028" cy="265137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  <a:latin typeface="Arial Narrow" panose="020B0606020202030204" pitchFamily="34" charset="0"/>
                  </a:rPr>
                  <a:t>1</a:t>
                </a:r>
                <a:endParaRPr lang="en-GB" sz="1200" dirty="0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1204485" y="5940152"/>
                <a:ext cx="455605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dirty="0" smtClean="0">
                    <a:latin typeface="Arial Narrow" panose="020B0606020202030204" pitchFamily="34" charset="0"/>
                  </a:rPr>
                  <a:t>16-bit Linear PCM Samples and Sample Rate (8, 16, 32 or 48 kHz)</a:t>
                </a:r>
                <a:endParaRPr lang="en-GB" sz="1400" dirty="0">
                  <a:latin typeface="Arial Narrow" panose="020B0606020202030204" pitchFamily="34" charset="0"/>
                </a:endParaRPr>
              </a:p>
            </p:txBody>
          </p:sp>
        </p:grpSp>
        <p:cxnSp>
          <p:nvCxnSpPr>
            <p:cNvPr id="79" name="Straight Arrow Connector 78"/>
            <p:cNvCxnSpPr/>
            <p:nvPr/>
          </p:nvCxnSpPr>
          <p:spPr>
            <a:xfrm>
              <a:off x="6174432" y="3779912"/>
              <a:ext cx="369726" cy="0"/>
            </a:xfrm>
            <a:prstGeom prst="straightConnector1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headEnd type="none" w="med" len="med"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89" name="Group 88"/>
            <p:cNvGrpSpPr/>
            <p:nvPr/>
          </p:nvGrpSpPr>
          <p:grpSpPr>
            <a:xfrm>
              <a:off x="836712" y="6280447"/>
              <a:ext cx="5018405" cy="523220"/>
              <a:chOff x="836712" y="6280447"/>
              <a:chExt cx="5018405" cy="523220"/>
            </a:xfrm>
          </p:grpSpPr>
          <p:sp>
            <p:nvSpPr>
              <p:cNvPr id="82" name="Oval 81"/>
              <p:cNvSpPr/>
              <p:nvPr/>
            </p:nvSpPr>
            <p:spPr>
              <a:xfrm>
                <a:off x="836712" y="6301767"/>
                <a:ext cx="252028" cy="265137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  <a:latin typeface="Arial Narrow" panose="020B0606020202030204" pitchFamily="34" charset="0"/>
                  </a:rPr>
                  <a:t>2</a:t>
                </a:r>
                <a:endParaRPr lang="en-GB" sz="1200" dirty="0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1204485" y="6280447"/>
                <a:ext cx="465063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dirty="0" smtClean="0">
                    <a:latin typeface="Arial Narrow" panose="020B0606020202030204" pitchFamily="34" charset="0"/>
                  </a:rPr>
                  <a:t>Encoded audio frame, 50 frames/s, number of bits/frame depending </a:t>
                </a:r>
              </a:p>
              <a:p>
                <a:r>
                  <a:rPr lang="en-GB" sz="1400" dirty="0" smtClean="0">
                    <a:latin typeface="Arial Narrow" panose="020B0606020202030204" pitchFamily="34" charset="0"/>
                  </a:rPr>
                  <a:t>on the EVS codec mode </a:t>
                </a:r>
                <a:endParaRPr lang="en-GB" sz="1400" dirty="0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>
              <a:off x="836712" y="6784503"/>
              <a:ext cx="4234537" cy="307777"/>
              <a:chOff x="836712" y="5940152"/>
              <a:chExt cx="4234537" cy="307777"/>
            </a:xfrm>
          </p:grpSpPr>
          <p:sp>
            <p:nvSpPr>
              <p:cNvPr id="85" name="Oval 84"/>
              <p:cNvSpPr/>
              <p:nvPr/>
            </p:nvSpPr>
            <p:spPr>
              <a:xfrm>
                <a:off x="836712" y="5961472"/>
                <a:ext cx="252028" cy="265137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  <a:latin typeface="Arial Narrow" panose="020B0606020202030204" pitchFamily="34" charset="0"/>
                  </a:rPr>
                  <a:t>3</a:t>
                </a:r>
                <a:endParaRPr lang="en-GB" sz="1200" dirty="0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1204485" y="5940152"/>
                <a:ext cx="38667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dirty="0" smtClean="0">
                    <a:latin typeface="Arial Narrow" panose="020B0606020202030204" pitchFamily="34" charset="0"/>
                  </a:rPr>
                  <a:t>Encoded Silence Descriptor frames (variable frame rate)</a:t>
                </a:r>
                <a:endParaRPr lang="en-GB" sz="1400" dirty="0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87" name="Oval 86"/>
            <p:cNvSpPr/>
            <p:nvPr/>
          </p:nvSpPr>
          <p:spPr>
            <a:xfrm>
              <a:off x="4928009" y="2601566"/>
              <a:ext cx="252028" cy="2651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2</a:t>
              </a:r>
              <a:endParaRPr lang="en-GB" sz="12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88" name="Oval 87"/>
            <p:cNvSpPr/>
            <p:nvPr/>
          </p:nvSpPr>
          <p:spPr>
            <a:xfrm>
              <a:off x="4931028" y="4079391"/>
              <a:ext cx="252028" cy="2651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3</a:t>
              </a:r>
              <a:endParaRPr lang="en-GB" sz="12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92" name="Oval 91"/>
            <p:cNvSpPr/>
            <p:nvPr/>
          </p:nvSpPr>
          <p:spPr>
            <a:xfrm>
              <a:off x="6233281" y="3454946"/>
              <a:ext cx="252028" cy="2651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4</a:t>
              </a:r>
              <a:endParaRPr lang="en-GB" sz="12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grpSp>
          <p:nvGrpSpPr>
            <p:cNvPr id="93" name="Group 92"/>
            <p:cNvGrpSpPr/>
            <p:nvPr/>
          </p:nvGrpSpPr>
          <p:grpSpPr>
            <a:xfrm>
              <a:off x="836712" y="7144543"/>
              <a:ext cx="1978791" cy="307777"/>
              <a:chOff x="836712" y="5940152"/>
              <a:chExt cx="1978791" cy="307777"/>
            </a:xfrm>
          </p:grpSpPr>
          <p:sp>
            <p:nvSpPr>
              <p:cNvPr id="94" name="Oval 93"/>
              <p:cNvSpPr/>
              <p:nvPr/>
            </p:nvSpPr>
            <p:spPr>
              <a:xfrm>
                <a:off x="836712" y="5961472"/>
                <a:ext cx="252028" cy="265137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  <a:latin typeface="Arial Narrow" panose="020B0606020202030204" pitchFamily="34" charset="0"/>
                  </a:rPr>
                  <a:t>4</a:t>
                </a:r>
                <a:endParaRPr lang="en-GB" sz="1200" dirty="0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1204485" y="5940152"/>
                <a:ext cx="16110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dirty="0" smtClean="0">
                    <a:latin typeface="Arial Narrow" panose="020B0606020202030204" pitchFamily="34" charset="0"/>
                  </a:rPr>
                  <a:t>RTP Payload Packets</a:t>
                </a:r>
                <a:endParaRPr lang="en-GB" sz="1400" dirty="0">
                  <a:latin typeface="Arial Narrow" panose="020B0606020202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20512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5" name="Group 164"/>
          <p:cNvGrpSpPr/>
          <p:nvPr/>
        </p:nvGrpSpPr>
        <p:grpSpPr>
          <a:xfrm>
            <a:off x="260648" y="1907704"/>
            <a:ext cx="6423495" cy="5995828"/>
            <a:chOff x="260648" y="1907704"/>
            <a:chExt cx="6423495" cy="5995828"/>
          </a:xfrm>
        </p:grpSpPr>
        <p:grpSp>
          <p:nvGrpSpPr>
            <p:cNvPr id="29" name="Group 28"/>
            <p:cNvGrpSpPr/>
            <p:nvPr/>
          </p:nvGrpSpPr>
          <p:grpSpPr>
            <a:xfrm>
              <a:off x="836712" y="5940152"/>
              <a:ext cx="4923828" cy="307777"/>
              <a:chOff x="836712" y="5940152"/>
              <a:chExt cx="4923828" cy="307777"/>
            </a:xfrm>
          </p:grpSpPr>
          <p:sp>
            <p:nvSpPr>
              <p:cNvPr id="43" name="Oval 42"/>
              <p:cNvSpPr/>
              <p:nvPr/>
            </p:nvSpPr>
            <p:spPr>
              <a:xfrm>
                <a:off x="836712" y="5961472"/>
                <a:ext cx="252028" cy="265137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  <a:latin typeface="Arial Narrow" panose="020B0606020202030204" pitchFamily="34" charset="0"/>
                  </a:rPr>
                  <a:t>1</a:t>
                </a:r>
                <a:endParaRPr lang="en-GB" sz="1200" dirty="0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204485" y="5940152"/>
                <a:ext cx="455605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dirty="0" smtClean="0">
                    <a:latin typeface="Arial Narrow" panose="020B0606020202030204" pitchFamily="34" charset="0"/>
                  </a:rPr>
                  <a:t>16-bit Linear PCM Samples and Sample Rate (8, 16, 32 or 48 kHz)</a:t>
                </a:r>
                <a:endParaRPr lang="en-GB" sz="1400" dirty="0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836712" y="6875675"/>
              <a:ext cx="4234537" cy="307777"/>
              <a:chOff x="836712" y="5940152"/>
              <a:chExt cx="4234537" cy="307777"/>
            </a:xfrm>
          </p:grpSpPr>
          <p:sp>
            <p:nvSpPr>
              <p:cNvPr id="39" name="Oval 38"/>
              <p:cNvSpPr/>
              <p:nvPr/>
            </p:nvSpPr>
            <p:spPr>
              <a:xfrm>
                <a:off x="836712" y="5961472"/>
                <a:ext cx="252028" cy="265137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  <a:latin typeface="Arial Narrow" panose="020B0606020202030204" pitchFamily="34" charset="0"/>
                  </a:rPr>
                  <a:t>3</a:t>
                </a:r>
                <a:endParaRPr lang="en-GB" sz="1200" dirty="0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1204485" y="5940152"/>
                <a:ext cx="38667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dirty="0" smtClean="0">
                    <a:latin typeface="Arial Narrow" panose="020B0606020202030204" pitchFamily="34" charset="0"/>
                  </a:rPr>
                  <a:t>Encoded Silence Descriptor frames (variable frame rate)</a:t>
                </a:r>
                <a:endParaRPr lang="en-GB" sz="1400" dirty="0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836712" y="7235715"/>
              <a:ext cx="1978791" cy="307777"/>
              <a:chOff x="836712" y="5940152"/>
              <a:chExt cx="1978791" cy="307777"/>
            </a:xfrm>
          </p:grpSpPr>
          <p:sp>
            <p:nvSpPr>
              <p:cNvPr id="37" name="Oval 36"/>
              <p:cNvSpPr/>
              <p:nvPr/>
            </p:nvSpPr>
            <p:spPr>
              <a:xfrm>
                <a:off x="836712" y="5961472"/>
                <a:ext cx="252028" cy="265137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  <a:latin typeface="Arial Narrow" panose="020B0606020202030204" pitchFamily="34" charset="0"/>
                  </a:rPr>
                  <a:t>4</a:t>
                </a:r>
                <a:endParaRPr lang="en-GB" sz="1200" dirty="0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1204485" y="5940152"/>
                <a:ext cx="16110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dirty="0" smtClean="0">
                    <a:latin typeface="Arial Narrow" panose="020B0606020202030204" pitchFamily="34" charset="0"/>
                  </a:rPr>
                  <a:t>RTP Payload Packets</a:t>
                </a:r>
                <a:endParaRPr lang="en-GB" sz="1400" dirty="0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123" name="Group 122"/>
            <p:cNvGrpSpPr/>
            <p:nvPr/>
          </p:nvGrpSpPr>
          <p:grpSpPr>
            <a:xfrm>
              <a:off x="836712" y="7595755"/>
              <a:ext cx="1953463" cy="307777"/>
              <a:chOff x="836712" y="5940152"/>
              <a:chExt cx="1953463" cy="307777"/>
            </a:xfrm>
          </p:grpSpPr>
          <p:sp>
            <p:nvSpPr>
              <p:cNvPr id="124" name="Oval 123"/>
              <p:cNvSpPr/>
              <p:nvPr/>
            </p:nvSpPr>
            <p:spPr>
              <a:xfrm>
                <a:off x="836712" y="5961472"/>
                <a:ext cx="252028" cy="265137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  <a:latin typeface="Arial Narrow" panose="020B0606020202030204" pitchFamily="34" charset="0"/>
                  </a:rPr>
                  <a:t>5</a:t>
                </a:r>
                <a:endParaRPr lang="en-GB" sz="1200" dirty="0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25" name="TextBox 124"/>
              <p:cNvSpPr txBox="1"/>
              <p:nvPr/>
            </p:nvSpPr>
            <p:spPr>
              <a:xfrm>
                <a:off x="1204485" y="5940152"/>
                <a:ext cx="158569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dirty="0" smtClean="0">
                    <a:latin typeface="Arial Narrow" panose="020B0606020202030204" pitchFamily="34" charset="0"/>
                  </a:rPr>
                  <a:t>Bad Frame Indication</a:t>
                </a:r>
                <a:endParaRPr lang="en-GB" sz="1400" dirty="0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158" name="Group 157"/>
            <p:cNvGrpSpPr/>
            <p:nvPr/>
          </p:nvGrpSpPr>
          <p:grpSpPr>
            <a:xfrm>
              <a:off x="260648" y="1907704"/>
              <a:ext cx="6423495" cy="3528392"/>
              <a:chOff x="260648" y="1907704"/>
              <a:chExt cx="6423495" cy="3528392"/>
            </a:xfrm>
          </p:grpSpPr>
          <p:grpSp>
            <p:nvGrpSpPr>
              <p:cNvPr id="152" name="Group 151"/>
              <p:cNvGrpSpPr/>
              <p:nvPr/>
            </p:nvGrpSpPr>
            <p:grpSpPr>
              <a:xfrm>
                <a:off x="260648" y="1907704"/>
                <a:ext cx="6423495" cy="3528392"/>
                <a:chOff x="529866" y="1907704"/>
                <a:chExt cx="6423495" cy="3528392"/>
              </a:xfrm>
            </p:grpSpPr>
            <p:sp>
              <p:nvSpPr>
                <p:cNvPr id="3" name="Rectangle 2"/>
                <p:cNvSpPr/>
                <p:nvPr/>
              </p:nvSpPr>
              <p:spPr>
                <a:xfrm>
                  <a:off x="2420888" y="1907704"/>
                  <a:ext cx="2448272" cy="3528392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 anchorCtr="0"/>
                <a:lstStyle/>
                <a:p>
                  <a:pPr algn="ctr"/>
                  <a:r>
                    <a:rPr lang="en-GB" sz="14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EVS </a:t>
                  </a:r>
                </a:p>
                <a:p>
                  <a:pPr algn="ctr"/>
                  <a:r>
                    <a:rPr lang="en-GB" sz="14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Decoder</a:t>
                  </a:r>
                </a:p>
                <a:p>
                  <a:pPr algn="ctr"/>
                  <a:r>
                    <a:rPr lang="en-GB" sz="14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(TS 26.445)</a:t>
                  </a:r>
                  <a:endParaRPr lang="en-GB" sz="1400" dirty="0">
                    <a:solidFill>
                      <a:schemeClr val="tx1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4" name="Rectangle 3"/>
                <p:cNvSpPr/>
                <p:nvPr/>
              </p:nvSpPr>
              <p:spPr>
                <a:xfrm>
                  <a:off x="3775614" y="4274999"/>
                  <a:ext cx="945232" cy="1044116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2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Error Concealment of Lost Packets</a:t>
                  </a:r>
                </a:p>
                <a:p>
                  <a:pPr algn="ctr"/>
                  <a:r>
                    <a:rPr lang="en-GB" sz="12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(TS 26.451)</a:t>
                  </a:r>
                  <a:endParaRPr lang="en-GB" sz="1200" dirty="0">
                    <a:solidFill>
                      <a:schemeClr val="tx1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5" name="Rectangle 4"/>
                <p:cNvSpPr/>
                <p:nvPr/>
              </p:nvSpPr>
              <p:spPr>
                <a:xfrm>
                  <a:off x="3775614" y="3275856"/>
                  <a:ext cx="945232" cy="79208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2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Comfort Noise Decoder</a:t>
                  </a:r>
                </a:p>
                <a:p>
                  <a:pPr algn="ctr"/>
                  <a:r>
                    <a:rPr lang="en-GB" sz="12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(TS 26.449)</a:t>
                  </a:r>
                  <a:endParaRPr lang="en-GB" sz="1200" dirty="0">
                    <a:solidFill>
                      <a:schemeClr val="tx1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7" name="Rectangle 6"/>
                <p:cNvSpPr/>
                <p:nvPr/>
              </p:nvSpPr>
              <p:spPr>
                <a:xfrm>
                  <a:off x="1115616" y="1907704"/>
                  <a:ext cx="945232" cy="1656184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4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RTP Payload</a:t>
                  </a:r>
                </a:p>
                <a:p>
                  <a:pPr algn="ctr"/>
                  <a:r>
                    <a:rPr lang="en-GB" sz="14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Decoding</a:t>
                  </a:r>
                </a:p>
                <a:p>
                  <a:pPr algn="ctr"/>
                  <a:r>
                    <a:rPr lang="en-GB" sz="12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(TS </a:t>
                  </a:r>
                  <a:r>
                    <a:rPr lang="en-GB" sz="12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26.445)</a:t>
                  </a:r>
                  <a:endParaRPr lang="en-GB" sz="1200" dirty="0">
                    <a:solidFill>
                      <a:schemeClr val="tx1"/>
                    </a:solidFill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21" name="Straight Arrow Connector 20"/>
                <p:cNvCxnSpPr>
                  <a:stCxn id="7" idx="2"/>
                  <a:endCxn id="22" idx="0"/>
                </p:cNvCxnSpPr>
                <p:nvPr/>
              </p:nvCxnSpPr>
              <p:spPr>
                <a:xfrm flipH="1">
                  <a:off x="1579493" y="3563888"/>
                  <a:ext cx="8739" cy="648072"/>
                </a:xfrm>
                <a:prstGeom prst="straightConnector1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headEnd type="none" w="med" len="med"/>
                  <a:tailEnd type="triangle" w="med" len="me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2" name="Rectangle 21"/>
                <p:cNvSpPr/>
                <p:nvPr/>
              </p:nvSpPr>
              <p:spPr>
                <a:xfrm>
                  <a:off x="1106877" y="4211960"/>
                  <a:ext cx="945232" cy="1224136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2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Jitter Buffer Management</a:t>
                  </a:r>
                </a:p>
                <a:p>
                  <a:pPr algn="ctr"/>
                  <a:r>
                    <a:rPr lang="en-GB" sz="12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(TS 26.448)</a:t>
                  </a:r>
                  <a:endParaRPr lang="en-GB" sz="1200" dirty="0">
                    <a:solidFill>
                      <a:schemeClr val="tx1"/>
                    </a:solidFill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25" name="Straight Arrow Connector 24"/>
                <p:cNvCxnSpPr>
                  <a:endCxn id="7" idx="1"/>
                </p:cNvCxnSpPr>
                <p:nvPr/>
              </p:nvCxnSpPr>
              <p:spPr>
                <a:xfrm>
                  <a:off x="529866" y="2735796"/>
                  <a:ext cx="585750" cy="0"/>
                </a:xfrm>
                <a:prstGeom prst="straightConnector1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headEnd type="none" w="med" len="med"/>
                  <a:tailEnd type="triangle" w="med" len="me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6" name="Oval 45"/>
                <p:cNvSpPr/>
                <p:nvPr/>
              </p:nvSpPr>
              <p:spPr>
                <a:xfrm>
                  <a:off x="4968311" y="4167354"/>
                  <a:ext cx="252028" cy="265137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2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1</a:t>
                  </a:r>
                  <a:endParaRPr lang="en-GB" sz="1200" dirty="0">
                    <a:solidFill>
                      <a:schemeClr val="tx1"/>
                    </a:solidFill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30" name="Straight Arrow Connector 29"/>
                <p:cNvCxnSpPr/>
                <p:nvPr/>
              </p:nvCxnSpPr>
              <p:spPr>
                <a:xfrm>
                  <a:off x="2051162" y="4355976"/>
                  <a:ext cx="369726" cy="0"/>
                </a:xfrm>
                <a:prstGeom prst="straightConnector1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headEnd type="none" w="med" len="med"/>
                  <a:tailEnd type="triangle" w="med" len="me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35" name="Oval 34"/>
                <p:cNvSpPr/>
                <p:nvPr/>
              </p:nvSpPr>
              <p:spPr>
                <a:xfrm>
                  <a:off x="2110011" y="4018831"/>
                  <a:ext cx="252028" cy="265137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GB" sz="1200" dirty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2″</a:t>
                  </a:r>
                </a:p>
              </p:txBody>
            </p:sp>
            <p:grpSp>
              <p:nvGrpSpPr>
                <p:cNvPr id="61" name="Group 60"/>
                <p:cNvGrpSpPr/>
                <p:nvPr/>
              </p:nvGrpSpPr>
              <p:grpSpPr>
                <a:xfrm>
                  <a:off x="4869160" y="3976092"/>
                  <a:ext cx="2084201" cy="1460004"/>
                  <a:chOff x="4149079" y="7298431"/>
                  <a:chExt cx="2084201" cy="1460004"/>
                </a:xfrm>
              </p:grpSpPr>
              <p:sp>
                <p:nvSpPr>
                  <p:cNvPr id="20" name="TextBox 19"/>
                  <p:cNvSpPr txBox="1"/>
                  <p:nvPr/>
                </p:nvSpPr>
                <p:spPr>
                  <a:xfrm>
                    <a:off x="4149079" y="7298431"/>
                    <a:ext cx="2084201" cy="1460004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  <a:prstDash val="sysDash"/>
                  </a:ln>
                </p:spPr>
                <p:txBody>
                  <a:bodyPr wrap="square" rtlCol="0" anchor="b" anchorCtr="0">
                    <a:noAutofit/>
                  </a:bodyPr>
                  <a:lstStyle/>
                  <a:p>
                    <a:pPr algn="ctr"/>
                    <a:r>
                      <a:rPr lang="en-GB" sz="1400" dirty="0" smtClean="0">
                        <a:latin typeface="Arial Narrow" panose="020B0606020202030204" pitchFamily="34" charset="0"/>
                      </a:rPr>
                      <a:t>(TS 26.131)</a:t>
                    </a:r>
                    <a:endParaRPr lang="en-GB" sz="1400" dirty="0">
                      <a:latin typeface="Arial Narrow" panose="020B0606020202030204" pitchFamily="34" charset="0"/>
                    </a:endParaRPr>
                  </a:p>
                </p:txBody>
              </p:sp>
              <p:sp>
                <p:nvSpPr>
                  <p:cNvPr id="13" name="Rectangle 12"/>
                  <p:cNvSpPr/>
                  <p:nvPr/>
                </p:nvSpPr>
                <p:spPr>
                  <a:xfrm>
                    <a:off x="4599409" y="7446131"/>
                    <a:ext cx="945232" cy="792088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GB" sz="110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rPr>
                      <a:t>D/A </a:t>
                    </a:r>
                  </a:p>
                  <a:p>
                    <a:pPr algn="ctr"/>
                    <a:r>
                      <a:rPr lang="en-GB" sz="110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rPr>
                      <a:t>(16-bit  linear)</a:t>
                    </a:r>
                  </a:p>
                  <a:p>
                    <a:pPr algn="ctr"/>
                    <a:r>
                      <a:rPr lang="en-GB" sz="110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rPr>
                      <a:t>&amp; UE Receive Processing </a:t>
                    </a:r>
                  </a:p>
                </p:txBody>
              </p:sp>
              <p:cxnSp>
                <p:nvCxnSpPr>
                  <p:cNvPr id="15" name="Straight Arrow Connector 14"/>
                  <p:cNvCxnSpPr>
                    <a:endCxn id="13" idx="1"/>
                  </p:cNvCxnSpPr>
                  <p:nvPr/>
                </p:nvCxnSpPr>
                <p:spPr>
                  <a:xfrm>
                    <a:off x="4149080" y="7842175"/>
                    <a:ext cx="450329" cy="0"/>
                  </a:xfrm>
                  <a:prstGeom prst="straightConnector1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headEnd type="none" w="med" len="med"/>
                    <a:tailEnd type="triangle" w="med" len="me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grpSp>
                <p:nvGrpSpPr>
                  <p:cNvPr id="57" name="Group 56"/>
                  <p:cNvGrpSpPr/>
                  <p:nvPr/>
                </p:nvGrpSpPr>
                <p:grpSpPr>
                  <a:xfrm>
                    <a:off x="5819709" y="7607682"/>
                    <a:ext cx="241530" cy="468986"/>
                    <a:chOff x="6359295" y="6800850"/>
                    <a:chExt cx="241530" cy="468986"/>
                  </a:xfrm>
                </p:grpSpPr>
                <p:sp>
                  <p:nvSpPr>
                    <p:cNvPr id="54" name="Rectangle 53"/>
                    <p:cNvSpPr/>
                    <p:nvPr/>
                  </p:nvSpPr>
                  <p:spPr>
                    <a:xfrm>
                      <a:off x="6359295" y="6938391"/>
                      <a:ext cx="126014" cy="206152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chemeClr val="tx1"/>
                      </a:solidFill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10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  <p:sp>
                  <p:nvSpPr>
                    <p:cNvPr id="55" name="Freeform 54"/>
                    <p:cNvSpPr/>
                    <p:nvPr/>
                  </p:nvSpPr>
                  <p:spPr>
                    <a:xfrm>
                      <a:off x="6482551" y="6800850"/>
                      <a:ext cx="118274" cy="468986"/>
                    </a:xfrm>
                    <a:custGeom>
                      <a:avLst/>
                      <a:gdLst>
                        <a:gd name="connsiteX0" fmla="*/ 0 w 133350"/>
                        <a:gd name="connsiteY0" fmla="*/ 133350 h 495300"/>
                        <a:gd name="connsiteX1" fmla="*/ 133350 w 133350"/>
                        <a:gd name="connsiteY1" fmla="*/ 0 h 495300"/>
                        <a:gd name="connsiteX2" fmla="*/ 133350 w 133350"/>
                        <a:gd name="connsiteY2" fmla="*/ 495300 h 495300"/>
                        <a:gd name="connsiteX3" fmla="*/ 38100 w 133350"/>
                        <a:gd name="connsiteY3" fmla="*/ 352425 h 495300"/>
                        <a:gd name="connsiteX0" fmla="*/ 0 w 133350"/>
                        <a:gd name="connsiteY0" fmla="*/ 133350 h 495300"/>
                        <a:gd name="connsiteX1" fmla="*/ 133350 w 133350"/>
                        <a:gd name="connsiteY1" fmla="*/ 0 h 495300"/>
                        <a:gd name="connsiteX2" fmla="*/ 133350 w 133350"/>
                        <a:gd name="connsiteY2" fmla="*/ 495300 h 495300"/>
                        <a:gd name="connsiteX3" fmla="*/ 15076 w 133350"/>
                        <a:gd name="connsiteY3" fmla="*/ 335979 h 495300"/>
                        <a:gd name="connsiteX0" fmla="*/ 0 w 133350"/>
                        <a:gd name="connsiteY0" fmla="*/ 133350 h 495300"/>
                        <a:gd name="connsiteX1" fmla="*/ 133350 w 133350"/>
                        <a:gd name="connsiteY1" fmla="*/ 0 h 495300"/>
                        <a:gd name="connsiteX2" fmla="*/ 133350 w 133350"/>
                        <a:gd name="connsiteY2" fmla="*/ 495300 h 495300"/>
                        <a:gd name="connsiteX3" fmla="*/ 15076 w 133350"/>
                        <a:gd name="connsiteY3" fmla="*/ 335979 h 495300"/>
                        <a:gd name="connsiteX4" fmla="*/ 0 w 133350"/>
                        <a:gd name="connsiteY4" fmla="*/ 133350 h 495300"/>
                        <a:gd name="connsiteX0" fmla="*/ 4659 w 118274"/>
                        <a:gd name="connsiteY0" fmla="*/ 126771 h 495300"/>
                        <a:gd name="connsiteX1" fmla="*/ 118274 w 118274"/>
                        <a:gd name="connsiteY1" fmla="*/ 0 h 495300"/>
                        <a:gd name="connsiteX2" fmla="*/ 118274 w 118274"/>
                        <a:gd name="connsiteY2" fmla="*/ 495300 h 495300"/>
                        <a:gd name="connsiteX3" fmla="*/ 0 w 118274"/>
                        <a:gd name="connsiteY3" fmla="*/ 335979 h 495300"/>
                        <a:gd name="connsiteX4" fmla="*/ 4659 w 118274"/>
                        <a:gd name="connsiteY4" fmla="*/ 126771 h 495300"/>
                        <a:gd name="connsiteX0" fmla="*/ 1369 w 118274"/>
                        <a:gd name="connsiteY0" fmla="*/ 139928 h 495300"/>
                        <a:gd name="connsiteX1" fmla="*/ 118274 w 118274"/>
                        <a:gd name="connsiteY1" fmla="*/ 0 h 495300"/>
                        <a:gd name="connsiteX2" fmla="*/ 118274 w 118274"/>
                        <a:gd name="connsiteY2" fmla="*/ 495300 h 495300"/>
                        <a:gd name="connsiteX3" fmla="*/ 0 w 118274"/>
                        <a:gd name="connsiteY3" fmla="*/ 335979 h 495300"/>
                        <a:gd name="connsiteX4" fmla="*/ 1369 w 118274"/>
                        <a:gd name="connsiteY4" fmla="*/ 139928 h 495300"/>
                        <a:gd name="connsiteX0" fmla="*/ 1369 w 118274"/>
                        <a:gd name="connsiteY0" fmla="*/ 139928 h 468986"/>
                        <a:gd name="connsiteX1" fmla="*/ 118274 w 118274"/>
                        <a:gd name="connsiteY1" fmla="*/ 0 h 468986"/>
                        <a:gd name="connsiteX2" fmla="*/ 114985 w 118274"/>
                        <a:gd name="connsiteY2" fmla="*/ 468986 h 468986"/>
                        <a:gd name="connsiteX3" fmla="*/ 0 w 118274"/>
                        <a:gd name="connsiteY3" fmla="*/ 335979 h 468986"/>
                        <a:gd name="connsiteX4" fmla="*/ 1369 w 118274"/>
                        <a:gd name="connsiteY4" fmla="*/ 139928 h 4689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8274" h="468986">
                          <a:moveTo>
                            <a:pt x="1369" y="139928"/>
                          </a:moveTo>
                          <a:lnTo>
                            <a:pt x="118274" y="0"/>
                          </a:lnTo>
                          <a:cubicBezTo>
                            <a:pt x="117178" y="156329"/>
                            <a:pt x="116081" y="312657"/>
                            <a:pt x="114985" y="468986"/>
                          </a:cubicBezTo>
                          <a:lnTo>
                            <a:pt x="0" y="335979"/>
                          </a:lnTo>
                          <a:cubicBezTo>
                            <a:pt x="456" y="270629"/>
                            <a:pt x="913" y="205278"/>
                            <a:pt x="1369" y="139928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12700">
                      <a:solidFill>
                        <a:schemeClr val="tx1"/>
                      </a:solidFill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10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p:txBody>
                </p:sp>
              </p:grpSp>
              <p:cxnSp>
                <p:nvCxnSpPr>
                  <p:cNvPr id="58" name="Straight Arrow Connector 57"/>
                  <p:cNvCxnSpPr>
                    <a:stCxn id="13" idx="3"/>
                    <a:endCxn id="54" idx="1"/>
                  </p:cNvCxnSpPr>
                  <p:nvPr/>
                </p:nvCxnSpPr>
                <p:spPr>
                  <a:xfrm>
                    <a:off x="5544641" y="7842175"/>
                    <a:ext cx="275068" cy="6124"/>
                  </a:xfrm>
                  <a:prstGeom prst="straightConnector1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headEnd type="none" w="med" len="med"/>
                    <a:tailEnd type="triangle" w="med" len="med"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  <p:sp>
              <p:nvSpPr>
                <p:cNvPr id="63" name="Oval 62"/>
                <p:cNvSpPr/>
                <p:nvPr/>
              </p:nvSpPr>
              <p:spPr>
                <a:xfrm>
                  <a:off x="1297079" y="3757058"/>
                  <a:ext cx="252028" cy="265137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r>
                    <a:rPr lang="en-GB" sz="12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2'</a:t>
                  </a:r>
                  <a:endParaRPr lang="en-GB" sz="1200" dirty="0">
                    <a:solidFill>
                      <a:schemeClr val="tx1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69" name="Oval 68"/>
                <p:cNvSpPr/>
                <p:nvPr/>
              </p:nvSpPr>
              <p:spPr>
                <a:xfrm>
                  <a:off x="678990" y="2339752"/>
                  <a:ext cx="252028" cy="265137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2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4</a:t>
                  </a:r>
                  <a:endParaRPr lang="en-GB" sz="1200" dirty="0">
                    <a:solidFill>
                      <a:schemeClr val="tx1"/>
                    </a:solidFill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121" name="Straight Arrow Connector 120"/>
                <p:cNvCxnSpPr/>
                <p:nvPr/>
              </p:nvCxnSpPr>
              <p:spPr>
                <a:xfrm>
                  <a:off x="2052109" y="5076056"/>
                  <a:ext cx="1723505" cy="0"/>
                </a:xfrm>
                <a:prstGeom prst="straightConnector1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headEnd type="none" w="med" len="med"/>
                  <a:tailEnd type="triangle" w="med" len="me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22" name="Oval 121"/>
                <p:cNvSpPr/>
                <p:nvPr/>
              </p:nvSpPr>
              <p:spPr>
                <a:xfrm>
                  <a:off x="2119697" y="5098951"/>
                  <a:ext cx="252028" cy="265137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2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5</a:t>
                  </a:r>
                  <a:endParaRPr lang="en-GB" sz="1200" dirty="0">
                    <a:solidFill>
                      <a:schemeClr val="tx1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32" name="Rectangle 131"/>
                <p:cNvSpPr/>
                <p:nvPr/>
              </p:nvSpPr>
              <p:spPr>
                <a:xfrm>
                  <a:off x="5292080" y="2915816"/>
                  <a:ext cx="945232" cy="79208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2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16(13)-bit linear to 8 bit </a:t>
                  </a:r>
                </a:p>
                <a:p>
                  <a:pPr algn="ctr"/>
                  <a:r>
                    <a:rPr lang="en-GB" sz="12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A/µ-Law</a:t>
                  </a:r>
                </a:p>
                <a:p>
                  <a:pPr algn="ctr"/>
                  <a:r>
                    <a:rPr lang="en-GB" sz="11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( ITU-T G.711)</a:t>
                  </a:r>
                </a:p>
              </p:txBody>
            </p:sp>
            <p:cxnSp>
              <p:nvCxnSpPr>
                <p:cNvPr id="134" name="Straight Arrow Connector 133"/>
                <p:cNvCxnSpPr/>
                <p:nvPr/>
              </p:nvCxnSpPr>
              <p:spPr>
                <a:xfrm>
                  <a:off x="6237312" y="3347864"/>
                  <a:ext cx="576064" cy="0"/>
                </a:xfrm>
                <a:prstGeom prst="straightConnector1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headEnd type="none" w="med" len="med"/>
                  <a:tailEnd type="triangle" w="med" len="me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35" name="Straight Arrow Connector 134"/>
                <p:cNvCxnSpPr/>
                <p:nvPr/>
              </p:nvCxnSpPr>
              <p:spPr>
                <a:xfrm>
                  <a:off x="4869160" y="3332076"/>
                  <a:ext cx="422920" cy="0"/>
                </a:xfrm>
                <a:prstGeom prst="straightConnector1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headEnd type="none" w="med" len="med"/>
                  <a:tailEnd type="triangle" w="med" len="me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36" name="Rectangle 135"/>
                <p:cNvSpPr/>
                <p:nvPr/>
              </p:nvSpPr>
              <p:spPr>
                <a:xfrm>
                  <a:off x="5292080" y="1907704"/>
                  <a:ext cx="945232" cy="792088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2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16-bit linear</a:t>
                  </a:r>
                  <a:endParaRPr lang="en-GB" sz="1200" dirty="0">
                    <a:solidFill>
                      <a:schemeClr val="tx1"/>
                    </a:solidFill>
                    <a:latin typeface="Arial Narrow" panose="020B0606020202030204" pitchFamily="34" charset="0"/>
                  </a:endParaRPr>
                </a:p>
              </p:txBody>
            </p:sp>
            <p:cxnSp>
              <p:nvCxnSpPr>
                <p:cNvPr id="137" name="Straight Arrow Connector 136"/>
                <p:cNvCxnSpPr/>
                <p:nvPr/>
              </p:nvCxnSpPr>
              <p:spPr>
                <a:xfrm>
                  <a:off x="6237312" y="2339752"/>
                  <a:ext cx="576064" cy="0"/>
                </a:xfrm>
                <a:prstGeom prst="straightConnector1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headEnd type="none" w="med" len="med"/>
                  <a:tailEnd type="triangle" w="med" len="me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39" name="Straight Arrow Connector 138"/>
                <p:cNvCxnSpPr/>
                <p:nvPr/>
              </p:nvCxnSpPr>
              <p:spPr>
                <a:xfrm>
                  <a:off x="4869160" y="2323964"/>
                  <a:ext cx="422920" cy="0"/>
                </a:xfrm>
                <a:prstGeom prst="straightConnector1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headEnd type="none" w="med" len="med"/>
                  <a:tailEnd type="triangle" w="med" len="me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50" name="Oval 149"/>
                <p:cNvSpPr/>
                <p:nvPr/>
              </p:nvSpPr>
              <p:spPr>
                <a:xfrm>
                  <a:off x="4939297" y="1979712"/>
                  <a:ext cx="252028" cy="265137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2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1</a:t>
                  </a:r>
                  <a:endParaRPr lang="en-GB" sz="1200" dirty="0">
                    <a:solidFill>
                      <a:schemeClr val="tx1"/>
                    </a:solidFill>
                    <a:latin typeface="Arial Narrow" panose="020B0606020202030204" pitchFamily="34" charset="0"/>
                  </a:endParaRPr>
                </a:p>
              </p:txBody>
            </p:sp>
            <p:sp>
              <p:nvSpPr>
                <p:cNvPr id="151" name="Oval 150"/>
                <p:cNvSpPr/>
                <p:nvPr/>
              </p:nvSpPr>
              <p:spPr>
                <a:xfrm>
                  <a:off x="4954606" y="3010719"/>
                  <a:ext cx="252028" cy="265137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200" dirty="0" smtClean="0">
                      <a:solidFill>
                        <a:schemeClr val="tx1"/>
                      </a:solidFill>
                      <a:latin typeface="Arial Narrow" panose="020B0606020202030204" pitchFamily="34" charset="0"/>
                    </a:rPr>
                    <a:t>1</a:t>
                  </a:r>
                  <a:endParaRPr lang="en-GB" sz="1200" dirty="0">
                    <a:solidFill>
                      <a:schemeClr val="tx1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155" name="Oval 154"/>
              <p:cNvSpPr/>
              <p:nvPr/>
            </p:nvSpPr>
            <p:spPr>
              <a:xfrm>
                <a:off x="1844824" y="4522887"/>
                <a:ext cx="252028" cy="265137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  <a:latin typeface="Arial Narrow" panose="020B0606020202030204" pitchFamily="34" charset="0"/>
                  </a:rPr>
                  <a:t>3</a:t>
                </a:r>
                <a:endParaRPr lang="en-GB" sz="1200" dirty="0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  <p:cxnSp>
            <p:nvCxnSpPr>
              <p:cNvPr id="157" name="Elbow Connector 156"/>
              <p:cNvCxnSpPr>
                <a:stCxn id="22" idx="3"/>
              </p:cNvCxnSpPr>
              <p:nvPr/>
            </p:nvCxnSpPr>
            <p:spPr>
              <a:xfrm flipV="1">
                <a:off x="1782891" y="3671900"/>
                <a:ext cx="1699621" cy="1152128"/>
              </a:xfrm>
              <a:prstGeom prst="bentConnector3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headEnd type="none" w="med" len="med"/>
                <a:tailEnd type="triangl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64" name="Group 163"/>
            <p:cNvGrpSpPr/>
            <p:nvPr/>
          </p:nvGrpSpPr>
          <p:grpSpPr>
            <a:xfrm>
              <a:off x="620688" y="6372200"/>
              <a:ext cx="5760214" cy="523220"/>
              <a:chOff x="620688" y="6372200"/>
              <a:chExt cx="5760214" cy="523220"/>
            </a:xfrm>
          </p:grpSpPr>
          <p:sp>
            <p:nvSpPr>
              <p:cNvPr id="161" name="Oval 160"/>
              <p:cNvSpPr/>
              <p:nvPr/>
            </p:nvSpPr>
            <p:spPr>
              <a:xfrm>
                <a:off x="620688" y="6392442"/>
                <a:ext cx="252028" cy="265137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  <a:latin typeface="Arial Narrow" panose="020B0606020202030204" pitchFamily="34" charset="0"/>
                  </a:rPr>
                  <a:t>2'</a:t>
                </a:r>
                <a:endParaRPr lang="en-GB" sz="1200" dirty="0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62" name="TextBox 161"/>
              <p:cNvSpPr txBox="1"/>
              <p:nvPr/>
            </p:nvSpPr>
            <p:spPr>
              <a:xfrm>
                <a:off x="1204485" y="6372200"/>
                <a:ext cx="51764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dirty="0" smtClean="0">
                    <a:latin typeface="Arial Narrow" panose="020B0606020202030204" pitchFamily="34" charset="0"/>
                  </a:rPr>
                  <a:t>Impaired received audio frame, nominally 50 frames/s, number of bits/frame </a:t>
                </a:r>
              </a:p>
              <a:p>
                <a:r>
                  <a:rPr lang="en-GB" sz="1400" dirty="0" smtClean="0">
                    <a:latin typeface="Arial Narrow" panose="020B0606020202030204" pitchFamily="34" charset="0"/>
                  </a:rPr>
                  <a:t>depending on the EVS codec mode </a:t>
                </a:r>
                <a:endParaRPr lang="en-GB" sz="1400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63" name="Oval 162"/>
              <p:cNvSpPr/>
              <p:nvPr/>
            </p:nvSpPr>
            <p:spPr>
              <a:xfrm>
                <a:off x="944724" y="6392442"/>
                <a:ext cx="252028" cy="265137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GB" sz="1200" dirty="0" smtClean="0">
                    <a:solidFill>
                      <a:schemeClr val="tx1"/>
                    </a:solidFill>
                    <a:latin typeface="Arial Narrow" panose="020B0606020202030204" pitchFamily="34" charset="0"/>
                  </a:rPr>
                  <a:t>2″</a:t>
                </a:r>
                <a:endParaRPr lang="en-GB" sz="1200" dirty="0">
                  <a:solidFill>
                    <a:schemeClr val="tx1"/>
                  </a:solidFill>
                  <a:latin typeface="Arial Narrow" panose="020B0606020202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12503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7223</TotalTime>
  <Words>246</Words>
  <Application>Microsoft Office PowerPoint</Application>
  <PresentationFormat>On-screen Show (4:3)</PresentationFormat>
  <Paragraphs>75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</dc:creator>
  <cp:lastModifiedBy>Jon</cp:lastModifiedBy>
  <cp:revision>15</cp:revision>
  <dcterms:created xsi:type="dcterms:W3CDTF">2014-03-12T14:00:17Z</dcterms:created>
  <dcterms:modified xsi:type="dcterms:W3CDTF">2014-05-06T10:35:37Z</dcterms:modified>
</cp:coreProperties>
</file>