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5"/>
  </p:notesMasterIdLst>
  <p:handoutMasterIdLst>
    <p:handoutMasterId r:id="rId26"/>
  </p:handoutMasterIdLst>
  <p:sldIdLst>
    <p:sldId id="303" r:id="rId5"/>
    <p:sldId id="705" r:id="rId6"/>
    <p:sldId id="1076" r:id="rId7"/>
    <p:sldId id="1183" r:id="rId8"/>
    <p:sldId id="1185" r:id="rId9"/>
    <p:sldId id="1181" r:id="rId10"/>
    <p:sldId id="1176" r:id="rId11"/>
    <p:sldId id="1168" r:id="rId12"/>
    <p:sldId id="1180" r:id="rId13"/>
    <p:sldId id="1179" r:id="rId14"/>
    <p:sldId id="926" r:id="rId15"/>
    <p:sldId id="1184" r:id="rId16"/>
    <p:sldId id="1186" r:id="rId17"/>
    <p:sldId id="1187" r:id="rId18"/>
    <p:sldId id="1178" r:id="rId19"/>
    <p:sldId id="1171" r:id="rId20"/>
    <p:sldId id="1182" r:id="rId21"/>
    <p:sldId id="1175" r:id="rId22"/>
    <p:sldId id="1177" r:id="rId23"/>
    <p:sldId id="1170" r:id="rId24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82" autoAdjust="0"/>
    <p:restoredTop sz="96370" autoAdjust="0"/>
  </p:normalViewPr>
  <p:slideViewPr>
    <p:cSldViewPr snapToGrid="0">
      <p:cViewPr varScale="1">
        <p:scale>
          <a:sx n="127" d="100"/>
          <a:sy n="127" d="100"/>
        </p:scale>
        <p:origin x="656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11/16/25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11/16/25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SA4#134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Dallas, TX-US, 17-21 Nov. 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S4-251610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SA4#134, 17-21 November 2025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‹N°›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456" y="222252"/>
            <a:ext cx="20884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6_Madrid_2024-12/Docs/SP-241673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9_Beijing_2025-09/Docs/SP-251265.zip" TargetMode="External"/><Relationship Id="rId3" Type="http://schemas.openxmlformats.org/officeDocument/2006/relationships/hyperlink" Target="https://www.3gpp.org/ftp/tsg_sa/TSG_SA/TSGS_107_Incheon_2025-03/Docs/SP-250263.zip" TargetMode="External"/><Relationship Id="rId7" Type="http://schemas.openxmlformats.org/officeDocument/2006/relationships/hyperlink" Target="https://www.3gpp.org/ftp/tsg_sa/TSG_SA/TSGS_109_Beijing_2025-09/Docs/SP-250939.zip" TargetMode="External"/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9_Beijing_2025-09/Docs/SP-250938.zip" TargetMode="External"/><Relationship Id="rId5" Type="http://schemas.openxmlformats.org/officeDocument/2006/relationships/hyperlink" Target="https://www.3gpp.org/ftp/tsg_sa/TSG_SA/TSGS_109_Beijing_2025-09/Docs/SP-250937.zip" TargetMode="External"/><Relationship Id="rId4" Type="http://schemas.openxmlformats.org/officeDocument/2006/relationships/hyperlink" Target="https://www.3gpp.org/ftp/tsg_sa/TSG_SA/TSGS_108_Prague_2025-06/Docs/SP-250636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4_Dallas/Docs/S4-251746.zip" TargetMode="External"/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4_CODEC/TSGS4_134_Dallas/Docs/S4-251900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7_Incheon_2025-03/Docs/SP-250263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7_Incheon_2025-03/Docs/SP-250263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julien.lemotheux@orange.com" TargetMode="External"/><Relationship Id="rId2" Type="http://schemas.openxmlformats.org/officeDocument/2006/relationships/hyperlink" Target="https://www.3gpp.org/ftp/tsg_sa/TSG_SA/TSGS_108_Prague_2025-06/Docs/SP-250636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0937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0938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jricard@global.tencent.com" TargetMode="External"/><Relationship Id="rId2" Type="http://schemas.openxmlformats.org/officeDocument/2006/relationships/hyperlink" Target="https://www.3gpp.org/ftp/tsg_sa/TSG_SA/TSGS_109_Beijing_2025-09/Docs/SP-25119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3GPP_SA4_AHOC_MTGs/SA4_MBS/Docs/S4aI250188.zip" TargetMode="External"/><Relationship Id="rId3" Type="http://schemas.openxmlformats.org/officeDocument/2006/relationships/hyperlink" Target="mailto:tsto@qti.qualcomm.com" TargetMode="External"/><Relationship Id="rId7" Type="http://schemas.openxmlformats.org/officeDocument/2006/relationships/hyperlink" Target="https://www.3gpp.org/ftp/TSG_SA/WG4_CODEC/3GPP_SA4_AHOC_MTGs/SA4_MBS/Docs/S4aI250187.zip" TargetMode="External"/><Relationship Id="rId2" Type="http://schemas.openxmlformats.org/officeDocument/2006/relationships/hyperlink" Target="https://www.3gpp.org/ftp/tsg_sa/TSG_SA/TSGS_108_Prague_2025-06/Docs/SP-2512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cs.google.com/spreadsheets/d/1PusEdliKFm0h5ZzqBX-KfeCuwV04KHCq0Sf4JMkeUBM/edit?usp=sharing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s://www.3gpp.org/ftp/TSG_SA/WG4_CODEC/3GPP_SA4_AHOC_MTGs/SA4_MBS/Docs/S4aI250184.zip" TargetMode="External"/><Relationship Id="rId10" Type="http://schemas.openxmlformats.org/officeDocument/2006/relationships/hyperlink" Target="https://www.3gpp.org/ftp/TSG_SA/WG4_CODEC/3GPP_SA4_AHOC_MTGs/SA4_MBS/Docs/S4aI250194.zip" TargetMode="External"/><Relationship Id="rId4" Type="http://schemas.openxmlformats.org/officeDocument/2006/relationships/hyperlink" Target="https://www.3gpp.org/ftp/tsg_sa/TSG_SA/TSGS_109_Beijing_2025-09/Docs/SP-251136.zip" TargetMode="External"/><Relationship Id="rId9" Type="http://schemas.openxmlformats.org/officeDocument/2006/relationships/hyperlink" Target="https://www.3gpp.org/ftp/TSG_SA/WG4_CODEC/3GPP_SA4_AHOC_MTGs/SA4_MBS/Docs/S4aI250189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262.zip" TargetMode="External"/><Relationship Id="rId2" Type="http://schemas.openxmlformats.org/officeDocument/2006/relationships/hyperlink" Target="https://www.3gpp.org/ftp/tsg_sa/TSG_SA/TSGS_108_Prague_2025-06/Docs/SP-25063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07_Incheon_2025-03/Docs/SP-250265.zip" TargetMode="External"/><Relationship Id="rId4" Type="http://schemas.openxmlformats.org/officeDocument/2006/relationships/hyperlink" Target="https://www.3gpp.org/ftp/TSG_SA/TSG_SA/TSGS_105_Melbourne_2024-09/Docs/SP-241314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4_Dallas/Docs/S4-251716.zip" TargetMode="External"/><Relationship Id="rId3" Type="http://schemas.openxmlformats.org/officeDocument/2006/relationships/hyperlink" Target="https://www.3gpp.org/ftp/TSG_SA/WG4_CODEC/3GPP_SA4_AHOC_MTGs/SA4_VIDEO/Docs/S4aV250065.zip" TargetMode="External"/><Relationship Id="rId7" Type="http://schemas.openxmlformats.org/officeDocument/2006/relationships/hyperlink" Target="https://www.3gpp.org/ftp/tsg_sa/WG4_CODEC/TSGS4_134_Dallas/Docs/S4-251931.zip" TargetMode="External"/><Relationship Id="rId2" Type="http://schemas.openxmlformats.org/officeDocument/2006/relationships/hyperlink" Target="https://www.3gpp.org/ftp/TSG_SA/WG4_CODEC/3GPP_SA4_AHOC_MTGs/SA4_VIDEO/Docs/S4aV2500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4_Dallas/Docs/S4-251917.zip" TargetMode="External"/><Relationship Id="rId5" Type="http://schemas.openxmlformats.org/officeDocument/2006/relationships/hyperlink" Target="https://www.3gpp.org/ftp/tsg_sa/WG4_CODEC/TSGS4_134_Dallas/Docs/S4-251778.zip" TargetMode="External"/><Relationship Id="rId10" Type="http://schemas.openxmlformats.org/officeDocument/2006/relationships/hyperlink" Target="https://www.3gpp.org/ftp/tsg_sa/TSG_SA/TSGS_108_Prague_2025-06/Docs/SP-250633.zip" TargetMode="External"/><Relationship Id="rId4" Type="http://schemas.openxmlformats.org/officeDocument/2006/relationships/hyperlink" Target="https://www.3gpp.org/ftp/tsg_sa/WG4_CODEC/TSGS4_134_Dallas/Docs/S4-251715.zip" TargetMode="External"/><Relationship Id="rId9" Type="http://schemas.openxmlformats.org/officeDocument/2006/relationships/hyperlink" Target="https://www.3gpp.org/ftp/tsg_sa/WG4_CODEC/TSGS4_134_Dallas/Docs/S4-251779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7_Incheon_2025-03/Docs/SP-25026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4_Dallas/Docs/S4-251847.zip" TargetMode="External"/><Relationship Id="rId3" Type="http://schemas.openxmlformats.org/officeDocument/2006/relationships/hyperlink" Target="https://www.3gpp.org/ftp/TSG_SA/WG4_CODEC/3GPP_SA4_AHOC_MTGs/SA4_Audio/Docs/S4aA250126.zip" TargetMode="External"/><Relationship Id="rId7" Type="http://schemas.openxmlformats.org/officeDocument/2006/relationships/hyperlink" Target="https://www.3gpp.org/ftp/tsg_sa/WG4_CODEC/TSGS4_134_Dallas/Docs/S4-251833.zip" TargetMode="External"/><Relationship Id="rId2" Type="http://schemas.openxmlformats.org/officeDocument/2006/relationships/hyperlink" Target="https://portal.3gpp.org/ngppapp/CreateTdoc.Aspx?mode=view&amp;contributionUid=S4aA25009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4_Dallas/Docs/S4-251860.zip" TargetMode="External"/><Relationship Id="rId5" Type="http://schemas.openxmlformats.org/officeDocument/2006/relationships/hyperlink" Target="https://www.3gpp.org/ftp/tsg_sa/WG4_CODEC/TSGS4_134_Dallas/Docs/S4-251750.zip" TargetMode="External"/><Relationship Id="rId4" Type="http://schemas.openxmlformats.org/officeDocument/2006/relationships/hyperlink" Target="https://www.3gpp.org/ftp/TSG_SA/WG4_CODEC/3GPP_SA4_AHOC_MTGs/SA4_Audio/Docs/S4aA250119.zip" TargetMode="External"/><Relationship Id="rId9" Type="http://schemas.openxmlformats.org/officeDocument/2006/relationships/hyperlink" Target="https://www.3gpp.org/ftp/TSG_SA/TSG_SA/TSGS_105_Melbourne_2024-09/Docs/SP-241314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4_Dallas/Docs/S4-251621.zip" TargetMode="External"/><Relationship Id="rId13" Type="http://schemas.openxmlformats.org/officeDocument/2006/relationships/hyperlink" Target="https://www.3gpp.org/ftp/tsg_sa/WG4_CODEC/TSGS4_134_Dallas/Docs/S4-251702.zip" TargetMode="External"/><Relationship Id="rId3" Type="http://schemas.openxmlformats.org/officeDocument/2006/relationships/hyperlink" Target="https://www.3gpp.org/ftp/TSG_SA/WG4_CODEC/3GPP_SA4_AHOC_MTGs/SA4_MBS/Docs/S4aI250186.zip" TargetMode="External"/><Relationship Id="rId7" Type="http://schemas.openxmlformats.org/officeDocument/2006/relationships/hyperlink" Target="https://www.3gpp.org/ftp/TSG_SA/WG4_CODEC/3GPP_SA4_AHOC_MTGs/SA4_MBS/Docs/S4aI250196.zip" TargetMode="External"/><Relationship Id="rId12" Type="http://schemas.openxmlformats.org/officeDocument/2006/relationships/hyperlink" Target="https://www.3gpp.org/ftp/tsg_sa/WG4_CODEC/TSGS4_134_Dallas/Docs/S4-251703.zip" TargetMode="External"/><Relationship Id="rId2" Type="http://schemas.openxmlformats.org/officeDocument/2006/relationships/hyperlink" Target="https://www.3gpp.org/ftp/tsg_sa/TSG_SA/TSGS_107_Incheon_2025-03/Docs/SP-2502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3GPP_SA4_AHOC_MTGs/SA4_MBS/Docs/S4aI250195.zip" TargetMode="External"/><Relationship Id="rId11" Type="http://schemas.openxmlformats.org/officeDocument/2006/relationships/hyperlink" Target="https://www.3gpp.org/ftp/tsg_sa/WG4_CODEC/TSGS4_134_Dallas/Docs/S4-251711.zip" TargetMode="External"/><Relationship Id="rId5" Type="http://schemas.openxmlformats.org/officeDocument/2006/relationships/hyperlink" Target="https://www.3gpp.org/ftp/TSG_SA/WG4_CODEC/3GPP_SA4_AHOC_MTGs/SA4_MBS/Docs/S4aI250181.zip" TargetMode="External"/><Relationship Id="rId10" Type="http://schemas.openxmlformats.org/officeDocument/2006/relationships/hyperlink" Target="https://www.3gpp.org/ftp/tsg_sa/WG4_CODEC/TSGS4_134_Dallas/Docs/S4-251788.zip" TargetMode="External"/><Relationship Id="rId4" Type="http://schemas.openxmlformats.org/officeDocument/2006/relationships/hyperlink" Target="https://www.3gpp.org/ftp/TSG_SA/WG4_CODEC/3GPP_SA4_AHOC_MTGs/SA4_MBS/Docs/S4aI250175.zip" TargetMode="External"/><Relationship Id="rId9" Type="http://schemas.openxmlformats.org/officeDocument/2006/relationships/hyperlink" Target="https://www.3gpp.org/ftp/tsg_sa/WG4_CODEC/TSGS4_134_Dallas/Docs/S4-25162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673.zip" TargetMode="External"/><Relationship Id="rId2" Type="http://schemas.openxmlformats.org/officeDocument/2006/relationships/hyperlink" Target="https://www.3gpp.org/ftp/tsg_sa/TSG_SA/TSGS_108_Prague_2025-06/Docs/SP-250634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634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SA4#134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Gilles Teniou, SA4 Chair (Tencent)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A6B2-D9DF-54DE-FC1B-50290C73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70F42-BF21-BB85-4EAF-9DB7710C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Diverse audio Capturing System for UEs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 err="1">
                <a:latin typeface="+mn-lt"/>
              </a:rPr>
              <a:t>DaCAS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63E33A-6098-609D-8644-913FEC9FF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4083136"/>
          </a:xfrm>
        </p:spPr>
        <p:txBody>
          <a:bodyPr>
            <a:normAutofit lnSpcReduction="10000"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de-DE" altLang="zh-CN" sz="1600" dirty="0">
                <a:cs typeface="Arial" pitchFamily="34" charset="0"/>
              </a:rPr>
              <a:t>Wang Bin, Beijing Xiaomi Mobile Software, wangbin23@xiaomi.com 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There 2 telco meeting since last SA4 meeting.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5 input contributions on 15 Sep,2025 meeting,2 were agreed which related to test scripts and single source capture evaluation procedure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3 input contributions on 27 Oct,2025 meeting, all were noted for further discussions.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 Repository for scripts / test data under SA4/audio should be considered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 Test methods and requirements developed under </a:t>
            </a:r>
            <a:r>
              <a:rPr lang="en-US" altLang="zh-CN" sz="1200" dirty="0" err="1">
                <a:cs typeface="Arial" pitchFamily="34" charset="0"/>
              </a:rPr>
              <a:t>DaCAS</a:t>
            </a:r>
            <a:r>
              <a:rPr lang="en-US" altLang="zh-CN" sz="1200" dirty="0">
                <a:cs typeface="Arial" pitchFamily="34" charset="0"/>
              </a:rPr>
              <a:t> and found relevant for ATIAS scope should be proposed for inclusion in TS 26.260 / 26.261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are 9 contributions submitted for this meeting’s discussion, related topics are as follows: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Test scripts updates, repository application?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Test methods and requirements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Requirements for raw microphone signals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Example solution deliverables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E036D64-1FFB-AA15-413C-D76CD9AB72B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5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noProof="0" dirty="0">
                          <a:latin typeface="+mn-lt"/>
                        </a:rPr>
                        <a:t>1060022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Diverse audio Capturing System for 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 err="1">
                          <a:latin typeface="+mn-lt"/>
                        </a:rPr>
                        <a:t>DaCAS</a:t>
                      </a:r>
                      <a:endParaRPr lang="en-GB" sz="1100" b="0" noProof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9/9/2025-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&gt; 5/5/2026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SP-241673</a:t>
                      </a:r>
                      <a:endParaRPr lang="en-GB" sz="1100" b="0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Rel-19-&gt; Rel-20 work item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0920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SA#109 (SA4#133-e)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CFD487-E819-95E6-93AB-8306E15E8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904843"/>
              </p:ext>
            </p:extLst>
          </p:nvPr>
        </p:nvGraphicFramePr>
        <p:xfrm>
          <a:off x="873876" y="1742264"/>
          <a:ext cx="10084901" cy="22742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9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47%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49%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1386979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1070055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Ultra Low Bitrate Speech Codec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FS_ULBC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SP-250263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10147627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1080050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Media Energy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Exposure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Evaluation Framework phase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FS_Energy_Ph2-MED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4"/>
                        </a:rPr>
                        <a:t>SP-250636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6542491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on Usage of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Dynamically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Traffic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QoS support in Media Applications and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FS_DCTC_eQOS_MED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SP-250937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42931052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Advanced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Formats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Points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FS_AVFOPS_MED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SP-250938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5329982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3D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Gaussian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splats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6G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FS_3DGS_6G_MED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SP-250939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489254903"/>
                  </a:ext>
                </a:extLst>
              </a:tr>
              <a:tr h="192093"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fr-FR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FS_AMD_Ph2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SP-251265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195455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52657"/>
            <a:ext cx="11068050" cy="413225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Döhla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2 Ad-Hoc Calls with 2 documents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Recommendations based on the agreements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Endorse TR 26.858v0.7.0 as the basis of further work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 </a:t>
            </a:r>
            <a:r>
              <a:rPr lang="en-US" altLang="zh-CN" sz="1400" dirty="0" err="1">
                <a:cs typeface="Arial" pitchFamily="34" charset="0"/>
              </a:rPr>
              <a:t>WebCodec</a:t>
            </a:r>
            <a:r>
              <a:rPr lang="en-US" altLang="zh-CN" sz="1400" dirty="0">
                <a:cs typeface="Arial" pitchFamily="34" charset="0"/>
              </a:rPr>
              <a:t> registrations (1900) and LS to W3C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TR 26.858 – completion seems to not be possible at this meeting.</a:t>
            </a:r>
          </a:p>
          <a:p>
            <a:pPr>
              <a:buNone/>
            </a:pPr>
            <a:endParaRPr lang="fr-FR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1030009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Study on Audio Codec APIs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49%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SP-240480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E835A9-9648-98B0-BBFD-C340C5374FD4}"/>
              </a:ext>
            </a:extLst>
          </p:cNvPr>
          <p:cNvGraphicFramePr>
            <a:graphicFrameLocks noGrp="1"/>
          </p:cNvGraphicFramePr>
          <p:nvPr/>
        </p:nvGraphicFramePr>
        <p:xfrm>
          <a:off x="1921397" y="4604656"/>
          <a:ext cx="4988689" cy="799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1379">
                  <a:extLst>
                    <a:ext uri="{9D8B030D-6E8A-4147-A177-3AD203B41FA5}">
                      <a16:colId xmlns:a16="http://schemas.microsoft.com/office/drawing/2014/main" val="4232079432"/>
                    </a:ext>
                  </a:extLst>
                </a:gridCol>
                <a:gridCol w="3987310">
                  <a:extLst>
                    <a:ext uri="{9D8B030D-6E8A-4147-A177-3AD203B41FA5}">
                      <a16:colId xmlns:a16="http://schemas.microsoft.com/office/drawing/2014/main" val="526131363"/>
                    </a:ext>
                  </a:extLst>
                </a:gridCol>
              </a:tblGrid>
              <a:tr h="2663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sng" strike="noStrike" dirty="0">
                          <a:effectLst/>
                          <a:hlinkClick r:id="rId3"/>
                        </a:rPr>
                        <a:t>S4-251746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DRAFT LS on IVAS codec WebCodecs API (To W3C Media Working Group)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17626812"/>
                  </a:ext>
                </a:extLst>
              </a:tr>
              <a:tr h="2663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S4-251896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Editor's version of TR 26.858 v0.8.0-draft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41547413"/>
                  </a:ext>
                </a:extLst>
              </a:tr>
              <a:tr h="2663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sng" strike="noStrike">
                          <a:effectLst/>
                          <a:hlinkClick r:id="rId4"/>
                        </a:rPr>
                        <a:t>S4-251900</a:t>
                      </a:r>
                      <a:endParaRPr lang="en-GB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[FS_ACAPI] Registration of 3GPP communication codecs as WebCodecs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65128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71784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Ultra Low Bitrate Speech Codec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dirty="0"/>
              <a:t>FS_ULBC</a:t>
            </a:r>
            <a:r>
              <a:rPr lang="en-US" altLang="en-US" dirty="0"/>
              <a:t>) 1/2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1070055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Ultra Low Bitrate Speech Codec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FS_ULBC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SP-250263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647700" y="2077720"/>
            <a:ext cx="11068050" cy="4299391"/>
          </a:xfrm>
        </p:spPr>
        <p:txBody>
          <a:bodyPr>
            <a:normAutofit fontScale="92500" lnSpcReduction="20000"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</a:t>
            </a:r>
            <a:r>
              <a:rPr lang="fi-FI" sz="1600" dirty="0" err="1">
                <a:cs typeface="Arial" panose="020B0604020202020204" pitchFamily="34" charset="0"/>
              </a:rPr>
              <a:t>Xu</a:t>
            </a:r>
            <a:r>
              <a:rPr lang="fi-FI" sz="1600" dirty="0">
                <a:cs typeface="Arial" panose="020B0604020202020204" pitchFamily="34" charset="0"/>
              </a:rPr>
              <a:t>, China Mobile, 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Additional application scenarios were agreed for TR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(S4aA250256, S4aA250265, and S4aA250260)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Updated mouth-to-ear delay estimation was agreed for TR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(S4aA250276)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Design constraints related to complexity, memory, and parameter/configuration were agreed for TR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(S4aA250253, S4aA250269, and S4aA250275)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Evaluation of existing technologies, including the complexity of DAC and Lyra V2, the impact of noise suppression on AI-based codecs and PLC with DAC codec were agreed for TR</a:t>
            </a:r>
            <a:r>
              <a:rPr lang="en-US" altLang="zh-CN" sz="15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(S4aA250261, S4aA250262, S4aA250263, S4aA250264, and S4aA250268)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Considerations on ULBC codec evaluation was agreed for TR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(S4aA250252)</a:t>
            </a: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The list of open issues, considerations on complexity, the SPS scheme based on the '</a:t>
            </a:r>
            <a:r>
              <a:rPr lang="en-US" altLang="zh-CN" sz="1500" dirty="0" err="1">
                <a:cs typeface="Arial" panose="020B0604020202020204" pitchFamily="34" charset="0"/>
              </a:rPr>
              <a:t>Cell_specific_Koffset</a:t>
            </a:r>
            <a:r>
              <a:rPr lang="en-US" altLang="zh-CN" sz="1500" dirty="0">
                <a:cs typeface="Arial" panose="020B0604020202020204" pitchFamily="34" charset="0"/>
              </a:rPr>
              <a:t>' approach, and better G/T values from field measurements were agreed for P-doc </a:t>
            </a:r>
            <a:r>
              <a:rPr lang="en-US" altLang="zh-CN" sz="1500" i="1" dirty="0">
                <a:solidFill>
                  <a:srgbClr val="0000FF"/>
                </a:solidFill>
                <a:cs typeface="Arial" panose="020B0604020202020204" pitchFamily="34" charset="0"/>
              </a:rPr>
              <a:t>(S4aA250272, S4aA250266, S4aA250277, S4aA250208, S4aA250267)</a:t>
            </a:r>
            <a:endParaRPr lang="en-US" altLang="zh-CN" sz="1500" dirty="0">
              <a:cs typeface="Arial" panose="020B0604020202020204" pitchFamily="34" charset="0"/>
            </a:endParaRPr>
          </a:p>
          <a:p>
            <a:pPr marL="687705" lvl="1" indent="-287655"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500" dirty="0">
                <a:cs typeface="Arial" panose="020B0604020202020204" pitchFamily="34" charset="0"/>
              </a:rPr>
              <a:t>Discussions on RAN simulation methodologies, bundling times, and TBS values, but no agreements were reached.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NONE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8B41A-F4FE-6662-4FE3-75FFFF5A9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C90AC319-176F-042F-4D63-027F821A8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Ultra Low Bitrate Speech Codec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dirty="0"/>
              <a:t>FS_ULBC</a:t>
            </a:r>
            <a:r>
              <a:rPr lang="en-US" altLang="en-US" dirty="0"/>
              <a:t>) 2/2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9A91F30-C57C-DBD4-828F-EC760D06291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1070055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Ultra Low Bitrate Speech Codec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FS_ULBC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SP-250263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D21E98C-2D96-54FF-B110-A8D50DFDA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077720"/>
            <a:ext cx="11068050" cy="4299391"/>
          </a:xfrm>
        </p:spPr>
        <p:txBody>
          <a:bodyPr>
            <a:normAutofit fontScale="92500" lnSpcReduction="20000"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</a:t>
            </a:r>
            <a:r>
              <a:rPr lang="fi-FI" sz="1600" dirty="0" err="1">
                <a:cs typeface="Arial" panose="020B0604020202020204" pitchFamily="34" charset="0"/>
              </a:rPr>
              <a:t>Xu</a:t>
            </a:r>
            <a:r>
              <a:rPr lang="fi-FI" sz="1600" dirty="0">
                <a:cs typeface="Arial" panose="020B0604020202020204" pitchFamily="34" charset="0"/>
              </a:rPr>
              <a:t>, China Mobile, 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cs typeface="Arial" panose="020B0604020202020204" pitchFamily="34" charset="0"/>
                <a:sym typeface="+mn-ea"/>
              </a:rPr>
              <a:t>Maintenance:</a:t>
            </a:r>
            <a:r>
              <a:rPr lang="zh-CN" altLang="en-US" sz="1400" b="1" dirty="0"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TR V0.4.0 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(1810)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, P-doc</a:t>
            </a:r>
            <a:r>
              <a:rPr lang="en-US" altLang="zh-CN" sz="1400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(1811)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 </a:t>
            </a:r>
          </a:p>
          <a:p>
            <a:pPr marL="687705" lvl="1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ULBC Simulation Work: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Simulation Parameters and System Design 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(1648, 1806, 1834)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Simulation Methodology 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(1664, 1863, 1864, 1886)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Simulation Results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(Qualcomm 1739, Xiaomi 1800, Ericsson 1921)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TBS and bit rate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(1739,1792)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Bundling Time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(1905)</a:t>
            </a:r>
          </a:p>
          <a:p>
            <a:pPr marL="687705" lvl="1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b="1" dirty="0">
                <a:ea typeface="Times New Roman" panose="02020603050405020304" pitchFamily="18" charset="0"/>
              </a:rPr>
              <a:t>Design Constraints: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1918</a:t>
            </a:r>
            <a:r>
              <a:rPr lang="en-US" altLang="zh-CN" sz="1400" b="1" dirty="0">
                <a:ea typeface="Times New Roman" panose="02020603050405020304" pitchFamily="18" charset="0"/>
              </a:rPr>
              <a:t> 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ULBC Complexity 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(1747, 1793, 1807, 1817, 1844)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Audio Bandwidth 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(1794, 1808)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</a:rPr>
              <a:t>Noise Suppression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(1748, 1786, 1811, 1848, 1908)</a:t>
            </a:r>
          </a:p>
          <a:p>
            <a:pPr marL="1144905" lvl="2" indent="-287655">
              <a:lnSpc>
                <a:spcPct val="150000"/>
              </a:lnSpc>
              <a:spcBef>
                <a:spcPts val="15"/>
              </a:spcBef>
              <a:spcAft>
                <a:spcPts val="15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TBS and bit rate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(1739,1792)</a:t>
            </a:r>
            <a:endParaRPr lang="en-US" altLang="zh-CN" sz="1400" b="1" dirty="0">
              <a:ea typeface="Times New Roman" panose="02020603050405020304" pitchFamily="18" charset="0"/>
            </a:endParaRPr>
          </a:p>
          <a:p>
            <a:pPr marL="400050" lvl="1" indent="0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DCA80993-78C9-5E2F-3B70-DE08136E117A}"/>
              </a:ext>
            </a:extLst>
          </p:cNvPr>
          <p:cNvSpPr txBox="1"/>
          <p:nvPr/>
        </p:nvSpPr>
        <p:spPr>
          <a:xfrm>
            <a:off x="6096000" y="2688150"/>
            <a:ext cx="6096000" cy="206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400050" lvl="1" indent="0">
              <a:lnSpc>
                <a:spcPct val="130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None/>
              <a:tabLst>
                <a:tab pos="285750" algn="l"/>
              </a:tabLst>
              <a:defRPr/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687705" lvl="1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Existing Technologies Evaluation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(1819)</a:t>
            </a:r>
          </a:p>
          <a:p>
            <a:pPr marL="687705" lvl="1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Test Methodologies</a:t>
            </a:r>
            <a:r>
              <a:rPr lang="en-US" altLang="zh-CN" sz="1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(1814, 1850)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687705" lvl="1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Performance Requirements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(1785)</a:t>
            </a:r>
          </a:p>
          <a:p>
            <a:pPr marL="687705" lvl="1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Next Steps</a:t>
            </a:r>
          </a:p>
          <a:p>
            <a:pPr marL="1144905" lvl="2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Considerations for the ULBC Codec Selection Process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(1809)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1144905" lvl="2" indent="-287655">
              <a:lnSpc>
                <a:spcPct val="130000"/>
              </a:lnSpc>
              <a:spcBef>
                <a:spcPts val="15"/>
              </a:spcBef>
              <a:spcAft>
                <a:spcPts val="15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Proposed Work Plan</a:t>
            </a:r>
            <a:endParaRPr lang="en-US" altLang="zh-CN" sz="1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1770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CD71-BD6D-DCD0-05D9-955A13B59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4BC800F-5B36-0A63-C5E4-FA8CEC172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</a:t>
            </a:r>
            <a:r>
              <a:rPr lang="en-US" dirty="0"/>
              <a:t>Media Energy Consumption Exposure and Evaluation Framework phase 2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FS_Energy_Ph2-MED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71F90-27FA-D79E-0D77-01CAE65932C8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506105"/>
          <a:ext cx="10084901" cy="6955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1080050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SID on Media Energy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Exposure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Evaluation Framework phase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FS_Energy_Ph2-MED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2"/>
                        </a:rPr>
                        <a:t>SP-250636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EDCD0F8-A0EA-D6A4-EEDE-D62758AE0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232856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Julien </a:t>
            </a:r>
            <a:r>
              <a:rPr lang="fi-FI" sz="1600" dirty="0" err="1">
                <a:cs typeface="Arial" panose="020B0604020202020204" pitchFamily="34" charset="0"/>
              </a:rPr>
              <a:t>Lemotheux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Orange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julien.lemotheux@orange.com</a:t>
            </a:r>
            <a:endParaRPr lang="fi-FI" sz="1600" dirty="0">
              <a:cs typeface="Arial" panose="020B0604020202020204" pitchFamily="34" charset="0"/>
            </a:endParaRP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During MBS meeting in Paris: 5 CRs endorsed to address Rel-20 SA1 requirements, and addition of 3 new Key Issues identified during phase 1 on Energy-related configuration by the Application Service Provider for media delivery services, Media Application Server Energy management and Client-driven management of media delivery service energy optimization.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During October 23</a:t>
            </a:r>
            <a:r>
              <a:rPr lang="en-US" altLang="zh-CN" sz="1600" baseline="30000" dirty="0">
                <a:cs typeface="Arial" panose="020B0604020202020204" pitchFamily="34" charset="0"/>
              </a:rPr>
              <a:t>rd</a:t>
            </a:r>
            <a:r>
              <a:rPr lang="en-US" altLang="zh-CN" sz="1600" dirty="0">
                <a:cs typeface="Arial" panose="020B0604020202020204" pitchFamily="34" charset="0"/>
              </a:rPr>
              <a:t> MBS call: 3 potential solutions submitted. All noted.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Agree the CR merging all the CRs endorsed during Paris meeting.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Progress on potential solutions to existing and new key issues (10 solutions submitted).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0217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7850-0C30-712C-9F65-03D6F792F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86F72D8-D0B7-83DE-31AE-2A42ACD89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sz="2400" kern="1200" dirty="0" err="1"/>
              <a:t>Study</a:t>
            </a:r>
            <a:r>
              <a:rPr lang="fr-FR" sz="2400" kern="1200" dirty="0"/>
              <a:t>  on Usage of </a:t>
            </a:r>
            <a:r>
              <a:rPr lang="fr-FR" sz="2400" kern="1200" dirty="0" err="1"/>
              <a:t>Dynamically</a:t>
            </a:r>
            <a:r>
              <a:rPr lang="fr-FR" sz="2400" kern="1200" dirty="0"/>
              <a:t> </a:t>
            </a:r>
            <a:r>
              <a:rPr lang="fr-FR" sz="2400" kern="1200" dirty="0" err="1"/>
              <a:t>Changing</a:t>
            </a:r>
            <a:r>
              <a:rPr lang="fr-FR" sz="2400" kern="1200" dirty="0"/>
              <a:t> Traffic </a:t>
            </a:r>
            <a:r>
              <a:rPr lang="fr-FR" sz="2400" kern="1200" dirty="0" err="1"/>
              <a:t>Characteristics</a:t>
            </a:r>
            <a:r>
              <a:rPr lang="fr-FR" sz="2400" kern="1200" dirty="0"/>
              <a:t> and </a:t>
            </a:r>
            <a:r>
              <a:rPr lang="fr-FR" sz="2400" kern="1200" dirty="0" err="1"/>
              <a:t>Enhanced</a:t>
            </a:r>
            <a:r>
              <a:rPr lang="fr-FR" sz="2400" kern="1200" dirty="0"/>
              <a:t> QoS support in Media Applications and Services</a:t>
            </a:r>
            <a:br>
              <a:rPr lang="fr-FR" kern="1200" dirty="0">
                <a:solidFill>
                  <a:schemeClr val="dk1"/>
                </a:solidFill>
              </a:rPr>
            </a:br>
            <a:r>
              <a:rPr lang="en-US" dirty="0"/>
              <a:t>(</a:t>
            </a:r>
            <a:r>
              <a:rPr lang="en-US" dirty="0" err="1"/>
              <a:t>FS_DCTC_eQOS_MED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51E4D9-351C-FC4C-48C8-7E075A152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713503"/>
              </p:ext>
            </p:extLst>
          </p:nvPr>
        </p:nvGraphicFramePr>
        <p:xfrm>
          <a:off x="647700" y="1454150"/>
          <a:ext cx="10084901" cy="6955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on Usage of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Dynamically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Traffic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QoS support in Media Applications and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FS_DCTC_eQOS_MED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SP-250937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AE417B22-CA38-49F6-7C30-782BEC745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Rufael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Mekuria</a:t>
            </a:r>
            <a:r>
              <a:rPr lang="fi-FI" sz="1600" dirty="0">
                <a:cs typeface="Arial" panose="020B0604020202020204" pitchFamily="34" charset="0"/>
              </a:rPr>
              <a:t>, Huawei, </a:t>
            </a:r>
            <a:r>
              <a:rPr lang="en-US" sz="1600" dirty="0" err="1"/>
              <a:t>Rufael.mekuria@huawei.com</a:t>
            </a:r>
            <a:endParaRPr lang="fi-FI" sz="1600" dirty="0">
              <a:cs typeface="Arial" panose="020B0604020202020204" pitchFamily="34" charset="0"/>
            </a:endParaRP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4A1AC84-A3A2-A536-CCA7-86F5B9F02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820102"/>
              </p:ext>
            </p:extLst>
          </p:nvPr>
        </p:nvGraphicFramePr>
        <p:xfrm>
          <a:off x="568171" y="2795098"/>
          <a:ext cx="5913016" cy="3676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6508">
                  <a:extLst>
                    <a:ext uri="{9D8B030D-6E8A-4147-A177-3AD203B41FA5}">
                      <a16:colId xmlns:a16="http://schemas.microsoft.com/office/drawing/2014/main" val="2740012095"/>
                    </a:ext>
                  </a:extLst>
                </a:gridCol>
                <a:gridCol w="2956508">
                  <a:extLst>
                    <a:ext uri="{9D8B030D-6E8A-4147-A177-3AD203B41FA5}">
                      <a16:colId xmlns:a16="http://schemas.microsoft.com/office/drawing/2014/main" val="2636357348"/>
                    </a:ext>
                  </a:extLst>
                </a:gridCol>
              </a:tblGrid>
              <a:tr h="402633">
                <a:tc>
                  <a:txBody>
                    <a:bodyPr/>
                    <a:lstStyle/>
                    <a:p>
                      <a:r>
                        <a:rPr lang="en-US" dirty="0" err="1"/>
                        <a:t>FS_DCTC_EQoS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Time_MED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Target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704047"/>
                  </a:ext>
                </a:extLst>
              </a:tr>
              <a:tr h="402633">
                <a:tc>
                  <a:txBody>
                    <a:bodyPr/>
                    <a:lstStyle/>
                    <a:p>
                      <a:r>
                        <a:rPr lang="en-US" dirty="0"/>
                        <a:t>SA September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Study Item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5114386"/>
                  </a:ext>
                </a:extLst>
              </a:tr>
              <a:tr h="621654">
                <a:tc>
                  <a:txBody>
                    <a:bodyPr/>
                    <a:lstStyle/>
                    <a:p>
                      <a:r>
                        <a:rPr lang="en-US" dirty="0"/>
                        <a:t>SA4 Dallas November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Define use cases/scenarios and start TR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421363"/>
                  </a:ext>
                </a:extLst>
              </a:tr>
              <a:tr h="402633">
                <a:tc>
                  <a:txBody>
                    <a:bodyPr/>
                    <a:lstStyle/>
                    <a:p>
                      <a:r>
                        <a:rPr lang="en-US" dirty="0"/>
                        <a:t>SA4 February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 Initial test results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694788"/>
                  </a:ext>
                </a:extLst>
              </a:tr>
              <a:tr h="1154499">
                <a:tc>
                  <a:txBody>
                    <a:bodyPr/>
                    <a:lstStyle/>
                    <a:p>
                      <a:r>
                        <a:rPr lang="en-US" dirty="0"/>
                        <a:t>SA4 May/April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Continue/start Work on solutions for enhanced QoS usage, refine experimental results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017457"/>
                  </a:ext>
                </a:extLst>
              </a:tr>
              <a:tr h="621654">
                <a:tc>
                  <a:txBody>
                    <a:bodyPr/>
                    <a:lstStyle/>
                    <a:p>
                      <a:r>
                        <a:rPr lang="en-US" dirty="0"/>
                        <a:t>SA4 July/August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 the study/complete TR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382487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E821C9B-D053-C8F9-CAF7-2C7D1FF2F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406900"/>
              </p:ext>
            </p:extLst>
          </p:nvPr>
        </p:nvGraphicFramePr>
        <p:xfrm>
          <a:off x="6560716" y="2795096"/>
          <a:ext cx="5454322" cy="3605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7161">
                  <a:extLst>
                    <a:ext uri="{9D8B030D-6E8A-4147-A177-3AD203B41FA5}">
                      <a16:colId xmlns:a16="http://schemas.microsoft.com/office/drawing/2014/main" val="859129190"/>
                    </a:ext>
                  </a:extLst>
                </a:gridCol>
                <a:gridCol w="2727161">
                  <a:extLst>
                    <a:ext uri="{9D8B030D-6E8A-4147-A177-3AD203B41FA5}">
                      <a16:colId xmlns:a16="http://schemas.microsoft.com/office/drawing/2014/main" val="253630584"/>
                    </a:ext>
                  </a:extLst>
                </a:gridCol>
              </a:tblGrid>
              <a:tr h="721141">
                <a:tc>
                  <a:txBody>
                    <a:bodyPr/>
                    <a:lstStyle/>
                    <a:p>
                      <a:r>
                        <a:rPr lang="en-US" dirty="0"/>
                        <a:t>This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contributor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546601"/>
                  </a:ext>
                </a:extLst>
              </a:tr>
              <a:tr h="721141">
                <a:tc>
                  <a:txBody>
                    <a:bodyPr/>
                    <a:lstStyle/>
                    <a:p>
                      <a:r>
                        <a:rPr lang="en-US" dirty="0"/>
                        <a:t>7 papers on use cases/scenarios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Huawei/Interdigital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328705"/>
                  </a:ext>
                </a:extLst>
              </a:tr>
              <a:tr h="721141">
                <a:tc>
                  <a:txBody>
                    <a:bodyPr/>
                    <a:lstStyle/>
                    <a:p>
                      <a:r>
                        <a:rPr lang="en-US" dirty="0"/>
                        <a:t>1 paper on handling RAN 1 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656927"/>
                  </a:ext>
                </a:extLst>
              </a:tr>
              <a:tr h="721141">
                <a:tc>
                  <a:txBody>
                    <a:bodyPr/>
                    <a:lstStyle/>
                    <a:p>
                      <a:r>
                        <a:rPr lang="en-US" dirty="0"/>
                        <a:t>2 Draft LS response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Huawei Interdigital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597239"/>
                  </a:ext>
                </a:extLst>
              </a:tr>
              <a:tr h="721141">
                <a:tc>
                  <a:txBody>
                    <a:bodyPr/>
                    <a:lstStyle/>
                    <a:p>
                      <a:r>
                        <a:rPr lang="en-US" dirty="0"/>
                        <a:t>Skeleton 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rapporteur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25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96115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D3E5-544A-0EE5-3EFD-CB789646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E6B565E-2591-9938-7572-1798975A8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Advanced Video Formats and Operation Points</a:t>
            </a:r>
            <a:br>
              <a:rPr lang="en-US" sz="3200" dirty="0"/>
            </a:br>
            <a:r>
              <a:rPr lang="en-US" dirty="0"/>
              <a:t>(</a:t>
            </a:r>
            <a:r>
              <a:rPr lang="en-GB" dirty="0"/>
              <a:t>FS_</a:t>
            </a:r>
            <a:r>
              <a:rPr lang="fr-FR" dirty="0"/>
              <a:t>AVFOPS_MED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E5C103F-A7F0-E520-7E5C-D0E953114B9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Advanced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Formats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Points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FS_AVFOPS_MED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SP-250938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94216CF-3E0A-C5A9-FF64-B258B14BA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GB" dirty="0"/>
              <a:t>Emmanuel Thomas, Xiaomi, </a:t>
            </a:r>
            <a:r>
              <a:rPr lang="en-GB" dirty="0" err="1"/>
              <a:t>thomase@xiaomi.com</a:t>
            </a:r>
            <a:endParaRPr lang="fr-FR" dirty="0"/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No </a:t>
            </a:r>
            <a:r>
              <a:rPr lang="en-US" altLang="zh-CN" sz="1400" dirty="0" err="1">
                <a:cs typeface="Arial" panose="020B0604020202020204" pitchFamily="34" charset="0"/>
              </a:rPr>
              <a:t>Adhoc</a:t>
            </a:r>
            <a:r>
              <a:rPr lang="en-US" altLang="zh-CN" sz="1400" dirty="0">
                <a:cs typeface="Arial" panose="020B0604020202020204" pitchFamily="34" charset="0"/>
              </a:rPr>
              <a:t> call previous to meeting as it is the kick-off meeting of FS_AVFOPS_MED.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conformance work in coordination with VOPS Work Item.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Process inputs received on objective 1 on new scenario for TR 26.966 and on the future plan for the  conformance work.</a:t>
            </a: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Based on the agreement, start a CR for TR 26.966  and update the conformance </a:t>
            </a:r>
            <a:r>
              <a:rPr lang="en-US" altLang="zh-CN" sz="1400">
                <a:cs typeface="Arial" pitchFamily="34" charset="0"/>
              </a:rPr>
              <a:t>PD from VOPS to AV_FOPS_MED.</a:t>
            </a:r>
            <a:endParaRPr lang="en-US" altLang="zh-CN" sz="14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2064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BF077-6590-0191-2020-453E0103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D8756A0-4E31-3086-A660-3605E1EF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3D </a:t>
            </a:r>
            <a:r>
              <a:rPr lang="fr-FR" kern="1200" dirty="0" err="1"/>
              <a:t>Gaussian</a:t>
            </a:r>
            <a:r>
              <a:rPr lang="fr-FR" kern="1200" dirty="0"/>
              <a:t> </a:t>
            </a:r>
            <a:r>
              <a:rPr lang="fr-FR" kern="1200" dirty="0" err="1"/>
              <a:t>splats</a:t>
            </a:r>
            <a:r>
              <a:rPr lang="fr-FR" kern="1200" dirty="0"/>
              <a:t> for mobile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FS_3DGS_MED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4F43C2-573A-6FE1-A82D-69B6B90AEE1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en-US" sz="11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3D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Gaussian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splats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FS_3DGS_MED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 fontAlgn="t">
                        <a:buNone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SP-251190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1F6228-FB63-60CF-08AA-E63FCFFAA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9"/>
            <a:ext cx="11068050" cy="2638102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/>
              <a:t>Ricard Julien, Tencent, </a:t>
            </a:r>
            <a:r>
              <a:rPr lang="en-US" sz="1600" dirty="0">
                <a:hlinkClick r:id="rId3"/>
              </a:rPr>
              <a:t>jricard@global.tencent.com</a:t>
            </a:r>
            <a:r>
              <a:rPr lang="en-US" sz="1600" dirty="0"/>
              <a:t> </a:t>
            </a:r>
            <a:endParaRPr lang="fr-FR" sz="1600" dirty="0"/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New study, no </a:t>
            </a:r>
            <a:r>
              <a:rPr lang="en-US" altLang="zh-CN" sz="1400" dirty="0" err="1">
                <a:cs typeface="Arial" panose="020B0604020202020204" pitchFamily="34" charset="0"/>
              </a:rPr>
              <a:t>Adhoc</a:t>
            </a:r>
            <a:r>
              <a:rPr lang="en-US" altLang="zh-CN" sz="1400" dirty="0">
                <a:cs typeface="Arial" panose="020B0604020202020204" pitchFamily="34" charset="0"/>
              </a:rPr>
              <a:t> call was made.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  None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  <a:endParaRPr lang="en-US" altLang="zh-CN" sz="1400" dirty="0">
              <a:cs typeface="Arial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C4D929-DF48-A67F-E97C-BA78647038AA}"/>
              </a:ext>
            </a:extLst>
          </p:cNvPr>
          <p:cNvSpPr txBox="1">
            <a:spLocks/>
          </p:cNvSpPr>
          <p:nvPr/>
        </p:nvSpPr>
        <p:spPr bwMode="auto">
          <a:xfrm>
            <a:off x="647700" y="4750551"/>
            <a:ext cx="5038894" cy="178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>
                <a:cs typeface="Arial" panose="020B0604020202020204" pitchFamily="34" charset="0"/>
              </a:rPr>
              <a:t>Received: 14 TDocs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5 </a:t>
            </a:r>
            <a:r>
              <a:rPr lang="en-US" altLang="zh-CN" sz="1400" kern="0" dirty="0" err="1"/>
              <a:t>TDocs</a:t>
            </a:r>
            <a:r>
              <a:rPr lang="en-US" altLang="zh-CN" sz="1400" kern="0" dirty="0"/>
              <a:t> covering 8 use cases</a:t>
            </a:r>
            <a:endParaRPr lang="en-US" altLang="zh-CN" sz="1400" kern="0" dirty="0">
              <a:cs typeface="Arial" panose="020B0604020202020204" pitchFamily="34" charset="0"/>
            </a:endParaRP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Static 3DGS: capture, creation, transmission, display </a:t>
            </a:r>
            <a:r>
              <a:rPr lang="en-US" altLang="zh-CN" sz="1200" i="1" kern="0" dirty="0">
                <a:cs typeface="Arial" pitchFamily="34" charset="0"/>
              </a:rPr>
              <a:t>(3) 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Dynamic 3DGS: capture, </a:t>
            </a:r>
            <a:r>
              <a:rPr lang="en-US" altLang="zh-CN" sz="1200" kern="0" dirty="0"/>
              <a:t>creation</a:t>
            </a:r>
            <a:r>
              <a:rPr lang="en-US" altLang="zh-CN" sz="1200" kern="0" dirty="0">
                <a:cs typeface="Arial" pitchFamily="34" charset="0"/>
              </a:rPr>
              <a:t>, transmission, display </a:t>
            </a:r>
            <a:r>
              <a:rPr lang="en-US" altLang="zh-CN" sz="1200" i="1" kern="0" dirty="0">
                <a:cs typeface="Arial" pitchFamily="34" charset="0"/>
              </a:rPr>
              <a:t>(4)</a:t>
            </a:r>
            <a:r>
              <a:rPr lang="en-US" altLang="zh-CN" sz="1200" kern="0" dirty="0">
                <a:cs typeface="Arial" pitchFamily="34" charset="0"/>
              </a:rPr>
              <a:t>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Large 3DGS scene: transmission, display </a:t>
            </a:r>
            <a:r>
              <a:rPr lang="en-US" altLang="zh-CN" sz="1200" i="1" kern="0" dirty="0">
                <a:cs typeface="Arial" pitchFamily="34" charset="0"/>
              </a:rPr>
              <a:t>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3D Avatar communication </a:t>
            </a:r>
            <a:r>
              <a:rPr lang="en-US" altLang="zh-CN" sz="1200" i="1" kern="0" dirty="0">
                <a:cs typeface="Arial" pitchFamily="34" charset="0"/>
              </a:rPr>
              <a:t>(1)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90D0CBB-D9F5-1F3B-8D3E-A1E63207AB78}"/>
              </a:ext>
            </a:extLst>
          </p:cNvPr>
          <p:cNvSpPr txBox="1">
            <a:spLocks/>
          </p:cNvSpPr>
          <p:nvPr/>
        </p:nvSpPr>
        <p:spPr bwMode="auto">
          <a:xfrm>
            <a:off x="4815481" y="4750551"/>
            <a:ext cx="3641368" cy="178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>
                <a:cs typeface="Arial" pitchFamily="34" charset="0"/>
              </a:rPr>
              <a:t>8 </a:t>
            </a:r>
            <a:r>
              <a:rPr lang="en-US" altLang="zh-CN" sz="1400" kern="0" dirty="0" err="1">
                <a:cs typeface="Arial" pitchFamily="34" charset="0"/>
              </a:rPr>
              <a:t>TDocs</a:t>
            </a:r>
            <a:r>
              <a:rPr lang="en-US" altLang="zh-CN" sz="1400" kern="0" dirty="0">
                <a:cs typeface="Arial" pitchFamily="34" charset="0"/>
              </a:rPr>
              <a:t> related to Draft TR</a:t>
            </a:r>
            <a:endParaRPr lang="en-US" altLang="zh-CN" sz="1400" kern="0" dirty="0"/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Draft TR Skeleton </a:t>
            </a:r>
            <a:r>
              <a:rPr lang="en-US" altLang="zh-CN" sz="1200" i="1" kern="0" dirty="0">
                <a:cs typeface="Arial" pitchFamily="34" charset="0"/>
              </a:rPr>
              <a:t>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3DGS representation formats </a:t>
            </a:r>
            <a:r>
              <a:rPr lang="en-US" altLang="zh-CN" sz="1200" i="1" kern="0" dirty="0"/>
              <a:t>(2)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Rendering process </a:t>
            </a:r>
            <a:r>
              <a:rPr lang="en-US" altLang="zh-CN" sz="1200" i="1" kern="0" dirty="0">
                <a:cs typeface="Arial" pitchFamily="34" charset="0"/>
              </a:rPr>
              <a:t>(2)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i="1" kern="0" dirty="0"/>
              <a:t>Quality and requirements (1)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i="1" kern="0" dirty="0">
                <a:cs typeface="Arial" pitchFamily="34" charset="0"/>
              </a:rPr>
              <a:t>3DGS creation (2)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kern="0" dirty="0">
              <a:cs typeface="Arial" pitchFamily="34" charset="0"/>
            </a:endParaRP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kern="0" dirty="0">
              <a:cs typeface="Arial" pitchFamily="34" charset="0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kern="0" dirty="0">
              <a:cs typeface="Arial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89A750-1A57-EED5-80ED-DE0C49EB11EB}"/>
              </a:ext>
            </a:extLst>
          </p:cNvPr>
          <p:cNvSpPr txBox="1">
            <a:spLocks/>
          </p:cNvSpPr>
          <p:nvPr/>
        </p:nvSpPr>
        <p:spPr bwMode="auto">
          <a:xfrm>
            <a:off x="7736105" y="4745140"/>
            <a:ext cx="3641368" cy="178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Plans for the meeting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Use case discussions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Initiate the Draft TR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Update work plan  </a:t>
            </a:r>
          </a:p>
          <a:p>
            <a:pPr marL="1087755" lvl="2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kern="0" dirty="0">
              <a:cs typeface="Arial" pitchFamily="34" charset="0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kern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25480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3B84D-E82A-7F70-79C9-EE6100557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19CB6FF-15EC-4469-5C47-F98CE49E2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dirty="0"/>
              <a:t>Study on Advanced Media Delivery Phase 2</a:t>
            </a:r>
            <a:r>
              <a:rPr lang="fr-FR" dirty="0"/>
              <a:t> </a:t>
            </a:r>
            <a:r>
              <a:rPr lang="en-US" dirty="0"/>
              <a:t>(</a:t>
            </a:r>
            <a:r>
              <a:rPr lang="en-GB" dirty="0"/>
              <a:t>FS_AMD_Ph2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4578535-1BE6-22B9-ED5C-0E814C4B09C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1080050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  <a:r>
                        <a:rPr lang="fr-FR" sz="1100" dirty="0">
                          <a:effectLst/>
                        </a:rPr>
                        <a:t> 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FS_AMD_Ph2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2"/>
                        </a:rPr>
                        <a:t>SP-251265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1A0B02A-A0D7-ACD4-0FA1-BF57AEE25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003" y="2114103"/>
            <a:ext cx="11611327" cy="151974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Thomas Stockhammer,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Incorporated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>
                <a:cs typeface="Arial" panose="020B0604020202020204" pitchFamily="34" charset="0"/>
                <a:hlinkClick r:id="rId3"/>
              </a:rPr>
              <a:t>tsto@qti.qualcomm.com</a:t>
            </a:r>
            <a:r>
              <a:rPr lang="fi-FI" sz="1600" dirty="0">
                <a:cs typeface="Arial" panose="020B0604020202020204" pitchFamily="34" charset="0"/>
              </a:rPr>
              <a:t>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Based on the discussion during the Sep 3-5 AHG, a company contribution + discussion paper (</a:t>
            </a:r>
            <a:r>
              <a:rPr lang="en-US" sz="1200" u="sng" dirty="0">
                <a:hlinkClick r:id="rId4"/>
              </a:rPr>
              <a:t>SP-251136</a:t>
            </a:r>
            <a:r>
              <a:rPr lang="en-US" altLang="zh-CN" sz="1200" dirty="0">
                <a:cs typeface="Arial" panose="020B0604020202020204" pitchFamily="34" charset="0"/>
              </a:rPr>
              <a:t>) was submitted and SA approved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During the Oct 23 AHG call, initial documents were discussed and the following documents were agreed/endorsed</a:t>
            </a:r>
          </a:p>
          <a:p>
            <a:pPr marL="108775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000" dirty="0">
                <a:cs typeface="Arial" panose="020B0604020202020204" pitchFamily="34" charset="0"/>
                <a:hlinkClick r:id="rId5"/>
              </a:rPr>
              <a:t>S4aI250184</a:t>
            </a:r>
            <a:r>
              <a:rPr lang="en-US" altLang="zh-CN" sz="1000" dirty="0">
                <a:cs typeface="Arial" panose="020B0604020202020204" pitchFamily="34" charset="0"/>
              </a:rPr>
              <a:t>, [FS_AMD_Ph2] Proposed Work Plan, including an </a:t>
            </a:r>
            <a:r>
              <a:rPr lang="en-US" altLang="zh-CN" sz="1000" dirty="0">
                <a:cs typeface="Arial" panose="020B0604020202020204" pitchFamily="34" charset="0"/>
                <a:hlinkClick r:id="rId6"/>
              </a:rPr>
              <a:t>online tracking sheet</a:t>
            </a:r>
            <a:endParaRPr lang="en-US" altLang="zh-CN" sz="1000" dirty="0"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7A9B463-38A7-FF07-CE88-44BBB26AD1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616245"/>
              </p:ext>
            </p:extLst>
          </p:nvPr>
        </p:nvGraphicFramePr>
        <p:xfrm>
          <a:off x="6213232" y="4041270"/>
          <a:ext cx="5978768" cy="2816730"/>
        </p:xfrm>
        <a:graphic>
          <a:graphicData uri="http://schemas.openxmlformats.org/drawingml/2006/table">
            <a:tbl>
              <a:tblPr/>
              <a:tblGrid>
                <a:gridCol w="412869">
                  <a:extLst>
                    <a:ext uri="{9D8B030D-6E8A-4147-A177-3AD203B41FA5}">
                      <a16:colId xmlns:a16="http://schemas.microsoft.com/office/drawing/2014/main" val="304558088"/>
                    </a:ext>
                  </a:extLst>
                </a:gridCol>
                <a:gridCol w="1972452">
                  <a:extLst>
                    <a:ext uri="{9D8B030D-6E8A-4147-A177-3AD203B41FA5}">
                      <a16:colId xmlns:a16="http://schemas.microsoft.com/office/drawing/2014/main" val="2458754908"/>
                    </a:ext>
                  </a:extLst>
                </a:gridCol>
                <a:gridCol w="1461002">
                  <a:extLst>
                    <a:ext uri="{9D8B030D-6E8A-4147-A177-3AD203B41FA5}">
                      <a16:colId xmlns:a16="http://schemas.microsoft.com/office/drawing/2014/main" val="3786974556"/>
                    </a:ext>
                  </a:extLst>
                </a:gridCol>
                <a:gridCol w="923356">
                  <a:extLst>
                    <a:ext uri="{9D8B030D-6E8A-4147-A177-3AD203B41FA5}">
                      <a16:colId xmlns:a16="http://schemas.microsoft.com/office/drawing/2014/main" val="2488055739"/>
                    </a:ext>
                  </a:extLst>
                </a:gridCol>
                <a:gridCol w="594520">
                  <a:extLst>
                    <a:ext uri="{9D8B030D-6E8A-4147-A177-3AD203B41FA5}">
                      <a16:colId xmlns:a16="http://schemas.microsoft.com/office/drawing/2014/main" val="4257032988"/>
                    </a:ext>
                  </a:extLst>
                </a:gridCol>
                <a:gridCol w="614569">
                  <a:extLst>
                    <a:ext uri="{9D8B030D-6E8A-4147-A177-3AD203B41FA5}">
                      <a16:colId xmlns:a16="http://schemas.microsoft.com/office/drawing/2014/main" val="2886446900"/>
                    </a:ext>
                  </a:extLst>
                </a:gridCol>
              </a:tblGrid>
              <a:tr h="223490"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Topic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Title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Lead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AHG Doc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Input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 b="0" dirty="0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568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68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792667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1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Common Client Metadata phase 2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i="0" u="sng">
                          <a:solidFill>
                            <a:srgbClr val="1155CC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S4aI250187</a:t>
                      </a:r>
                      <a:r>
                        <a:rPr lang="en-US" sz="800" b="0" i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</a:rPr>
                        <a:t> (a)</a:t>
                      </a:r>
                      <a:endParaRPr lang="en-US" sz="800" b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S4-251704 </a:t>
                      </a:r>
                      <a:b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</a:b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S4-251706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691633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2a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Common server- and network-assisted streaming 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 dirty="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S4-251713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F8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637152"/>
                  </a:ext>
                </a:extLst>
              </a:tr>
              <a:tr h="129051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2b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Quality metrics in media streaming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903824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2c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Secure Communication of Network Properties (SCONE-PRO) 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S4-251714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F8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84143"/>
                  </a:ext>
                </a:extLst>
              </a:tr>
              <a:tr h="129051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3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fr-FR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Multiple service locations phase 2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543478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4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Combined Unicast-Multicast-Broadcast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i="0" u="sng">
                          <a:solidFill>
                            <a:srgbClr val="1155CC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S4aI250188</a:t>
                      </a:r>
                      <a:r>
                        <a:rPr lang="en-US" sz="800" b="0" i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</a:rPr>
                        <a:t> (e)</a:t>
                      </a:r>
                      <a:endParaRPr lang="en-US" sz="800" b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F8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815368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5G System-independent Media Streaming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i="0" u="sng">
                          <a:solidFill>
                            <a:srgbClr val="1155CC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S4aI250189</a:t>
                      </a:r>
                      <a:r>
                        <a:rPr lang="en-US" sz="800" b="0" i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</a:rPr>
                        <a:t> (e)</a:t>
                      </a:r>
                      <a:endParaRPr lang="en-US" sz="800" b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S4-251708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695967"/>
                  </a:ext>
                </a:extLst>
              </a:tr>
              <a:tr h="236026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6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Latency Measurements and Control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Thomas Stockhammer, Qualcomm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i="0" u="sng">
                          <a:solidFill>
                            <a:srgbClr val="1155CC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S4aI250194</a:t>
                      </a:r>
                      <a:r>
                        <a:rPr lang="en-US" sz="800" b="0" i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</a:rPr>
                        <a:t> (n)</a:t>
                      </a:r>
                      <a:endParaRPr lang="en-US" sz="800" b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S4-251709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5%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F8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16747"/>
                  </a:ext>
                </a:extLst>
              </a:tr>
              <a:tr h="129051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7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Network Slicing phase 3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Prakash Kolan, Samsung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S4-251922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943898"/>
                  </a:ext>
                </a:extLst>
              </a:tr>
              <a:tr h="343001"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8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it-IT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Multi-access media delivery phase 2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Prakash Kolan, Samsung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S4-251889</a:t>
                      </a: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S4-251890</a:t>
                      </a:r>
                    </a:p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S4-251930</a:t>
                      </a:r>
                      <a:endParaRPr lang="en-US" sz="800" b="0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1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F8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116952"/>
                  </a:ext>
                </a:extLst>
              </a:tr>
              <a:tr h="129051"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 dirty="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r>
                        <a:rPr lang="en-US" sz="800" b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Overall progress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 dirty="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en-US" sz="800">
                        <a:effectLst/>
                      </a:endParaRP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n-US" sz="80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1%</a:t>
                      </a:r>
                    </a:p>
                  </a:txBody>
                  <a:tcPr marL="50320" marR="50320" marT="12580" marB="1258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6D7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84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7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353431"/>
                  </a:ext>
                </a:extLst>
              </a:tr>
            </a:tbl>
          </a:graphicData>
        </a:graphic>
      </p:graphicFrame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13175F-CFA0-992B-0255-531B5AB2F413}"/>
              </a:ext>
            </a:extLst>
          </p:cNvPr>
          <p:cNvSpPr txBox="1">
            <a:spLocks/>
          </p:cNvSpPr>
          <p:nvPr/>
        </p:nvSpPr>
        <p:spPr bwMode="auto">
          <a:xfrm>
            <a:off x="95003" y="3934396"/>
            <a:ext cx="6118229" cy="232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08775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sz="1000" u="sng" kern="0" dirty="0">
                <a:hlinkClick r:id="rId7"/>
              </a:rPr>
              <a:t>S4aI250187</a:t>
            </a:r>
            <a:r>
              <a:rPr lang="en-US" sz="1000" u="sng" kern="0" dirty="0"/>
              <a:t> </a:t>
            </a:r>
            <a:r>
              <a:rPr lang="en-US" altLang="zh-CN" sz="1000" kern="0" dirty="0">
                <a:cs typeface="Arial" panose="020B0604020202020204" pitchFamily="34" charset="0"/>
              </a:rPr>
              <a:t> Discussion paper on [FS_AMD_Ph2] WT#1: Common Client Metadata phase 2</a:t>
            </a:r>
          </a:p>
          <a:p>
            <a:pPr marL="108775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4480" algn="l"/>
              </a:tabLst>
              <a:defRPr/>
            </a:pPr>
            <a:r>
              <a:rPr lang="en-US" altLang="zh-CN" sz="1000" kern="0" dirty="0">
                <a:cs typeface="Arial" panose="020B0604020202020204" pitchFamily="34" charset="0"/>
                <a:hlinkClick r:id="rId9"/>
              </a:rPr>
              <a:t>S4aI250189</a:t>
            </a:r>
            <a:r>
              <a:rPr lang="en-US" altLang="zh-CN" sz="1000" kern="0" dirty="0">
                <a:cs typeface="Arial" panose="020B0604020202020204" pitchFamily="34" charset="0"/>
              </a:rPr>
              <a:t> [FS_AMD_Ph2] WT#5: 5G System-independent media streaming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>
                <a:cs typeface="Arial" panose="020B0604020202020204" pitchFamily="34" charset="0"/>
              </a:rPr>
              <a:t>  </a:t>
            </a:r>
            <a:r>
              <a:rPr lang="en-US" altLang="zh-CN" sz="1200" kern="0" dirty="0">
                <a:cs typeface="Arial" panose="020B0604020202020204" pitchFamily="34" charset="0"/>
              </a:rPr>
              <a:t>Progress work based on agreements in the workplan and refine the online tracking sheet, as well as the CMCDv2 agreed process-</a:t>
            </a:r>
            <a:endParaRPr lang="en-US" altLang="zh-CN" sz="1400" kern="0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  <a:endParaRPr lang="en-US" altLang="zh-CN" sz="1400" kern="0" dirty="0">
              <a:cs typeface="Arial" pitchFamily="34" charset="0"/>
            </a:endParaRP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Progress the different work topics based on the input contributions (input for all but WT#3) and endorse WT#3 CRs as basis for future work</a:t>
            </a:r>
          </a:p>
          <a:p>
            <a:pPr marL="687705" lvl="1" indent="-287655"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Based on agreement from AHG meeting, send an LS to CTA WAVE on CMCD version 2 to get access to draft spec and time plan </a:t>
            </a:r>
          </a:p>
        </p:txBody>
      </p:sp>
    </p:spTree>
    <p:extLst>
      <p:ext uri="{BB962C8B-B14F-4D97-AF65-F5344CB8AC3E}">
        <p14:creationId xmlns:p14="http://schemas.microsoft.com/office/powerpoint/2010/main" val="26848826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Rel-19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SA#109 (and SA4#133-e)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SA4#133-e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Rel-20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SA#109 (and SA4#133-e)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SA4#133-e</a:t>
            </a:r>
            <a:endParaRPr lang="en-US" altLang="en-US" sz="2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SA#109 (and SA4#133-e)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SA4#133-e</a:t>
            </a:r>
            <a:endParaRPr lang="en-US" altLang="en-US" sz="20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C182FC-194A-DD8D-D8B9-EF8120B1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07" y="2943519"/>
            <a:ext cx="9103784" cy="11430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5130305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Rel-19 Work Items – after SA#109 (SA4#133-e)</a:t>
            </a:r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476DD7A6-BCEE-4BE6-168D-3DEA0C57A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01232"/>
              </p:ext>
            </p:extLst>
          </p:nvPr>
        </p:nvGraphicFramePr>
        <p:xfrm>
          <a:off x="836794" y="1732845"/>
          <a:ext cx="10238474" cy="21327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96278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018826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/>
                        <a:t>Target </a:t>
                      </a:r>
                      <a:r>
                        <a:rPr lang="en-GB" sz="1000" noProof="0" dirty="0"/>
                        <a:t>(dd/mm/</a:t>
                      </a:r>
                      <a:r>
                        <a:rPr lang="en-GB" sz="1000" noProof="0" dirty="0" err="1"/>
                        <a:t>yyyy</a:t>
                      </a:r>
                      <a:r>
                        <a:rPr lang="en-GB" sz="1000" noProof="0" dirty="0"/>
                        <a:t>)</a:t>
                      </a:r>
                      <a:endParaRPr lang="en-GB" sz="1100" noProof="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12/12/2025</a:t>
                      </a:r>
                      <a:endParaRPr lang="en-GB" sz="11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+mn-lt"/>
                          <a:hlinkClick r:id="rId2"/>
                        </a:rPr>
                        <a:t>SP-250633</a:t>
                      </a:r>
                      <a:endParaRPr lang="en-GB" sz="1100" b="0" i="0" u="none" strike="noStrike" noProof="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95%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33CC33"/>
                          </a:solidFill>
                        </a:rPr>
                        <a:t>Stage 3 complete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Work on conformance remaining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9/9/2025-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&gt; 12/12/2025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SP-250262</a:t>
                      </a:r>
                      <a:endParaRPr lang="en-GB" sz="1100" b="0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Exception requested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42665382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9/9/2025-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&gt; 12/12/2025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4"/>
                        </a:rPr>
                        <a:t>SP-241314</a:t>
                      </a:r>
                      <a:endParaRPr lang="en-GB" sz="1100" b="0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Exception requested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1203846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noProof="0" dirty="0">
                          <a:latin typeface="+mn-lt"/>
                        </a:rPr>
                        <a:t>1070057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Stage 3 for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AMD_PRO-MED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SP-250265</a:t>
                      </a:r>
                      <a:endParaRPr lang="en-GB" sz="1100" b="1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33CC33"/>
                          </a:solidFill>
                        </a:rPr>
                        <a:t>Stage 3 complete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Work on </a:t>
                      </a:r>
                      <a:r>
                        <a:rPr lang="en-GB" sz="1100" noProof="0" dirty="0" err="1">
                          <a:solidFill>
                            <a:srgbClr val="FF0000"/>
                          </a:solidFill>
                        </a:rPr>
                        <a:t>OpenAPI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 remaining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447887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67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Video Operating Points - Harmonization and Stereo MV-HEVC (VOPS)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>
                <a:cs typeface="Arial" pitchFamily="34" charset="0"/>
              </a:rPr>
              <a:t>Rapporteur: </a:t>
            </a:r>
            <a:r>
              <a:rPr lang="en-US" altLang="zh-CN" sz="1600" dirty="0">
                <a:cs typeface="Arial" pitchFamily="34" charset="0"/>
              </a:rPr>
              <a:t>Waqar Zia (</a:t>
            </a:r>
            <a:r>
              <a:rPr lang="en-US" altLang="zh-CN" sz="1600" dirty="0" err="1">
                <a:cs typeface="Arial" pitchFamily="34" charset="0"/>
              </a:rPr>
              <a:t>waqar_zia</a:t>
            </a:r>
            <a:r>
              <a:rPr lang="en-US" altLang="zh-CN" sz="16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Based on the powers granted by SA4 plenary, TS 26.265 cover page agreed in </a:t>
            </a:r>
            <a:r>
              <a:rPr lang="en-GB" sz="1200" dirty="0">
                <a:hlinkClick r:id="rId2"/>
              </a:rPr>
              <a:t>S4aV250062</a:t>
            </a:r>
            <a:r>
              <a:rPr lang="en-US" sz="1200" dirty="0"/>
              <a:t> </a:t>
            </a:r>
            <a:r>
              <a:rPr lang="en-US" altLang="zh-CN" sz="1200" dirty="0">
                <a:cs typeface="Arial" pitchFamily="34" charset="0"/>
              </a:rPr>
              <a:t>and TS sent to SA plenary for approval (</a:t>
            </a:r>
            <a:r>
              <a:rPr lang="en-GB" sz="1200">
                <a:hlinkClick r:id="rId3"/>
              </a:rPr>
              <a:t>S4aV250065</a:t>
            </a:r>
            <a:r>
              <a:rPr lang="en-GB" sz="1200"/>
              <a:t>)</a:t>
            </a: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The agreements have already been sent to SA plenary.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 2 sets of contributions provided: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Conformance: </a:t>
            </a:r>
            <a:r>
              <a:rPr lang="en-US" sz="1200" u="sng" dirty="0">
                <a:hlinkClick r:id="rId4"/>
              </a:rPr>
              <a:t>S4-251715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sz="1200" u="sng" dirty="0">
                <a:hlinkClick r:id="rId5"/>
              </a:rPr>
              <a:t>S4-251778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sz="1200" u="sng" dirty="0">
                <a:hlinkClick r:id="rId6"/>
              </a:rPr>
              <a:t>S4-251917</a:t>
            </a:r>
            <a:r>
              <a:rPr lang="en-US" altLang="zh-CN" sz="1200" dirty="0">
                <a:cs typeface="Arial" pitchFamily="34" charset="0"/>
              </a:rPr>
              <a:t>, PD v1.01: </a:t>
            </a:r>
            <a:r>
              <a:rPr lang="en-US" sz="1200" u="sng" dirty="0">
                <a:hlinkClick r:id="rId7"/>
              </a:rPr>
              <a:t>S4-251931</a:t>
            </a:r>
            <a:endParaRPr lang="en-US" altLang="zh-CN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Essential corrections </a:t>
            </a:r>
            <a:r>
              <a:rPr lang="en-US" sz="1200" u="sng" dirty="0">
                <a:hlinkClick r:id="rId8"/>
              </a:rPr>
              <a:t>S4-251716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sz="1200" u="sng" dirty="0">
                <a:hlinkClick r:id="rId9"/>
              </a:rPr>
              <a:t>S4-251779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and agree to essential corrections and close conformance and overall work.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9825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/>
                        <a:t>1030002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Video Operating Points - Harmonization and Stereo MV-HEVC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12/12/2025</a:t>
                      </a:r>
                      <a:endParaRPr lang="en-GB" sz="11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+mn-lt"/>
                          <a:hlinkClick r:id="rId10"/>
                        </a:rPr>
                        <a:t>SP-250633</a:t>
                      </a:r>
                      <a:endParaRPr lang="en-GB" sz="1100" b="0" i="0" u="none" strike="noStrike" noProof="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95%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33CC33"/>
                          </a:solidFill>
                        </a:rPr>
                        <a:t>Stage 3 complete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Work on conformance remaining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7922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EVS Codec Extension for Immersive Voice and Audio Services, Phase 2 (IVAS_Codec_Ph2)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90274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Su, Huan-yu, vivo Mobile Communications Co Ltd., suhuanyu@vivo.com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100" dirty="0">
                <a:solidFill>
                  <a:srgbClr val="312E25"/>
                </a:solidFill>
                <a:latin typeface="arial" panose="020B0604020202020204" pitchFamily="34" charset="0"/>
              </a:rPr>
              <a:t>Matured IVAS-7b and IVAS-8b and approved them on be half of SA4 using the special power granted at SA4#133-e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100" dirty="0">
                <a:solidFill>
                  <a:srgbClr val="312E25"/>
                </a:solidFill>
                <a:latin typeface="arial" panose="020B0604020202020204" pitchFamily="34" charset="0"/>
              </a:rPr>
              <a:t>Decision on launching the Characterization test on the fixed-point C-code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srgbClr val="312E25"/>
                </a:solidFill>
                <a:latin typeface="arial" panose="020B0604020202020204" pitchFamily="34" charset="0"/>
              </a:rPr>
              <a:t>Proceed to finalize the WI at SA4#134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srgbClr val="312E25"/>
                </a:solidFill>
                <a:latin typeface="arial" panose="020B0604020202020204" pitchFamily="34" charset="0"/>
              </a:rPr>
              <a:t>Review / agree to the IVAS Characterization Material Collection Entity Report, Host Lab and Cross-Check Lab Report, Listening Lab Reports</a:t>
            </a:r>
            <a:r>
              <a:rPr lang="en-US" altLang="zh-CN" sz="1100">
                <a:solidFill>
                  <a:srgbClr val="312E25"/>
                </a:solidFill>
                <a:latin typeface="arial" panose="020B0604020202020204" pitchFamily="34" charset="0"/>
              </a:rPr>
              <a:t>, and the </a:t>
            </a:r>
            <a:r>
              <a:rPr lang="en-US" altLang="zh-CN" sz="1100" dirty="0">
                <a:solidFill>
                  <a:srgbClr val="312E25"/>
                </a:solidFill>
                <a:latin typeface="arial" panose="020B0604020202020204" pitchFamily="34" charset="0"/>
              </a:rPr>
              <a:t>Global Analysis Lab Report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srgbClr val="312E25"/>
                </a:solidFill>
                <a:latin typeface="arial" panose="020B0604020202020204" pitchFamily="34" charset="0"/>
              </a:rPr>
              <a:t>Agree to the draft of TS 26.251 (fixed-point C-code)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srgbClr val="312E25"/>
                </a:solidFill>
                <a:latin typeface="arial" panose="020B0604020202020204" pitchFamily="34" charset="0"/>
              </a:rPr>
              <a:t>Updates to TS/TR with availability of TS 26.251: TS 26.249, TS 26.250, TS 26.117, TS 26.224, TS 26.256, TR 26.997, TS 26.254, TS 26.252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5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1040021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Services,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IVAS_Codec_Ph2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/>
                        </a:rPr>
                        <a:t>SP-250262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719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dirty="0"/>
              <a:t>Terminal Audio quality performance and Test methods for Immersive Audio Services, Phase 2 (ATIAS_Ph2)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  <a:r>
              <a:rPr lang="en-US" altLang="zh-CN" sz="1600" dirty="0">
                <a:cs typeface="Arial" pitchFamily="34" charset="0"/>
              </a:rPr>
              <a:t>Jan Reimes, HEAD acoustics GmbH, jan.reimes@head-acoustics.com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Updates on test method for motion-to-sound latency (</a:t>
            </a:r>
            <a:r>
              <a:rPr lang="en-US" altLang="zh-CN" sz="1400" dirty="0">
                <a:cs typeface="Arial" pitchFamily="34" charset="0"/>
                <a:hlinkClick r:id="rId2"/>
              </a:rPr>
              <a:t>S4aA250099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Discussion/requests to include some additional test methods to align with </a:t>
            </a:r>
            <a:r>
              <a:rPr lang="en-US" altLang="zh-CN" sz="1400" dirty="0" err="1">
                <a:cs typeface="Arial" pitchFamily="34" charset="0"/>
              </a:rPr>
              <a:t>DaCAS</a:t>
            </a:r>
            <a:r>
              <a:rPr lang="en-US" altLang="zh-CN" sz="1400" dirty="0">
                <a:cs typeface="Arial" pitchFamily="34" charset="0"/>
              </a:rPr>
              <a:t> (</a:t>
            </a:r>
            <a:r>
              <a:rPr lang="en-US" altLang="zh-CN" sz="1400" dirty="0">
                <a:cs typeface="Arial" pitchFamily="34" charset="0"/>
                <a:hlinkClick r:id="rId3"/>
              </a:rPr>
              <a:t>S4aA250126</a:t>
            </a:r>
            <a:r>
              <a:rPr lang="en-US" altLang="zh-CN" sz="1400" dirty="0">
                <a:cs typeface="Arial" pitchFamily="34" charset="0"/>
              </a:rPr>
              <a:t>, </a:t>
            </a:r>
            <a:r>
              <a:rPr lang="en-US" altLang="zh-CN" sz="1400" dirty="0">
                <a:cs typeface="Arial" pitchFamily="34" charset="0"/>
                <a:hlinkClick r:id="rId4"/>
              </a:rPr>
              <a:t>S4aA250119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Offline </a:t>
            </a:r>
            <a:r>
              <a:rPr lang="fr-FR" altLang="zh-CN" sz="1400" dirty="0" err="1">
                <a:cs typeface="Arial" pitchFamily="34" charset="0"/>
              </a:rPr>
              <a:t>work</a:t>
            </a:r>
            <a:r>
              <a:rPr lang="fr-FR" altLang="zh-CN" sz="1400" dirty="0">
                <a:cs typeface="Arial" pitchFamily="34" charset="0"/>
              </a:rPr>
              <a:t> to </a:t>
            </a:r>
            <a:r>
              <a:rPr lang="fr-FR" altLang="zh-CN" sz="1400" dirty="0" err="1">
                <a:cs typeface="Arial" pitchFamily="34" charset="0"/>
              </a:rPr>
              <a:t>finalize</a:t>
            </a:r>
            <a:r>
              <a:rPr lang="fr-FR" altLang="zh-CN" sz="1400" dirty="0">
                <a:cs typeface="Arial" pitchFamily="34" charset="0"/>
              </a:rPr>
              <a:t> test </a:t>
            </a:r>
            <a:r>
              <a:rPr lang="fr-FR" altLang="zh-CN" sz="1400" dirty="0" err="1">
                <a:cs typeface="Arial" pitchFamily="34" charset="0"/>
              </a:rPr>
              <a:t>methods</a:t>
            </a:r>
            <a:r>
              <a:rPr lang="fr-FR" altLang="zh-CN" sz="1400" dirty="0">
                <a:cs typeface="Arial" pitchFamily="34" charset="0"/>
              </a:rPr>
              <a:t> &amp; </a:t>
            </a:r>
            <a:r>
              <a:rPr lang="fr-FR" altLang="zh-CN" sz="1400" dirty="0" err="1">
                <a:cs typeface="Arial" pitchFamily="34" charset="0"/>
              </a:rPr>
              <a:t>requirements</a:t>
            </a:r>
            <a:r>
              <a:rPr lang="fr-FR" altLang="zh-CN" sz="1400" dirty="0">
                <a:cs typeface="Arial" pitchFamily="34" charset="0"/>
              </a:rPr>
              <a:t> for ambient </a:t>
            </a:r>
            <a:r>
              <a:rPr lang="fr-FR" altLang="zh-CN" sz="1400" dirty="0" err="1">
                <a:cs typeface="Arial" pitchFamily="34" charset="0"/>
              </a:rPr>
              <a:t>sound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field</a:t>
            </a:r>
            <a:r>
              <a:rPr lang="fr-FR" altLang="zh-CN" sz="1400" dirty="0">
                <a:cs typeface="Arial" pitchFamily="34" charset="0"/>
              </a:rPr>
              <a:t> capture &amp; final </a:t>
            </a:r>
            <a:r>
              <a:rPr lang="fr-FR" altLang="zh-CN" sz="1400" dirty="0" err="1">
                <a:cs typeface="Arial" pitchFamily="34" charset="0"/>
              </a:rPr>
              <a:t>editorial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pass</a:t>
            </a:r>
            <a:r>
              <a:rPr lang="fr-FR" altLang="zh-CN" sz="1400" dirty="0">
                <a:cs typeface="Arial" pitchFamily="34" charset="0"/>
              </a:rPr>
              <a:t> on PDoc ATIAS-2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Comprehensive update on ambient sound field test methods &amp; requirements for </a:t>
            </a:r>
            <a:r>
              <a:rPr lang="en-US" altLang="zh-CN" sz="1400" dirty="0" err="1">
                <a:cs typeface="Arial" pitchFamily="34" charset="0"/>
              </a:rPr>
              <a:t>Pdoc</a:t>
            </a:r>
            <a:r>
              <a:rPr lang="en-US" altLang="zh-CN" sz="1400" dirty="0">
                <a:cs typeface="Arial" pitchFamily="34" charset="0"/>
              </a:rPr>
              <a:t>/CR (</a:t>
            </a:r>
            <a:r>
              <a:rPr lang="en-US" altLang="zh-CN" sz="1400" dirty="0">
                <a:cs typeface="Arial" pitchFamily="34" charset="0"/>
                <a:hlinkClick r:id="rId5"/>
              </a:rPr>
              <a:t>S4-251750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Follow-up proposals on "</a:t>
            </a:r>
            <a:r>
              <a:rPr lang="en-US" altLang="zh-CN" sz="1400" dirty="0" err="1">
                <a:cs typeface="Arial" pitchFamily="34" charset="0"/>
              </a:rPr>
              <a:t>DaCAS</a:t>
            </a:r>
            <a:r>
              <a:rPr lang="en-US" altLang="zh-CN" sz="1400" dirty="0">
                <a:cs typeface="Arial" pitchFamily="34" charset="0"/>
              </a:rPr>
              <a:t> alignment discussion" (</a:t>
            </a:r>
            <a:r>
              <a:rPr lang="en-US" altLang="zh-CN" sz="1400" dirty="0">
                <a:cs typeface="Arial" pitchFamily="34" charset="0"/>
                <a:hlinkClick r:id="rId6"/>
              </a:rPr>
              <a:t>S4-251860</a:t>
            </a:r>
            <a:r>
              <a:rPr lang="en-US" altLang="zh-CN" sz="1400" dirty="0">
                <a:cs typeface="Arial" pitchFamily="34" charset="0"/>
              </a:rPr>
              <a:t>, </a:t>
            </a:r>
            <a:r>
              <a:rPr lang="en-US" altLang="zh-CN" sz="1400" dirty="0">
                <a:cs typeface="Arial" pitchFamily="34" charset="0"/>
                <a:hlinkClick r:id="rId7"/>
              </a:rPr>
              <a:t>S4-251833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Additional update/clarification for </a:t>
            </a:r>
            <a:r>
              <a:rPr lang="en-US" altLang="zh-CN" sz="1400" dirty="0" err="1">
                <a:cs typeface="Arial" pitchFamily="34" charset="0"/>
              </a:rPr>
              <a:t>Pdoc</a:t>
            </a:r>
            <a:r>
              <a:rPr lang="en-US" altLang="zh-CN" sz="1400" dirty="0">
                <a:cs typeface="Arial" pitchFamily="34" charset="0"/>
              </a:rPr>
              <a:t> (</a:t>
            </a:r>
            <a:r>
              <a:rPr lang="en-US" altLang="zh-CN" sz="1400" dirty="0">
                <a:cs typeface="Arial" pitchFamily="34" charset="0"/>
                <a:hlinkClick r:id="rId8"/>
              </a:rPr>
              <a:t>S4-251847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Produce </a:t>
            </a:r>
            <a:r>
              <a:rPr lang="en-US" altLang="zh-CN" sz="1400" dirty="0">
                <a:cs typeface="Arial" pitchFamily="34" charset="0"/>
              </a:rPr>
              <a:t>final CRs to 26.260/261!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5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/>
                        <a:t>1050113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noProof="0" dirty="0"/>
                        <a:t>ATIAS_Ph2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9/9/2025-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&gt; 12/12/2025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9"/>
                        </a:rPr>
                        <a:t>SP-241314</a:t>
                      </a:r>
                      <a:endParaRPr lang="en-GB" sz="1100" b="0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Exception requested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7026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2A535-9708-A0A1-461D-8C4A4763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AA597F3-A8EB-3058-E8C2-76B7D0C06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b="0" dirty="0">
                <a:latin typeface="+mn-lt"/>
              </a:rPr>
              <a:t>Stage 3 for Advanced Media Delivery</a:t>
            </a:r>
            <a:br>
              <a:rPr lang="en-US" sz="3200" b="0" dirty="0">
                <a:latin typeface="+mn-lt"/>
              </a:rPr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b="0" dirty="0">
                <a:latin typeface="+mn-lt"/>
              </a:rPr>
              <a:t>AMD_PRO-MED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5E1029-3EB8-3017-D10E-CE535BFDEE5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8031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noProof="0" dirty="0">
                          <a:latin typeface="+mn-lt"/>
                        </a:rPr>
                        <a:t>1070057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Stage 3 for Advanced Media Delivery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AMD_PRO-MED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9/9/2025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SP-250265</a:t>
                      </a:r>
                      <a:endParaRPr lang="en-GB" sz="1100" b="1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33CC33"/>
                          </a:solidFill>
                        </a:rPr>
                        <a:t>Stage 3 complete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Work on </a:t>
                      </a:r>
                      <a:r>
                        <a:rPr lang="en-GB" sz="1100" noProof="0" dirty="0" err="1">
                          <a:solidFill>
                            <a:srgbClr val="FF0000"/>
                          </a:solidFill>
                        </a:rPr>
                        <a:t>OpenAPI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 remaining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453A2B3-4C53-C64B-A8E8-67C37B633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254929"/>
            <a:ext cx="9171002" cy="4029986"/>
          </a:xfrm>
        </p:spPr>
        <p:txBody>
          <a:bodyPr>
            <a:normAutofit fontScale="92500" lnSpcReduction="10000"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b="1" u="sng" dirty="0" err="1">
                <a:cs typeface="Arial" pitchFamily="34" charset="0"/>
              </a:rPr>
              <a:t>Rapporteurs</a:t>
            </a:r>
            <a:r>
              <a:rPr lang="es-ES" altLang="zh-CN" sz="1600" b="1" u="sng" dirty="0">
                <a:cs typeface="Arial" pitchFamily="34" charset="0"/>
              </a:rPr>
              <a:t>:</a:t>
            </a:r>
            <a:r>
              <a:rPr lang="es-ES" altLang="zh-CN" sz="1600" dirty="0">
                <a:cs typeface="Arial" pitchFamily="34" charset="0"/>
              </a:rPr>
              <a:t> 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300" dirty="0">
                <a:cs typeface="Arial" pitchFamily="34" charset="0"/>
              </a:rPr>
              <a:t>Thomas Stockhammer, Qualcomm Incorporated, tsto@qti.qualcomm.com, for all topics except </a:t>
            </a:r>
            <a:r>
              <a:rPr lang="en-US" altLang="zh-CN" sz="1300" dirty="0" err="1">
                <a:cs typeface="Arial" pitchFamily="34" charset="0"/>
              </a:rPr>
              <a:t>OpenAPI</a:t>
            </a:r>
            <a:endParaRPr lang="en-US" altLang="zh-CN" sz="13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300" dirty="0">
                <a:cs typeface="Arial" pitchFamily="34" charset="0"/>
              </a:rPr>
              <a:t>Richard Bradbury, BBC, richard.bradbury@rd.bbc.co.uk, for all topics related to </a:t>
            </a:r>
            <a:r>
              <a:rPr lang="en-US" altLang="zh-CN" sz="1300" dirty="0" err="1">
                <a:cs typeface="Arial" pitchFamily="34" charset="0"/>
              </a:rPr>
              <a:t>OpenAPI</a:t>
            </a:r>
            <a:endParaRPr lang="en-GB" sz="13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work item was completed during the Sep 3-5 MBS AHG, except </a:t>
            </a:r>
            <a:r>
              <a:rPr lang="en-US" altLang="zh-CN" sz="1400" dirty="0" err="1">
                <a:cs typeface="Arial" pitchFamily="34" charset="0"/>
              </a:rPr>
              <a:t>OpenAPI</a:t>
            </a:r>
            <a:r>
              <a:rPr lang="en-US" altLang="zh-CN" sz="1400" dirty="0">
                <a:cs typeface="Arial" pitchFamily="34" charset="0"/>
              </a:rPr>
              <a:t>. Many documents were agreed and sent to SA plenary for approval. See AHG Report and chairman’s report to SA plenary.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During the AHG Call in October, Open API status was reviewed (</a:t>
            </a:r>
            <a:r>
              <a:rPr lang="en-US" sz="1400" u="sng" dirty="0">
                <a:hlinkClick r:id="rId3"/>
              </a:rPr>
              <a:t>S4aI250186) </a:t>
            </a:r>
            <a:r>
              <a:rPr lang="en-US" altLang="zh-CN" sz="1400" dirty="0">
                <a:cs typeface="Arial" pitchFamily="34" charset="0"/>
              </a:rPr>
              <a:t>the </a:t>
            </a:r>
            <a:r>
              <a:rPr lang="en-US" altLang="zh-CN" sz="1400" dirty="0" err="1">
                <a:cs typeface="Arial" pitchFamily="34" charset="0"/>
              </a:rPr>
              <a:t>OpenAPI</a:t>
            </a:r>
            <a:r>
              <a:rPr lang="en-US" altLang="zh-CN" sz="1400" dirty="0">
                <a:cs typeface="Arial" pitchFamily="34" charset="0"/>
              </a:rPr>
              <a:t>/schema related CRs were agreed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u="sng" dirty="0">
                <a:hlinkClick r:id="rId4"/>
              </a:rPr>
              <a:t>S4aI250175</a:t>
            </a:r>
            <a:r>
              <a:rPr lang="en-US" sz="1200" u="sng" dirty="0"/>
              <a:t> </a:t>
            </a:r>
            <a:r>
              <a:rPr lang="en-US" sz="1200" dirty="0"/>
              <a:t>[AMD_PRO-MED] XML Schema corrections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u="sng" dirty="0">
                <a:hlinkClick r:id="rId5"/>
              </a:rPr>
              <a:t>S4aI250181</a:t>
            </a:r>
            <a:r>
              <a:rPr lang="en-US" sz="1200" u="sng" dirty="0"/>
              <a:t> </a:t>
            </a:r>
            <a:r>
              <a:rPr lang="en-US" sz="1200" dirty="0"/>
              <a:t>[AMD_PRO-MED] Correction to M3 data models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u="sng" dirty="0">
                <a:hlinkClick r:id="rId6"/>
              </a:rPr>
              <a:t>S4aI250195</a:t>
            </a:r>
            <a:r>
              <a:rPr lang="en-US" sz="1200" u="sng" dirty="0"/>
              <a:t> </a:t>
            </a:r>
            <a:r>
              <a:rPr lang="en-US" sz="1200" dirty="0"/>
              <a:t>[AMD_PRO-MED] Corrections to </a:t>
            </a:r>
            <a:r>
              <a:rPr lang="en-US" sz="1200" dirty="0" err="1"/>
              <a:t>ContentHostingConfiguration</a:t>
            </a:r>
            <a:r>
              <a:rPr lang="en-US" sz="1200" dirty="0"/>
              <a:t> and </a:t>
            </a:r>
            <a:r>
              <a:rPr lang="en-US" sz="1200" dirty="0" err="1"/>
              <a:t>ContentContributionConfiguration</a:t>
            </a:r>
            <a:r>
              <a:rPr lang="en-US" sz="1200" dirty="0"/>
              <a:t> </a:t>
            </a:r>
            <a:r>
              <a:rPr lang="en-US" sz="1200" dirty="0" err="1"/>
              <a:t>OpenAPI</a:t>
            </a:r>
            <a:r>
              <a:rPr lang="en-US" sz="1200" dirty="0"/>
              <a:t> Schema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200" u="sng" dirty="0">
                <a:hlinkClick r:id="rId7"/>
              </a:rPr>
              <a:t>S4aI250196</a:t>
            </a:r>
            <a:r>
              <a:rPr lang="en-US" sz="1200" u="sng" dirty="0"/>
              <a:t> </a:t>
            </a:r>
            <a:r>
              <a:rPr lang="en-US" sz="1200" dirty="0"/>
              <a:t>[AMD_PRO-MED] </a:t>
            </a:r>
            <a:r>
              <a:rPr lang="en-US" sz="1200" dirty="0" err="1"/>
              <a:t>OpenAPI</a:t>
            </a:r>
            <a:r>
              <a:rPr lang="en-US" sz="1200" dirty="0"/>
              <a:t> YAML updates for in-session repair</a:t>
            </a: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300" u="sng" dirty="0">
                <a:hlinkClick r:id="rId4"/>
              </a:rPr>
              <a:t>Agree resubmitted CRs: S4aI250175</a:t>
            </a:r>
            <a:r>
              <a:rPr lang="en-US" sz="1300" u="sng" dirty="0"/>
              <a:t> </a:t>
            </a:r>
            <a:r>
              <a:rPr lang="en-US" sz="1300" u="sng" dirty="0">
                <a:sym typeface="Wingdings" panose="05000000000000000000" pitchFamily="2" charset="2"/>
              </a:rPr>
              <a:t> </a:t>
            </a:r>
            <a:r>
              <a:rPr lang="en-US" sz="1300" dirty="0">
                <a:hlinkClick r:id="rId8"/>
              </a:rPr>
              <a:t>S4-251621</a:t>
            </a:r>
            <a:r>
              <a:rPr lang="en-US" sz="1300" dirty="0"/>
              <a:t>, </a:t>
            </a:r>
            <a:r>
              <a:rPr lang="en-US" sz="1300" u="sng" dirty="0">
                <a:hlinkClick r:id="rId5"/>
              </a:rPr>
              <a:t>S4aI250181</a:t>
            </a:r>
            <a:r>
              <a:rPr lang="en-US" sz="1300" dirty="0"/>
              <a:t> </a:t>
            </a:r>
            <a:r>
              <a:rPr lang="en-US" sz="1300" dirty="0">
                <a:sym typeface="Wingdings" panose="05000000000000000000" pitchFamily="2" charset="2"/>
              </a:rPr>
              <a:t> </a:t>
            </a:r>
            <a:r>
              <a:rPr lang="en-US" sz="1300" dirty="0">
                <a:hlinkClick r:id="rId9"/>
              </a:rPr>
              <a:t>S4-251624</a:t>
            </a:r>
            <a:r>
              <a:rPr lang="en-US" sz="1300" dirty="0"/>
              <a:t>, </a:t>
            </a:r>
            <a:r>
              <a:rPr lang="en-US" sz="1300" u="sng" dirty="0">
                <a:hlinkClick r:id="rId6"/>
              </a:rPr>
              <a:t>S4aI250195</a:t>
            </a:r>
            <a:r>
              <a:rPr lang="en-US" sz="1300" u="sng" dirty="0"/>
              <a:t> </a:t>
            </a:r>
            <a:r>
              <a:rPr lang="en-US" sz="1300" u="sng" dirty="0">
                <a:sym typeface="Wingdings" panose="05000000000000000000" pitchFamily="2" charset="2"/>
              </a:rPr>
              <a:t> </a:t>
            </a:r>
            <a:r>
              <a:rPr lang="en-US" sz="1300" dirty="0">
                <a:hlinkClick r:id="rId10"/>
              </a:rPr>
              <a:t>S4-251788</a:t>
            </a:r>
            <a:r>
              <a:rPr lang="en-US" sz="1300" dirty="0"/>
              <a:t>, </a:t>
            </a:r>
            <a:r>
              <a:rPr lang="en-US" sz="1300" u="sng" dirty="0">
                <a:hlinkClick r:id="rId7"/>
              </a:rPr>
              <a:t>S4aI250196</a:t>
            </a:r>
            <a:r>
              <a:rPr lang="en-US" sz="1300" u="sng" dirty="0"/>
              <a:t> </a:t>
            </a:r>
            <a:r>
              <a:rPr lang="en-US" sz="1300" dirty="0">
                <a:sym typeface="Wingdings" panose="05000000000000000000" pitchFamily="2" charset="2"/>
              </a:rPr>
              <a:t> </a:t>
            </a:r>
            <a:r>
              <a:rPr lang="en-US" sz="1300" dirty="0">
                <a:hlinkClick r:id="rId11"/>
              </a:rPr>
              <a:t>S4-251711</a:t>
            </a:r>
            <a:endParaRPr lang="en-US" altLang="zh-CN" sz="13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Based on the resubmitted CRs and the updated </a:t>
            </a:r>
            <a:r>
              <a:rPr lang="en-US" altLang="zh-CN" sz="1400" dirty="0" err="1">
                <a:cs typeface="Arial" pitchFamily="34" charset="0"/>
              </a:rPr>
              <a:t>OpenAPI</a:t>
            </a:r>
            <a:r>
              <a:rPr lang="en-US" altLang="zh-CN" sz="1400" dirty="0">
                <a:cs typeface="Arial" pitchFamily="34" charset="0"/>
              </a:rPr>
              <a:t> status in </a:t>
            </a:r>
            <a:r>
              <a:rPr lang="en-US" sz="1400" u="sng" dirty="0">
                <a:solidFill>
                  <a:srgbClr val="0000FF"/>
                </a:solidFill>
                <a:hlinkClick r:id="rId12"/>
              </a:rPr>
              <a:t>S4-251703</a:t>
            </a:r>
            <a:r>
              <a:rPr lang="en-US" altLang="zh-CN" sz="1400" dirty="0">
                <a:cs typeface="Arial" pitchFamily="34" charset="0"/>
              </a:rPr>
              <a:t> the work item can be declared completed.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work item summary in </a:t>
            </a:r>
            <a:r>
              <a:rPr lang="en-US" sz="1400" u="sng" dirty="0">
                <a:solidFill>
                  <a:srgbClr val="0000FF"/>
                </a:solidFill>
                <a:hlinkClick r:id="rId13"/>
              </a:rPr>
              <a:t>S4-251702</a:t>
            </a:r>
            <a:r>
              <a:rPr lang="en-US" sz="1400" u="sng" dirty="0">
                <a:solidFill>
                  <a:srgbClr val="0000FF"/>
                </a:solidFill>
              </a:rPr>
              <a:t> </a:t>
            </a:r>
            <a:r>
              <a:rPr lang="en-US" altLang="zh-CN" sz="1400" dirty="0">
                <a:cs typeface="Arial" pitchFamily="34" charset="0"/>
              </a:rPr>
              <a:t>should be reviewed and endorsed.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On top of the </a:t>
            </a:r>
            <a:r>
              <a:rPr lang="en-US" altLang="zh-CN" sz="1400" dirty="0" err="1">
                <a:cs typeface="Arial" pitchFamily="34" charset="0"/>
              </a:rPr>
              <a:t>OpenAPI</a:t>
            </a:r>
            <a:r>
              <a:rPr lang="en-US" altLang="zh-CN" sz="1400" dirty="0">
                <a:cs typeface="Arial" pitchFamily="34" charset="0"/>
              </a:rPr>
              <a:t>/Schema contributions, other category F CRs are submitted and should be treated accordingly </a:t>
            </a:r>
          </a:p>
        </p:txBody>
      </p:sp>
    </p:spTree>
    <p:extLst>
      <p:ext uri="{BB962C8B-B14F-4D97-AF65-F5344CB8AC3E}">
        <p14:creationId xmlns:p14="http://schemas.microsoft.com/office/powerpoint/2010/main" val="151933958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36BB5-36D6-C10F-E84C-54375A25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A92056C7-BFF3-32A8-D2CE-66323A53D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Rel-20 Work Items – after SA#109 (SA4#133-e)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F7959CF-25B0-9C1E-32C5-8CD8EEE41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309298"/>
              </p:ext>
            </p:extLst>
          </p:nvPr>
        </p:nvGraphicFramePr>
        <p:xfrm>
          <a:off x="836794" y="1732845"/>
          <a:ext cx="10238474" cy="10245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96278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018826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1080049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AI/ML for IMS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AI_IMS-MED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2"/>
                        </a:rPr>
                        <a:t>SP-250634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Rel-20 WID (5GA)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noProof="0" dirty="0">
                          <a:latin typeface="+mn-lt"/>
                        </a:rPr>
                        <a:t>1060022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>
                          <a:latin typeface="+mn-lt"/>
                        </a:rPr>
                        <a:t>Diverse audio Capturing System for UEs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noProof="0" dirty="0" err="1">
                          <a:latin typeface="+mn-lt"/>
                        </a:rPr>
                        <a:t>DaCAS</a:t>
                      </a:r>
                      <a:endParaRPr lang="en-GB" sz="1100" b="0" noProof="0" dirty="0"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noProof="0" dirty="0">
                          <a:solidFill>
                            <a:schemeClr val="tx1"/>
                          </a:solidFill>
                        </a:rPr>
                        <a:t>9/9/2025-</a:t>
                      </a: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&gt; 5/5/2026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chemeClr val="tx1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SP-241673</a:t>
                      </a:r>
                      <a:endParaRPr lang="en-GB" sz="1100" b="0" i="0" u="sng" strike="noStrike" noProof="0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noProof="0" dirty="0">
                          <a:solidFill>
                            <a:srgbClr val="FF0000"/>
                          </a:solidFill>
                          <a:latin typeface="+mn-lt"/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noProof="0" dirty="0">
                          <a:solidFill>
                            <a:srgbClr val="FF0000"/>
                          </a:solidFill>
                        </a:rPr>
                        <a:t>Rel-19-&gt; Rel-20 work item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624113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847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51652-5A8C-A006-FA50-EF2017173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7AC91285-295D-0A14-4991-DD02DF31F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AI/ML for IMS services</a:t>
            </a:r>
            <a:br>
              <a:rPr lang="en-US" sz="3200" dirty="0"/>
            </a:br>
            <a:r>
              <a:rPr lang="en-US" sz="3200" dirty="0"/>
              <a:t>(AIML_IMS-MED)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4A7075B-8DBC-4F42-0CA8-73A9AE40CEC2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1080049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AI/ML for IMS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AI_IMS-MED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2"/>
                        </a:rPr>
                        <a:t>SP-250634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dirty="0">
                          <a:solidFill>
                            <a:srgbClr val="FF0000"/>
                          </a:solidFill>
                        </a:rPr>
                        <a:t>0%</a:t>
                      </a:r>
                      <a:endParaRPr lang="en-GB" sz="1100" b="1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Rel-20 WID (5GA)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9B6A702-6730-F0D1-3CD2-B5F82DD3E9C5}"/>
              </a:ext>
            </a:extLst>
          </p:cNvPr>
          <p:cNvSpPr txBox="1">
            <a:spLocks/>
          </p:cNvSpPr>
          <p:nvPr/>
        </p:nvSpPr>
        <p:spPr bwMode="auto">
          <a:xfrm>
            <a:off x="647701" y="2254929"/>
            <a:ext cx="10587566" cy="402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s-ES" altLang="zh-CN" sz="1600" b="1" u="sng" kern="0" dirty="0" err="1">
                <a:cs typeface="Arial" pitchFamily="34" charset="0"/>
              </a:rPr>
              <a:t>Rapporteurs</a:t>
            </a:r>
            <a:r>
              <a:rPr lang="es-ES" altLang="zh-CN" sz="1600" b="1" u="sng" kern="0" dirty="0">
                <a:cs typeface="Arial" pitchFamily="34" charset="0"/>
              </a:rPr>
              <a:t>:</a:t>
            </a:r>
            <a:r>
              <a:rPr lang="es-ES" altLang="zh-CN" sz="1600" kern="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Eric Yip, Samsung, </a:t>
            </a:r>
            <a:r>
              <a:rPr lang="en-US" altLang="zh-CN" sz="1600" kern="0" dirty="0" err="1">
                <a:cs typeface="Arial" pitchFamily="34" charset="0"/>
              </a:rPr>
              <a:t>eric.yip@samsung.com</a:t>
            </a:r>
            <a:endParaRPr lang="en-US" altLang="zh-CN" sz="1600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GB" sz="1600" b="1" u="sng" kern="0" dirty="0">
                <a:cs typeface="Arial" pitchFamily="34" charset="0"/>
              </a:rPr>
              <a:t>Progress since last SA4 meeting</a:t>
            </a:r>
            <a:endParaRPr lang="en-GB" sz="1600" u="sng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What happened during the </a:t>
            </a:r>
            <a:r>
              <a:rPr lang="en-US" altLang="zh-CN" sz="1600" kern="0" dirty="0" err="1">
                <a:cs typeface="Arial" pitchFamily="34" charset="0"/>
              </a:rPr>
              <a:t>Adhoc</a:t>
            </a:r>
            <a:r>
              <a:rPr lang="en-US" altLang="zh-CN" sz="1600" kern="0" dirty="0">
                <a:cs typeface="Arial" pitchFamily="34" charset="0"/>
              </a:rPr>
              <a:t> calls, i.e., which key issues &amp;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Multiple </a:t>
            </a:r>
            <a:r>
              <a:rPr lang="en-US" altLang="zh-CN" sz="1200" kern="0" dirty="0" err="1"/>
              <a:t>tdocs</a:t>
            </a:r>
            <a:r>
              <a:rPr lang="en-US" altLang="zh-CN" sz="1200" kern="0" dirty="0"/>
              <a:t> were submitted, reviewed and all noted, on the following topics: </a:t>
            </a:r>
            <a:r>
              <a:rPr lang="en-US" altLang="zh-CN" sz="1000" kern="0" dirty="0"/>
              <a:t>Call flows for AIML task and model selection (remote inference, device inference, split inference), AI Intermediate data format, AI metadata format, Skeleton CR;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LS on AIML for Media was sent to SA2 (informing the work and asking for feedback regarding support of current IMS architecture)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Discussion on whether work should output CR to TS 26.114 or TS 26.264 or both or to create a new specification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Discussion on the way forward regarding prioritization of scenarios for the work (network inference, split inference etc.)</a:t>
            </a:r>
            <a:endParaRPr lang="en-US" altLang="zh-CN" sz="1400" kern="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Using a TS neutral skeleton CR as a basis to start the work was agreed verbally – later allowing text to target either 114 or 264 depending on the text contents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Agree neutral skeleton base CR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Agree to call flows for several scenarios (7 call flow related contributions)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kern="0" dirty="0"/>
              <a:t>Come to an agreement on work prioritization/scope, further liaisons to SA2/CT on certain issues (repository/MF capability profiles)</a:t>
            </a:r>
          </a:p>
        </p:txBody>
      </p:sp>
    </p:spTree>
    <p:extLst>
      <p:ext uri="{BB962C8B-B14F-4D97-AF65-F5344CB8AC3E}">
        <p14:creationId xmlns:p14="http://schemas.microsoft.com/office/powerpoint/2010/main" val="4316258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101738</TotalTime>
  <Words>3906</Words>
  <Application>Microsoft Macintosh PowerPoint</Application>
  <PresentationFormat>Grand écran</PresentationFormat>
  <Paragraphs>660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9" baseType="lpstr">
      <vt:lpstr>宋体</vt:lpstr>
      <vt:lpstr>arial</vt:lpstr>
      <vt:lpstr>arial</vt:lpstr>
      <vt:lpstr>Arial </vt:lpstr>
      <vt:lpstr>Calibri</vt:lpstr>
      <vt:lpstr>Roboto</vt:lpstr>
      <vt:lpstr>Times New Roman</vt:lpstr>
      <vt:lpstr>Wingdings</vt:lpstr>
      <vt:lpstr>Office Theme</vt:lpstr>
      <vt:lpstr>    SA4 Work and Study Items Status at the start of SA4#134    </vt:lpstr>
      <vt:lpstr>Outline</vt:lpstr>
      <vt:lpstr>Overview of work progress  Rel-19 Work Items – after SA#109 (SA4#133-e)</vt:lpstr>
      <vt:lpstr>Video Operating Points - Harmonization and Stereo MV-HEVC (VOPS)</vt:lpstr>
      <vt:lpstr>EVS Codec Extension for Immersive Voice and Audio Services, Phase 2 (IVAS_Codec_Ph2)</vt:lpstr>
      <vt:lpstr>Terminal Audio quality performance and Test methods for Immersive Audio Services, Phase 2 (ATIAS_Ph2)</vt:lpstr>
      <vt:lpstr>Stage 3 for Advanced Media Delivery  (AMD_PRO-MED)</vt:lpstr>
      <vt:lpstr>Overview of work progress  Rel-20 Work Items – after SA#109 (SA4#133-e)</vt:lpstr>
      <vt:lpstr>AI/ML for IMS services (AIML_IMS-MED)</vt:lpstr>
      <vt:lpstr>Diverse audio Capturing System for UEs  (DaCAS)</vt:lpstr>
      <vt:lpstr>Overview of work progress  Study Items – after SA#109 (SA4#133-e) </vt:lpstr>
      <vt:lpstr>Study on Audio Codec APIs  (FS_ACAPI)</vt:lpstr>
      <vt:lpstr>Study on Ultra Low Bitrate Speech Codec  (FS_ULBC) 1/2</vt:lpstr>
      <vt:lpstr>Study on Ultra Low Bitrate Speech Codec  (FS_ULBC) 2/2</vt:lpstr>
      <vt:lpstr>Study on Media Energy Consumption Exposure and Evaluation Framework phase 2 (FS_Energy_Ph2-MED )</vt:lpstr>
      <vt:lpstr>Study  on Usage of Dynamically Changing Traffic Characteristics and Enhanced QoS support in Media Applications and Services (FS_DCTC_eQOS_MED)</vt:lpstr>
      <vt:lpstr>Study on Advanced Video Formats and Operation Points (FS_AVFOPS_MED)</vt:lpstr>
      <vt:lpstr>Study on 3D Gaussian splats for mobile (FS_3DGS_MED )</vt:lpstr>
      <vt:lpstr>Study on Advanced Media Delivery Phase 2 (FS_AMD_Ph2)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Gilles Teniou</cp:lastModifiedBy>
  <cp:revision>3086</cp:revision>
  <cp:lastPrinted>2016-09-13T11:31:59Z</cp:lastPrinted>
  <dcterms:created xsi:type="dcterms:W3CDTF">2008-08-30T09:32:10Z</dcterms:created>
  <dcterms:modified xsi:type="dcterms:W3CDTF">2025-11-16T18:45:11Z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