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23"/>
  </p:notesMasterIdLst>
  <p:handoutMasterIdLst>
    <p:handoutMasterId r:id="rId24"/>
  </p:handoutMasterIdLst>
  <p:sldIdLst>
    <p:sldId id="256" r:id="rId6"/>
    <p:sldId id="781" r:id="rId7"/>
    <p:sldId id="259" r:id="rId8"/>
    <p:sldId id="785" r:id="rId9"/>
    <p:sldId id="258" r:id="rId10"/>
    <p:sldId id="789" r:id="rId11"/>
    <p:sldId id="790" r:id="rId12"/>
    <p:sldId id="791" r:id="rId13"/>
    <p:sldId id="769" r:id="rId14"/>
    <p:sldId id="777" r:id="rId15"/>
    <p:sldId id="783" r:id="rId16"/>
    <p:sldId id="784" r:id="rId17"/>
    <p:sldId id="782" r:id="rId18"/>
    <p:sldId id="787" r:id="rId19"/>
    <p:sldId id="792" r:id="rId20"/>
    <p:sldId id="788" r:id="rId21"/>
    <p:sldId id="786" r:id="rId22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594" autoAdjust="0"/>
    <p:restoredTop sz="93562" autoAdjust="0"/>
  </p:normalViewPr>
  <p:slideViewPr>
    <p:cSldViewPr>
      <p:cViewPr varScale="1">
        <p:scale>
          <a:sx n="119" d="100"/>
          <a:sy n="119" d="100"/>
        </p:scale>
        <p:origin x="56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8.xml"/><Relationship Id="rId5" Type="http://schemas.openxmlformats.org/officeDocument/2006/relationships/slide" Target="slides/slide7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21F4EC-62DC-491E-8D90-54FB27183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5F47BA-3BF0-4167-B5D8-D02AA4D5E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3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DF1FA-00A5-C4B4-AA9D-00EEEE6A0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D9D49C5-7E10-B796-397A-E15AE4E868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F9832421-FBAA-4228-337C-C51CB7E4E1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9916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CDF13-B7F9-5946-C389-AF497B9F5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BEA4059-0E7F-12B8-FF4F-F1F30610E7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56657201-AA4C-6818-F519-54F29ACF25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6136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4D008-569A-36BD-5DEE-AA474D118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FE09411-6645-C7E4-7E61-1DF170FC0A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D260F9A2-33F9-9254-8C91-39F751AC99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7447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270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4_Dallas/Docs/S4-251932.zip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3gpp.org/ftp/tsg_sa/WG4_CODEC/TSGS4_134_Dallas/Docs/S4-251935.zip" TargetMode="External"/><Relationship Id="rId5" Type="http://schemas.openxmlformats.org/officeDocument/2006/relationships/hyperlink" Target="https://www.3gpp.org/ftp/tsg_sa/WG4_CODEC/TSGS4_134_Dallas/Docs/S4-251934.zip" TargetMode="External"/><Relationship Id="rId4" Type="http://schemas.openxmlformats.org/officeDocument/2006/relationships/hyperlink" Target="https://www.3gpp.org/ftp/tsg_sa/WG4_CODEC/TSGS4_134_Dallas/Docs/S4-251933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SA4#134, Dallas, Texas, US, 17-21 November 2025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Hosted by ATIS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opening plenary,</a:t>
            </a: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Chair, Tdoc S4-251609</a:t>
            </a: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2025 (agreed- confirmed by SA/MHPG)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5FC336-8468-CF41-38A8-F93E76CFA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95538"/>
              </p:ext>
            </p:extLst>
          </p:nvPr>
        </p:nvGraphicFramePr>
        <p:xfrm>
          <a:off x="1888079" y="2324100"/>
          <a:ext cx="7559675" cy="3785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06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7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SA4#131</a:t>
                      </a:r>
                      <a:endParaRPr lang="en-US" sz="1400" b="0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Feb.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Host: EBU, Venue: Geneva, Switzerland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53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SA4#131e-bis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11-17 April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19-23 May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JF3, Venue: Fukuoka, Japan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585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SA4#133e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21-25 Jul.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17-21 Nov.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Dallas, TX,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1F865-AAF3-91F0-BF30-FFF950F437BF}"/>
              </a:ext>
            </a:extLst>
          </p:cNvPr>
          <p:cNvSpPr txBox="1"/>
          <p:nvPr/>
        </p:nvSpPr>
        <p:spPr>
          <a:xfrm>
            <a:off x="1055440" y="1124744"/>
            <a:ext cx="9721080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(2025):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3444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A82F6-33F7-DE6F-AB0F-1BFAE828D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F35B2E-A8C8-4E39-B228-DCFA3FEC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EF4A51-23F2-D9FE-EAE5-99199CDE6532}"/>
              </a:ext>
            </a:extLst>
          </p:cNvPr>
          <p:cNvSpPr txBox="1"/>
          <p:nvPr/>
        </p:nvSpPr>
        <p:spPr>
          <a:xfrm>
            <a:off x="1271464" y="1124744"/>
            <a:ext cx="95770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6FAD7A-99C2-F1DF-9D3A-318E0C2D6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430797"/>
              </p:ext>
            </p:extLst>
          </p:nvPr>
        </p:nvGraphicFramePr>
        <p:xfrm>
          <a:off x="911424" y="1864739"/>
          <a:ext cx="9937104" cy="4012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4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644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9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563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01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 (Canada)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815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3389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Calgary (Canada)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19744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BF31B-3819-1A21-E58E-4A9C1CBCB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0911E-26F2-36C2-D1CD-38E700AC1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77908" cy="685800"/>
          </a:xfrm>
        </p:spPr>
        <p:txBody>
          <a:bodyPr/>
          <a:lstStyle/>
          <a:p>
            <a:r>
              <a:rPr lang="sv-SE" dirty="0"/>
              <a:t>SA4 calendar – 2027 (</a:t>
            </a:r>
            <a:r>
              <a:rPr lang="sv-SE" dirty="0" err="1"/>
              <a:t>agreed</a:t>
            </a:r>
            <a:r>
              <a:rPr lang="sv-SE" dirty="0"/>
              <a:t> by SA- to be </a:t>
            </a:r>
            <a:r>
              <a:rPr lang="sv-SE" dirty="0" err="1"/>
              <a:t>confirmed</a:t>
            </a:r>
            <a:r>
              <a:rPr lang="sv-SE" dirty="0"/>
              <a:t> by 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2F90A-73E4-6D33-CEED-3A1CA2FB361A}"/>
              </a:ext>
            </a:extLst>
          </p:cNvPr>
          <p:cNvSpPr txBox="1"/>
          <p:nvPr/>
        </p:nvSpPr>
        <p:spPr>
          <a:xfrm>
            <a:off x="1271464" y="1124744"/>
            <a:ext cx="95770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(2027): 4 F2F and 1 e-meeting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406C0D-AFA2-3DB3-9197-455E4E25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377655"/>
              </p:ext>
            </p:extLst>
          </p:nvPr>
        </p:nvGraphicFramePr>
        <p:xfrm>
          <a:off x="839416" y="1868328"/>
          <a:ext cx="9865095" cy="386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6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26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5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8919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07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22-26 Feb. 2027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Korea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00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19-23 Apr.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21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SA4#140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24-28 May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China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430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 Aug. – 3 Sep.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Europe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641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15-19 Nov.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42012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27508" cy="685800"/>
          </a:xfrm>
        </p:spPr>
        <p:txBody>
          <a:bodyPr wrap="square" anchor="ctr">
            <a:normAutofit/>
          </a:bodyPr>
          <a:lstStyle/>
          <a:p>
            <a:r>
              <a:rPr lang="sv-SE" dirty="0"/>
              <a:t>Rel-19/20 planning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DCD8EB7-AB9B-E80A-730A-424192FFD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10513168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707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746DA-022A-6ECA-9DEC-3AC6DC13E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D0D84F3-DD7D-AD67-E0B4-2A14F4BA9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TS/TR </a:t>
            </a:r>
            <a:r>
              <a:rPr lang="sv-SE" dirty="0" err="1"/>
              <a:t>Rapporteurs</a:t>
            </a:r>
            <a:endParaRPr lang="sv-S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90D36D-D9BE-DA51-0E96-CBB948EF7A67}"/>
              </a:ext>
            </a:extLst>
          </p:cNvPr>
          <p:cNvSpPr txBox="1"/>
          <p:nvPr/>
        </p:nvSpPr>
        <p:spPr>
          <a:xfrm>
            <a:off x="1343472" y="1196752"/>
            <a:ext cx="9721080" cy="513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GB" altLang="en-US" sz="2800" b="0" kern="0" dirty="0">
                <a:solidFill>
                  <a:prstClr val="black"/>
                </a:solidFill>
                <a:latin typeface="Calibri"/>
              </a:rPr>
              <a:t> Action to all:</a:t>
            </a:r>
          </a:p>
          <a:p>
            <a:pPr marL="800100" lvl="1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Please check S4-251936</a:t>
            </a:r>
          </a:p>
          <a:p>
            <a:pPr marL="1257300" lvl="2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lang="en-GB" altLang="en-US" sz="2800" b="0" kern="0" dirty="0">
                <a:solidFill>
                  <a:prstClr val="black"/>
                </a:solidFill>
                <a:latin typeface="Calibri"/>
              </a:rPr>
              <a:t> Some rapporteurs no longer attend SA4, they may be replaced by colleagues still present or any volunteer.</a:t>
            </a:r>
          </a:p>
          <a:p>
            <a:pPr marL="1257300" lvl="2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Some TSs and TRs do not need to be elevated to the next release. Please identify those that have a Rel-18 version but are no longer needed for the release. (e.g., last CR in Release 4…)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619046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746DA-022A-6ECA-9DEC-3AC6DC13E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D0D84F3-DD7D-AD67-E0B4-2A14F4BA9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TS/TR not to </a:t>
            </a:r>
            <a:r>
              <a:rPr lang="sv-SE" dirty="0" err="1"/>
              <a:t>elevate</a:t>
            </a:r>
            <a:r>
              <a:rPr lang="sv-SE" dirty="0"/>
              <a:t> to Rel-20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90D36D-D9BE-DA51-0E96-CBB948EF7A67}"/>
              </a:ext>
            </a:extLst>
          </p:cNvPr>
          <p:cNvSpPr txBox="1"/>
          <p:nvPr/>
        </p:nvSpPr>
        <p:spPr>
          <a:xfrm>
            <a:off x="1343472" y="1196752"/>
            <a:ext cx="9721080" cy="3481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Some TSs and TRs do not need to be elevated to the next release. Please identify those that have a Rel-19 version but are no longer needed for the release. (e.g., last CR in Release 4…)</a:t>
            </a:r>
          </a:p>
          <a:p>
            <a:pPr marL="800100" lvl="1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lang="en-GB" altLang="en-US" sz="2800" b="0" kern="0" dirty="0">
                <a:solidFill>
                  <a:prstClr val="black"/>
                </a:solidFill>
                <a:latin typeface="Calibri"/>
              </a:rPr>
              <a:t>Supporting documents sent to SWGs</a:t>
            </a:r>
          </a:p>
          <a:p>
            <a:pPr marL="1257300" lvl="2" indent="-342900">
              <a:spcBef>
                <a:spcPts val="2800"/>
              </a:spcBef>
              <a:buBlip>
                <a:blip r:embed="rId2"/>
              </a:buBlip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CFD2C4F2-E159-3B0F-E8E2-0F5E560D5B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178121"/>
              </p:ext>
            </p:extLst>
          </p:nvPr>
        </p:nvGraphicFramePr>
        <p:xfrm>
          <a:off x="2063552" y="4221088"/>
          <a:ext cx="9073008" cy="109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3898">
                  <a:extLst>
                    <a:ext uri="{9D8B030D-6E8A-4147-A177-3AD203B41FA5}">
                      <a16:colId xmlns:a16="http://schemas.microsoft.com/office/drawing/2014/main" val="3862800872"/>
                    </a:ext>
                  </a:extLst>
                </a:gridCol>
                <a:gridCol w="5550247">
                  <a:extLst>
                    <a:ext uri="{9D8B030D-6E8A-4147-A177-3AD203B41FA5}">
                      <a16:colId xmlns:a16="http://schemas.microsoft.com/office/drawing/2014/main" val="3207566747"/>
                    </a:ext>
                  </a:extLst>
                </a:gridCol>
                <a:gridCol w="2128863">
                  <a:extLst>
                    <a:ext uri="{9D8B030D-6E8A-4147-A177-3AD203B41FA5}">
                      <a16:colId xmlns:a16="http://schemas.microsoft.com/office/drawing/2014/main" val="2410851150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sng" strike="noStrike">
                          <a:effectLst/>
                          <a:hlinkClick r:id="rId3"/>
                        </a:rPr>
                        <a:t>S4-251932</a:t>
                      </a:r>
                      <a:endParaRPr lang="fr-FR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>
                          <a:effectLst/>
                        </a:rPr>
                        <a:t>Specifications not promoted to Release 20 (Audio SWG)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>
                          <a:effectLst/>
                        </a:rPr>
                        <a:t>SA4 Chair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3998284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sng" strike="noStrike">
                          <a:effectLst/>
                          <a:hlinkClick r:id="rId4"/>
                        </a:rPr>
                        <a:t>S4-251933</a:t>
                      </a:r>
                      <a:endParaRPr lang="fr-FR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>
                          <a:effectLst/>
                        </a:rPr>
                        <a:t>Specifications not promoted to Release 20 (MBS SWG)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>
                          <a:effectLst/>
                        </a:rPr>
                        <a:t>SA4 Chair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0285258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sng" strike="noStrike">
                          <a:effectLst/>
                          <a:hlinkClick r:id="rId5"/>
                        </a:rPr>
                        <a:t>S4-251934</a:t>
                      </a:r>
                      <a:endParaRPr lang="fr-FR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>
                          <a:effectLst/>
                        </a:rPr>
                        <a:t>Specifications not promoted to Release 20 (Video SWG)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>
                          <a:effectLst/>
                        </a:rPr>
                        <a:t>SA4 Chair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2300516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sng" strike="noStrike">
                          <a:effectLst/>
                          <a:hlinkClick r:id="rId6"/>
                        </a:rPr>
                        <a:t>S4-251935</a:t>
                      </a:r>
                      <a:endParaRPr lang="fr-FR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>
                          <a:effectLst/>
                        </a:rPr>
                        <a:t>Specifications not promoted to Release 20 (RTC SWG)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fr-FR" sz="1800" u="none" strike="noStrike" dirty="0">
                          <a:effectLst/>
                        </a:rPr>
                        <a:t>SA4 Chair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77492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530661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34BED-3FE6-48DC-2325-71670828C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D4CDA91-CBF3-4E0F-541D-7806C4C17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246" y="3086100"/>
            <a:ext cx="11027508" cy="685800"/>
          </a:xfrm>
        </p:spPr>
        <p:txBody>
          <a:bodyPr/>
          <a:lstStyle/>
          <a:p>
            <a:r>
              <a:rPr lang="sv-SE" dirty="0"/>
              <a:t>Informative Annex</a:t>
            </a:r>
          </a:p>
        </p:txBody>
      </p:sp>
    </p:spTree>
    <p:extLst>
      <p:ext uri="{BB962C8B-B14F-4D97-AF65-F5344CB8AC3E}">
        <p14:creationId xmlns:p14="http://schemas.microsoft.com/office/powerpoint/2010/main" val="426541486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MPEG </a:t>
            </a:r>
            <a:r>
              <a:rPr lang="sv-SE" dirty="0" err="1"/>
              <a:t>calendar</a:t>
            </a:r>
            <a:r>
              <a:rPr lang="sv-SE" dirty="0"/>
              <a:t> for information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79E90554-C22A-4C52-76F8-7C5B5BDDF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125652"/>
              </p:ext>
            </p:extLst>
          </p:nvPr>
        </p:nvGraphicFramePr>
        <p:xfrm>
          <a:off x="407368" y="1948180"/>
          <a:ext cx="11182850" cy="451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6570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1549698635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3778643916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City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Country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2"/>
                          </a:solidFill>
                        </a:rPr>
                        <a:t>152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2"/>
                          </a:solidFill>
                        </a:rPr>
                        <a:t>Geneva (CICG) with SG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2"/>
                          </a:solidFill>
                        </a:rPr>
                        <a:t>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2"/>
                          </a:solidFill>
                        </a:rPr>
                        <a:t>2025-10-07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2"/>
                          </a:solidFill>
                        </a:rPr>
                        <a:t>2025-10-11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323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Online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Santa Eularia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2026-04-27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2026-05-01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Geneva (Crowne Plaza) with SG21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Hangzhou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Brisbane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3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158 (NEW info)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Geneva (Crowne Plaza) with SG21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2027-04-19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2027-04-23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790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Tampere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215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Shenzhen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0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39258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99891-2FEB-49E2-94C2-BFBFBA8D5C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5"/>
            <a:ext cx="8959850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Call for IPRs</a:t>
            </a:r>
            <a:r>
              <a:rPr lang="en-US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71" name="Rectangle 73">
            <a:extLst>
              <a:ext uri="{FF2B5EF4-FFF2-40B4-BE49-F238E27FC236}">
                <a16:creationId xmlns:a16="http://schemas.microsoft.com/office/drawing/2014/main" id="{141C4D23-6522-41C7-ABF4-85371B3A3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2D2E92-00A6-EF54-F84B-E7AC54D3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5" y="1514208"/>
            <a:ext cx="10488489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5343EA3-3C3F-44BF-BC2C-0648EEE43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competition law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30737-C78B-2768-2F2F-83276B3C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9" y="1995287"/>
            <a:ext cx="10478962" cy="286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A9A56-E527-7557-13F8-15BB9858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091977B-B4BB-0919-45F4-4B8B708537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consensus principles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424E4F-0472-CD68-8C85-0A7741D67FC3}"/>
              </a:ext>
            </a:extLst>
          </p:cNvPr>
          <p:cNvSpPr txBox="1"/>
          <p:nvPr/>
        </p:nvSpPr>
        <p:spPr>
          <a:xfrm>
            <a:off x="407368" y="1700808"/>
            <a:ext cx="113772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also draw your attention to the fact that 3GPP </a:t>
            </a:r>
            <a:r>
              <a:rPr lang="en-US" altLang="en-US" sz="2800" b="1" i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endeavours</a:t>
            </a:r>
            <a:r>
              <a:rPr lang="en-US" altLang="en-US" sz="2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reach consensus on all decisions and therefore depends on a cooperative spirit of the Individual Members. In particular, Individual Members are encouraged to seek a consensus-based solution and only to sustain objections as a very last resort, and where absolutely necessary and well justified. The leadership will conduct the present meeting in a manner whereby informal methods of reaching consensus are encouraged, whilst ensuring that well justified concerns are taken into account.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367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6 - Issues for immediate attention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2316" y="1241425"/>
            <a:ext cx="8351837" cy="3908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6.1 Election of one WG Vice-Chair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6.2 Rel-20 planning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6.3 Other immediate issues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Calendar 2025/2026/2027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Rel-19/20 planning status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1200169" lvl="2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742969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not to elevate to Rel-20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3093D-4491-986A-7DDC-8AB259FE3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F9C4A9B8-A67C-6077-FA8C-679BBE7C0E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6.1 – Election of one WG Vice chair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394983B3-B510-D9C5-94B2-B72A025C1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</p:spTree>
    <p:extLst>
      <p:ext uri="{BB962C8B-B14F-4D97-AF65-F5344CB8AC3E}">
        <p14:creationId xmlns:p14="http://schemas.microsoft.com/office/powerpoint/2010/main" val="2430967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3F405-CE86-DC22-FC37-433F45C7C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E05B250-6633-D68B-DA0C-D9A8A9A13D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6.2 – Release 20 planning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52947CC5-1A37-3A77-60F0-0BE2366E1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</p:spTree>
    <p:extLst>
      <p:ext uri="{BB962C8B-B14F-4D97-AF65-F5344CB8AC3E}">
        <p14:creationId xmlns:p14="http://schemas.microsoft.com/office/powerpoint/2010/main" val="3264638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5A553-B32F-D46B-FEDB-CF5D1FE0E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3F2FF3E1-6E82-6366-09EA-2B2FAA44FE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6.3 – Other immediate issues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C25EDFB6-B5AA-3F34-58F3-7FDC267A3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4DF15C25-5C8F-6C11-4CCE-BFE3C0BFD871}"/>
              </a:ext>
            </a:extLst>
          </p:cNvPr>
          <p:cNvSpPr txBox="1"/>
          <p:nvPr/>
        </p:nvSpPr>
        <p:spPr>
          <a:xfrm>
            <a:off x="767409" y="1241424"/>
            <a:ext cx="11305256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24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2400" dirty="0">
                <a:solidFill>
                  <a:srgbClr val="000099"/>
                </a:solidFill>
                <a:latin typeface="Arial" charset="0"/>
              </a:rPr>
              <a:t>SA4 Calendar 2025/2026/2027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2400" dirty="0">
                <a:solidFill>
                  <a:srgbClr val="000099"/>
                </a:solidFill>
                <a:latin typeface="Arial" charset="0"/>
              </a:rPr>
              <a:t>Rel-19/20 planning status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24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1200169" lvl="2" indent="-285757">
              <a:spcBef>
                <a:spcPts val="600"/>
              </a:spcBef>
              <a:buFontTx/>
              <a:buChar char="-"/>
              <a:defRPr/>
            </a:pPr>
            <a:r>
              <a:rPr lang="en-US" sz="24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24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01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4"/>
            <a:ext cx="8959850" cy="107806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4000" dirty="0">
                <a:solidFill>
                  <a:srgbClr val="000099"/>
                </a:solidFill>
                <a:latin typeface="Arial" charset="0"/>
              </a:rPr>
              <a:t>SWG Ad Hoc </a:t>
            </a:r>
            <a:r>
              <a:rPr lang="en-US" sz="4000" dirty="0" err="1">
                <a:solidFill>
                  <a:srgbClr val="000099"/>
                </a:solidFill>
                <a:latin typeface="Arial" charset="0"/>
              </a:rPr>
              <a:t>Telcos</a:t>
            </a:r>
            <a:endParaRPr lang="en-US" sz="40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1548" y="1484787"/>
            <a:ext cx="83518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3DF2314-33F5-46E0-B2D1-A19596249F9B}"/>
              </a:ext>
            </a:extLst>
          </p:cNvPr>
          <p:cNvSpPr txBox="1"/>
          <p:nvPr/>
        </p:nvSpPr>
        <p:spPr>
          <a:xfrm>
            <a:off x="983433" y="1556792"/>
            <a:ext cx="612068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To WI/SI rapporteurs, when preparing post SA4#134 WI/SI work plans, please beware of the following guidelines:</a:t>
            </a:r>
            <a:endParaRPr lang="en-US" sz="16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Available weeks: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For post SA4#134 SWG AH calls, we should avoid:</a:t>
            </a:r>
            <a:endParaRPr lang="en-US" sz="16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6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week after SA4#134 (24-28 Nov. 2025)</a:t>
            </a:r>
            <a:endParaRPr lang="en-US" sz="1600" b="0" dirty="0">
              <a:solidFill>
                <a:schemeClr val="tx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6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TSG SA#110 week (8-12 Dec. 2025)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600" b="0" dirty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 week before SA4#135 (2-6 Feb. 2026)</a:t>
            </a:r>
            <a:endParaRPr lang="en-US" sz="1600" b="0" dirty="0">
              <a:solidFill>
                <a:schemeClr val="tx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And we should be mindful of MPEG#153 (19-23 Jan. 2026), Christmas (22-26 Dec. 2025) and new year weeks(29 Dec. 2025 -2 Jan 2026).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6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Here is the proposed list of available weeks for SA4 AH meetings:</a:t>
            </a:r>
            <a:endParaRPr lang="en-US" sz="16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6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1-5 December 2025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6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15-19 December 2025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6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5-9 January 2026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6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12-16 January 2026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6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26-31 January 2026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sz="1600" b="0" dirty="0">
              <a:solidFill>
                <a:schemeClr val="tx1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Note that it is expected that not all available weeks will be filled with SA4 AH Telcos (see meeting guidelines).</a:t>
            </a:r>
            <a:endParaRPr lang="en-US" sz="16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8001FD6-2037-CBA3-E925-5811BE2E2093}"/>
              </a:ext>
            </a:extLst>
          </p:cNvPr>
          <p:cNvSpPr txBox="1"/>
          <p:nvPr/>
        </p:nvSpPr>
        <p:spPr>
          <a:xfrm>
            <a:off x="7608168" y="2924944"/>
            <a:ext cx="416090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Reminder on preferred day of the week per SWG: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Tuesday – Video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Wednesday – RTC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Thursday – MBS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Audio SWG rapporteurs are free to use any day of the week by checking availability of the interested delegates and potential conflicts with other SWGs.</a:t>
            </a:r>
          </a:p>
        </p:txBody>
      </p:sp>
    </p:spTree>
    <p:extLst>
      <p:ext uri="{BB962C8B-B14F-4D97-AF65-F5344CB8AC3E}">
        <p14:creationId xmlns:p14="http://schemas.microsoft.com/office/powerpoint/2010/main" val="241450385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38392</TotalTime>
  <Pages>15</Pages>
  <Words>1064</Words>
  <Application>Microsoft Macintosh PowerPoint</Application>
  <PresentationFormat>Grand écran</PresentationFormat>
  <Paragraphs>185</Paragraphs>
  <Slides>17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6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Présentation PowerPoint</vt:lpstr>
      <vt:lpstr>A.I.3 - Call for IPRs </vt:lpstr>
      <vt:lpstr>A.I.3 - Statement regarding competition law</vt:lpstr>
      <vt:lpstr>A.I.3 - Statement regarding consensus principles</vt:lpstr>
      <vt:lpstr>A.I. 6 - Issues for immediate attention</vt:lpstr>
      <vt:lpstr>A.I. 6.1 – Election of one WG Vice chair</vt:lpstr>
      <vt:lpstr>A.I. 6.2 – Release 20 planning</vt:lpstr>
      <vt:lpstr>A.I. 6.3 – Other immediate issues</vt:lpstr>
      <vt:lpstr>SWG Ad Hoc Telcos</vt:lpstr>
      <vt:lpstr>SA4 calendar – 2025 (agreed- confirmed by SA/MHPG)</vt:lpstr>
      <vt:lpstr>SA4 calendar – 2026 (agreed- confirmed by SA/MHPG)</vt:lpstr>
      <vt:lpstr>SA4 calendar – 2027 (agreed by SA- to be confirmed by MHPG)</vt:lpstr>
      <vt:lpstr>Rel-19/20 planning</vt:lpstr>
      <vt:lpstr>TS/TR Rapporteurs</vt:lpstr>
      <vt:lpstr>TS/TR not to elevate to Rel-20</vt:lpstr>
      <vt:lpstr>Informative Annex</vt:lpstr>
      <vt:lpstr>MPEG calendar for information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Gilles Teniou</cp:lastModifiedBy>
  <cp:revision>606</cp:revision>
  <cp:lastPrinted>1999-04-27T06:51:51Z</cp:lastPrinted>
  <dcterms:created xsi:type="dcterms:W3CDTF">2002-09-29T21:39:56Z</dcterms:created>
  <dcterms:modified xsi:type="dcterms:W3CDTF">2025-11-12T00:19:56Z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