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305" r:id="rId4"/>
  </p:sldMasterIdLst>
  <p:notesMasterIdLst>
    <p:notesMasterId r:id="rId26"/>
  </p:notesMasterIdLst>
  <p:handoutMasterIdLst>
    <p:handoutMasterId r:id="rId27"/>
  </p:handoutMasterIdLst>
  <p:sldIdLst>
    <p:sldId id="445" r:id="rId5"/>
    <p:sldId id="446" r:id="rId6"/>
    <p:sldId id="447" r:id="rId7"/>
    <p:sldId id="1165" r:id="rId8"/>
    <p:sldId id="1186" r:id="rId9"/>
    <p:sldId id="1185" r:id="rId10"/>
    <p:sldId id="478" r:id="rId11"/>
    <p:sldId id="1175" r:id="rId12"/>
    <p:sldId id="1188" r:id="rId13"/>
    <p:sldId id="1180" r:id="rId14"/>
    <p:sldId id="1187" r:id="rId15"/>
    <p:sldId id="1171" r:id="rId16"/>
    <p:sldId id="1190" r:id="rId17"/>
    <p:sldId id="1194" r:id="rId18"/>
    <p:sldId id="1196" r:id="rId19"/>
    <p:sldId id="1177" r:id="rId20"/>
    <p:sldId id="1195" r:id="rId21"/>
    <p:sldId id="1154" r:id="rId22"/>
    <p:sldId id="1159" r:id="rId23"/>
    <p:sldId id="1163" r:id="rId24"/>
    <p:sldId id="439" r:id="rId2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47"/>
            <p14:sldId id="1165"/>
            <p14:sldId id="1186"/>
            <p14:sldId id="1185"/>
            <p14:sldId id="478"/>
            <p14:sldId id="1175"/>
            <p14:sldId id="1188"/>
            <p14:sldId id="1180"/>
            <p14:sldId id="1187"/>
            <p14:sldId id="1171"/>
            <p14:sldId id="1190"/>
            <p14:sldId id="1194"/>
            <p14:sldId id="1196"/>
            <p14:sldId id="1177"/>
            <p14:sldId id="1195"/>
            <p14:sldId id="1154"/>
            <p14:sldId id="1159"/>
            <p14:sldId id="1163"/>
            <p14:sldId id="43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2571" autoAdjust="0"/>
    <p:restoredTop sz="95889" autoAdjust="0"/>
  </p:normalViewPr>
  <p:slideViewPr>
    <p:cSldViewPr snapToGrid="0" showGuides="1">
      <p:cViewPr varScale="1">
        <p:scale>
          <a:sx n="124" d="100"/>
          <a:sy n="124" d="100"/>
        </p:scale>
        <p:origin x="192" y="248"/>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‹N°›</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‹N°›</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‹N°›</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37" indent="-457137">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548528100"/>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2.jpeg"/><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2025</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‹N°›</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64769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S4-251211, </a:t>
            </a:r>
            <a:r>
              <a:rPr lang="de-DE" altLang="en-US" sz="1200" dirty="0">
                <a:ln w="0"/>
                <a:latin typeface="Calibri" panose="020F0502020204030204" pitchFamily="34" charset="0"/>
                <a:ea typeface="华文细黑"/>
              </a:rPr>
              <a:t>SA4#133-e, Online, 18-25 </a:t>
            </a:r>
            <a:r>
              <a:rPr lang="de-DE" altLang="en-US" sz="1200" dirty="0" err="1">
                <a:ln w="0"/>
                <a:latin typeface="Calibri" panose="020F0502020204030204" pitchFamily="34" charset="0"/>
                <a:ea typeface="华文细黑"/>
              </a:rPr>
              <a:t>July</a:t>
            </a:r>
            <a:r>
              <a:rPr lang="de-DE" altLang="en-US" sz="1200" dirty="0">
                <a:ln w="0"/>
                <a:latin typeface="Calibri" panose="020F0502020204030204" pitchFamily="34" charset="0"/>
                <a:ea typeface="华文细黑"/>
              </a:rPr>
              <a:t> 2025</a:t>
            </a:r>
          </a:p>
          <a:p>
            <a:pPr>
              <a:defRPr/>
            </a:pPr>
            <a:endParaRPr lang="en-GB" altLang="en-US" sz="1200" dirty="0">
              <a:ln w="0"/>
              <a:latin typeface="Calibri" panose="020F0502020204030204" pitchFamily="34" charset="0"/>
              <a:ea typeface="华文细黑"/>
            </a:endParaRP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 id="2147485425" r:id="rId7"/>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hyperlink" Target="https://nam12.safelinks.protection.outlook.com/?url=https%3A%2F%2Fwww.3gpp.org%2Fftp%2Fworkshop%2FFS_6GSpecs%2F6GSM_Meeting_00%2FReport%2FDraft%2520Meeting%2520Report%2520for%2520FS_6GSpecs_ConferenceCall_00.zip&amp;data=05%7C02%7Cteniou%40GLOBAL.TENCENT.COM%7Caa662863347342c62d7c08ddba715c49%7Ca32856f21731405cb53d480e26413adf%7C1%7C0%7C638871718841596902%7CUnknown%7CTWFpbGZsb3d8eyJFbXB0eU1hcGkiOnRydWUsIlYiOiIwLjAuMDAwMCIsIlAiOiJXaW4zMiIsIkFOIjoiTWFpbCIsIldUIjoyfQ%3D%3D%7C0%7C%7C%7C&amp;sdata=XdVX41sVXspXuwsZ0qLn4YbcMwpGmyz8fuWTuMWWewU%3D&amp;reserved=0" TargetMode="Externa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08_Prague_2025-06/Report" TargetMode="External"/><Relationship Id="rId7" Type="http://schemas.openxmlformats.org/officeDocument/2006/relationships/hyperlink" Target="https://www.3gpp.org/ftp/tsg_sa/TSG_SA/TSGS_108_Prague_2025-06/Docs/SP-250713.zip" TargetMode="External"/><Relationship Id="rId2" Type="http://schemas.openxmlformats.org/officeDocument/2006/relationships/hyperlink" Target="https://www.3gpp.org/ftp/tsg_sa/TSG_SA/TSGS_108_Prague_2025-06/Docs"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8_Prague_2025-06/Docs/SP-250776.zip" TargetMode="External"/><Relationship Id="rId5" Type="http://schemas.openxmlformats.org/officeDocument/2006/relationships/hyperlink" Target="https://www.3gpp.org/ftp/tsg_sa/TSG_SA/TSGS_108_Prague_2025-06/Docs/SP-250880.zip" TargetMode="External"/><Relationship Id="rId4" Type="http://schemas.openxmlformats.org/officeDocument/2006/relationships/hyperlink" Target="https://www.3gpp.org/ftp/tsg_sa/TSG_SA/TSGS_108_Prague_2025-06/Docs/SP-250630.zip" TargetMode="External"/></Relationships>
</file>

<file path=ppt/slides/_rels/slide4.xml.rels><?xml version="1.0" encoding="UTF-8" standalone="yes"?>
<Relationships xmlns="http://schemas.openxmlformats.org/package/2006/relationships"><Relationship Id="rId8" Type="http://schemas.openxmlformats.org/officeDocument/2006/relationships/hyperlink" Target="https://nam12.safelinks.protection.outlook.com/?url=https%3A%2F%2Fwww.3gpp.org%2Fftp%2Ftsg_sa%2FTSG_SA%2FTSGS_108_Prague_2025-06%2FDocs%2FSP-250638.zip&amp;data=05%7C02%7Cteniou%40global.tencent.com%7C5ada743ccaf84ddda3f108ddab3f7bbe%7Ca32856f21731405cb53d480e26413adf%7C1%7C0%7C638855011351733769%7CUnknown%7CTWFpbGZsb3d8eyJFbXB0eU1hcGkiOnRydWUsIlYiOiIwLjAuMDAwMCIsIlAiOiJXaW4zMiIsIkFOIjoiTWFpbCIsIldUIjoyfQ%3D%3D%7C0%7C%7C%7C&amp;sdata=gH40xERZeYwLdI4%2FEkiNWkgEw3ES8J0NazZM7AOqrWA%3D&amp;reserved=0" TargetMode="External"/><Relationship Id="rId13" Type="http://schemas.openxmlformats.org/officeDocument/2006/relationships/hyperlink" Target="https://nam12.safelinks.protection.outlook.com/?url=https%3A%2F%2Fwww.3gpp.org%2Fftp%2Ftsg_sa%2FTSG_SA%2FTSGS_108_Prague_2025-06%2FDocs%2FSP-250640.zip&amp;data=05%7C02%7Cteniou%40global.tencent.com%7C5ada743ccaf84ddda3f108ddab3f7bbe%7Ca32856f21731405cb53d480e26413adf%7C1%7C0%7C638855011351769435%7CUnknown%7CTWFpbGZsb3d8eyJFbXB0eU1hcGkiOnRydWUsIlYiOiIwLjAuMDAwMCIsIlAiOiJXaW4zMiIsIkFOIjoiTWFpbCIsIldUIjoyfQ%3D%3D%7C0%7C%7C%7C&amp;sdata=wsgOioJFcZNmtyQ8i5ZRC9hZqvfzfUY84JztXuXwHF4%3D&amp;reserved=0" TargetMode="External"/><Relationship Id="rId18" Type="http://schemas.openxmlformats.org/officeDocument/2006/relationships/hyperlink" Target="https://nam12.safelinks.protection.outlook.com/?url=https%3A%2F%2Fwww.3gpp.org%2Fftp%2Ftsg_sa%2FTSG_SA%2FTSGS_108_Prague_2025-06%2FDocs%2FSP-250635.zip&amp;data=05%7C02%7Cteniou%40global.tencent.com%7C5ada743ccaf84ddda3f108ddab3f7bbe%7Ca32856f21731405cb53d480e26413adf%7C1%7C0%7C638855011351820003%7CUnknown%7CTWFpbGZsb3d8eyJFbXB0eU1hcGkiOnRydWUsIlYiOiIwLjAuMDAwMCIsIlAiOiJXaW4zMiIsIkFOIjoiTWFpbCIsIldUIjoyfQ%3D%3D%7C0%7C%7C%7C&amp;sdata=ag%2FY7OtaUtNmjwMJC%2FCtfwkbaRIf76%2FlDCIhk1iBbD0%3D&amp;reserved=0" TargetMode="External"/><Relationship Id="rId3" Type="http://schemas.openxmlformats.org/officeDocument/2006/relationships/hyperlink" Target="https://nam12.safelinks.protection.outlook.com/?url=https%3A%2F%2Fwww.3gpp.org%2Fftp%2Ftsg_sa%2FTSG_SA%2FTSGS_108_Prague_2025-06%2FDocs%2FSP-250631.zip&amp;data=05%7C02%7Cteniou%40global.tencent.com%7C5ada743ccaf84ddda3f108ddab3f7bbe%7Ca32856f21731405cb53d480e26413adf%7C1%7C0%7C638855011351688207%7CUnknown%7CTWFpbGZsb3d8eyJFbXB0eU1hcGkiOnRydWUsIlYiOiIwLjAuMDAwMCIsIlAiOiJXaW4zMiIsIkFOIjoiTWFpbCIsIldUIjoyfQ%3D%3D%7C0%7C%7C%7C&amp;sdata=s2xAJbqoxNuJeWpKqNCT2BEKUJFhhs0vknGjNfVFKGo%3D&amp;reserved=0" TargetMode="External"/><Relationship Id="rId7" Type="http://schemas.openxmlformats.org/officeDocument/2006/relationships/hyperlink" Target="https://nam12.safelinks.protection.outlook.com/?url=https%3A%2F%2Fwww.3gpp.org%2Fftp%2Ftsg_sa%2FTSG_SA%2FTSGS_108_Prague_2025-06%2FDocs%2FSP-250568.zip&amp;data=05%7C02%7Cteniou%40global.tencent.com%7C5ada743ccaf84ddda3f108ddab3f7bbe%7Ca32856f21731405cb53d480e26413adf%7C1%7C0%7C638855011351724524%7CUnknown%7CTWFpbGZsb3d8eyJFbXB0eU1hcGkiOnRydWUsIlYiOiIwLjAuMDAwMCIsIlAiOiJXaW4zMiIsIkFOIjoiTWFpbCIsIldUIjoyfQ%3D%3D%7C0%7C%7C%7C&amp;sdata=oq0NQSUIcFukEVkCd%2Bc9rJkvPCsL3Zbyr9mgr7W2WcU%3D&amp;reserved=0" TargetMode="External"/><Relationship Id="rId12" Type="http://schemas.openxmlformats.org/officeDocument/2006/relationships/hyperlink" Target="https://nam12.safelinks.protection.outlook.com/?url=https%3A%2F%2Fwww.3gpp.org%2Fftp%2Ftsg_sa%2FTSG_SA%2FTSGS_108_Prague_2025-06%2FDocs%2FSP-250639.zip&amp;data=05%7C02%7Cteniou%40global.tencent.com%7C5ada743ccaf84ddda3f108ddab3f7bbe%7Ca32856f21731405cb53d480e26413adf%7C1%7C0%7C638855011351760421%7CUnknown%7CTWFpbGZsb3d8eyJFbXB0eU1hcGkiOnRydWUsIlYiOiIwLjAuMDAwMCIsIlAiOiJXaW4zMiIsIkFOIjoiTWFpbCIsIldUIjoyfQ%3D%3D%7C0%7C%7C%7C&amp;sdata=j8gwPei9eBsvfVDIblnyOmjifvaoOoDKZqn1%2BXrL%2F1w%3D&amp;reserved=0" TargetMode="External"/><Relationship Id="rId17" Type="http://schemas.openxmlformats.org/officeDocument/2006/relationships/hyperlink" Target="https://nam12.safelinks.protection.outlook.com/?url=https%3A%2F%2Fwww.3gpp.org%2Fftp%2Ftsg_sa%2FTSG_SA%2FTSGS_108_Prague_2025-06%2FDocs%2FSP-250636.zip&amp;data=05%7C02%7Cteniou%40global.tencent.com%7C5ada743ccaf84ddda3f108ddab3f7bbe%7Ca32856f21731405cb53d480e26413adf%7C1%7C0%7C638855011351806487%7CUnknown%7CTWFpbGZsb3d8eyJFbXB0eU1hcGkiOnRydWUsIlYiOiIwLjAuMDAwMCIsIlAiOiJXaW4zMiIsIkFOIjoiTWFpbCIsIldUIjoyfQ%3D%3D%7C0%7C%7C%7C&amp;sdata=TG1EdZx%2BGsTv2INOhhg6wiXZ7GLDS5KkrjQrgDFiPgM%3D&amp;reserved=0" TargetMode="External"/><Relationship Id="rId2" Type="http://schemas.openxmlformats.org/officeDocument/2006/relationships/hyperlink" Target="https://nam12.safelinks.protection.outlook.com/?url=https%3A%2F%2Fwww.3gpp.org%2Fftp%2Ftsg_sa%2FTSG_SA%2FTSGS_108_Prague_2025-06%2FDocs%2FSP-250630.zip&amp;data=05%7C02%7Cteniou%40global.tencent.com%7C5ada743ccaf84ddda3f108ddab3f7bbe%7Ca32856f21731405cb53d480e26413adf%7C1%7C0%7C638855011351672039%7CUnknown%7CTWFpbGZsb3d8eyJFbXB0eU1hcGkiOnRydWUsIlYiOiIwLjAuMDAwMCIsIlAiOiJXaW4zMiIsIkFOIjoiTWFpbCIsIldUIjoyfQ%3D%3D%7C0%7C%7C%7C&amp;sdata=tZzCR%2FPydYlWCY0vb1R2u5JhNhZcadzV5%2Fvm%2FvOXu9A%3D&amp;reserved=0" TargetMode="External"/><Relationship Id="rId16" Type="http://schemas.openxmlformats.org/officeDocument/2006/relationships/hyperlink" Target="https://nam12.safelinks.protection.outlook.com/?url=https%3A%2F%2Fwww.3gpp.org%2Fftp%2Ftsg_sa%2FTSG_SA%2FTSGS_108_Prague_2025-06%2FDocs%2FSP-250632.zip&amp;data=05%7C02%7Cteniou%40global.tencent.com%7C5ada743ccaf84ddda3f108ddab3f7bbe%7Ca32856f21731405cb53d480e26413adf%7C1%7C0%7C638855011351797479%7CUnknown%7CTWFpbGZsb3d8eyJFbXB0eU1hcGkiOnRydWUsIlYiOiIwLjAuMDAwMCIsIlAiOiJXaW4zMiIsIkFOIjoiTWFpbCIsIldUIjoyfQ%3D%3D%7C0%7C%7C%7C&amp;sdata=z8cwnE4yDK03bicBVvqM4WQdvLZ2TsCtlzyCxdLAczw%3D&amp;reserved=0" TargetMode="External"/><Relationship Id="rId1" Type="http://schemas.openxmlformats.org/officeDocument/2006/relationships/slideLayout" Target="../slideLayouts/slideLayout3.xml"/><Relationship Id="rId6" Type="http://schemas.openxmlformats.org/officeDocument/2006/relationships/hyperlink" Target="https://nam12.safelinks.protection.outlook.com/?url=https%3A%2F%2Fwww.3gpp.org%2Fftp%2Ftsg_sa%2FTSG_SA%2FTSGS_108_Prague_2025-06%2FDocs%2FSP-250567.zip&amp;data=05%7C02%7Cteniou%40global.tencent.com%7C5ada743ccaf84ddda3f108ddab3f7bbe%7Ca32856f21731405cb53d480e26413adf%7C1%7C0%7C638855011351715623%7CUnknown%7CTWFpbGZsb3d8eyJFbXB0eU1hcGkiOnRydWUsIlYiOiIwLjAuMDAwMCIsIlAiOiJXaW4zMiIsIkFOIjoiTWFpbCIsIldUIjoyfQ%3D%3D%7C0%7C%7C%7C&amp;sdata=Tn35sn5mXpuBUNJMGVXu%2B%2BnaH%2FxyIqF4Orf9ZszQPK4%3D&amp;reserved=0" TargetMode="External"/><Relationship Id="rId11" Type="http://schemas.openxmlformats.org/officeDocument/2006/relationships/hyperlink" Target="https://nam12.safelinks.protection.outlook.com/?url=https%3A%2F%2Fwww.3gpp.org%2Fftp%2Ftsg_sa%2FTSG_SA%2FTSGS_108_Prague_2025-06%2FDocs%2FSP-250637.zip&amp;data=05%7C02%7Cteniou%40global.tencent.com%7C5ada743ccaf84ddda3f108ddab3f7bbe%7Ca32856f21731405cb53d480e26413adf%7C1%7C0%7C638855011351751268%7CUnknown%7CTWFpbGZsb3d8eyJFbXB0eU1hcGkiOnRydWUsIlYiOiIwLjAuMDAwMCIsIlAiOiJXaW4zMiIsIkFOIjoiTWFpbCIsIldUIjoyfQ%3D%3D%7C0%7C%7C%7C&amp;sdata=YzZtbj1AU13E%2FgQXzvEx%2FANgM7oFDUFB7Ccx4h%2FpkUI%3D&amp;reserved=0" TargetMode="External"/><Relationship Id="rId5" Type="http://schemas.openxmlformats.org/officeDocument/2006/relationships/hyperlink" Target="https://nam12.safelinks.protection.outlook.com/?url=https%3A%2F%2Fwww.3gpp.org%2Fftp%2Ftsg_sa%2FTSG_SA%2FTSGS_108_Prague_2025-06%2FDocs%2FSP-250566.zip&amp;data=05%7C02%7Cteniou%40global.tencent.com%7C5ada743ccaf84ddda3f108ddab3f7bbe%7Ca32856f21731405cb53d480e26413adf%7C1%7C0%7C638855011351706743%7CUnknown%7CTWFpbGZsb3d8eyJFbXB0eU1hcGkiOnRydWUsIlYiOiIwLjAuMDAwMCIsIlAiOiJXaW4zMiIsIkFOIjoiTWFpbCIsIldUIjoyfQ%3D%3D%7C0%7C%7C%7C&amp;sdata=UpHDs2C3J%2FTXKC3spGgtuDEs937X80fR6ZZOW35p%2FkU%3D&amp;reserved=0" TargetMode="External"/><Relationship Id="rId15" Type="http://schemas.openxmlformats.org/officeDocument/2006/relationships/hyperlink" Target="https://nam12.safelinks.protection.outlook.com/?url=https%3A%2F%2Fwww.3gpp.org%2Fftp%2Ftsg_sa%2FTSG_SA%2FTSGS_108_Prague_2025-06%2FDocs%2FSP-250818.zip&amp;data=05%7C02%7Cteniou%40global.tencent.com%7C5ada743ccaf84ddda3f108ddab3f7bbe%7Ca32856f21731405cb53d480e26413adf%7C1%7C0%7C638855011351788247%7CUnknown%7CTWFpbGZsb3d8eyJFbXB0eU1hcGkiOnRydWUsIlYiOiIwLjAuMDAwMCIsIlAiOiJXaW4zMiIsIkFOIjoiTWFpbCIsIldUIjoyfQ%3D%3D%7C0%7C%7C%7C&amp;sdata=5iTnlas%2B0TT69%2BhFLmh3TNKgFsVyAVL88EWLiOayjsM%3D&amp;reserved=0" TargetMode="External"/><Relationship Id="rId10" Type="http://schemas.openxmlformats.org/officeDocument/2006/relationships/image" Target="../media/image2.jpeg"/><Relationship Id="rId19" Type="http://schemas.openxmlformats.org/officeDocument/2006/relationships/hyperlink" Target="https://nam12.safelinks.protection.outlook.com/?url=https%3A%2F%2Fwww.3gpp.org%2Fftp%2Ftsg_sa%2FTSG_SA%2FTSGS_108_Prague_2025-06%2FDocs%2FSP-250878.zip&amp;data=05%7C02%7Cteniou%40global.tencent.com%7C5ada743ccaf84ddda3f108ddab3f7bbe%7Ca32856f21731405cb53d480e26413adf%7C1%7C0%7C638855011351830785%7CUnknown%7CTWFpbGZsb3d8eyJFbXB0eU1hcGkiOnRydWUsIlYiOiIwLjAuMDAwMCIsIlAiOiJXaW4zMiIsIkFOIjoiTWFpbCIsIldUIjoyfQ%3D%3D%7C0%7C%7C%7C&amp;sdata=nFKU7vNixjHoikZVHB%2Fg5X7eI2uEgE1BNhX%2Bmqv9Ubs%3D&amp;reserved=0" TargetMode="External"/><Relationship Id="rId4" Type="http://schemas.openxmlformats.org/officeDocument/2006/relationships/hyperlink" Target="https://nam12.safelinks.protection.outlook.com/?url=https%3A%2F%2Fwww.3gpp.org%2Fftp%2Ftsg_sa%2FTSG_SA%2FTSGS_108_Prague_2025-06%2FDocs%2FSP-250643.zip&amp;data=05%7C02%7Cteniou%40global.tencent.com%7C5ada743ccaf84ddda3f108ddab3f7bbe%7Ca32856f21731405cb53d480e26413adf%7C1%7C0%7C638855011351697573%7CUnknown%7CTWFpbGZsb3d8eyJFbXB0eU1hcGkiOnRydWUsIlYiOiIwLjAuMDAwMCIsIlAiOiJXaW4zMiIsIkFOIjoiTWFpbCIsIldUIjoyfQ%3D%3D%7C0%7C%7C%7C&amp;sdata=KFuoQ7GoVPCRDxDk0%2FqFXM76u%2BfLhj1veF%2Flz2T%2FA%2FI%3D&amp;reserved=0" TargetMode="External"/><Relationship Id="rId9" Type="http://schemas.openxmlformats.org/officeDocument/2006/relationships/hyperlink" Target="https://nam12.safelinks.protection.outlook.com/?url=https%3A%2F%2Fwww.3gpp.org%2Fftp%2Ftsg_sa%2FTSG_SA%2FTSGS_108_Prague_2025-06%2FDocs%2FSP-250641.zip&amp;data=05%7C02%7Cteniou%40global.tencent.com%7C5ada743ccaf84ddda3f108ddab3f7bbe%7Ca32856f21731405cb53d480e26413adf%7C1%7C0%7C638855011351742592%7CUnknown%7CTWFpbGZsb3d8eyJFbXB0eU1hcGkiOnRydWUsIlYiOiIwLjAuMDAwMCIsIlAiOiJXaW4zMiIsIkFOIjoiTWFpbCIsIldUIjoyfQ%3D%3D%7C0%7C%7C%7C&amp;sdata=O9LrN5icqC7U4wObqZU1X2dVaTzrAkL4utf5rDqlFhk%3D&amp;reserved=0" TargetMode="External"/><Relationship Id="rId14" Type="http://schemas.openxmlformats.org/officeDocument/2006/relationships/hyperlink" Target="https://nam12.safelinks.protection.outlook.com/?url=https%3A%2F%2Fwww.3gpp.org%2Fftp%2Ftsg_sa%2FTSG_SA%2FTSGS_108_Prague_2025-06%2FDocs%2FSP-250642.zip&amp;data=05%7C02%7Cteniou%40global.tencent.com%7C5ada743ccaf84ddda3f108ddab3f7bbe%7Ca32856f21731405cb53d480e26413adf%7C1%7C0%7C638855011351778789%7CUnknown%7CTWFpbGZsb3d8eyJFbXB0eU1hcGkiOnRydWUsIlYiOiIwLjAuMDAwMCIsIlAiOiJXaW4zMiIsIkFOIjoiTWFpbCIsIldUIjoyfQ%3D%3D%7C0%7C%7C%7C&amp;sdata=PYCP0qhYkWT%2F%2FP3Wn%2FfWCOunvw92imocfq3JQhgWpfc%3D&amp;reserved=0" TargetMode="External"/></Relationships>
</file>

<file path=ppt/slides/_rels/slide5.xml.rels><?xml version="1.0" encoding="UTF-8" standalone="yes"?>
<Relationships xmlns="http://schemas.openxmlformats.org/package/2006/relationships"><Relationship Id="rId2" Type="http://schemas.openxmlformats.org/officeDocument/2006/relationships/hyperlink" Target="https://www.3gpp.org/ftp/tsg_sa/TSG_SA/TSGS_108_Prague_2025-06/Docs/SP-250630.zip" TargetMode="Externa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sv-SE" altLang="sv-SE" dirty="0"/>
              <a:t>Brief report from SA#108 on SA4 topics</a:t>
            </a:r>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p:txBody>
          <a:bodyPr/>
          <a:lstStyle/>
          <a:p>
            <a:pPr>
              <a:lnSpc>
                <a:spcPct val="80000"/>
              </a:lnSpc>
            </a:pPr>
            <a:r>
              <a:rPr lang="en-US" altLang="en-US" sz="2000" b="1" dirty="0">
                <a:latin typeface="Arial" panose="020B0604020202020204" pitchFamily="34" charset="0"/>
              </a:rPr>
              <a:t>Gilles Teniou, </a:t>
            </a:r>
            <a:r>
              <a:rPr lang="en-US" altLang="en-US" sz="2000" dirty="0">
                <a:latin typeface="Arial" panose="020B0604020202020204" pitchFamily="34" charset="0"/>
              </a:rPr>
              <a:t>SA4 Chair, Tencent (CCSA)</a:t>
            </a:r>
          </a:p>
          <a:p>
            <a:pPr>
              <a:lnSpc>
                <a:spcPct val="80000"/>
              </a:lnSpc>
            </a:pPr>
            <a:r>
              <a:rPr lang="en-US" altLang="en-US" sz="2000" dirty="0">
                <a:latin typeface="Arial" panose="020B0604020202020204" pitchFamily="34" charset="0"/>
              </a:rPr>
              <a:t>SA4#133-e, Online, 18-25 August 2025</a:t>
            </a:r>
          </a:p>
          <a:p>
            <a:pPr>
              <a:lnSpc>
                <a:spcPct val="80000"/>
              </a:lnSpc>
            </a:pPr>
            <a:r>
              <a:rPr lang="en-US" altLang="en-US" sz="2000" dirty="0">
                <a:latin typeface="Arial" panose="020B0604020202020204" pitchFamily="34" charset="0"/>
              </a:rPr>
              <a:t>Tdoc: S4-251213</a:t>
            </a:r>
            <a:endParaRPr lang="sv-SE" altLang="sv-SE"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03D5E5-EFC4-57DF-46AC-740A8B1B69B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B2EE93-D4BF-3EED-B58A-6DA1E9CA42E7}"/>
              </a:ext>
            </a:extLst>
          </p:cNvPr>
          <p:cNvSpPr>
            <a:spLocks noGrp="1"/>
          </p:cNvSpPr>
          <p:nvPr>
            <p:ph type="title"/>
          </p:nvPr>
        </p:nvSpPr>
        <p:spPr>
          <a:xfrm>
            <a:off x="838200" y="365125"/>
            <a:ext cx="8940501" cy="1325563"/>
          </a:xfrm>
        </p:spPr>
        <p:txBody>
          <a:bodyPr/>
          <a:lstStyle/>
          <a:p>
            <a:r>
              <a:rPr lang="sv-SE" sz="3600" dirty="0"/>
              <a:t>Outcome of SA4 submissions – (New SIDs)</a:t>
            </a:r>
          </a:p>
        </p:txBody>
      </p:sp>
      <p:sp>
        <p:nvSpPr>
          <p:cNvPr id="5" name="Content Placeholder 4">
            <a:extLst>
              <a:ext uri="{FF2B5EF4-FFF2-40B4-BE49-F238E27FC236}">
                <a16:creationId xmlns:a16="http://schemas.microsoft.com/office/drawing/2014/main" id="{5BA75D66-0C78-BB85-640B-F7B83910EB4C}"/>
              </a:ext>
            </a:extLst>
          </p:cNvPr>
          <p:cNvSpPr>
            <a:spLocks noGrp="1"/>
          </p:cNvSpPr>
          <p:nvPr>
            <p:ph idx="1"/>
          </p:nvPr>
        </p:nvSpPr>
        <p:spPr/>
        <p:txBody>
          <a:bodyPr/>
          <a:lstStyle/>
          <a:p>
            <a:pPr>
              <a:spcAft>
                <a:spcPts val="600"/>
              </a:spcAft>
              <a:buNone/>
              <a:tabLst>
                <a:tab pos="540385" algn="l"/>
                <a:tab pos="900430" algn="l"/>
              </a:tabLst>
            </a:pPr>
            <a:r>
              <a:rPr lang="en-GB" sz="1800" dirty="0">
                <a:solidFill>
                  <a:srgbClr val="0000FF"/>
                </a:solidFill>
                <a:effectLst/>
                <a:latin typeface="Arial" panose="020B0604020202020204" pitchFamily="34" charset="0"/>
                <a:ea typeface="MS Mincho" panose="02020609040205080304" pitchFamily="49" charset="-128"/>
              </a:rPr>
              <a:t>SP-250636</a:t>
            </a:r>
            <a:r>
              <a:rPr lang="en-GB" sz="1800" dirty="0">
                <a:effectLst/>
                <a:latin typeface="Arial" panose="020B0604020202020204" pitchFamily="34" charset="0"/>
                <a:ea typeface="MS Mincho" panose="02020609040205080304" pitchFamily="49" charset="-128"/>
              </a:rPr>
              <a:t> (SID NEW) New SID on Media Energy Consumption Exposure and Evaluation Framework phase 2 (Source: SA WG4)</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Document for:</a:t>
            </a:r>
            <a:r>
              <a:rPr lang="en-GB" sz="1800" dirty="0">
                <a:effectLst/>
                <a:latin typeface="Arial" panose="020B0604020202020204" pitchFamily="34" charset="0"/>
                <a:ea typeface="MS Mincho" panose="02020609040205080304" pitchFamily="49" charset="-128"/>
              </a:rPr>
              <a:t> Approval</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Abstract:</a:t>
            </a:r>
            <a:br>
              <a:rPr lang="en-GB" sz="1800" dirty="0">
                <a:effectLst/>
                <a:latin typeface="Arial" panose="020B0604020202020204" pitchFamily="34" charset="0"/>
                <a:ea typeface="MS Mincho" panose="02020609040205080304" pitchFamily="49" charset="-128"/>
              </a:rPr>
            </a:br>
            <a:r>
              <a:rPr lang="en-GB" sz="1800" dirty="0">
                <a:effectLst/>
                <a:latin typeface="Arial" panose="020B0604020202020204" pitchFamily="34" charset="0"/>
                <a:ea typeface="MS Mincho" panose="02020609040205080304" pitchFamily="49" charset="-128"/>
              </a:rPr>
              <a:t>New SID on Media Energy Consumption Exposure and Evaluation Framework phase 2.</a:t>
            </a:r>
            <a:endParaRPr lang="fr-FR" sz="1800" dirty="0">
              <a:effectLst/>
              <a:latin typeface="Arial" panose="020B0604020202020204" pitchFamily="34" charset="0"/>
              <a:ea typeface="MS Mincho" panose="02020609040205080304" pitchFamily="49" charset="-128"/>
            </a:endParaRPr>
          </a:p>
          <a:p>
            <a:pPr hangingPunct="0">
              <a:spcAft>
                <a:spcPts val="900"/>
              </a:spcAft>
              <a:buNone/>
            </a:pPr>
            <a:r>
              <a:rPr lang="en-GB" sz="1800" b="1" dirty="0">
                <a:effectLst/>
                <a:latin typeface="Arial" panose="020B0604020202020204" pitchFamily="34" charset="0"/>
                <a:ea typeface="Arial" panose="020B0604020202020204" pitchFamily="34" charset="0"/>
              </a:rPr>
              <a:t>Plenary Discussion:</a:t>
            </a:r>
            <a:endParaRPr lang="fr-FR" sz="1800" dirty="0">
              <a:effectLst/>
              <a:latin typeface="Arial" panose="020B0604020202020204" pitchFamily="34" charset="0"/>
              <a:ea typeface="Arial" panose="020B0604020202020204" pitchFamily="34" charset="0"/>
            </a:endParaRPr>
          </a:p>
          <a:p>
            <a:pPr hangingPunct="0">
              <a:spcAft>
                <a:spcPts val="900"/>
              </a:spcAft>
              <a:buNone/>
            </a:pPr>
            <a:r>
              <a:rPr lang="en-GB" sz="1800" dirty="0">
                <a:effectLst/>
                <a:latin typeface="Arial" panose="020B0604020202020204" pitchFamily="34" charset="0"/>
                <a:ea typeface="Arial" panose="020B0604020202020204" pitchFamily="34" charset="0"/>
              </a:rPr>
              <a:t>This new SID was </a:t>
            </a:r>
            <a:r>
              <a:rPr lang="en-GB" sz="1800" dirty="0">
                <a:solidFill>
                  <a:srgbClr val="FF0000"/>
                </a:solidFill>
                <a:effectLst/>
                <a:latin typeface="Arial" panose="020B0604020202020204" pitchFamily="34" charset="0"/>
                <a:ea typeface="Arial" panose="020B0604020202020204" pitchFamily="34" charset="0"/>
              </a:rPr>
              <a:t>approved</a:t>
            </a:r>
            <a:r>
              <a:rPr lang="en-GB" sz="1800" dirty="0">
                <a:effectLst/>
                <a:latin typeface="Arial" panose="020B0604020202020204" pitchFamily="34" charset="0"/>
                <a:ea typeface="Arial" panose="020B0604020202020204" pitchFamily="34" charset="0"/>
              </a:rPr>
              <a:t>.</a:t>
            </a:r>
            <a:endParaRPr lang="fr-FR" sz="1800" dirty="0">
              <a:effectLst/>
              <a:latin typeface="Arial" panose="020B0604020202020204" pitchFamily="34" charset="0"/>
              <a:ea typeface="Arial" panose="020B0604020202020204" pitchFamily="34" charset="0"/>
            </a:endParaRPr>
          </a:p>
          <a:p>
            <a:pPr hangingPunct="0">
              <a:spcAft>
                <a:spcPts val="900"/>
              </a:spcAft>
            </a:pPr>
            <a:r>
              <a:rPr lang="en-GB" sz="1800" b="1" dirty="0">
                <a:effectLst/>
                <a:latin typeface="Arial" panose="020B0604020202020204" pitchFamily="34" charset="0"/>
                <a:ea typeface="Arial" panose="020B0604020202020204" pitchFamily="34" charset="0"/>
              </a:rPr>
              <a:t>Status:</a:t>
            </a:r>
            <a:r>
              <a:rPr lang="en-GB" sz="1800" dirty="0">
                <a:effectLst/>
                <a:latin typeface="Arial" panose="020B0604020202020204" pitchFamily="34" charset="0"/>
                <a:ea typeface="Arial" panose="020B0604020202020204" pitchFamily="34" charset="0"/>
              </a:rPr>
              <a:t> </a:t>
            </a:r>
            <a:r>
              <a:rPr lang="en-GB" sz="1800" dirty="0">
                <a:solidFill>
                  <a:srgbClr val="FF0000"/>
                </a:solidFill>
                <a:effectLst/>
                <a:latin typeface="Arial" panose="020B0604020202020204" pitchFamily="34" charset="0"/>
                <a:ea typeface="Arial" panose="020B0604020202020204" pitchFamily="34" charset="0"/>
              </a:rPr>
              <a:t>Approved</a:t>
            </a:r>
            <a:r>
              <a:rPr lang="en-GB" sz="1800" dirty="0">
                <a:effectLst/>
                <a:latin typeface="Arial" panose="020B0604020202020204" pitchFamily="34" charset="0"/>
                <a:ea typeface="Arial" panose="020B0604020202020204" pitchFamily="34" charset="0"/>
              </a:rPr>
              <a:t>.</a:t>
            </a:r>
            <a:endParaRPr lang="fr-FR" sz="18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872258890"/>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EF07A2-F953-958D-4A4D-04D1DA113EF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E9FCD29-D4F9-DA32-01ED-9AD13B5C7688}"/>
              </a:ext>
            </a:extLst>
          </p:cNvPr>
          <p:cNvSpPr>
            <a:spLocks noGrp="1"/>
          </p:cNvSpPr>
          <p:nvPr>
            <p:ph type="title"/>
          </p:nvPr>
        </p:nvSpPr>
        <p:spPr>
          <a:xfrm>
            <a:off x="838200" y="365125"/>
            <a:ext cx="8940501" cy="1325563"/>
          </a:xfrm>
        </p:spPr>
        <p:txBody>
          <a:bodyPr/>
          <a:lstStyle/>
          <a:p>
            <a:r>
              <a:rPr lang="sv-SE" sz="3600" dirty="0"/>
              <a:t>Outcome of SA4 submissions – (</a:t>
            </a:r>
            <a:r>
              <a:rPr lang="sv-SE" sz="3600" dirty="0" err="1"/>
              <a:t>Revised</a:t>
            </a:r>
            <a:r>
              <a:rPr lang="sv-SE" sz="3600" dirty="0"/>
              <a:t> SIDs)</a:t>
            </a:r>
          </a:p>
        </p:txBody>
      </p:sp>
      <p:sp>
        <p:nvSpPr>
          <p:cNvPr id="5" name="Content Placeholder 4">
            <a:extLst>
              <a:ext uri="{FF2B5EF4-FFF2-40B4-BE49-F238E27FC236}">
                <a16:creationId xmlns:a16="http://schemas.microsoft.com/office/drawing/2014/main" id="{12E6CB00-7DC1-918D-E228-BD419991225B}"/>
              </a:ext>
            </a:extLst>
          </p:cNvPr>
          <p:cNvSpPr>
            <a:spLocks noGrp="1"/>
          </p:cNvSpPr>
          <p:nvPr>
            <p:ph idx="1"/>
          </p:nvPr>
        </p:nvSpPr>
        <p:spPr/>
        <p:txBody>
          <a:bodyPr/>
          <a:lstStyle/>
          <a:p>
            <a:pPr>
              <a:spcAft>
                <a:spcPts val="600"/>
              </a:spcAft>
              <a:buNone/>
              <a:tabLst>
                <a:tab pos="540385" algn="l"/>
                <a:tab pos="900430" algn="l"/>
              </a:tabLst>
            </a:pPr>
            <a:r>
              <a:rPr lang="en-GB" sz="1800" dirty="0">
                <a:solidFill>
                  <a:srgbClr val="0000FF"/>
                </a:solidFill>
                <a:effectLst/>
                <a:latin typeface="Arial" panose="020B0604020202020204" pitchFamily="34" charset="0"/>
                <a:ea typeface="MS Mincho" panose="02020609040205080304" pitchFamily="49" charset="-128"/>
              </a:rPr>
              <a:t>SP-250635</a:t>
            </a:r>
            <a:r>
              <a:rPr lang="en-GB" sz="1800" dirty="0">
                <a:effectLst/>
                <a:latin typeface="Arial" panose="020B0604020202020204" pitchFamily="34" charset="0"/>
                <a:ea typeface="MS Mincho" panose="02020609040205080304" pitchFamily="49" charset="-128"/>
              </a:rPr>
              <a:t> (SID REVISED) Revised Study on Ultra Low Bitrate Speech Codec (Source: SA WG4)</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Document for:</a:t>
            </a:r>
            <a:r>
              <a:rPr lang="en-GB" sz="1800" dirty="0">
                <a:effectLst/>
                <a:latin typeface="Arial" panose="020B0604020202020204" pitchFamily="34" charset="0"/>
                <a:ea typeface="MS Mincho" panose="02020609040205080304" pitchFamily="49" charset="-128"/>
              </a:rPr>
              <a:t> Approval</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Abstract:</a:t>
            </a:r>
            <a:br>
              <a:rPr lang="en-GB" sz="1800" dirty="0">
                <a:effectLst/>
                <a:latin typeface="Arial" panose="020B0604020202020204" pitchFamily="34" charset="0"/>
                <a:ea typeface="MS Mincho" panose="02020609040205080304" pitchFamily="49" charset="-128"/>
              </a:rPr>
            </a:br>
            <a:r>
              <a:rPr lang="en-GB" sz="1800" dirty="0">
                <a:effectLst/>
                <a:latin typeface="Arial" panose="020B0604020202020204" pitchFamily="34" charset="0"/>
                <a:ea typeface="MS Mincho" panose="02020609040205080304" pitchFamily="49" charset="-128"/>
              </a:rPr>
              <a:t>Revised Study on Ultra Low Bitrate Speech Codec.</a:t>
            </a:r>
            <a:endParaRPr lang="fr-FR" sz="1800" dirty="0">
              <a:effectLst/>
              <a:latin typeface="Arial" panose="020B0604020202020204" pitchFamily="34" charset="0"/>
              <a:ea typeface="MS Mincho" panose="02020609040205080304" pitchFamily="49" charset="-128"/>
            </a:endParaRPr>
          </a:p>
          <a:p>
            <a:pPr hangingPunct="0">
              <a:spcAft>
                <a:spcPts val="900"/>
              </a:spcAft>
              <a:buNone/>
            </a:pPr>
            <a:r>
              <a:rPr lang="en-GB" sz="1800" b="1" dirty="0">
                <a:effectLst/>
                <a:latin typeface="Arial" panose="020B0604020202020204" pitchFamily="34" charset="0"/>
                <a:ea typeface="Arial" panose="020B0604020202020204" pitchFamily="34" charset="0"/>
              </a:rPr>
              <a:t>Plenary Discussion:</a:t>
            </a:r>
            <a:endParaRPr lang="fr-FR" sz="1800" dirty="0">
              <a:effectLst/>
              <a:latin typeface="Arial" panose="020B0604020202020204" pitchFamily="34" charset="0"/>
              <a:ea typeface="Arial" panose="020B0604020202020204" pitchFamily="34" charset="0"/>
            </a:endParaRPr>
          </a:p>
          <a:p>
            <a:pPr hangingPunct="0">
              <a:spcAft>
                <a:spcPts val="900"/>
              </a:spcAft>
              <a:buNone/>
            </a:pPr>
            <a:r>
              <a:rPr lang="en-GB" sz="1800" dirty="0">
                <a:effectLst/>
                <a:latin typeface="Arial" panose="020B0604020202020204" pitchFamily="34" charset="0"/>
                <a:ea typeface="Arial" panose="020B0604020202020204" pitchFamily="34" charset="0"/>
              </a:rPr>
              <a:t>This revised SID was </a:t>
            </a:r>
            <a:r>
              <a:rPr lang="en-GB" sz="1800" dirty="0">
                <a:solidFill>
                  <a:srgbClr val="FF0000"/>
                </a:solidFill>
                <a:effectLst/>
                <a:latin typeface="Arial" panose="020B0604020202020204" pitchFamily="34" charset="0"/>
                <a:ea typeface="Arial" panose="020B0604020202020204" pitchFamily="34" charset="0"/>
              </a:rPr>
              <a:t>approved</a:t>
            </a:r>
            <a:r>
              <a:rPr lang="en-GB" sz="1800" dirty="0">
                <a:effectLst/>
                <a:latin typeface="Arial" panose="020B0604020202020204" pitchFamily="34" charset="0"/>
                <a:ea typeface="Arial" panose="020B0604020202020204" pitchFamily="34" charset="0"/>
              </a:rPr>
              <a:t>.</a:t>
            </a:r>
            <a:endParaRPr lang="fr-FR" sz="1800" dirty="0">
              <a:effectLst/>
              <a:latin typeface="Arial" panose="020B0604020202020204" pitchFamily="34" charset="0"/>
              <a:ea typeface="Arial" panose="020B0604020202020204" pitchFamily="34" charset="0"/>
            </a:endParaRPr>
          </a:p>
          <a:p>
            <a:pPr hangingPunct="0">
              <a:spcAft>
                <a:spcPts val="900"/>
              </a:spcAft>
            </a:pPr>
            <a:r>
              <a:rPr lang="en-GB" sz="1800" b="1" dirty="0">
                <a:effectLst/>
                <a:latin typeface="Arial" panose="020B0604020202020204" pitchFamily="34" charset="0"/>
                <a:ea typeface="Arial" panose="020B0604020202020204" pitchFamily="34" charset="0"/>
              </a:rPr>
              <a:t>Status:</a:t>
            </a:r>
            <a:r>
              <a:rPr lang="en-GB" sz="1800" dirty="0">
                <a:effectLst/>
                <a:latin typeface="Arial" panose="020B0604020202020204" pitchFamily="34" charset="0"/>
                <a:ea typeface="Arial" panose="020B0604020202020204" pitchFamily="34" charset="0"/>
              </a:rPr>
              <a:t> </a:t>
            </a:r>
            <a:r>
              <a:rPr lang="en-GB" sz="1800" dirty="0">
                <a:solidFill>
                  <a:srgbClr val="FF0000"/>
                </a:solidFill>
                <a:effectLst/>
                <a:latin typeface="Arial" panose="020B0604020202020204" pitchFamily="34" charset="0"/>
                <a:ea typeface="Arial" panose="020B0604020202020204" pitchFamily="34" charset="0"/>
              </a:rPr>
              <a:t>Approved</a:t>
            </a:r>
            <a:r>
              <a:rPr lang="en-GB" sz="1800" dirty="0">
                <a:effectLst/>
                <a:latin typeface="Arial" panose="020B0604020202020204" pitchFamily="34" charset="0"/>
                <a:ea typeface="Arial" panose="020B0604020202020204" pitchFamily="34" charset="0"/>
              </a:rPr>
              <a:t>.</a:t>
            </a:r>
            <a:endParaRPr lang="fr-FR" sz="18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2771402446"/>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40501" cy="1325563"/>
          </a:xfrm>
        </p:spPr>
        <p:txBody>
          <a:bodyPr/>
          <a:lstStyle/>
          <a:p>
            <a:r>
              <a:rPr lang="sv-SE" sz="3600" dirty="0"/>
              <a:t>Outcome of SA4 submissions – </a:t>
            </a:r>
            <a:r>
              <a:rPr lang="sv-SE" sz="3600" dirty="0" err="1"/>
              <a:t>Specifications</a:t>
            </a:r>
            <a:r>
              <a:rPr lang="sv-SE" sz="3600" dirty="0"/>
              <a:t> for information </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normAutofit fontScale="92500" lnSpcReduction="20000"/>
          </a:bodyPr>
          <a:lstStyle/>
          <a:p>
            <a:pPr>
              <a:spcAft>
                <a:spcPts val="600"/>
              </a:spcAft>
              <a:buNone/>
              <a:tabLst>
                <a:tab pos="540385" algn="l"/>
                <a:tab pos="900430" algn="l"/>
              </a:tabLst>
            </a:pPr>
            <a:r>
              <a:rPr lang="en-GB" sz="1600" dirty="0">
                <a:solidFill>
                  <a:srgbClr val="0000FF"/>
                </a:solidFill>
                <a:effectLst/>
                <a:latin typeface="Arial" panose="020B0604020202020204" pitchFamily="34" charset="0"/>
                <a:ea typeface="MS Mincho" panose="02020609040205080304" pitchFamily="49" charset="-128"/>
              </a:rPr>
              <a:t>SP-250638</a:t>
            </a:r>
            <a:r>
              <a:rPr lang="en-GB" sz="1600" dirty="0">
                <a:effectLst/>
                <a:latin typeface="Arial" panose="020B0604020202020204" pitchFamily="34" charset="0"/>
                <a:ea typeface="MS Mincho" panose="02020609040205080304" pitchFamily="49" charset="-128"/>
              </a:rPr>
              <a:t> (DRAFT TR) TR 26.956, v 1.0.0 (Source: SA WG4)</a:t>
            </a:r>
            <a:br>
              <a:rPr lang="en-GB" sz="1600" dirty="0">
                <a:effectLst/>
                <a:latin typeface="Arial" panose="020B0604020202020204" pitchFamily="34" charset="0"/>
                <a:ea typeface="MS Mincho" panose="02020609040205080304" pitchFamily="49" charset="-128"/>
              </a:rPr>
            </a:br>
            <a:r>
              <a:rPr lang="en-GB" sz="1600" b="1" dirty="0">
                <a:effectLst/>
                <a:latin typeface="Arial" panose="020B0604020202020204" pitchFamily="34" charset="0"/>
                <a:ea typeface="MS Mincho" panose="02020609040205080304" pitchFamily="49" charset="-128"/>
              </a:rPr>
              <a:t>Document for:</a:t>
            </a:r>
            <a:r>
              <a:rPr lang="en-GB" sz="1600" dirty="0">
                <a:effectLst/>
                <a:latin typeface="Arial" panose="020B0604020202020204" pitchFamily="34" charset="0"/>
                <a:ea typeface="MS Mincho" panose="02020609040205080304" pitchFamily="49" charset="-128"/>
              </a:rPr>
              <a:t> Information</a:t>
            </a:r>
            <a:br>
              <a:rPr lang="en-GB" sz="1600" dirty="0">
                <a:effectLst/>
                <a:latin typeface="Arial" panose="020B0604020202020204" pitchFamily="34" charset="0"/>
                <a:ea typeface="MS Mincho" panose="02020609040205080304" pitchFamily="49" charset="-128"/>
              </a:rPr>
            </a:br>
            <a:r>
              <a:rPr lang="en-GB" sz="1600" b="1" dirty="0">
                <a:effectLst/>
                <a:latin typeface="Arial" panose="020B0604020202020204" pitchFamily="34" charset="0"/>
                <a:ea typeface="MS Mincho" panose="02020609040205080304" pitchFamily="49" charset="-128"/>
              </a:rPr>
              <a:t>Abstract:</a:t>
            </a:r>
            <a:br>
              <a:rPr lang="en-GB" sz="1600" dirty="0">
                <a:effectLst/>
                <a:latin typeface="Arial" panose="020B0604020202020204" pitchFamily="34" charset="0"/>
                <a:ea typeface="MS Mincho" panose="02020609040205080304" pitchFamily="49" charset="-128"/>
              </a:rPr>
            </a:br>
            <a:r>
              <a:rPr lang="en-GB" sz="1600" dirty="0">
                <a:effectLst/>
                <a:latin typeface="Arial" panose="020B0604020202020204" pitchFamily="34" charset="0"/>
                <a:ea typeface="MS Mincho" panose="02020609040205080304" pitchFamily="49" charset="-128"/>
              </a:rPr>
              <a:t>TR for information.</a:t>
            </a:r>
            <a:endParaRPr lang="fr-FR" sz="1600" dirty="0">
              <a:effectLst/>
              <a:latin typeface="Arial" panose="020B0604020202020204" pitchFamily="34" charset="0"/>
              <a:ea typeface="MS Mincho" panose="02020609040205080304" pitchFamily="49" charset="-128"/>
            </a:endParaRPr>
          </a:p>
          <a:p>
            <a:pPr hangingPunct="0">
              <a:spcAft>
                <a:spcPts val="900"/>
              </a:spcAft>
              <a:buNone/>
            </a:pPr>
            <a:r>
              <a:rPr lang="en-GB" sz="1600" b="1" dirty="0">
                <a:effectLst/>
                <a:latin typeface="Arial" panose="020B0604020202020204" pitchFamily="34" charset="0"/>
                <a:ea typeface="Arial" panose="020B0604020202020204" pitchFamily="34" charset="0"/>
              </a:rPr>
              <a:t>Plenary Discussion:</a:t>
            </a:r>
            <a:endParaRPr lang="fr-FR" sz="1600" dirty="0">
              <a:effectLst/>
              <a:latin typeface="Arial" panose="020B0604020202020204" pitchFamily="34" charset="0"/>
              <a:ea typeface="Arial" panose="020B0604020202020204" pitchFamily="34" charset="0"/>
            </a:endParaRPr>
          </a:p>
          <a:p>
            <a:pPr hangingPunct="0">
              <a:spcAft>
                <a:spcPts val="900"/>
              </a:spcAft>
              <a:buNone/>
            </a:pPr>
            <a:r>
              <a:rPr lang="en-GB" sz="1600" dirty="0">
                <a:effectLst/>
                <a:latin typeface="Arial" panose="020B0604020202020204" pitchFamily="34" charset="0"/>
                <a:ea typeface="Arial" panose="020B0604020202020204" pitchFamily="34" charset="0"/>
              </a:rPr>
              <a:t>This was </a:t>
            </a:r>
            <a:r>
              <a:rPr lang="en-GB" sz="1600" dirty="0">
                <a:solidFill>
                  <a:srgbClr val="0000FF"/>
                </a:solidFill>
                <a:effectLst/>
                <a:latin typeface="Arial" panose="020B0604020202020204" pitchFamily="34" charset="0"/>
                <a:ea typeface="Arial" panose="020B0604020202020204" pitchFamily="34" charset="0"/>
              </a:rPr>
              <a:t>noted</a:t>
            </a:r>
            <a:r>
              <a:rPr lang="en-GB" sz="1600" dirty="0">
                <a:effectLst/>
                <a:latin typeface="Arial" panose="020B0604020202020204" pitchFamily="34" charset="0"/>
                <a:ea typeface="Arial" panose="020B0604020202020204" pitchFamily="34" charset="0"/>
              </a:rPr>
              <a:t>. WGs are encouraged to review this TR.</a:t>
            </a:r>
            <a:endParaRPr lang="fr-FR" sz="1600" dirty="0">
              <a:effectLst/>
              <a:latin typeface="Arial" panose="020B0604020202020204" pitchFamily="34" charset="0"/>
              <a:ea typeface="Arial" panose="020B0604020202020204" pitchFamily="34" charset="0"/>
            </a:endParaRPr>
          </a:p>
          <a:p>
            <a:pPr hangingPunct="0">
              <a:spcAft>
                <a:spcPts val="900"/>
              </a:spcAft>
              <a:buNone/>
            </a:pPr>
            <a:r>
              <a:rPr lang="en-GB" sz="1600" b="1" dirty="0">
                <a:effectLst/>
                <a:latin typeface="Arial" panose="020B0604020202020204" pitchFamily="34" charset="0"/>
                <a:ea typeface="Arial" panose="020B0604020202020204" pitchFamily="34" charset="0"/>
              </a:rPr>
              <a:t>Status:</a:t>
            </a:r>
            <a:r>
              <a:rPr lang="en-GB" sz="1600" dirty="0">
                <a:effectLst/>
                <a:latin typeface="Arial" panose="020B0604020202020204" pitchFamily="34" charset="0"/>
                <a:ea typeface="Arial" panose="020B0604020202020204" pitchFamily="34" charset="0"/>
              </a:rPr>
              <a:t> </a:t>
            </a:r>
            <a:r>
              <a:rPr lang="en-GB" sz="1600" dirty="0">
                <a:solidFill>
                  <a:srgbClr val="FF0000"/>
                </a:solidFill>
                <a:effectLst/>
                <a:latin typeface="Arial" panose="020B0604020202020204" pitchFamily="34" charset="0"/>
                <a:ea typeface="Arial" panose="020B0604020202020204" pitchFamily="34" charset="0"/>
              </a:rPr>
              <a:t>Noted</a:t>
            </a:r>
            <a:r>
              <a:rPr lang="en-GB" sz="1600" dirty="0">
                <a:effectLst/>
                <a:latin typeface="Arial" panose="020B0604020202020204" pitchFamily="34" charset="0"/>
                <a:ea typeface="Arial" panose="020B0604020202020204" pitchFamily="34" charset="0"/>
              </a:rPr>
              <a:t>.</a:t>
            </a:r>
            <a:endParaRPr lang="fr-FR" sz="1600" dirty="0">
              <a:effectLst/>
              <a:latin typeface="Arial" panose="020B0604020202020204" pitchFamily="34" charset="0"/>
              <a:ea typeface="Arial" panose="020B0604020202020204" pitchFamily="34" charset="0"/>
            </a:endParaRPr>
          </a:p>
          <a:p>
            <a:pPr>
              <a:spcAft>
                <a:spcPts val="600"/>
              </a:spcAft>
              <a:buNone/>
              <a:tabLst>
                <a:tab pos="540385" algn="l"/>
                <a:tab pos="900430" algn="l"/>
              </a:tabLst>
            </a:pPr>
            <a:r>
              <a:rPr lang="en-GB" sz="1600" dirty="0">
                <a:solidFill>
                  <a:srgbClr val="0000FF"/>
                </a:solidFill>
                <a:effectLst/>
                <a:latin typeface="Arial" panose="020B0604020202020204" pitchFamily="34" charset="0"/>
                <a:ea typeface="MS Mincho" panose="02020609040205080304" pitchFamily="49" charset="-128"/>
              </a:rPr>
              <a:t>SP-250641</a:t>
            </a:r>
            <a:r>
              <a:rPr lang="en-GB" sz="1600" dirty="0">
                <a:effectLst/>
                <a:latin typeface="Arial" panose="020B0604020202020204" pitchFamily="34" charset="0"/>
                <a:ea typeface="MS Mincho" panose="02020609040205080304" pitchFamily="49" charset="-128"/>
              </a:rPr>
              <a:t> (DRAFT TR) TR 26.819, v 1.0.0 (Source: SA WG4)</a:t>
            </a:r>
            <a:br>
              <a:rPr lang="en-GB" sz="1600" dirty="0">
                <a:effectLst/>
                <a:latin typeface="Arial" panose="020B0604020202020204" pitchFamily="34" charset="0"/>
                <a:ea typeface="MS Mincho" panose="02020609040205080304" pitchFamily="49" charset="-128"/>
              </a:rPr>
            </a:br>
            <a:r>
              <a:rPr lang="en-GB" sz="1600" b="1" dirty="0">
                <a:effectLst/>
                <a:latin typeface="Arial" panose="020B0604020202020204" pitchFamily="34" charset="0"/>
                <a:ea typeface="MS Mincho" panose="02020609040205080304" pitchFamily="49" charset="-128"/>
              </a:rPr>
              <a:t>Document for:</a:t>
            </a:r>
            <a:r>
              <a:rPr lang="en-GB" sz="1600" dirty="0">
                <a:effectLst/>
                <a:latin typeface="Arial" panose="020B0604020202020204" pitchFamily="34" charset="0"/>
                <a:ea typeface="MS Mincho" panose="02020609040205080304" pitchFamily="49" charset="-128"/>
              </a:rPr>
              <a:t> Information</a:t>
            </a:r>
            <a:br>
              <a:rPr lang="en-GB" sz="1600" dirty="0">
                <a:effectLst/>
                <a:latin typeface="Arial" panose="020B0604020202020204" pitchFamily="34" charset="0"/>
                <a:ea typeface="MS Mincho" panose="02020609040205080304" pitchFamily="49" charset="-128"/>
              </a:rPr>
            </a:br>
            <a:r>
              <a:rPr lang="en-GB" sz="1600" b="1" dirty="0">
                <a:effectLst/>
                <a:latin typeface="Arial" panose="020B0604020202020204" pitchFamily="34" charset="0"/>
                <a:ea typeface="MS Mincho" panose="02020609040205080304" pitchFamily="49" charset="-128"/>
              </a:rPr>
              <a:t>Abstract:</a:t>
            </a:r>
            <a:br>
              <a:rPr lang="en-GB" sz="1600" dirty="0">
                <a:effectLst/>
                <a:latin typeface="Arial" panose="020B0604020202020204" pitchFamily="34" charset="0"/>
                <a:ea typeface="MS Mincho" panose="02020609040205080304" pitchFamily="49" charset="-128"/>
              </a:rPr>
            </a:br>
            <a:r>
              <a:rPr lang="en-GB" sz="1600" dirty="0">
                <a:effectLst/>
                <a:latin typeface="Arial" panose="020B0604020202020204" pitchFamily="34" charset="0"/>
                <a:ea typeface="MS Mincho" panose="02020609040205080304" pitchFamily="49" charset="-128"/>
              </a:rPr>
              <a:t>TR for information.</a:t>
            </a:r>
            <a:endParaRPr lang="fr-FR" sz="1600" dirty="0">
              <a:effectLst/>
              <a:latin typeface="Arial" panose="020B0604020202020204" pitchFamily="34" charset="0"/>
              <a:ea typeface="MS Mincho" panose="02020609040205080304" pitchFamily="49" charset="-128"/>
            </a:endParaRPr>
          </a:p>
          <a:p>
            <a:pPr hangingPunct="0">
              <a:spcAft>
                <a:spcPts val="900"/>
              </a:spcAft>
              <a:buNone/>
            </a:pPr>
            <a:r>
              <a:rPr lang="en-GB" sz="1600" b="1" dirty="0">
                <a:effectLst/>
                <a:latin typeface="Arial" panose="020B0604020202020204" pitchFamily="34" charset="0"/>
                <a:ea typeface="Arial" panose="020B0604020202020204" pitchFamily="34" charset="0"/>
              </a:rPr>
              <a:t>Plenary Discussion:</a:t>
            </a:r>
            <a:endParaRPr lang="fr-FR" sz="1600" dirty="0">
              <a:effectLst/>
              <a:latin typeface="Arial" panose="020B0604020202020204" pitchFamily="34" charset="0"/>
              <a:ea typeface="Arial" panose="020B0604020202020204" pitchFamily="34" charset="0"/>
            </a:endParaRPr>
          </a:p>
          <a:p>
            <a:pPr hangingPunct="0">
              <a:spcAft>
                <a:spcPts val="900"/>
              </a:spcAft>
              <a:buNone/>
            </a:pPr>
            <a:r>
              <a:rPr lang="en-GB" sz="1600" dirty="0">
                <a:effectLst/>
                <a:latin typeface="Arial" panose="020B0604020202020204" pitchFamily="34" charset="0"/>
                <a:ea typeface="Arial" panose="020B0604020202020204" pitchFamily="34" charset="0"/>
              </a:rPr>
              <a:t>This was </a:t>
            </a:r>
            <a:r>
              <a:rPr lang="en-GB" sz="1600" dirty="0">
                <a:solidFill>
                  <a:srgbClr val="0000FF"/>
                </a:solidFill>
                <a:effectLst/>
                <a:latin typeface="Arial" panose="020B0604020202020204" pitchFamily="34" charset="0"/>
                <a:ea typeface="Arial" panose="020B0604020202020204" pitchFamily="34" charset="0"/>
              </a:rPr>
              <a:t>noted</a:t>
            </a:r>
            <a:r>
              <a:rPr lang="en-GB" sz="1600" dirty="0">
                <a:effectLst/>
                <a:latin typeface="Arial" panose="020B0604020202020204" pitchFamily="34" charset="0"/>
                <a:ea typeface="Arial" panose="020B0604020202020204" pitchFamily="34" charset="0"/>
              </a:rPr>
              <a:t>. WGs are encouraged to review this TR.</a:t>
            </a:r>
            <a:endParaRPr lang="fr-FR" sz="1600" dirty="0">
              <a:effectLst/>
              <a:latin typeface="Arial" panose="020B0604020202020204" pitchFamily="34" charset="0"/>
              <a:ea typeface="Arial" panose="020B0604020202020204" pitchFamily="34" charset="0"/>
            </a:endParaRPr>
          </a:p>
          <a:p>
            <a:pPr marL="0" indent="0" hangingPunct="0">
              <a:spcAft>
                <a:spcPts val="900"/>
              </a:spcAft>
              <a:buNone/>
            </a:pPr>
            <a:r>
              <a:rPr lang="en-GB" sz="1600" b="1" dirty="0">
                <a:effectLst/>
                <a:latin typeface="Arial" panose="020B0604020202020204" pitchFamily="34" charset="0"/>
                <a:ea typeface="Arial" panose="020B0604020202020204" pitchFamily="34" charset="0"/>
              </a:rPr>
              <a:t>Status:</a:t>
            </a:r>
            <a:r>
              <a:rPr lang="en-GB" sz="1600" dirty="0">
                <a:effectLst/>
                <a:latin typeface="Arial" panose="020B0604020202020204" pitchFamily="34" charset="0"/>
                <a:ea typeface="Arial" panose="020B0604020202020204" pitchFamily="34" charset="0"/>
              </a:rPr>
              <a:t> </a:t>
            </a:r>
            <a:r>
              <a:rPr lang="en-GB" sz="1600" dirty="0">
                <a:solidFill>
                  <a:srgbClr val="FF0000"/>
                </a:solidFill>
                <a:effectLst/>
                <a:latin typeface="Arial" panose="020B0604020202020204" pitchFamily="34" charset="0"/>
                <a:ea typeface="Arial" panose="020B0604020202020204" pitchFamily="34" charset="0"/>
              </a:rPr>
              <a:t>Noted</a:t>
            </a:r>
            <a:r>
              <a:rPr lang="en-GB" sz="1600" dirty="0">
                <a:effectLst/>
                <a:latin typeface="Arial" panose="020B0604020202020204" pitchFamily="34" charset="0"/>
                <a:ea typeface="Arial" panose="020B0604020202020204" pitchFamily="34" charset="0"/>
              </a:rPr>
              <a:t>.</a:t>
            </a:r>
            <a:endParaRPr lang="fr-FR" sz="1600" dirty="0">
              <a:effectLst/>
              <a:latin typeface="Arial" panose="020B0604020202020204" pitchFamily="34" charset="0"/>
              <a:ea typeface="Arial" panose="020B0604020202020204" pitchFamily="34" charset="0"/>
            </a:endParaRPr>
          </a:p>
          <a:p>
            <a:pPr marL="0" marR="0" indent="0" hangingPunct="0">
              <a:spcBef>
                <a:spcPts val="0"/>
              </a:spcBef>
              <a:spcAft>
                <a:spcPts val="900"/>
              </a:spcAft>
              <a:buNone/>
            </a:pPr>
            <a:endParaRPr lang="en-GB" sz="1600" b="1" dirty="0">
              <a:latin typeface="Arial" panose="020B0604020202020204" pitchFamily="34" charset="0"/>
              <a:ea typeface="Arial" panose="020B0604020202020204" pitchFamily="34" charset="0"/>
            </a:endParaRPr>
          </a:p>
          <a:p>
            <a:pPr marL="0" marR="0" hangingPunct="0">
              <a:spcBef>
                <a:spcPts val="0"/>
              </a:spcBef>
              <a:spcAft>
                <a:spcPts val="900"/>
              </a:spcAft>
            </a:pPr>
            <a:endParaRPr lang="en-GB" sz="1600" b="1"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403108580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14F116-B2A2-8299-AD11-CBE0766425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D767D55-5E2E-28E2-C6D2-368C018655AC}"/>
              </a:ext>
            </a:extLst>
          </p:cNvPr>
          <p:cNvSpPr>
            <a:spLocks noGrp="1"/>
          </p:cNvSpPr>
          <p:nvPr>
            <p:ph type="title"/>
          </p:nvPr>
        </p:nvSpPr>
        <p:spPr>
          <a:xfrm>
            <a:off x="838200" y="365125"/>
            <a:ext cx="8940501" cy="1325563"/>
          </a:xfrm>
        </p:spPr>
        <p:txBody>
          <a:bodyPr/>
          <a:lstStyle/>
          <a:p>
            <a:r>
              <a:rPr lang="sv-SE" sz="3600" dirty="0"/>
              <a:t>Outcome of SA4 submissions – </a:t>
            </a:r>
            <a:r>
              <a:rPr lang="sv-SE" sz="3600" dirty="0" err="1"/>
              <a:t>Specifications</a:t>
            </a:r>
            <a:r>
              <a:rPr lang="sv-SE" sz="3600" dirty="0"/>
              <a:t> for </a:t>
            </a:r>
            <a:r>
              <a:rPr lang="sv-SE" sz="3600" dirty="0" err="1"/>
              <a:t>approval</a:t>
            </a:r>
            <a:r>
              <a:rPr lang="sv-SE" sz="3600" dirty="0"/>
              <a:t> </a:t>
            </a:r>
          </a:p>
        </p:txBody>
      </p:sp>
      <p:sp>
        <p:nvSpPr>
          <p:cNvPr id="5" name="Content Placeholder 4">
            <a:extLst>
              <a:ext uri="{FF2B5EF4-FFF2-40B4-BE49-F238E27FC236}">
                <a16:creationId xmlns:a16="http://schemas.microsoft.com/office/drawing/2014/main" id="{4A4FFA41-6C91-29D4-E76A-6290AF614289}"/>
              </a:ext>
            </a:extLst>
          </p:cNvPr>
          <p:cNvSpPr>
            <a:spLocks noGrp="1"/>
          </p:cNvSpPr>
          <p:nvPr>
            <p:ph idx="1"/>
          </p:nvPr>
        </p:nvSpPr>
        <p:spPr>
          <a:xfrm>
            <a:off x="838199" y="1825625"/>
            <a:ext cx="5257801" cy="4351338"/>
          </a:xfrm>
        </p:spPr>
        <p:txBody>
          <a:bodyPr>
            <a:normAutofit fontScale="92500" lnSpcReduction="20000"/>
          </a:bodyPr>
          <a:lstStyle/>
          <a:p>
            <a:pPr>
              <a:spcAft>
                <a:spcPts val="600"/>
              </a:spcAft>
              <a:buNone/>
              <a:tabLst>
                <a:tab pos="540385" algn="l"/>
                <a:tab pos="900430" algn="l"/>
              </a:tabLst>
            </a:pPr>
            <a:r>
              <a:rPr lang="en-GB" sz="1600" dirty="0">
                <a:solidFill>
                  <a:srgbClr val="0000FF"/>
                </a:solidFill>
                <a:effectLst/>
                <a:latin typeface="Arial" panose="020B0604020202020204" pitchFamily="34" charset="0"/>
                <a:ea typeface="MS Mincho" panose="02020609040205080304" pitchFamily="49" charset="-128"/>
              </a:rPr>
              <a:t>SP-250637</a:t>
            </a:r>
            <a:r>
              <a:rPr lang="en-GB" sz="1600" dirty="0">
                <a:effectLst/>
                <a:latin typeface="Arial" panose="020B0604020202020204" pitchFamily="34" charset="0"/>
                <a:ea typeface="MS Mincho" panose="02020609040205080304" pitchFamily="49" charset="-128"/>
              </a:rPr>
              <a:t> (DRAFT TR) TR 26.830, v 1.0.0 (Source: SA WG4)</a:t>
            </a:r>
            <a:br>
              <a:rPr lang="en-GB" sz="1600" dirty="0">
                <a:effectLst/>
                <a:latin typeface="Arial" panose="020B0604020202020204" pitchFamily="34" charset="0"/>
                <a:ea typeface="MS Mincho" panose="02020609040205080304" pitchFamily="49" charset="-128"/>
              </a:rPr>
            </a:br>
            <a:r>
              <a:rPr lang="en-GB" sz="1600" b="1" dirty="0">
                <a:effectLst/>
                <a:latin typeface="Arial" panose="020B0604020202020204" pitchFamily="34" charset="0"/>
                <a:ea typeface="MS Mincho" panose="02020609040205080304" pitchFamily="49" charset="-128"/>
              </a:rPr>
              <a:t>Document for:</a:t>
            </a:r>
            <a:r>
              <a:rPr lang="en-GB" sz="1600" dirty="0">
                <a:effectLst/>
                <a:latin typeface="Arial" panose="020B0604020202020204" pitchFamily="34" charset="0"/>
                <a:ea typeface="MS Mincho" panose="02020609040205080304" pitchFamily="49" charset="-128"/>
              </a:rPr>
              <a:t> Approval</a:t>
            </a:r>
            <a:br>
              <a:rPr lang="en-GB" sz="1600" dirty="0">
                <a:effectLst/>
                <a:latin typeface="Arial" panose="020B0604020202020204" pitchFamily="34" charset="0"/>
                <a:ea typeface="MS Mincho" panose="02020609040205080304" pitchFamily="49" charset="-128"/>
              </a:rPr>
            </a:br>
            <a:r>
              <a:rPr lang="en-GB" sz="1600" b="1" dirty="0">
                <a:effectLst/>
                <a:latin typeface="Arial" panose="020B0604020202020204" pitchFamily="34" charset="0"/>
                <a:ea typeface="MS Mincho" panose="02020609040205080304" pitchFamily="49" charset="-128"/>
              </a:rPr>
              <a:t>Abstract:</a:t>
            </a:r>
            <a:br>
              <a:rPr lang="en-GB" sz="1600" dirty="0">
                <a:effectLst/>
                <a:latin typeface="Arial" panose="020B0604020202020204" pitchFamily="34" charset="0"/>
                <a:ea typeface="MS Mincho" panose="02020609040205080304" pitchFamily="49" charset="-128"/>
              </a:rPr>
            </a:br>
            <a:r>
              <a:rPr lang="en-GB" sz="1600" dirty="0">
                <a:effectLst/>
                <a:latin typeface="Arial" panose="020B0604020202020204" pitchFamily="34" charset="0"/>
                <a:ea typeface="MS Mincho" panose="02020609040205080304" pitchFamily="49" charset="-128"/>
              </a:rPr>
              <a:t>TR for approval.</a:t>
            </a:r>
            <a:endParaRPr lang="fr-FR" sz="1600" dirty="0">
              <a:effectLst/>
              <a:latin typeface="Arial" panose="020B0604020202020204" pitchFamily="34" charset="0"/>
              <a:ea typeface="MS Mincho" panose="02020609040205080304" pitchFamily="49" charset="-128"/>
            </a:endParaRPr>
          </a:p>
          <a:p>
            <a:pPr hangingPunct="0">
              <a:spcAft>
                <a:spcPts val="900"/>
              </a:spcAft>
              <a:buNone/>
            </a:pPr>
            <a:r>
              <a:rPr lang="en-GB" sz="1600" b="1" dirty="0">
                <a:effectLst/>
                <a:latin typeface="Arial" panose="020B0604020202020204" pitchFamily="34" charset="0"/>
                <a:ea typeface="Arial" panose="020B0604020202020204" pitchFamily="34" charset="0"/>
              </a:rPr>
              <a:t>Plenary Discussion:</a:t>
            </a:r>
            <a:endParaRPr lang="fr-FR" sz="1600" dirty="0">
              <a:effectLst/>
              <a:latin typeface="Arial" panose="020B0604020202020204" pitchFamily="34" charset="0"/>
              <a:ea typeface="Arial" panose="020B0604020202020204" pitchFamily="34" charset="0"/>
            </a:endParaRPr>
          </a:p>
          <a:p>
            <a:pPr hangingPunct="0">
              <a:spcAft>
                <a:spcPts val="900"/>
              </a:spcAft>
              <a:buNone/>
            </a:pPr>
            <a:r>
              <a:rPr lang="en-GB" sz="1600" dirty="0">
                <a:effectLst/>
                <a:latin typeface="Arial" panose="020B0604020202020204" pitchFamily="34" charset="0"/>
                <a:ea typeface="Arial" panose="020B0604020202020204" pitchFamily="34" charset="0"/>
              </a:rPr>
              <a:t>This TR was </a:t>
            </a:r>
            <a:r>
              <a:rPr lang="en-GB" sz="1600" dirty="0">
                <a:solidFill>
                  <a:srgbClr val="FF0000"/>
                </a:solidFill>
                <a:effectLst/>
                <a:latin typeface="Arial" panose="020B0604020202020204" pitchFamily="34" charset="0"/>
                <a:ea typeface="Arial" panose="020B0604020202020204" pitchFamily="34" charset="0"/>
              </a:rPr>
              <a:t>approved</a:t>
            </a:r>
            <a:r>
              <a:rPr lang="en-GB" sz="1600" dirty="0">
                <a:effectLst/>
                <a:latin typeface="Arial" panose="020B0604020202020204" pitchFamily="34" charset="0"/>
                <a:ea typeface="Arial" panose="020B0604020202020204" pitchFamily="34" charset="0"/>
              </a:rPr>
              <a:t> and placed under change control.</a:t>
            </a:r>
            <a:endParaRPr lang="fr-FR" sz="1600" dirty="0">
              <a:effectLst/>
              <a:latin typeface="Arial" panose="020B0604020202020204" pitchFamily="34" charset="0"/>
              <a:ea typeface="Arial" panose="020B0604020202020204" pitchFamily="34" charset="0"/>
            </a:endParaRPr>
          </a:p>
          <a:p>
            <a:pPr hangingPunct="0">
              <a:spcAft>
                <a:spcPts val="900"/>
              </a:spcAft>
              <a:buNone/>
            </a:pPr>
            <a:r>
              <a:rPr lang="en-GB" sz="1600" b="1" dirty="0">
                <a:effectLst/>
                <a:latin typeface="Arial" panose="020B0604020202020204" pitchFamily="34" charset="0"/>
                <a:ea typeface="Arial" panose="020B0604020202020204" pitchFamily="34" charset="0"/>
              </a:rPr>
              <a:t>Status:</a:t>
            </a:r>
            <a:r>
              <a:rPr lang="en-GB" sz="1600" dirty="0">
                <a:effectLst/>
                <a:latin typeface="Arial" panose="020B0604020202020204" pitchFamily="34" charset="0"/>
                <a:ea typeface="Arial" panose="020B0604020202020204" pitchFamily="34" charset="0"/>
              </a:rPr>
              <a:t> </a:t>
            </a:r>
            <a:r>
              <a:rPr lang="en-GB" sz="1600" dirty="0">
                <a:solidFill>
                  <a:srgbClr val="FF0000"/>
                </a:solidFill>
                <a:effectLst/>
                <a:latin typeface="Arial" panose="020B0604020202020204" pitchFamily="34" charset="0"/>
                <a:ea typeface="Arial" panose="020B0604020202020204" pitchFamily="34" charset="0"/>
              </a:rPr>
              <a:t>Approved</a:t>
            </a:r>
            <a:r>
              <a:rPr lang="en-GB" sz="1600" dirty="0">
                <a:effectLst/>
                <a:latin typeface="Arial" panose="020B0604020202020204" pitchFamily="34" charset="0"/>
                <a:ea typeface="Arial" panose="020B0604020202020204" pitchFamily="34" charset="0"/>
              </a:rPr>
              <a:t>.</a:t>
            </a:r>
            <a:endParaRPr lang="fr-FR" sz="1600" dirty="0">
              <a:effectLst/>
              <a:latin typeface="Arial" panose="020B0604020202020204" pitchFamily="34" charset="0"/>
              <a:ea typeface="Arial" panose="020B0604020202020204" pitchFamily="34" charset="0"/>
            </a:endParaRPr>
          </a:p>
          <a:p>
            <a:pPr>
              <a:spcAft>
                <a:spcPts val="600"/>
              </a:spcAft>
              <a:buNone/>
              <a:tabLst>
                <a:tab pos="540385" algn="l"/>
                <a:tab pos="900430" algn="l"/>
              </a:tabLst>
            </a:pPr>
            <a:r>
              <a:rPr lang="en-GB" sz="1600" dirty="0">
                <a:solidFill>
                  <a:srgbClr val="0000FF"/>
                </a:solidFill>
                <a:effectLst/>
                <a:latin typeface="Arial" panose="020B0604020202020204" pitchFamily="34" charset="0"/>
                <a:ea typeface="MS Mincho" panose="02020609040205080304" pitchFamily="49" charset="-128"/>
              </a:rPr>
              <a:t>SP-250639</a:t>
            </a:r>
            <a:r>
              <a:rPr lang="en-GB" sz="1600" dirty="0">
                <a:effectLst/>
                <a:latin typeface="Arial" panose="020B0604020202020204" pitchFamily="34" charset="0"/>
                <a:ea typeface="MS Mincho" panose="02020609040205080304" pitchFamily="49" charset="-128"/>
              </a:rPr>
              <a:t> (DRAFT TR) TR 26.927, v 2.0.0 (Source: SA WG4)</a:t>
            </a:r>
            <a:br>
              <a:rPr lang="en-GB" sz="1600" dirty="0">
                <a:effectLst/>
                <a:latin typeface="Arial" panose="020B0604020202020204" pitchFamily="34" charset="0"/>
                <a:ea typeface="MS Mincho" panose="02020609040205080304" pitchFamily="49" charset="-128"/>
              </a:rPr>
            </a:br>
            <a:r>
              <a:rPr lang="en-GB" sz="1600" b="1" dirty="0">
                <a:effectLst/>
                <a:latin typeface="Arial" panose="020B0604020202020204" pitchFamily="34" charset="0"/>
                <a:ea typeface="MS Mincho" panose="02020609040205080304" pitchFamily="49" charset="-128"/>
              </a:rPr>
              <a:t>Document for:</a:t>
            </a:r>
            <a:r>
              <a:rPr lang="en-GB" sz="1600" dirty="0">
                <a:effectLst/>
                <a:latin typeface="Arial" panose="020B0604020202020204" pitchFamily="34" charset="0"/>
                <a:ea typeface="MS Mincho" panose="02020609040205080304" pitchFamily="49" charset="-128"/>
              </a:rPr>
              <a:t> Approval</a:t>
            </a:r>
            <a:br>
              <a:rPr lang="en-GB" sz="1600" dirty="0">
                <a:effectLst/>
                <a:latin typeface="Arial" panose="020B0604020202020204" pitchFamily="34" charset="0"/>
                <a:ea typeface="MS Mincho" panose="02020609040205080304" pitchFamily="49" charset="-128"/>
              </a:rPr>
            </a:br>
            <a:r>
              <a:rPr lang="en-GB" sz="1600" b="1" dirty="0">
                <a:effectLst/>
                <a:latin typeface="Arial" panose="020B0604020202020204" pitchFamily="34" charset="0"/>
                <a:ea typeface="MS Mincho" panose="02020609040205080304" pitchFamily="49" charset="-128"/>
              </a:rPr>
              <a:t>Abstract:</a:t>
            </a:r>
            <a:br>
              <a:rPr lang="en-GB" sz="1600" dirty="0">
                <a:effectLst/>
                <a:latin typeface="Arial" panose="020B0604020202020204" pitchFamily="34" charset="0"/>
                <a:ea typeface="MS Mincho" panose="02020609040205080304" pitchFamily="49" charset="-128"/>
              </a:rPr>
            </a:br>
            <a:r>
              <a:rPr lang="en-GB" sz="1600" dirty="0">
                <a:effectLst/>
                <a:latin typeface="Arial" panose="020B0604020202020204" pitchFamily="34" charset="0"/>
                <a:ea typeface="MS Mincho" panose="02020609040205080304" pitchFamily="49" charset="-128"/>
              </a:rPr>
              <a:t>TR for approval.</a:t>
            </a:r>
            <a:endParaRPr lang="fr-FR" sz="1600" dirty="0">
              <a:effectLst/>
              <a:latin typeface="Arial" panose="020B0604020202020204" pitchFamily="34" charset="0"/>
              <a:ea typeface="MS Mincho" panose="02020609040205080304" pitchFamily="49" charset="-128"/>
            </a:endParaRPr>
          </a:p>
          <a:p>
            <a:pPr hangingPunct="0">
              <a:spcAft>
                <a:spcPts val="900"/>
              </a:spcAft>
              <a:buNone/>
            </a:pPr>
            <a:r>
              <a:rPr lang="en-GB" sz="1600" b="1" dirty="0">
                <a:effectLst/>
                <a:latin typeface="Arial" panose="020B0604020202020204" pitchFamily="34" charset="0"/>
                <a:ea typeface="Arial" panose="020B0604020202020204" pitchFamily="34" charset="0"/>
              </a:rPr>
              <a:t>Plenary Discussion:</a:t>
            </a:r>
            <a:endParaRPr lang="fr-FR" sz="1600" dirty="0">
              <a:effectLst/>
              <a:latin typeface="Arial" panose="020B0604020202020204" pitchFamily="34" charset="0"/>
              <a:ea typeface="Arial" panose="020B0604020202020204" pitchFamily="34" charset="0"/>
            </a:endParaRPr>
          </a:p>
          <a:p>
            <a:pPr hangingPunct="0">
              <a:spcAft>
                <a:spcPts val="900"/>
              </a:spcAft>
              <a:buNone/>
            </a:pPr>
            <a:r>
              <a:rPr lang="en-GB" sz="1600" dirty="0">
                <a:effectLst/>
                <a:latin typeface="Arial" panose="020B0604020202020204" pitchFamily="34" charset="0"/>
                <a:ea typeface="Arial" panose="020B0604020202020204" pitchFamily="34" charset="0"/>
              </a:rPr>
              <a:t>This TR was </a:t>
            </a:r>
            <a:r>
              <a:rPr lang="en-GB" sz="1600" dirty="0">
                <a:solidFill>
                  <a:srgbClr val="FF0000"/>
                </a:solidFill>
                <a:effectLst/>
                <a:latin typeface="Arial" panose="020B0604020202020204" pitchFamily="34" charset="0"/>
                <a:ea typeface="Arial" panose="020B0604020202020204" pitchFamily="34" charset="0"/>
              </a:rPr>
              <a:t>approved</a:t>
            </a:r>
            <a:r>
              <a:rPr lang="en-GB" sz="1600" dirty="0">
                <a:effectLst/>
                <a:latin typeface="Arial" panose="020B0604020202020204" pitchFamily="34" charset="0"/>
                <a:ea typeface="Arial" panose="020B0604020202020204" pitchFamily="34" charset="0"/>
              </a:rPr>
              <a:t> and placed under change control.</a:t>
            </a:r>
            <a:endParaRPr lang="fr-FR" sz="1600" dirty="0">
              <a:effectLst/>
              <a:latin typeface="Arial" panose="020B0604020202020204" pitchFamily="34" charset="0"/>
              <a:ea typeface="Arial" panose="020B0604020202020204" pitchFamily="34" charset="0"/>
            </a:endParaRPr>
          </a:p>
          <a:p>
            <a:pPr hangingPunct="0">
              <a:spcAft>
                <a:spcPts val="900"/>
              </a:spcAft>
              <a:buNone/>
            </a:pPr>
            <a:r>
              <a:rPr lang="en-GB" sz="1600" b="1" dirty="0">
                <a:effectLst/>
                <a:latin typeface="Arial" panose="020B0604020202020204" pitchFamily="34" charset="0"/>
                <a:ea typeface="Arial" panose="020B0604020202020204" pitchFamily="34" charset="0"/>
              </a:rPr>
              <a:t>Status:</a:t>
            </a:r>
            <a:r>
              <a:rPr lang="en-GB" sz="1600" dirty="0">
                <a:effectLst/>
                <a:latin typeface="Arial" panose="020B0604020202020204" pitchFamily="34" charset="0"/>
                <a:ea typeface="Arial" panose="020B0604020202020204" pitchFamily="34" charset="0"/>
              </a:rPr>
              <a:t> </a:t>
            </a:r>
            <a:r>
              <a:rPr lang="en-GB" sz="1600" dirty="0">
                <a:solidFill>
                  <a:srgbClr val="FF0000"/>
                </a:solidFill>
                <a:effectLst/>
                <a:latin typeface="Arial" panose="020B0604020202020204" pitchFamily="34" charset="0"/>
                <a:ea typeface="Arial" panose="020B0604020202020204" pitchFamily="34" charset="0"/>
              </a:rPr>
              <a:t>Approved</a:t>
            </a:r>
            <a:r>
              <a:rPr lang="en-GB" sz="1600" dirty="0">
                <a:effectLst/>
                <a:latin typeface="Arial" panose="020B0604020202020204" pitchFamily="34" charset="0"/>
                <a:ea typeface="Arial" panose="020B0604020202020204" pitchFamily="34" charset="0"/>
              </a:rPr>
              <a:t>.</a:t>
            </a:r>
            <a:endParaRPr lang="en-GB" sz="1600" b="1" dirty="0">
              <a:latin typeface="Arial" panose="020B0604020202020204" pitchFamily="34" charset="0"/>
              <a:ea typeface="Arial" panose="020B0604020202020204" pitchFamily="34" charset="0"/>
            </a:endParaRPr>
          </a:p>
        </p:txBody>
      </p:sp>
      <p:sp>
        <p:nvSpPr>
          <p:cNvPr id="3" name="Content Placeholder 4">
            <a:extLst>
              <a:ext uri="{FF2B5EF4-FFF2-40B4-BE49-F238E27FC236}">
                <a16:creationId xmlns:a16="http://schemas.microsoft.com/office/drawing/2014/main" id="{E17ECCED-1714-4EA0-85D4-5796092EEC01}"/>
              </a:ext>
            </a:extLst>
          </p:cNvPr>
          <p:cNvSpPr txBox="1">
            <a:spLocks/>
          </p:cNvSpPr>
          <p:nvPr/>
        </p:nvSpPr>
        <p:spPr bwMode="auto">
          <a:xfrm>
            <a:off x="6096000" y="1825625"/>
            <a:ext cx="5257801"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600"/>
              </a:spcAft>
              <a:buFontTx/>
              <a:buNone/>
              <a:tabLst>
                <a:tab pos="540385" algn="l"/>
                <a:tab pos="900430" algn="l"/>
              </a:tabLst>
            </a:pPr>
            <a:r>
              <a:rPr lang="en-GB" sz="1400" dirty="0">
                <a:solidFill>
                  <a:srgbClr val="0000FF"/>
                </a:solidFill>
                <a:latin typeface="Arial" panose="020B0604020202020204" pitchFamily="34" charset="0"/>
                <a:ea typeface="MS Mincho" panose="02020609040205080304" pitchFamily="49" charset="-128"/>
              </a:rPr>
              <a:t>SP-250640</a:t>
            </a:r>
            <a:r>
              <a:rPr lang="en-GB" sz="1400" dirty="0">
                <a:latin typeface="Arial" panose="020B0604020202020204" pitchFamily="34" charset="0"/>
                <a:ea typeface="MS Mincho" panose="02020609040205080304" pitchFamily="49" charset="-128"/>
              </a:rPr>
              <a:t> (DRAFT TR) TR 26.847, v2.0.0 (Source: SA WG4)</a:t>
            </a:r>
            <a:br>
              <a:rPr lang="en-GB" sz="1400" dirty="0">
                <a:latin typeface="Arial" panose="020B0604020202020204" pitchFamily="34" charset="0"/>
                <a:ea typeface="MS Mincho" panose="02020609040205080304" pitchFamily="49" charset="-128"/>
              </a:rPr>
            </a:br>
            <a:r>
              <a:rPr lang="en-GB" sz="1400" b="1" dirty="0">
                <a:latin typeface="Arial" panose="020B0604020202020204" pitchFamily="34" charset="0"/>
                <a:ea typeface="MS Mincho" panose="02020609040205080304" pitchFamily="49" charset="-128"/>
              </a:rPr>
              <a:t>Document for:</a:t>
            </a:r>
            <a:r>
              <a:rPr lang="en-GB" sz="1400" dirty="0">
                <a:latin typeface="Arial" panose="020B0604020202020204" pitchFamily="34" charset="0"/>
                <a:ea typeface="MS Mincho" panose="02020609040205080304" pitchFamily="49" charset="-128"/>
              </a:rPr>
              <a:t> Approval</a:t>
            </a:r>
            <a:br>
              <a:rPr lang="en-GB" sz="1400" dirty="0">
                <a:latin typeface="Arial" panose="020B0604020202020204" pitchFamily="34" charset="0"/>
                <a:ea typeface="MS Mincho" panose="02020609040205080304" pitchFamily="49" charset="-128"/>
              </a:rPr>
            </a:br>
            <a:r>
              <a:rPr lang="en-GB" sz="1400" b="1" dirty="0">
                <a:latin typeface="Arial" panose="020B0604020202020204" pitchFamily="34" charset="0"/>
                <a:ea typeface="MS Mincho" panose="02020609040205080304" pitchFamily="49" charset="-128"/>
              </a:rPr>
              <a:t>Abstract:</a:t>
            </a:r>
            <a:br>
              <a:rPr lang="en-GB" sz="1400" dirty="0">
                <a:latin typeface="Arial" panose="020B0604020202020204" pitchFamily="34" charset="0"/>
                <a:ea typeface="MS Mincho" panose="02020609040205080304" pitchFamily="49" charset="-128"/>
              </a:rPr>
            </a:br>
            <a:r>
              <a:rPr lang="en-GB" sz="1400" dirty="0">
                <a:latin typeface="Arial" panose="020B0604020202020204" pitchFamily="34" charset="0"/>
                <a:ea typeface="MS Mincho" panose="02020609040205080304" pitchFamily="49" charset="-128"/>
              </a:rPr>
              <a:t>TR for approval.</a:t>
            </a:r>
            <a:endParaRPr lang="fr-FR" sz="1400" dirty="0">
              <a:latin typeface="Arial" panose="020B0604020202020204" pitchFamily="34" charset="0"/>
              <a:ea typeface="MS Mincho" panose="02020609040205080304" pitchFamily="49" charset="-128"/>
            </a:endParaRPr>
          </a:p>
          <a:p>
            <a:pPr>
              <a:spcAft>
                <a:spcPts val="900"/>
              </a:spcAft>
              <a:buFontTx/>
              <a:buNone/>
            </a:pPr>
            <a:r>
              <a:rPr lang="en-GB" sz="1400" b="1" dirty="0">
                <a:latin typeface="Arial" panose="020B0604020202020204" pitchFamily="34" charset="0"/>
                <a:ea typeface="Arial" panose="020B0604020202020204" pitchFamily="34" charset="0"/>
              </a:rPr>
              <a:t>Plenary Discussion:</a:t>
            </a:r>
            <a:endParaRPr lang="fr-FR" sz="1400" dirty="0">
              <a:latin typeface="Arial" panose="020B0604020202020204" pitchFamily="34" charset="0"/>
              <a:ea typeface="Arial" panose="020B0604020202020204" pitchFamily="34" charset="0"/>
            </a:endParaRPr>
          </a:p>
          <a:p>
            <a:pPr>
              <a:spcAft>
                <a:spcPts val="900"/>
              </a:spcAft>
              <a:buFontTx/>
              <a:buNone/>
            </a:pPr>
            <a:r>
              <a:rPr lang="en-GB" sz="1400" dirty="0">
                <a:latin typeface="Arial" panose="020B0604020202020204" pitchFamily="34" charset="0"/>
                <a:ea typeface="Arial" panose="020B0604020202020204" pitchFamily="34" charset="0"/>
              </a:rPr>
              <a:t>This TR was </a:t>
            </a:r>
            <a:r>
              <a:rPr lang="en-GB" sz="1400" dirty="0">
                <a:solidFill>
                  <a:srgbClr val="FF0000"/>
                </a:solidFill>
                <a:latin typeface="Arial" panose="020B0604020202020204" pitchFamily="34" charset="0"/>
                <a:ea typeface="Arial" panose="020B0604020202020204" pitchFamily="34" charset="0"/>
              </a:rPr>
              <a:t>approved</a:t>
            </a:r>
            <a:r>
              <a:rPr lang="en-GB" sz="1400" dirty="0">
                <a:latin typeface="Arial" panose="020B0604020202020204" pitchFamily="34" charset="0"/>
                <a:ea typeface="Arial" panose="020B0604020202020204" pitchFamily="34" charset="0"/>
              </a:rPr>
              <a:t> and placed under change control.</a:t>
            </a:r>
            <a:endParaRPr lang="fr-FR" sz="1400" dirty="0">
              <a:latin typeface="Arial" panose="020B0604020202020204" pitchFamily="34" charset="0"/>
              <a:ea typeface="Arial" panose="020B0604020202020204" pitchFamily="34" charset="0"/>
            </a:endParaRPr>
          </a:p>
          <a:p>
            <a:pPr marL="0" indent="0">
              <a:spcAft>
                <a:spcPts val="900"/>
              </a:spcAft>
              <a:buNone/>
            </a:pPr>
            <a:r>
              <a:rPr lang="en-GB" sz="1400" b="1" dirty="0">
                <a:latin typeface="Arial" panose="020B0604020202020204" pitchFamily="34" charset="0"/>
                <a:ea typeface="Arial" panose="020B0604020202020204" pitchFamily="34" charset="0"/>
              </a:rPr>
              <a:t>Status:</a:t>
            </a:r>
            <a:r>
              <a:rPr lang="en-GB" sz="1400" dirty="0">
                <a:latin typeface="Arial" panose="020B0604020202020204" pitchFamily="34" charset="0"/>
                <a:ea typeface="Arial" panose="020B0604020202020204" pitchFamily="34" charset="0"/>
              </a:rPr>
              <a:t> </a:t>
            </a:r>
            <a:r>
              <a:rPr lang="en-GB" sz="1400" dirty="0">
                <a:solidFill>
                  <a:srgbClr val="FF0000"/>
                </a:solidFill>
                <a:latin typeface="Arial" panose="020B0604020202020204" pitchFamily="34" charset="0"/>
                <a:ea typeface="Arial" panose="020B0604020202020204" pitchFamily="34" charset="0"/>
              </a:rPr>
              <a:t>Approved</a:t>
            </a:r>
            <a:r>
              <a:rPr lang="en-GB" sz="1400" dirty="0">
                <a:latin typeface="Arial" panose="020B0604020202020204" pitchFamily="34" charset="0"/>
                <a:ea typeface="Arial" panose="020B0604020202020204" pitchFamily="34" charset="0"/>
              </a:rPr>
              <a:t>.</a:t>
            </a:r>
            <a:endParaRPr lang="fr-FR" sz="1400" dirty="0">
              <a:latin typeface="Arial" panose="020B0604020202020204" pitchFamily="34" charset="0"/>
              <a:ea typeface="Arial" panose="020B0604020202020204" pitchFamily="34" charset="0"/>
            </a:endParaRPr>
          </a:p>
          <a:p>
            <a:pPr marL="0" indent="0">
              <a:spcBef>
                <a:spcPts val="0"/>
              </a:spcBef>
              <a:spcAft>
                <a:spcPts val="900"/>
              </a:spcAft>
              <a:buFontTx/>
              <a:buNone/>
            </a:pPr>
            <a:endParaRPr lang="en-GB" sz="1400" b="1" dirty="0">
              <a:latin typeface="Arial" panose="020B0604020202020204" pitchFamily="34" charset="0"/>
              <a:ea typeface="Arial" panose="020B0604020202020204" pitchFamily="34" charset="0"/>
            </a:endParaRPr>
          </a:p>
          <a:p>
            <a:pPr marL="0">
              <a:spcBef>
                <a:spcPts val="0"/>
              </a:spcBef>
              <a:spcAft>
                <a:spcPts val="900"/>
              </a:spcAft>
            </a:pPr>
            <a:endParaRPr lang="en-GB" sz="1400" b="1" dirty="0">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1070938692"/>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40501" cy="1325563"/>
          </a:xfrm>
        </p:spPr>
        <p:txBody>
          <a:bodyPr/>
          <a:lstStyle/>
          <a:p>
            <a:r>
              <a:rPr lang="sv-SE" sz="3600" dirty="0"/>
              <a:t>Outcome of SA4 submissions – CRs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a:xfrm>
            <a:off x="838199" y="1825624"/>
            <a:ext cx="10515599" cy="4565343"/>
          </a:xfrm>
        </p:spPr>
        <p:txBody>
          <a:bodyPr>
            <a:normAutofit fontScale="85000" lnSpcReduction="10000"/>
          </a:bodyPr>
          <a:lstStyle/>
          <a:p>
            <a:pPr marL="0" marR="0" hangingPunct="0">
              <a:spcBef>
                <a:spcPts val="0"/>
              </a:spcBef>
              <a:spcAft>
                <a:spcPts val="900"/>
              </a:spcAft>
            </a:pPr>
            <a:r>
              <a:rPr lang="en-GB" sz="1600" b="1" dirty="0">
                <a:effectLst/>
                <a:latin typeface="Arial" panose="020B0604020202020204" pitchFamily="34" charset="0"/>
                <a:ea typeface="Arial" panose="020B0604020202020204" pitchFamily="34" charset="0"/>
              </a:rPr>
              <a:t>All SA4 CRs</a:t>
            </a:r>
            <a:r>
              <a:rPr lang="en-GB" sz="1600" b="1" dirty="0">
                <a:latin typeface="Arial" panose="020B0604020202020204" pitchFamily="34" charset="0"/>
                <a:ea typeface="Arial" panose="020B0604020202020204" pitchFamily="34" charset="0"/>
              </a:rPr>
              <a:t> (Rel-17, Rel-18, Rel-19) </a:t>
            </a:r>
            <a:r>
              <a:rPr lang="en-GB" sz="1600" b="1" dirty="0">
                <a:effectLst/>
                <a:latin typeface="Arial" panose="020B0604020202020204" pitchFamily="34" charset="0"/>
                <a:ea typeface="Arial" panose="020B0604020202020204" pitchFamily="34" charset="0"/>
              </a:rPr>
              <a:t>submitted for approval were approved as is. </a:t>
            </a:r>
          </a:p>
          <a:p>
            <a:pPr marL="0" marR="0" indent="0" hangingPunct="0">
              <a:spcBef>
                <a:spcPts val="0"/>
              </a:spcBef>
              <a:spcAft>
                <a:spcPts val="900"/>
              </a:spcAft>
              <a:buNone/>
            </a:pPr>
            <a:endParaRPr lang="en-GB" sz="1600" b="1"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600" b="1" dirty="0">
                <a:latin typeface="Arial" panose="020B0604020202020204" pitchFamily="34" charset="0"/>
                <a:ea typeface="Arial" panose="020B0604020202020204" pitchFamily="34" charset="0"/>
              </a:rPr>
              <a:t>There were company CRs onto SA4 specifications:</a:t>
            </a:r>
          </a:p>
          <a:p>
            <a:pPr marL="457200" lvl="1">
              <a:spcBef>
                <a:spcPts val="0"/>
              </a:spcBef>
              <a:spcAft>
                <a:spcPts val="900"/>
              </a:spcAft>
            </a:pPr>
            <a:r>
              <a:rPr lang="en-GB" sz="1100" b="1" dirty="0">
                <a:latin typeface="Arial" panose="020B0604020202020204" pitchFamily="34" charset="0"/>
                <a:ea typeface="Arial" panose="020B0604020202020204" pitchFamily="34" charset="0"/>
              </a:rPr>
              <a:t>SP-250566 (CR) 26.510 CR0029 (Rel-18, 'F'): Update of info and </a:t>
            </a:r>
            <a:r>
              <a:rPr lang="en-GB" sz="1100" b="1" dirty="0" err="1">
                <a:latin typeface="Arial" panose="020B0604020202020204" pitchFamily="34" charset="0"/>
                <a:ea typeface="Arial" panose="020B0604020202020204" pitchFamily="34" charset="0"/>
              </a:rPr>
              <a:t>externalDocs</a:t>
            </a:r>
            <a:r>
              <a:rPr lang="en-GB" sz="1100" b="1" dirty="0">
                <a:latin typeface="Arial" panose="020B0604020202020204" pitchFamily="34" charset="0"/>
                <a:ea typeface="Arial" panose="020B0604020202020204" pitchFamily="34" charset="0"/>
              </a:rPr>
              <a:t> fields (Source: BBC)</a:t>
            </a:r>
            <a:br>
              <a:rPr lang="en-GB" sz="1100" b="1" dirty="0">
                <a:latin typeface="Arial" panose="020B0604020202020204" pitchFamily="34" charset="0"/>
                <a:ea typeface="Arial" panose="020B0604020202020204" pitchFamily="34" charset="0"/>
              </a:rPr>
            </a:br>
            <a:r>
              <a:rPr lang="en-GB" sz="1100" b="1" dirty="0">
                <a:latin typeface="Arial" panose="020B0604020202020204" pitchFamily="34" charset="0"/>
                <a:ea typeface="Arial" panose="020B0604020202020204" pitchFamily="34" charset="0"/>
              </a:rPr>
              <a:t>Document for: Approval</a:t>
            </a:r>
          </a:p>
          <a:p>
            <a:pPr marL="457200" lvl="1">
              <a:spcBef>
                <a:spcPts val="0"/>
              </a:spcBef>
              <a:spcAft>
                <a:spcPts val="900"/>
              </a:spcAft>
            </a:pPr>
            <a:r>
              <a:rPr lang="en-GB" sz="1100" dirty="0">
                <a:latin typeface="Arial" panose="020B0604020202020204" pitchFamily="34" charset="0"/>
                <a:ea typeface="Arial" panose="020B0604020202020204" pitchFamily="34" charset="0"/>
              </a:rPr>
              <a:t>Abstract: API version bump arising from 29571-CR0637 [C4-251093]. Likely to be contributed after the end of SA#108, so post-meeting approval (e.g. by e-mail) is probably required.</a:t>
            </a:r>
          </a:p>
          <a:p>
            <a:pPr marL="457200" lvl="1">
              <a:spcBef>
                <a:spcPts val="0"/>
              </a:spcBef>
              <a:spcAft>
                <a:spcPts val="900"/>
              </a:spcAft>
            </a:pPr>
            <a:r>
              <a:rPr lang="en-GB" sz="1100" dirty="0">
                <a:latin typeface="Arial" panose="020B0604020202020204" pitchFamily="34" charset="0"/>
                <a:ea typeface="Arial" panose="020B0604020202020204" pitchFamily="34" charset="0"/>
              </a:rPr>
              <a:t>Comment: Dependent upon approval of CRs in TSG CT.</a:t>
            </a:r>
          </a:p>
          <a:p>
            <a:pPr marL="457200" lvl="1">
              <a:spcBef>
                <a:spcPts val="0"/>
              </a:spcBef>
              <a:spcAft>
                <a:spcPts val="900"/>
              </a:spcAft>
            </a:pPr>
            <a:r>
              <a:rPr lang="en-GB" sz="1100" dirty="0">
                <a:latin typeface="Arial" panose="020B0604020202020204" pitchFamily="34" charset="0"/>
                <a:ea typeface="Arial" panose="020B0604020202020204" pitchFamily="34" charset="0"/>
              </a:rPr>
              <a:t>Plenary Discussion: It was confirmed that the corresponding CRs in TSG CT were approved. This CR was approved. </a:t>
            </a:r>
          </a:p>
          <a:p>
            <a:pPr marL="457200" lvl="1">
              <a:spcBef>
                <a:spcPts val="0"/>
              </a:spcBef>
              <a:spcAft>
                <a:spcPts val="900"/>
              </a:spcAft>
            </a:pPr>
            <a:r>
              <a:rPr lang="en-GB" sz="1100" b="1" dirty="0">
                <a:latin typeface="Arial" panose="020B0604020202020204" pitchFamily="34" charset="0"/>
                <a:ea typeface="Arial" panose="020B0604020202020204" pitchFamily="34" charset="0"/>
              </a:rPr>
              <a:t>Status: </a:t>
            </a:r>
            <a:r>
              <a:rPr lang="en-GB" sz="1100" b="1" dirty="0">
                <a:solidFill>
                  <a:srgbClr val="FF0000"/>
                </a:solidFill>
                <a:latin typeface="Arial" panose="020B0604020202020204" pitchFamily="34" charset="0"/>
                <a:ea typeface="Arial" panose="020B0604020202020204" pitchFamily="34" charset="0"/>
              </a:rPr>
              <a:t>Approved</a:t>
            </a:r>
            <a:r>
              <a:rPr lang="en-GB" sz="1100" b="1" dirty="0">
                <a:latin typeface="Arial" panose="020B0604020202020204" pitchFamily="34" charset="0"/>
                <a:ea typeface="Arial" panose="020B0604020202020204" pitchFamily="34" charset="0"/>
              </a:rPr>
              <a:t>.</a:t>
            </a:r>
          </a:p>
          <a:p>
            <a:pPr marL="457200" lvl="1">
              <a:spcBef>
                <a:spcPts val="0"/>
              </a:spcBef>
              <a:spcAft>
                <a:spcPts val="900"/>
              </a:spcAft>
            </a:pPr>
            <a:r>
              <a:rPr lang="en-GB" sz="1100" b="1" dirty="0">
                <a:latin typeface="Arial" panose="020B0604020202020204" pitchFamily="34" charset="0"/>
                <a:ea typeface="Arial" panose="020B0604020202020204" pitchFamily="34" charset="0"/>
              </a:rPr>
              <a:t>SP-250567 (CR) 26.512 CR0095 (Rel-18, 'F'): Update of info and </a:t>
            </a:r>
            <a:r>
              <a:rPr lang="en-GB" sz="1100" b="1" dirty="0" err="1">
                <a:latin typeface="Arial" panose="020B0604020202020204" pitchFamily="34" charset="0"/>
                <a:ea typeface="Arial" panose="020B0604020202020204" pitchFamily="34" charset="0"/>
              </a:rPr>
              <a:t>externalDocs</a:t>
            </a:r>
            <a:r>
              <a:rPr lang="en-GB" sz="1100" b="1" dirty="0">
                <a:latin typeface="Arial" panose="020B0604020202020204" pitchFamily="34" charset="0"/>
                <a:ea typeface="Arial" panose="020B0604020202020204" pitchFamily="34" charset="0"/>
              </a:rPr>
              <a:t> fields (Source: BBC)</a:t>
            </a:r>
            <a:br>
              <a:rPr lang="en-GB" sz="1100" b="1" dirty="0">
                <a:latin typeface="Arial" panose="020B0604020202020204" pitchFamily="34" charset="0"/>
                <a:ea typeface="Arial" panose="020B0604020202020204" pitchFamily="34" charset="0"/>
              </a:rPr>
            </a:br>
            <a:r>
              <a:rPr lang="en-GB" sz="1100" b="1" dirty="0">
                <a:latin typeface="Arial" panose="020B0604020202020204" pitchFamily="34" charset="0"/>
                <a:ea typeface="Arial" panose="020B0604020202020204" pitchFamily="34" charset="0"/>
              </a:rPr>
              <a:t>Document for: Approval</a:t>
            </a:r>
          </a:p>
          <a:p>
            <a:pPr marL="457200" lvl="1">
              <a:spcBef>
                <a:spcPts val="0"/>
              </a:spcBef>
              <a:spcAft>
                <a:spcPts val="900"/>
              </a:spcAft>
            </a:pPr>
            <a:r>
              <a:rPr lang="en-GB" sz="1100" dirty="0">
                <a:latin typeface="Arial" panose="020B0604020202020204" pitchFamily="34" charset="0"/>
                <a:ea typeface="Arial" panose="020B0604020202020204" pitchFamily="34" charset="0"/>
              </a:rPr>
              <a:t>Abstract: API version bump arising from 29571-CR0637 [C4-251093]. Likely to be contributed after the end of SA#108, so post-meeting approval (e.g. by e-mail) is probably required.</a:t>
            </a:r>
          </a:p>
          <a:p>
            <a:pPr marL="457200" lvl="1">
              <a:spcBef>
                <a:spcPts val="0"/>
              </a:spcBef>
              <a:spcAft>
                <a:spcPts val="900"/>
              </a:spcAft>
            </a:pPr>
            <a:r>
              <a:rPr lang="en-GB" sz="1100" dirty="0">
                <a:latin typeface="Arial" panose="020B0604020202020204" pitchFamily="34" charset="0"/>
                <a:ea typeface="Arial" panose="020B0604020202020204" pitchFamily="34" charset="0"/>
              </a:rPr>
              <a:t>Comment: Dependent upon approval of CRs in TSG CT.</a:t>
            </a:r>
          </a:p>
          <a:p>
            <a:pPr marL="457200" lvl="1">
              <a:spcBef>
                <a:spcPts val="0"/>
              </a:spcBef>
              <a:spcAft>
                <a:spcPts val="900"/>
              </a:spcAft>
            </a:pPr>
            <a:r>
              <a:rPr lang="en-GB" sz="1100" dirty="0">
                <a:latin typeface="Arial" panose="020B0604020202020204" pitchFamily="34" charset="0"/>
                <a:ea typeface="Arial" panose="020B0604020202020204" pitchFamily="34" charset="0"/>
              </a:rPr>
              <a:t>Plenary Discussion: It was confirmed that the corresponding CRs in TSG CT were approved. This CR was approved. </a:t>
            </a:r>
          </a:p>
          <a:p>
            <a:pPr marL="457200" lvl="1">
              <a:spcBef>
                <a:spcPts val="0"/>
              </a:spcBef>
              <a:spcAft>
                <a:spcPts val="900"/>
              </a:spcAft>
            </a:pPr>
            <a:r>
              <a:rPr lang="en-GB" sz="1100" b="1" dirty="0">
                <a:latin typeface="Arial" panose="020B0604020202020204" pitchFamily="34" charset="0"/>
                <a:ea typeface="Arial" panose="020B0604020202020204" pitchFamily="34" charset="0"/>
              </a:rPr>
              <a:t>Status: </a:t>
            </a:r>
            <a:r>
              <a:rPr lang="en-GB" sz="1100" b="1" dirty="0">
                <a:solidFill>
                  <a:srgbClr val="FF0000"/>
                </a:solidFill>
                <a:latin typeface="Arial" panose="020B0604020202020204" pitchFamily="34" charset="0"/>
                <a:ea typeface="Arial" panose="020B0604020202020204" pitchFamily="34" charset="0"/>
              </a:rPr>
              <a:t>Approved</a:t>
            </a:r>
            <a:r>
              <a:rPr lang="en-GB" sz="1100" b="1" dirty="0">
                <a:latin typeface="Arial" panose="020B0604020202020204" pitchFamily="34" charset="0"/>
                <a:ea typeface="Arial" panose="020B0604020202020204" pitchFamily="34" charset="0"/>
              </a:rPr>
              <a:t>.</a:t>
            </a:r>
          </a:p>
          <a:p>
            <a:pPr marL="457200" lvl="1">
              <a:spcBef>
                <a:spcPts val="0"/>
              </a:spcBef>
              <a:spcAft>
                <a:spcPts val="900"/>
              </a:spcAft>
            </a:pPr>
            <a:r>
              <a:rPr lang="en-GB" sz="1100" b="1" dirty="0">
                <a:latin typeface="Arial" panose="020B0604020202020204" pitchFamily="34" charset="0"/>
                <a:ea typeface="Arial" panose="020B0604020202020204" pitchFamily="34" charset="0"/>
              </a:rPr>
              <a:t>SP-250568 (CR) 26.532 CR0015 (Rel-18, 'F'): Update of info and </a:t>
            </a:r>
            <a:r>
              <a:rPr lang="en-GB" sz="1100" b="1" dirty="0" err="1">
                <a:latin typeface="Arial" panose="020B0604020202020204" pitchFamily="34" charset="0"/>
                <a:ea typeface="Arial" panose="020B0604020202020204" pitchFamily="34" charset="0"/>
              </a:rPr>
              <a:t>externalDocs</a:t>
            </a:r>
            <a:r>
              <a:rPr lang="en-GB" sz="1100" b="1" dirty="0">
                <a:latin typeface="Arial" panose="020B0604020202020204" pitchFamily="34" charset="0"/>
                <a:ea typeface="Arial" panose="020B0604020202020204" pitchFamily="34" charset="0"/>
              </a:rPr>
              <a:t> fields (Source: BBC)</a:t>
            </a:r>
            <a:br>
              <a:rPr lang="en-GB" sz="1100" b="1" dirty="0">
                <a:latin typeface="Arial" panose="020B0604020202020204" pitchFamily="34" charset="0"/>
                <a:ea typeface="Arial" panose="020B0604020202020204" pitchFamily="34" charset="0"/>
              </a:rPr>
            </a:br>
            <a:r>
              <a:rPr lang="en-GB" sz="1100" dirty="0">
                <a:latin typeface="Arial" panose="020B0604020202020204" pitchFamily="34" charset="0"/>
                <a:ea typeface="Arial" panose="020B0604020202020204" pitchFamily="34" charset="0"/>
              </a:rPr>
              <a:t>Document for: Approval</a:t>
            </a:r>
          </a:p>
          <a:p>
            <a:pPr marL="457200" lvl="1">
              <a:spcBef>
                <a:spcPts val="0"/>
              </a:spcBef>
              <a:spcAft>
                <a:spcPts val="900"/>
              </a:spcAft>
            </a:pPr>
            <a:r>
              <a:rPr lang="en-GB" sz="1100" dirty="0">
                <a:latin typeface="Arial" panose="020B0604020202020204" pitchFamily="34" charset="0"/>
                <a:ea typeface="Arial" panose="020B0604020202020204" pitchFamily="34" charset="0"/>
              </a:rPr>
              <a:t>Abstract: API version bump arising from 29571-CR0637 [C4-251093]. Likely to be contributed after the end of SA#108, so post-meeting approval (e.g. by e-mail) is probably required.</a:t>
            </a:r>
          </a:p>
          <a:p>
            <a:pPr marL="457200" lvl="1">
              <a:spcBef>
                <a:spcPts val="0"/>
              </a:spcBef>
              <a:spcAft>
                <a:spcPts val="900"/>
              </a:spcAft>
            </a:pPr>
            <a:r>
              <a:rPr lang="en-GB" sz="1100" dirty="0">
                <a:latin typeface="Arial" panose="020B0604020202020204" pitchFamily="34" charset="0"/>
                <a:ea typeface="Arial" panose="020B0604020202020204" pitchFamily="34" charset="0"/>
              </a:rPr>
              <a:t>Comment: Dependent upon approval of CRs in TSG CT.</a:t>
            </a:r>
          </a:p>
          <a:p>
            <a:pPr marL="457200" lvl="1">
              <a:spcBef>
                <a:spcPts val="0"/>
              </a:spcBef>
              <a:spcAft>
                <a:spcPts val="900"/>
              </a:spcAft>
            </a:pPr>
            <a:r>
              <a:rPr lang="en-GB" sz="1100" dirty="0">
                <a:latin typeface="Arial" panose="020B0604020202020204" pitchFamily="34" charset="0"/>
                <a:ea typeface="Arial" panose="020B0604020202020204" pitchFamily="34" charset="0"/>
              </a:rPr>
              <a:t>Plenary Discussion: It was confirmed that the corresponding CRs in TSG CT were approved. This CR was approved. </a:t>
            </a:r>
          </a:p>
          <a:p>
            <a:pPr marL="457200" lvl="1">
              <a:spcBef>
                <a:spcPts val="0"/>
              </a:spcBef>
              <a:spcAft>
                <a:spcPts val="900"/>
              </a:spcAft>
            </a:pPr>
            <a:r>
              <a:rPr lang="en-GB" sz="1100" b="1" dirty="0">
                <a:latin typeface="Arial" panose="020B0604020202020204" pitchFamily="34" charset="0"/>
                <a:ea typeface="Arial" panose="020B0604020202020204" pitchFamily="34" charset="0"/>
              </a:rPr>
              <a:t>Status: </a:t>
            </a:r>
            <a:r>
              <a:rPr lang="en-GB" sz="1100" b="1" dirty="0">
                <a:solidFill>
                  <a:srgbClr val="FF0000"/>
                </a:solidFill>
                <a:latin typeface="Arial" panose="020B0604020202020204" pitchFamily="34" charset="0"/>
                <a:ea typeface="Arial" panose="020B0604020202020204" pitchFamily="34" charset="0"/>
              </a:rPr>
              <a:t>Approved</a:t>
            </a:r>
            <a:r>
              <a:rPr lang="en-GB" sz="1100" b="1" dirty="0">
                <a:latin typeface="Arial" panose="020B0604020202020204" pitchFamily="34" charset="0"/>
                <a:ea typeface="Arial" panose="020B0604020202020204" pitchFamily="34" charset="0"/>
              </a:rPr>
              <a:t>.</a:t>
            </a:r>
          </a:p>
        </p:txBody>
      </p:sp>
    </p:spTree>
    <p:extLst>
      <p:ext uri="{BB962C8B-B14F-4D97-AF65-F5344CB8AC3E}">
        <p14:creationId xmlns:p14="http://schemas.microsoft.com/office/powerpoint/2010/main" val="3010866567"/>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7FFDFC-6B75-1B77-86F2-416B0B62D6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6F8BB55-1A21-5CD6-0B67-F4F309D70610}"/>
              </a:ext>
            </a:extLst>
          </p:cNvPr>
          <p:cNvSpPr>
            <a:spLocks noGrp="1"/>
          </p:cNvSpPr>
          <p:nvPr>
            <p:ph type="title"/>
          </p:nvPr>
        </p:nvSpPr>
        <p:spPr>
          <a:xfrm>
            <a:off x="838200" y="365125"/>
            <a:ext cx="8940501" cy="1325563"/>
          </a:xfrm>
        </p:spPr>
        <p:txBody>
          <a:bodyPr/>
          <a:lstStyle/>
          <a:p>
            <a:r>
              <a:rPr lang="sv-SE" sz="3600" dirty="0"/>
              <a:t>AOB</a:t>
            </a:r>
          </a:p>
        </p:txBody>
      </p:sp>
      <p:sp>
        <p:nvSpPr>
          <p:cNvPr id="5" name="Content Placeholder 4">
            <a:extLst>
              <a:ext uri="{FF2B5EF4-FFF2-40B4-BE49-F238E27FC236}">
                <a16:creationId xmlns:a16="http://schemas.microsoft.com/office/drawing/2014/main" id="{5BEC0C20-7DB7-4B52-6E21-9D8849A8717D}"/>
              </a:ext>
            </a:extLst>
          </p:cNvPr>
          <p:cNvSpPr>
            <a:spLocks noGrp="1"/>
          </p:cNvSpPr>
          <p:nvPr>
            <p:ph idx="1"/>
          </p:nvPr>
        </p:nvSpPr>
        <p:spPr>
          <a:xfrm>
            <a:off x="838199" y="1825624"/>
            <a:ext cx="10515599" cy="4565343"/>
          </a:xfrm>
        </p:spPr>
        <p:txBody>
          <a:bodyPr>
            <a:normAutofit/>
          </a:bodyPr>
          <a:lstStyle/>
          <a:p>
            <a:r>
              <a:rPr lang="en-GB" sz="2000" dirty="0"/>
              <a:t>SP-250802</a:t>
            </a:r>
            <a:r>
              <a:rPr lang="fr-FR" sz="2000" dirty="0"/>
              <a:t> </a:t>
            </a:r>
            <a:r>
              <a:rPr lang="en-GB" sz="2000" dirty="0"/>
              <a:t>(SID NEW) New SID on Modernization of Specification Format and Procedures for 6G</a:t>
            </a:r>
            <a:br>
              <a:rPr lang="en-GB" sz="2000" dirty="0"/>
            </a:br>
            <a:r>
              <a:rPr lang="en-GB" sz="2000" b="1" dirty="0"/>
              <a:t>Document for:</a:t>
            </a:r>
            <a:r>
              <a:rPr lang="en-GB" sz="2000" dirty="0"/>
              <a:t> Approval</a:t>
            </a:r>
            <a:br>
              <a:rPr lang="en-GB" sz="2000" dirty="0"/>
            </a:br>
            <a:r>
              <a:rPr lang="en-GB" sz="2000" b="1" dirty="0"/>
              <a:t>Abstract:</a:t>
            </a:r>
            <a:br>
              <a:rPr lang="en-GB" sz="2000" dirty="0"/>
            </a:br>
            <a:r>
              <a:rPr lang="en-GB" sz="2000" dirty="0"/>
              <a:t>New SID on Modernization of Specification Format and Procedures for 6G.</a:t>
            </a:r>
          </a:p>
          <a:p>
            <a:r>
              <a:rPr lang="en-GB" sz="2000" dirty="0">
                <a:latin typeface="Arial" panose="020B0604020202020204" pitchFamily="34" charset="0"/>
              </a:rPr>
              <a:t>Cross TSG study</a:t>
            </a:r>
          </a:p>
          <a:p>
            <a:r>
              <a:rPr lang="en-GB" sz="2000" b="1" dirty="0">
                <a:latin typeface="Arial" panose="020B0604020202020204" pitchFamily="34" charset="0"/>
              </a:rPr>
              <a:t>1</a:t>
            </a:r>
            <a:r>
              <a:rPr lang="en-GB" sz="2000" b="1" baseline="30000" dirty="0">
                <a:latin typeface="Arial" panose="020B0604020202020204" pitchFamily="34" charset="0"/>
              </a:rPr>
              <a:t>st</a:t>
            </a:r>
            <a:r>
              <a:rPr lang="en-GB" sz="2000" b="1" dirty="0">
                <a:latin typeface="Arial" panose="020B0604020202020204" pitchFamily="34" charset="0"/>
              </a:rPr>
              <a:t> call 3</a:t>
            </a:r>
            <a:r>
              <a:rPr lang="en-GB" sz="2000" b="1" baseline="30000" dirty="0">
                <a:latin typeface="Arial" panose="020B0604020202020204" pitchFamily="34" charset="0"/>
              </a:rPr>
              <a:t>rd</a:t>
            </a:r>
            <a:r>
              <a:rPr lang="en-GB" sz="2000" b="1" dirty="0">
                <a:latin typeface="Arial" panose="020B0604020202020204" pitchFamily="34" charset="0"/>
              </a:rPr>
              <a:t> July:</a:t>
            </a:r>
          </a:p>
          <a:p>
            <a:pPr lvl="1"/>
            <a:r>
              <a:rPr lang="fr-FR" altLang="fr-FR" sz="1600" dirty="0">
                <a:solidFill>
                  <a:srgbClr val="000000"/>
                </a:solidFill>
                <a:latin typeface="Aptos" panose="020B0004020202020204" pitchFamily="34" charset="0"/>
              </a:rPr>
              <a:t>the draft minutes of 3GPP </a:t>
            </a:r>
            <a:r>
              <a:rPr lang="fr-FR" altLang="fr-FR" sz="1600" dirty="0" err="1">
                <a:solidFill>
                  <a:srgbClr val="000000"/>
                </a:solidFill>
                <a:latin typeface="Aptos" panose="020B0004020202020204" pitchFamily="34" charset="0"/>
              </a:rPr>
              <a:t>Conference</a:t>
            </a:r>
            <a:r>
              <a:rPr lang="fr-FR" altLang="fr-FR" sz="1600" dirty="0">
                <a:solidFill>
                  <a:srgbClr val="000000"/>
                </a:solidFill>
                <a:latin typeface="Aptos" panose="020B0004020202020204" pitchFamily="34" charset="0"/>
              </a:rPr>
              <a:t> Call on 3GPP </a:t>
            </a:r>
            <a:r>
              <a:rPr lang="fr-FR" altLang="fr-FR" sz="1600" dirty="0" err="1">
                <a:solidFill>
                  <a:srgbClr val="000000"/>
                </a:solidFill>
                <a:latin typeface="Aptos" panose="020B0004020202020204" pitchFamily="34" charset="0"/>
              </a:rPr>
              <a:t>Spec</a:t>
            </a:r>
            <a:r>
              <a:rPr lang="fr-FR" altLang="fr-FR" sz="1600" dirty="0">
                <a:solidFill>
                  <a:srgbClr val="000000"/>
                </a:solidFill>
                <a:latin typeface="Aptos" panose="020B0004020202020204" pitchFamily="34" charset="0"/>
              </a:rPr>
              <a:t> </a:t>
            </a:r>
            <a:r>
              <a:rPr lang="fr-FR" altLang="fr-FR" sz="1600" dirty="0" err="1">
                <a:solidFill>
                  <a:srgbClr val="070706"/>
                </a:solidFill>
                <a:latin typeface="Aptos" panose="020B0004020202020204" pitchFamily="34" charset="0"/>
              </a:rPr>
              <a:t>Modern</a:t>
            </a:r>
            <a:r>
              <a:rPr lang="fr-FR" altLang="fr-FR" sz="1600" dirty="0" err="1">
                <a:solidFill>
                  <a:srgbClr val="000000"/>
                </a:solidFill>
                <a:latin typeface="Aptos" panose="020B0004020202020204" pitchFamily="34" charset="0"/>
              </a:rPr>
              <a:t>ization</a:t>
            </a:r>
            <a:r>
              <a:rPr lang="fr-FR" altLang="fr-FR" sz="1600" dirty="0">
                <a:solidFill>
                  <a:srgbClr val="000000"/>
                </a:solidFill>
                <a:latin typeface="Aptos" panose="020B0004020202020204" pitchFamily="34" charset="0"/>
              </a:rPr>
              <a:t> #0 </a:t>
            </a:r>
            <a:r>
              <a:rPr lang="fr-FR" altLang="fr-FR" sz="1600" dirty="0" err="1">
                <a:solidFill>
                  <a:srgbClr val="000000"/>
                </a:solidFill>
                <a:latin typeface="Aptos" panose="020B0004020202020204" pitchFamily="34" charset="0"/>
              </a:rPr>
              <a:t>is</a:t>
            </a:r>
            <a:r>
              <a:rPr lang="fr-FR" altLang="fr-FR" sz="1600" dirty="0">
                <a:solidFill>
                  <a:srgbClr val="000000"/>
                </a:solidFill>
                <a:latin typeface="Aptos" panose="020B0004020202020204" pitchFamily="34" charset="0"/>
              </a:rPr>
              <a:t> </a:t>
            </a:r>
            <a:r>
              <a:rPr lang="fr-FR" altLang="fr-FR" sz="1600" dirty="0" err="1">
                <a:solidFill>
                  <a:srgbClr val="000000"/>
                </a:solidFill>
                <a:latin typeface="Aptos" panose="020B0004020202020204" pitchFamily="34" charset="0"/>
              </a:rPr>
              <a:t>available</a:t>
            </a:r>
            <a:r>
              <a:rPr lang="fr-FR" altLang="fr-FR" sz="1600" dirty="0">
                <a:solidFill>
                  <a:srgbClr val="000000"/>
                </a:solidFill>
                <a:latin typeface="Aptos" panose="020B0004020202020204" pitchFamily="34" charset="0"/>
              </a:rPr>
              <a:t> </a:t>
            </a:r>
            <a:r>
              <a:rPr lang="fr-FR" altLang="fr-FR" sz="1600" u="sng" dirty="0">
                <a:solidFill>
                  <a:srgbClr val="467886"/>
                </a:solidFill>
                <a:latin typeface="Aptos" panose="020B0004020202020204" pitchFamily="34" charset="0"/>
                <a:hlinkClick r:id="rId2" tooltip="https://nam12.safelinks.protection.outlook.com/?url=https%3A%2F%2Fwww.3gpp.org%2Fftp%2Fworkshop%2FFS_6GSpecs%2F6GSM_Meeting_00%2FReport%2FDraft%2520Meeting%2520Report%2520for%2520FS_6GSpecs_ConferenceCall_00.zip&amp;data=05%7C02%7Cteniou%40GLOBAL.TENCENT.COM%7Caa662863347342c62d7c08ddba715c49%7Ca32856f21731405cb53d480e26413adf%7C1%7C0%7C638871718841596902%7CUnknown%7CTWFpbGZsb3d8eyJFbXB0eU1hcGkiOnRydWUsIlYiOiIwLjAuMDAwMCIsIlAiOiJXaW4zMiIsIkFOIjoiTWFpbCIsIldUIjoyfQ%3D%3D%7C0%7C%7C%7C&amp;sdata=XdVX41sVXspXuwsZ0qLn4YbcMwpGmyz8fuWTuMWWewU%3D&amp;reserved=0"/>
              </a:rPr>
              <a:t>here</a:t>
            </a:r>
            <a:r>
              <a:rPr lang="fr-FR" altLang="fr-FR" sz="1600" dirty="0">
                <a:solidFill>
                  <a:srgbClr val="000000"/>
                </a:solidFill>
                <a:latin typeface="Aptos" panose="020B0004020202020204" pitchFamily="34" charset="0"/>
              </a:rPr>
              <a:t>.</a:t>
            </a:r>
          </a:p>
          <a:p>
            <a:pPr lvl="1"/>
            <a:r>
              <a:rPr lang="en-GB" sz="1600" dirty="0">
                <a:latin typeface="Arial" panose="020B0604020202020204" pitchFamily="34" charset="0"/>
              </a:rPr>
              <a:t>More info here: https://</a:t>
            </a:r>
            <a:r>
              <a:rPr lang="en-GB" sz="1600" dirty="0" err="1">
                <a:latin typeface="Arial" panose="020B0604020202020204" pitchFamily="34" charset="0"/>
              </a:rPr>
              <a:t>list.etsi.org</a:t>
            </a:r>
            <a:r>
              <a:rPr lang="en-GB" sz="1600" dirty="0">
                <a:latin typeface="Arial" panose="020B0604020202020204" pitchFamily="34" charset="0"/>
              </a:rPr>
              <a:t>/scripts/wa.exe?A0=3GPP_SPEC_MODERNISATION</a:t>
            </a:r>
          </a:p>
          <a:p>
            <a:r>
              <a:rPr lang="en-GB" sz="2400" dirty="0"/>
              <a:t>This new SID was approved.</a:t>
            </a:r>
            <a:endParaRPr lang="fr-FR" sz="2400" dirty="0"/>
          </a:p>
          <a:p>
            <a:r>
              <a:rPr lang="en-GB" sz="2400" b="1" dirty="0"/>
              <a:t>Status:</a:t>
            </a:r>
            <a:r>
              <a:rPr lang="en-GB" sz="2400" dirty="0"/>
              <a:t> </a:t>
            </a:r>
            <a:r>
              <a:rPr lang="en-GB" sz="2400" dirty="0">
                <a:solidFill>
                  <a:srgbClr val="FF0000"/>
                </a:solidFill>
              </a:rPr>
              <a:t>Approved</a:t>
            </a:r>
            <a:r>
              <a:rPr lang="en-GB" sz="2400" dirty="0"/>
              <a:t>.</a:t>
            </a:r>
            <a:endParaRPr lang="fr-FR" sz="2400" dirty="0"/>
          </a:p>
        </p:txBody>
      </p:sp>
    </p:spTree>
    <p:extLst>
      <p:ext uri="{BB962C8B-B14F-4D97-AF65-F5344CB8AC3E}">
        <p14:creationId xmlns:p14="http://schemas.microsoft.com/office/powerpoint/2010/main" val="3737054912"/>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40501" cy="1325563"/>
          </a:xfrm>
        </p:spPr>
        <p:txBody>
          <a:bodyPr/>
          <a:lstStyle/>
          <a:p>
            <a:r>
              <a:rPr lang="sv-SE" sz="3600" dirty="0"/>
              <a:t>Guidance and actions to SA4</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a:spcBef>
                <a:spcPts val="0"/>
              </a:spcBef>
              <a:spcAft>
                <a:spcPts val="900"/>
              </a:spcAft>
            </a:pPr>
            <a:r>
              <a:rPr lang="en-GB" sz="1800" b="1" dirty="0">
                <a:effectLst/>
                <a:latin typeface="Arial" panose="020B0604020202020204" pitchFamily="34" charset="0"/>
                <a:ea typeface="Arial" panose="020B0604020202020204" pitchFamily="34" charset="0"/>
              </a:rPr>
              <a:t> All WG chairs were asked to have their 6G Study planning ready for June 2025. It was clarified that SA WG2 should bring SIDs and SA WG3 and SA WG6 should provide the work planning aspects.</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US" sz="2000" dirty="0"/>
              <a:t> SA4 committed to provide a 1</a:t>
            </a:r>
            <a:r>
              <a:rPr lang="en-US" sz="2000" baseline="30000" dirty="0"/>
              <a:t>st</a:t>
            </a:r>
            <a:r>
              <a:rPr lang="en-US" sz="2000" dirty="0"/>
              <a:t> package of Rel-20 topics in September and a 2</a:t>
            </a:r>
            <a:r>
              <a:rPr lang="en-US" sz="2000" baseline="30000" dirty="0"/>
              <a:t>nd</a:t>
            </a:r>
            <a:r>
              <a:rPr lang="en-US" sz="2000" dirty="0"/>
              <a:t> package in December 2025 and confirmed the initial assessment of 75-25% split between 5GA-6G to be refined.</a:t>
            </a:r>
          </a:p>
          <a:p>
            <a:pPr marL="0" marR="0" hangingPunct="0">
              <a:spcBef>
                <a:spcPts val="0"/>
              </a:spcBef>
              <a:spcAft>
                <a:spcPts val="900"/>
              </a:spcAft>
            </a:pPr>
            <a:r>
              <a:rPr lang="en-US" sz="2000" dirty="0"/>
              <a:t>SA4 requested to confirm the 2026 and 2027 calendars</a:t>
            </a:r>
          </a:p>
          <a:p>
            <a:pPr marL="0" marR="0" indent="0" hangingPunct="0">
              <a:spcBef>
                <a:spcPts val="0"/>
              </a:spcBef>
              <a:spcAft>
                <a:spcPts val="900"/>
              </a:spcAft>
              <a:buNone/>
            </a:pPr>
            <a:endParaRPr lang="en-GB" dirty="0">
              <a:effectLst/>
              <a:ea typeface="Arial" panose="020B0604020202020204" pitchFamily="34" charset="0"/>
            </a:endParaRPr>
          </a:p>
        </p:txBody>
      </p:sp>
    </p:spTree>
    <p:extLst>
      <p:ext uri="{BB962C8B-B14F-4D97-AF65-F5344CB8AC3E}">
        <p14:creationId xmlns:p14="http://schemas.microsoft.com/office/powerpoint/2010/main" val="20351173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15789859-632E-1A08-EF86-09D33E8FC20D}"/>
              </a:ext>
            </a:extLst>
          </p:cNvPr>
          <p:cNvCxnSpPr>
            <a:cxnSpLocks/>
          </p:cNvCxnSpPr>
          <p:nvPr/>
        </p:nvCxnSpPr>
        <p:spPr bwMode="auto">
          <a:xfrm>
            <a:off x="5526618"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5" name="Straight Connector 14">
            <a:extLst>
              <a:ext uri="{FF2B5EF4-FFF2-40B4-BE49-F238E27FC236}">
                <a16:creationId xmlns:a16="http://schemas.microsoft.com/office/drawing/2014/main" id="{58E4666E-BA56-34F4-9118-5EB912F4184D}"/>
              </a:ext>
            </a:extLst>
          </p:cNvPr>
          <p:cNvCxnSpPr>
            <a:cxnSpLocks/>
          </p:cNvCxnSpPr>
          <p:nvPr/>
        </p:nvCxnSpPr>
        <p:spPr bwMode="auto">
          <a:xfrm>
            <a:off x="7363885"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7" name="Straight Connector 16">
            <a:extLst>
              <a:ext uri="{FF2B5EF4-FFF2-40B4-BE49-F238E27FC236}">
                <a16:creationId xmlns:a16="http://schemas.microsoft.com/office/drawing/2014/main" id="{F9336F9A-A56E-003E-04C3-D10DBB4568EA}"/>
              </a:ext>
            </a:extLst>
          </p:cNvPr>
          <p:cNvCxnSpPr>
            <a:cxnSpLocks/>
          </p:cNvCxnSpPr>
          <p:nvPr/>
        </p:nvCxnSpPr>
        <p:spPr bwMode="auto">
          <a:xfrm>
            <a:off x="9099552"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0" name="Straight Connector 19">
            <a:extLst>
              <a:ext uri="{FF2B5EF4-FFF2-40B4-BE49-F238E27FC236}">
                <a16:creationId xmlns:a16="http://schemas.microsoft.com/office/drawing/2014/main" id="{995BE91F-C9EC-88A7-9684-42FE668BA2D3}"/>
              </a:ext>
            </a:extLst>
          </p:cNvPr>
          <p:cNvCxnSpPr>
            <a:cxnSpLocks/>
          </p:cNvCxnSpPr>
          <p:nvPr/>
        </p:nvCxnSpPr>
        <p:spPr bwMode="auto">
          <a:xfrm>
            <a:off x="294218"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7" name="Straight Connector 6">
            <a:extLst>
              <a:ext uri="{FF2B5EF4-FFF2-40B4-BE49-F238E27FC236}">
                <a16:creationId xmlns:a16="http://schemas.microsoft.com/office/drawing/2014/main" id="{C62547E6-37EE-12DD-374F-2027740A171F}"/>
              </a:ext>
            </a:extLst>
          </p:cNvPr>
          <p:cNvCxnSpPr>
            <a:cxnSpLocks/>
          </p:cNvCxnSpPr>
          <p:nvPr/>
        </p:nvCxnSpPr>
        <p:spPr bwMode="auto">
          <a:xfrm>
            <a:off x="1966385" y="922867"/>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 name="Straight Connector 8">
            <a:extLst>
              <a:ext uri="{FF2B5EF4-FFF2-40B4-BE49-F238E27FC236}">
                <a16:creationId xmlns:a16="http://schemas.microsoft.com/office/drawing/2014/main" id="{A422F661-8F02-B49E-2739-31883C685814}"/>
              </a:ext>
            </a:extLst>
          </p:cNvPr>
          <p:cNvCxnSpPr>
            <a:cxnSpLocks/>
          </p:cNvCxnSpPr>
          <p:nvPr/>
        </p:nvCxnSpPr>
        <p:spPr bwMode="auto">
          <a:xfrm>
            <a:off x="3659718" y="920751"/>
            <a:ext cx="156844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66" name="Straight Connector 114">
            <a:extLst>
              <a:ext uri="{FF2B5EF4-FFF2-40B4-BE49-F238E27FC236}">
                <a16:creationId xmlns:a16="http://schemas.microsoft.com/office/drawing/2014/main" id="{49EB06F2-6811-E147-35AA-1A01D49771C0}"/>
              </a:ext>
            </a:extLst>
          </p:cNvPr>
          <p:cNvCxnSpPr>
            <a:cxnSpLocks noChangeShapeType="1"/>
          </p:cNvCxnSpPr>
          <p:nvPr/>
        </p:nvCxnSpPr>
        <p:spPr bwMode="auto">
          <a:xfrm>
            <a:off x="10845800" y="1610785"/>
            <a:ext cx="0" cy="5082116"/>
          </a:xfrm>
          <a:prstGeom prst="line">
            <a:avLst/>
          </a:prstGeom>
          <a:noFill/>
          <a:ln w="28575" algn="ctr">
            <a:solidFill>
              <a:schemeClr val="accent4">
                <a:lumMod val="60000"/>
                <a:lumOff val="40000"/>
              </a:schemeClr>
            </a:solidFill>
            <a:round/>
            <a:headEnd/>
            <a:tailEnd/>
          </a:ln>
        </p:spPr>
      </p:cxnSp>
      <p:cxnSp>
        <p:nvCxnSpPr>
          <p:cNvPr id="9273" name="Straight Connector 114">
            <a:extLst>
              <a:ext uri="{FF2B5EF4-FFF2-40B4-BE49-F238E27FC236}">
                <a16:creationId xmlns:a16="http://schemas.microsoft.com/office/drawing/2014/main" id="{4398C679-6F12-F151-9217-5B8A918962F0}"/>
              </a:ext>
            </a:extLst>
          </p:cNvPr>
          <p:cNvCxnSpPr>
            <a:cxnSpLocks noChangeShapeType="1"/>
          </p:cNvCxnSpPr>
          <p:nvPr/>
        </p:nvCxnSpPr>
        <p:spPr bwMode="auto">
          <a:xfrm>
            <a:off x="7280223" y="1576917"/>
            <a:ext cx="0" cy="5204883"/>
          </a:xfrm>
          <a:prstGeom prst="line">
            <a:avLst/>
          </a:prstGeom>
          <a:noFill/>
          <a:ln w="28575" algn="ctr">
            <a:solidFill>
              <a:schemeClr val="accent4">
                <a:lumMod val="60000"/>
                <a:lumOff val="40000"/>
              </a:schemeClr>
            </a:solidFill>
            <a:round/>
            <a:headEnd/>
            <a:tailEnd/>
          </a:ln>
        </p:spPr>
      </p:cxnSp>
      <p:cxnSp>
        <p:nvCxnSpPr>
          <p:cNvPr id="9298" name="Straight Connector 114">
            <a:extLst>
              <a:ext uri="{FF2B5EF4-FFF2-40B4-BE49-F238E27FC236}">
                <a16:creationId xmlns:a16="http://schemas.microsoft.com/office/drawing/2014/main" id="{AE94497F-DE7D-80E4-EA2E-21E8C4DF21FA}"/>
              </a:ext>
            </a:extLst>
          </p:cNvPr>
          <p:cNvCxnSpPr>
            <a:cxnSpLocks noChangeShapeType="1"/>
          </p:cNvCxnSpPr>
          <p:nvPr/>
        </p:nvCxnSpPr>
        <p:spPr bwMode="auto">
          <a:xfrm>
            <a:off x="3712539" y="1576918"/>
            <a:ext cx="0" cy="5153396"/>
          </a:xfrm>
          <a:prstGeom prst="line">
            <a:avLst/>
          </a:prstGeom>
          <a:noFill/>
          <a:ln w="28575" algn="ctr">
            <a:solidFill>
              <a:schemeClr val="accent4">
                <a:lumMod val="60000"/>
                <a:lumOff val="40000"/>
              </a:schemeClr>
            </a:solidFill>
            <a:round/>
            <a:headEnd/>
            <a:tailEnd/>
          </a:ln>
        </p:spPr>
      </p:cxnSp>
      <p:cxnSp>
        <p:nvCxnSpPr>
          <p:cNvPr id="9265" name="Straight Connector 114">
            <a:extLst>
              <a:ext uri="{FF2B5EF4-FFF2-40B4-BE49-F238E27FC236}">
                <a16:creationId xmlns:a16="http://schemas.microsoft.com/office/drawing/2014/main" id="{5CDE35A7-99BA-813E-5531-08DD4E057B76}"/>
              </a:ext>
            </a:extLst>
          </p:cNvPr>
          <p:cNvCxnSpPr>
            <a:cxnSpLocks noChangeShapeType="1"/>
          </p:cNvCxnSpPr>
          <p:nvPr/>
        </p:nvCxnSpPr>
        <p:spPr bwMode="auto">
          <a:xfrm>
            <a:off x="2821147" y="1576918"/>
            <a:ext cx="0" cy="4965700"/>
          </a:xfrm>
          <a:prstGeom prst="line">
            <a:avLst/>
          </a:prstGeom>
          <a:noFill/>
          <a:ln w="9525" algn="ctr">
            <a:solidFill>
              <a:schemeClr val="accent4">
                <a:lumMod val="60000"/>
                <a:lumOff val="40000"/>
              </a:schemeClr>
            </a:solidFill>
            <a:prstDash val="dash"/>
            <a:round/>
            <a:headEnd/>
            <a:tailEnd/>
          </a:ln>
        </p:spPr>
      </p:cxnSp>
      <p:cxnSp>
        <p:nvCxnSpPr>
          <p:cNvPr id="9268" name="Straight Connector 114">
            <a:extLst>
              <a:ext uri="{FF2B5EF4-FFF2-40B4-BE49-F238E27FC236}">
                <a16:creationId xmlns:a16="http://schemas.microsoft.com/office/drawing/2014/main" id="{A6170BA6-C7FE-ADA7-6D35-08AD87B169E5}"/>
              </a:ext>
            </a:extLst>
          </p:cNvPr>
          <p:cNvCxnSpPr>
            <a:cxnSpLocks noChangeShapeType="1"/>
          </p:cNvCxnSpPr>
          <p:nvPr/>
        </p:nvCxnSpPr>
        <p:spPr bwMode="auto">
          <a:xfrm>
            <a:off x="9954399" y="1576917"/>
            <a:ext cx="0" cy="5003800"/>
          </a:xfrm>
          <a:prstGeom prst="line">
            <a:avLst/>
          </a:prstGeom>
          <a:noFill/>
          <a:ln w="9525" algn="ctr">
            <a:solidFill>
              <a:schemeClr val="accent4">
                <a:lumMod val="60000"/>
                <a:lumOff val="40000"/>
              </a:schemeClr>
            </a:solidFill>
            <a:prstDash val="dash"/>
            <a:round/>
            <a:headEnd/>
            <a:tailEnd/>
          </a:ln>
        </p:spPr>
      </p:cxnSp>
      <p:cxnSp>
        <p:nvCxnSpPr>
          <p:cNvPr id="9269" name="Straight Connector 114">
            <a:extLst>
              <a:ext uri="{FF2B5EF4-FFF2-40B4-BE49-F238E27FC236}">
                <a16:creationId xmlns:a16="http://schemas.microsoft.com/office/drawing/2014/main" id="{532A73DE-5F43-7D3D-4B0F-EE919A072CF2}"/>
              </a:ext>
            </a:extLst>
          </p:cNvPr>
          <p:cNvCxnSpPr>
            <a:cxnSpLocks noChangeShapeType="1"/>
          </p:cNvCxnSpPr>
          <p:nvPr/>
        </p:nvCxnSpPr>
        <p:spPr bwMode="auto">
          <a:xfrm>
            <a:off x="8171615" y="1576918"/>
            <a:ext cx="0" cy="4965700"/>
          </a:xfrm>
          <a:prstGeom prst="line">
            <a:avLst/>
          </a:prstGeom>
          <a:noFill/>
          <a:ln w="9525" algn="ctr">
            <a:solidFill>
              <a:schemeClr val="accent4">
                <a:lumMod val="60000"/>
                <a:lumOff val="40000"/>
              </a:schemeClr>
            </a:solidFill>
            <a:prstDash val="dash"/>
            <a:round/>
            <a:headEnd/>
            <a:tailEnd/>
          </a:ln>
        </p:spPr>
      </p:cxnSp>
      <p:cxnSp>
        <p:nvCxnSpPr>
          <p:cNvPr id="9270" name="Straight Connector 114">
            <a:extLst>
              <a:ext uri="{FF2B5EF4-FFF2-40B4-BE49-F238E27FC236}">
                <a16:creationId xmlns:a16="http://schemas.microsoft.com/office/drawing/2014/main" id="{191DCE4A-ADA6-9728-C45E-4EC907726A91}"/>
              </a:ext>
            </a:extLst>
          </p:cNvPr>
          <p:cNvCxnSpPr>
            <a:cxnSpLocks noChangeShapeType="1"/>
          </p:cNvCxnSpPr>
          <p:nvPr/>
        </p:nvCxnSpPr>
        <p:spPr bwMode="auto">
          <a:xfrm>
            <a:off x="7725919" y="1731434"/>
            <a:ext cx="0" cy="4965700"/>
          </a:xfrm>
          <a:prstGeom prst="line">
            <a:avLst/>
          </a:prstGeom>
          <a:noFill/>
          <a:ln w="9525" algn="ctr">
            <a:solidFill>
              <a:schemeClr val="accent4">
                <a:lumMod val="60000"/>
                <a:lumOff val="40000"/>
              </a:schemeClr>
            </a:solidFill>
            <a:prstDash val="dash"/>
            <a:round/>
            <a:headEnd/>
            <a:tailEnd/>
          </a:ln>
        </p:spPr>
      </p:cxnSp>
      <p:cxnSp>
        <p:nvCxnSpPr>
          <p:cNvPr id="9271" name="Straight Connector 114">
            <a:extLst>
              <a:ext uri="{FF2B5EF4-FFF2-40B4-BE49-F238E27FC236}">
                <a16:creationId xmlns:a16="http://schemas.microsoft.com/office/drawing/2014/main" id="{B7AEDE40-050F-2F67-7677-F9A272BE5E3C}"/>
              </a:ext>
            </a:extLst>
          </p:cNvPr>
          <p:cNvCxnSpPr>
            <a:cxnSpLocks noChangeShapeType="1"/>
          </p:cNvCxnSpPr>
          <p:nvPr/>
        </p:nvCxnSpPr>
        <p:spPr bwMode="auto">
          <a:xfrm>
            <a:off x="6388831" y="1576918"/>
            <a:ext cx="0" cy="5168900"/>
          </a:xfrm>
          <a:prstGeom prst="line">
            <a:avLst/>
          </a:prstGeom>
          <a:noFill/>
          <a:ln w="9525" algn="ctr">
            <a:solidFill>
              <a:schemeClr val="accent4">
                <a:lumMod val="60000"/>
                <a:lumOff val="40000"/>
              </a:schemeClr>
            </a:solidFill>
            <a:prstDash val="dash"/>
            <a:round/>
            <a:headEnd/>
            <a:tailEnd/>
          </a:ln>
        </p:spPr>
      </p:cxnSp>
      <p:cxnSp>
        <p:nvCxnSpPr>
          <p:cNvPr id="9272" name="Straight Connector 114">
            <a:extLst>
              <a:ext uri="{FF2B5EF4-FFF2-40B4-BE49-F238E27FC236}">
                <a16:creationId xmlns:a16="http://schemas.microsoft.com/office/drawing/2014/main" id="{361DFDE6-DB24-8CD6-F1C3-DD56950152DB}"/>
              </a:ext>
            </a:extLst>
          </p:cNvPr>
          <p:cNvCxnSpPr>
            <a:cxnSpLocks noChangeShapeType="1"/>
          </p:cNvCxnSpPr>
          <p:nvPr/>
        </p:nvCxnSpPr>
        <p:spPr bwMode="auto">
          <a:xfrm>
            <a:off x="4158235" y="1712385"/>
            <a:ext cx="0" cy="4965700"/>
          </a:xfrm>
          <a:prstGeom prst="line">
            <a:avLst/>
          </a:prstGeom>
          <a:noFill/>
          <a:ln w="9525" algn="ctr">
            <a:solidFill>
              <a:schemeClr val="accent4">
                <a:lumMod val="60000"/>
                <a:lumOff val="40000"/>
              </a:schemeClr>
            </a:solidFill>
            <a:prstDash val="dash"/>
            <a:round/>
            <a:headEnd/>
            <a:tailEnd/>
          </a:ln>
        </p:spPr>
      </p:cxnSp>
      <p:cxnSp>
        <p:nvCxnSpPr>
          <p:cNvPr id="28" name="Straight Connector 114">
            <a:extLst>
              <a:ext uri="{FF2B5EF4-FFF2-40B4-BE49-F238E27FC236}">
                <a16:creationId xmlns:a16="http://schemas.microsoft.com/office/drawing/2014/main" id="{FBE5A83F-2D13-BBD5-79E8-9D8C916A6737}"/>
              </a:ext>
            </a:extLst>
          </p:cNvPr>
          <p:cNvCxnSpPr>
            <a:cxnSpLocks noChangeShapeType="1"/>
          </p:cNvCxnSpPr>
          <p:nvPr/>
        </p:nvCxnSpPr>
        <p:spPr bwMode="auto">
          <a:xfrm>
            <a:off x="9063007" y="1610784"/>
            <a:ext cx="0" cy="5181600"/>
          </a:xfrm>
          <a:prstGeom prst="line">
            <a:avLst/>
          </a:prstGeom>
          <a:noFill/>
          <a:ln w="28575" algn="ctr">
            <a:solidFill>
              <a:schemeClr val="accent4">
                <a:lumMod val="60000"/>
                <a:lumOff val="40000"/>
              </a:schemeClr>
            </a:solidFill>
            <a:round/>
            <a:headEnd/>
            <a:tailEnd/>
          </a:ln>
        </p:spPr>
      </p:cxnSp>
      <p:cxnSp>
        <p:nvCxnSpPr>
          <p:cNvPr id="29" name="Straight Connector 114">
            <a:extLst>
              <a:ext uri="{FF2B5EF4-FFF2-40B4-BE49-F238E27FC236}">
                <a16:creationId xmlns:a16="http://schemas.microsoft.com/office/drawing/2014/main" id="{C77A827D-FBAB-48BE-33D9-D31E8576A66F}"/>
              </a:ext>
            </a:extLst>
          </p:cNvPr>
          <p:cNvCxnSpPr>
            <a:cxnSpLocks noChangeShapeType="1"/>
          </p:cNvCxnSpPr>
          <p:nvPr/>
        </p:nvCxnSpPr>
        <p:spPr bwMode="auto">
          <a:xfrm flipH="1">
            <a:off x="5495323" y="1576918"/>
            <a:ext cx="2116" cy="5160433"/>
          </a:xfrm>
          <a:prstGeom prst="line">
            <a:avLst/>
          </a:prstGeom>
          <a:noFill/>
          <a:ln w="28575" algn="ctr">
            <a:solidFill>
              <a:schemeClr val="accent4">
                <a:lumMod val="60000"/>
                <a:lumOff val="40000"/>
              </a:schemeClr>
            </a:solidFill>
            <a:round/>
            <a:headEnd/>
            <a:tailEnd/>
          </a:ln>
        </p:spPr>
      </p:cxnSp>
      <p:cxnSp>
        <p:nvCxnSpPr>
          <p:cNvPr id="31" name="Straight Connector 115">
            <a:extLst>
              <a:ext uri="{FF2B5EF4-FFF2-40B4-BE49-F238E27FC236}">
                <a16:creationId xmlns:a16="http://schemas.microsoft.com/office/drawing/2014/main" id="{0F414A71-8380-9FA3-57C5-23BEE19F8013}"/>
              </a:ext>
            </a:extLst>
          </p:cNvPr>
          <p:cNvCxnSpPr>
            <a:cxnSpLocks noChangeShapeType="1"/>
          </p:cNvCxnSpPr>
          <p:nvPr/>
        </p:nvCxnSpPr>
        <p:spPr bwMode="auto">
          <a:xfrm>
            <a:off x="5049627" y="1780118"/>
            <a:ext cx="0" cy="4965700"/>
          </a:xfrm>
          <a:prstGeom prst="line">
            <a:avLst/>
          </a:prstGeom>
          <a:noFill/>
          <a:ln w="9525" algn="ctr">
            <a:solidFill>
              <a:schemeClr val="accent4">
                <a:lumMod val="60000"/>
                <a:lumOff val="40000"/>
              </a:schemeClr>
            </a:solidFill>
            <a:prstDash val="dash"/>
            <a:round/>
            <a:headEnd/>
            <a:tailEnd/>
          </a:ln>
        </p:spPr>
      </p:cxnSp>
      <p:cxnSp>
        <p:nvCxnSpPr>
          <p:cNvPr id="9217" name="Straight Connector 114">
            <a:extLst>
              <a:ext uri="{FF2B5EF4-FFF2-40B4-BE49-F238E27FC236}">
                <a16:creationId xmlns:a16="http://schemas.microsoft.com/office/drawing/2014/main" id="{79D662AD-ED12-54C4-1422-DB4599198946}"/>
              </a:ext>
            </a:extLst>
          </p:cNvPr>
          <p:cNvCxnSpPr>
            <a:cxnSpLocks noChangeShapeType="1"/>
          </p:cNvCxnSpPr>
          <p:nvPr/>
        </p:nvCxnSpPr>
        <p:spPr bwMode="auto">
          <a:xfrm>
            <a:off x="3266843" y="1780118"/>
            <a:ext cx="0" cy="4965700"/>
          </a:xfrm>
          <a:prstGeom prst="line">
            <a:avLst/>
          </a:prstGeom>
          <a:noFill/>
          <a:ln w="9525" algn="ctr">
            <a:solidFill>
              <a:schemeClr val="accent4">
                <a:lumMod val="60000"/>
                <a:lumOff val="40000"/>
              </a:schemeClr>
            </a:solidFill>
            <a:prstDash val="dash"/>
            <a:round/>
            <a:headEnd/>
            <a:tailEnd/>
          </a:ln>
        </p:spPr>
      </p:cxnSp>
      <p:cxnSp>
        <p:nvCxnSpPr>
          <p:cNvPr id="9219" name="Straight Connector 114">
            <a:extLst>
              <a:ext uri="{FF2B5EF4-FFF2-40B4-BE49-F238E27FC236}">
                <a16:creationId xmlns:a16="http://schemas.microsoft.com/office/drawing/2014/main" id="{91F6B5C6-C8DF-79EB-2281-8CD0A2FB068C}"/>
              </a:ext>
            </a:extLst>
          </p:cNvPr>
          <p:cNvCxnSpPr>
            <a:cxnSpLocks noChangeShapeType="1"/>
          </p:cNvCxnSpPr>
          <p:nvPr/>
        </p:nvCxnSpPr>
        <p:spPr bwMode="auto">
          <a:xfrm>
            <a:off x="10400095" y="1780117"/>
            <a:ext cx="0" cy="5003800"/>
          </a:xfrm>
          <a:prstGeom prst="line">
            <a:avLst/>
          </a:prstGeom>
          <a:noFill/>
          <a:ln w="9525" algn="ctr">
            <a:solidFill>
              <a:schemeClr val="accent4">
                <a:lumMod val="60000"/>
                <a:lumOff val="40000"/>
              </a:schemeClr>
            </a:solidFill>
            <a:prstDash val="dash"/>
            <a:round/>
            <a:headEnd/>
            <a:tailEnd/>
          </a:ln>
        </p:spPr>
      </p:cxnSp>
      <p:cxnSp>
        <p:nvCxnSpPr>
          <p:cNvPr id="9220" name="Straight Connector 114">
            <a:extLst>
              <a:ext uri="{FF2B5EF4-FFF2-40B4-BE49-F238E27FC236}">
                <a16:creationId xmlns:a16="http://schemas.microsoft.com/office/drawing/2014/main" id="{4D70DFC6-E28E-865F-2F06-B0D00B4DF17F}"/>
              </a:ext>
            </a:extLst>
          </p:cNvPr>
          <p:cNvCxnSpPr>
            <a:cxnSpLocks noChangeShapeType="1"/>
          </p:cNvCxnSpPr>
          <p:nvPr/>
        </p:nvCxnSpPr>
        <p:spPr bwMode="auto">
          <a:xfrm>
            <a:off x="8617311" y="1780118"/>
            <a:ext cx="0" cy="4965700"/>
          </a:xfrm>
          <a:prstGeom prst="line">
            <a:avLst/>
          </a:prstGeom>
          <a:noFill/>
          <a:ln w="9525" algn="ctr">
            <a:solidFill>
              <a:schemeClr val="accent4">
                <a:lumMod val="60000"/>
                <a:lumOff val="40000"/>
              </a:schemeClr>
            </a:solidFill>
            <a:prstDash val="dash"/>
            <a:round/>
            <a:headEnd/>
            <a:tailEnd/>
          </a:ln>
        </p:spPr>
      </p:cxnSp>
      <p:cxnSp>
        <p:nvCxnSpPr>
          <p:cNvPr id="9221" name="Straight Connector 114">
            <a:extLst>
              <a:ext uri="{FF2B5EF4-FFF2-40B4-BE49-F238E27FC236}">
                <a16:creationId xmlns:a16="http://schemas.microsoft.com/office/drawing/2014/main" id="{7B107C97-283E-502A-D4D5-9069F8F4DDBA}"/>
              </a:ext>
            </a:extLst>
          </p:cNvPr>
          <p:cNvCxnSpPr>
            <a:cxnSpLocks noChangeShapeType="1"/>
          </p:cNvCxnSpPr>
          <p:nvPr/>
        </p:nvCxnSpPr>
        <p:spPr bwMode="auto">
          <a:xfrm>
            <a:off x="9508703" y="1780118"/>
            <a:ext cx="0" cy="4965700"/>
          </a:xfrm>
          <a:prstGeom prst="line">
            <a:avLst/>
          </a:prstGeom>
          <a:noFill/>
          <a:ln w="9525" algn="ctr">
            <a:solidFill>
              <a:schemeClr val="accent4">
                <a:lumMod val="60000"/>
                <a:lumOff val="40000"/>
              </a:schemeClr>
            </a:solidFill>
            <a:prstDash val="dash"/>
            <a:round/>
            <a:headEnd/>
            <a:tailEnd/>
          </a:ln>
        </p:spPr>
      </p:cxnSp>
      <p:cxnSp>
        <p:nvCxnSpPr>
          <p:cNvPr id="9222" name="Straight Connector 114">
            <a:extLst>
              <a:ext uri="{FF2B5EF4-FFF2-40B4-BE49-F238E27FC236}">
                <a16:creationId xmlns:a16="http://schemas.microsoft.com/office/drawing/2014/main" id="{14FEA51C-515D-4F18-15C5-41C1989F5E4A}"/>
              </a:ext>
            </a:extLst>
          </p:cNvPr>
          <p:cNvCxnSpPr>
            <a:cxnSpLocks noChangeShapeType="1"/>
          </p:cNvCxnSpPr>
          <p:nvPr/>
        </p:nvCxnSpPr>
        <p:spPr bwMode="auto">
          <a:xfrm>
            <a:off x="6834527" y="1780118"/>
            <a:ext cx="0" cy="4965700"/>
          </a:xfrm>
          <a:prstGeom prst="line">
            <a:avLst/>
          </a:prstGeom>
          <a:noFill/>
          <a:ln w="9525" algn="ctr">
            <a:solidFill>
              <a:schemeClr val="accent4">
                <a:lumMod val="60000"/>
                <a:lumOff val="40000"/>
              </a:schemeClr>
            </a:solidFill>
            <a:prstDash val="dash"/>
            <a:round/>
            <a:headEnd/>
            <a:tailEnd/>
          </a:ln>
        </p:spPr>
      </p:cxnSp>
      <p:cxnSp>
        <p:nvCxnSpPr>
          <p:cNvPr id="9224" name="Straight Connector 114">
            <a:extLst>
              <a:ext uri="{FF2B5EF4-FFF2-40B4-BE49-F238E27FC236}">
                <a16:creationId xmlns:a16="http://schemas.microsoft.com/office/drawing/2014/main" id="{1E44B1E5-6D7C-6C88-A8F3-4AF00400D8CB}"/>
              </a:ext>
            </a:extLst>
          </p:cNvPr>
          <p:cNvCxnSpPr>
            <a:cxnSpLocks noChangeShapeType="1"/>
          </p:cNvCxnSpPr>
          <p:nvPr/>
        </p:nvCxnSpPr>
        <p:spPr bwMode="auto">
          <a:xfrm>
            <a:off x="5943135" y="1780118"/>
            <a:ext cx="0" cy="4965700"/>
          </a:xfrm>
          <a:prstGeom prst="line">
            <a:avLst/>
          </a:prstGeom>
          <a:noFill/>
          <a:ln w="9525" algn="ctr">
            <a:solidFill>
              <a:schemeClr val="accent4">
                <a:lumMod val="60000"/>
                <a:lumOff val="40000"/>
              </a:schemeClr>
            </a:solidFill>
            <a:prstDash val="dash"/>
            <a:round/>
            <a:headEnd/>
            <a:tailEnd/>
          </a:ln>
        </p:spPr>
      </p:cxnSp>
      <p:cxnSp>
        <p:nvCxnSpPr>
          <p:cNvPr id="10310" name="Straight Connector 114">
            <a:extLst>
              <a:ext uri="{FF2B5EF4-FFF2-40B4-BE49-F238E27FC236}">
                <a16:creationId xmlns:a16="http://schemas.microsoft.com/office/drawing/2014/main" id="{CC20CBF8-098F-9604-29AA-365855FBF038}"/>
              </a:ext>
            </a:extLst>
          </p:cNvPr>
          <p:cNvCxnSpPr>
            <a:cxnSpLocks noChangeShapeType="1"/>
          </p:cNvCxnSpPr>
          <p:nvPr/>
        </p:nvCxnSpPr>
        <p:spPr bwMode="auto">
          <a:xfrm>
            <a:off x="1929755" y="1526118"/>
            <a:ext cx="0" cy="5107516"/>
          </a:xfrm>
          <a:prstGeom prst="line">
            <a:avLst/>
          </a:prstGeom>
          <a:noFill/>
          <a:ln w="28575" algn="ctr">
            <a:solidFill>
              <a:schemeClr val="accent4">
                <a:lumMod val="60000"/>
                <a:lumOff val="40000"/>
              </a:schemeClr>
            </a:solidFill>
            <a:round/>
            <a:headEnd/>
            <a:tailEnd/>
          </a:ln>
        </p:spPr>
      </p:cxnSp>
      <p:cxnSp>
        <p:nvCxnSpPr>
          <p:cNvPr id="10311" name="Straight Connector 114">
            <a:extLst>
              <a:ext uri="{FF2B5EF4-FFF2-40B4-BE49-F238E27FC236}">
                <a16:creationId xmlns:a16="http://schemas.microsoft.com/office/drawing/2014/main" id="{2AA6CD35-955E-B6F5-77E4-6A04EC08B123}"/>
              </a:ext>
            </a:extLst>
          </p:cNvPr>
          <p:cNvCxnSpPr>
            <a:cxnSpLocks noChangeShapeType="1"/>
          </p:cNvCxnSpPr>
          <p:nvPr/>
        </p:nvCxnSpPr>
        <p:spPr bwMode="auto">
          <a:xfrm>
            <a:off x="1034129" y="1517651"/>
            <a:ext cx="0" cy="5003800"/>
          </a:xfrm>
          <a:prstGeom prst="line">
            <a:avLst/>
          </a:prstGeom>
          <a:noFill/>
          <a:ln w="9525" algn="ctr">
            <a:solidFill>
              <a:schemeClr val="accent4">
                <a:lumMod val="60000"/>
                <a:lumOff val="40000"/>
              </a:schemeClr>
            </a:solidFill>
            <a:prstDash val="dash"/>
            <a:round/>
            <a:headEnd/>
            <a:tailEnd/>
          </a:ln>
        </p:spPr>
      </p:cxnSp>
      <p:cxnSp>
        <p:nvCxnSpPr>
          <p:cNvPr id="10312" name="Straight Connector 114">
            <a:extLst>
              <a:ext uri="{FF2B5EF4-FFF2-40B4-BE49-F238E27FC236}">
                <a16:creationId xmlns:a16="http://schemas.microsoft.com/office/drawing/2014/main" id="{4A4D0144-A96F-DE60-5221-54D5D62BE179}"/>
              </a:ext>
            </a:extLst>
          </p:cNvPr>
          <p:cNvCxnSpPr>
            <a:cxnSpLocks noChangeShapeType="1"/>
          </p:cNvCxnSpPr>
          <p:nvPr/>
        </p:nvCxnSpPr>
        <p:spPr bwMode="auto">
          <a:xfrm>
            <a:off x="1515533" y="1720851"/>
            <a:ext cx="0" cy="5003800"/>
          </a:xfrm>
          <a:prstGeom prst="line">
            <a:avLst/>
          </a:prstGeom>
          <a:noFill/>
          <a:ln w="9525" algn="ctr">
            <a:solidFill>
              <a:schemeClr val="accent4">
                <a:lumMod val="60000"/>
                <a:lumOff val="40000"/>
              </a:schemeClr>
            </a:solidFill>
            <a:prstDash val="dash"/>
            <a:round/>
            <a:headEnd/>
            <a:tailEnd/>
          </a:ln>
        </p:spPr>
      </p:cxnSp>
      <p:cxnSp>
        <p:nvCxnSpPr>
          <p:cNvPr id="10313" name="Straight Connector 114">
            <a:extLst>
              <a:ext uri="{FF2B5EF4-FFF2-40B4-BE49-F238E27FC236}">
                <a16:creationId xmlns:a16="http://schemas.microsoft.com/office/drawing/2014/main" id="{A6D32D01-B256-8B07-026B-AD7612D3C557}"/>
              </a:ext>
            </a:extLst>
          </p:cNvPr>
          <p:cNvCxnSpPr>
            <a:cxnSpLocks noChangeShapeType="1"/>
          </p:cNvCxnSpPr>
          <p:nvPr/>
        </p:nvCxnSpPr>
        <p:spPr bwMode="auto">
          <a:xfrm>
            <a:off x="588433" y="1720851"/>
            <a:ext cx="0" cy="4965700"/>
          </a:xfrm>
          <a:prstGeom prst="line">
            <a:avLst/>
          </a:prstGeom>
          <a:noFill/>
          <a:ln w="9525" algn="ctr">
            <a:solidFill>
              <a:schemeClr val="accent4">
                <a:lumMod val="60000"/>
                <a:lumOff val="40000"/>
              </a:schemeClr>
            </a:solidFill>
            <a:prstDash val="dash"/>
            <a:round/>
            <a:headEnd/>
            <a:tailEnd/>
          </a:ln>
        </p:spPr>
      </p:cxnSp>
      <p:cxnSp>
        <p:nvCxnSpPr>
          <p:cNvPr id="10333" name="Straight Connector 114">
            <a:extLst>
              <a:ext uri="{FF2B5EF4-FFF2-40B4-BE49-F238E27FC236}">
                <a16:creationId xmlns:a16="http://schemas.microsoft.com/office/drawing/2014/main" id="{81E11D81-D205-84AA-C08A-F7C1291135B7}"/>
              </a:ext>
            </a:extLst>
          </p:cNvPr>
          <p:cNvCxnSpPr>
            <a:cxnSpLocks noChangeShapeType="1"/>
          </p:cNvCxnSpPr>
          <p:nvPr/>
        </p:nvCxnSpPr>
        <p:spPr bwMode="auto">
          <a:xfrm>
            <a:off x="2375451" y="1761067"/>
            <a:ext cx="0" cy="4965700"/>
          </a:xfrm>
          <a:prstGeom prst="line">
            <a:avLst/>
          </a:prstGeom>
          <a:noFill/>
          <a:ln w="9525" algn="ctr">
            <a:solidFill>
              <a:schemeClr val="accent4">
                <a:lumMod val="60000"/>
                <a:lumOff val="40000"/>
              </a:schemeClr>
            </a:solidFill>
            <a:prstDash val="dash"/>
            <a:round/>
            <a:headEnd/>
            <a:tailEnd/>
          </a:ln>
        </p:spPr>
      </p:cxnSp>
      <p:sp>
        <p:nvSpPr>
          <p:cNvPr id="10" name="Title 1">
            <a:extLst>
              <a:ext uri="{FF2B5EF4-FFF2-40B4-BE49-F238E27FC236}">
                <a16:creationId xmlns:a16="http://schemas.microsoft.com/office/drawing/2014/main" id="{1B76AB23-BA01-F752-DA99-02255CD8F901}"/>
              </a:ext>
            </a:extLst>
          </p:cNvPr>
          <p:cNvSpPr txBox="1">
            <a:spLocks/>
          </p:cNvSpPr>
          <p:nvPr/>
        </p:nvSpPr>
        <p:spPr bwMode="auto">
          <a:xfrm>
            <a:off x="535711" y="13192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Releases 19  to 21 timelines</a:t>
            </a:r>
            <a:endParaRPr lang="en-US" sz="2667" kern="0" dirty="0">
              <a:latin typeface="Montserrat" panose="00000500000000000000" pitchFamily="50" charset="0"/>
              <a:ea typeface="ＭＳ Ｐゴシック" charset="0"/>
              <a:cs typeface="ＭＳ Ｐゴシック" charset="0"/>
            </a:endParaRPr>
          </a:p>
        </p:txBody>
      </p:sp>
      <p:sp>
        <p:nvSpPr>
          <p:cNvPr id="9248" name="TextBox 86">
            <a:extLst>
              <a:ext uri="{FF2B5EF4-FFF2-40B4-BE49-F238E27FC236}">
                <a16:creationId xmlns:a16="http://schemas.microsoft.com/office/drawing/2014/main" id="{63314D26-34B9-CC7A-5097-D2232549C1B5}"/>
              </a:ext>
            </a:extLst>
          </p:cNvPr>
          <p:cNvSpPr txBox="1">
            <a:spLocks noChangeArrowheads="1"/>
          </p:cNvSpPr>
          <p:nvPr/>
        </p:nvSpPr>
        <p:spPr bwMode="auto">
          <a:xfrm>
            <a:off x="2551008" y="1145117"/>
            <a:ext cx="42672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#108</a:t>
            </a:r>
          </a:p>
        </p:txBody>
      </p:sp>
      <p:cxnSp>
        <p:nvCxnSpPr>
          <p:cNvPr id="9281" name="Straight Connector 97">
            <a:extLst>
              <a:ext uri="{FF2B5EF4-FFF2-40B4-BE49-F238E27FC236}">
                <a16:creationId xmlns:a16="http://schemas.microsoft.com/office/drawing/2014/main" id="{76E336F1-DDE5-9A68-4DEC-950D6C651F5D}"/>
              </a:ext>
            </a:extLst>
          </p:cNvPr>
          <p:cNvCxnSpPr>
            <a:cxnSpLocks noChangeShapeType="1"/>
          </p:cNvCxnSpPr>
          <p:nvPr/>
        </p:nvCxnSpPr>
        <p:spPr bwMode="auto">
          <a:xfrm>
            <a:off x="76200" y="2660160"/>
            <a:ext cx="12115800" cy="10584"/>
          </a:xfrm>
          <a:prstGeom prst="line">
            <a:avLst/>
          </a:prstGeom>
          <a:noFill/>
          <a:ln w="38100" algn="ctr">
            <a:solidFill>
              <a:schemeClr val="accent4">
                <a:lumMod val="60000"/>
                <a:lumOff val="40000"/>
              </a:schemeClr>
            </a:solidFill>
            <a:round/>
            <a:headEnd/>
            <a:tailEnd/>
          </a:ln>
        </p:spPr>
      </p:cxnSp>
      <p:sp>
        <p:nvSpPr>
          <p:cNvPr id="9251" name="TextBox 112">
            <a:extLst>
              <a:ext uri="{FF2B5EF4-FFF2-40B4-BE49-F238E27FC236}">
                <a16:creationId xmlns:a16="http://schemas.microsoft.com/office/drawing/2014/main" id="{A8788988-60C5-D0D5-3510-57879C59DC38}"/>
              </a:ext>
            </a:extLst>
          </p:cNvPr>
          <p:cNvSpPr txBox="1">
            <a:spLocks noChangeArrowheads="1"/>
          </p:cNvSpPr>
          <p:nvPr/>
        </p:nvSpPr>
        <p:spPr bwMode="auto">
          <a:xfrm>
            <a:off x="9719598" y="2028282"/>
            <a:ext cx="1840568"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latin typeface="Montserrat" panose="00000500000000000000" pitchFamily="2" charset="0"/>
              </a:rPr>
              <a:t>Release 19</a:t>
            </a:r>
            <a:endParaRPr lang="en-GB" altLang="en-US" sz="2133" b="1" dirty="0">
              <a:latin typeface="Montserrat" panose="00000500000000000000" pitchFamily="2" charset="0"/>
            </a:endParaRPr>
          </a:p>
        </p:txBody>
      </p:sp>
      <p:sp>
        <p:nvSpPr>
          <p:cNvPr id="9256" name="TextBox 1">
            <a:extLst>
              <a:ext uri="{FF2B5EF4-FFF2-40B4-BE49-F238E27FC236}">
                <a16:creationId xmlns:a16="http://schemas.microsoft.com/office/drawing/2014/main" id="{D7A00B03-21AF-6C01-7ABD-D582E545D4C7}"/>
              </a:ext>
            </a:extLst>
          </p:cNvPr>
          <p:cNvSpPr txBox="1">
            <a:spLocks noChangeArrowheads="1"/>
          </p:cNvSpPr>
          <p:nvPr/>
        </p:nvSpPr>
        <p:spPr bwMode="auto">
          <a:xfrm>
            <a:off x="8233949" y="189571"/>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
        <p:nvSpPr>
          <p:cNvPr id="9253" name="TextBox 86">
            <a:extLst>
              <a:ext uri="{FF2B5EF4-FFF2-40B4-BE49-F238E27FC236}">
                <a16:creationId xmlns:a16="http://schemas.microsoft.com/office/drawing/2014/main" id="{3465C78E-ADED-B530-A027-685500906709}"/>
              </a:ext>
            </a:extLst>
          </p:cNvPr>
          <p:cNvSpPr txBox="1">
            <a:spLocks noChangeArrowheads="1"/>
          </p:cNvSpPr>
          <p:nvPr/>
        </p:nvSpPr>
        <p:spPr bwMode="auto">
          <a:xfrm>
            <a:off x="3473491" y="1145117"/>
            <a:ext cx="3978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#110</a:t>
            </a:r>
            <a:endParaRPr lang="en-GB" altLang="en-US" sz="400" dirty="0">
              <a:latin typeface="Montserrat" panose="00000500000000000000" pitchFamily="2" charset="0"/>
            </a:endParaRPr>
          </a:p>
        </p:txBody>
      </p:sp>
      <p:sp>
        <p:nvSpPr>
          <p:cNvPr id="9254" name="TextBox 86">
            <a:extLst>
              <a:ext uri="{FF2B5EF4-FFF2-40B4-BE49-F238E27FC236}">
                <a16:creationId xmlns:a16="http://schemas.microsoft.com/office/drawing/2014/main" id="{3812A9DA-87F9-905F-A772-F707D8AF7400}"/>
              </a:ext>
            </a:extLst>
          </p:cNvPr>
          <p:cNvSpPr txBox="1">
            <a:spLocks noChangeArrowheads="1"/>
          </p:cNvSpPr>
          <p:nvPr/>
        </p:nvSpPr>
        <p:spPr bwMode="auto">
          <a:xfrm>
            <a:off x="4416939"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#112</a:t>
            </a:r>
            <a:endParaRPr lang="en-GB" altLang="en-US" sz="400" dirty="0">
              <a:latin typeface="Montserrat" panose="00000500000000000000" pitchFamily="2" charset="0"/>
            </a:endParaRPr>
          </a:p>
        </p:txBody>
      </p:sp>
      <p:sp>
        <p:nvSpPr>
          <p:cNvPr id="9255" name="TextBox 86">
            <a:extLst>
              <a:ext uri="{FF2B5EF4-FFF2-40B4-BE49-F238E27FC236}">
                <a16:creationId xmlns:a16="http://schemas.microsoft.com/office/drawing/2014/main" id="{30F88BD3-C08F-BAB7-1F08-E8E9149203C3}"/>
              </a:ext>
            </a:extLst>
          </p:cNvPr>
          <p:cNvSpPr txBox="1">
            <a:spLocks noChangeArrowheads="1"/>
          </p:cNvSpPr>
          <p:nvPr/>
        </p:nvSpPr>
        <p:spPr bwMode="auto">
          <a:xfrm>
            <a:off x="5246795" y="1145117"/>
            <a:ext cx="3978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#114</a:t>
            </a:r>
            <a:endParaRPr lang="en-GB" altLang="en-US" sz="400" dirty="0">
              <a:latin typeface="Montserrat" panose="00000500000000000000" pitchFamily="2" charset="0"/>
            </a:endParaRPr>
          </a:p>
        </p:txBody>
      </p:sp>
      <p:sp>
        <p:nvSpPr>
          <p:cNvPr id="6" name="TextBox 86">
            <a:extLst>
              <a:ext uri="{FF2B5EF4-FFF2-40B4-BE49-F238E27FC236}">
                <a16:creationId xmlns:a16="http://schemas.microsoft.com/office/drawing/2014/main" id="{8CAE4681-7518-9B74-81E9-E817BC33D0D3}"/>
              </a:ext>
            </a:extLst>
          </p:cNvPr>
          <p:cNvSpPr txBox="1">
            <a:spLocks noChangeArrowheads="1"/>
          </p:cNvSpPr>
          <p:nvPr/>
        </p:nvSpPr>
        <p:spPr bwMode="auto">
          <a:xfrm>
            <a:off x="6140772" y="1145117"/>
            <a:ext cx="39305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#116</a:t>
            </a:r>
            <a:endParaRPr lang="en-GB" altLang="en-US" sz="400" dirty="0">
              <a:latin typeface="Montserrat" panose="00000500000000000000" pitchFamily="2" charset="0"/>
            </a:endParaRPr>
          </a:p>
        </p:txBody>
      </p:sp>
      <p:sp>
        <p:nvSpPr>
          <p:cNvPr id="9257" name="TextBox 86">
            <a:extLst>
              <a:ext uri="{FF2B5EF4-FFF2-40B4-BE49-F238E27FC236}">
                <a16:creationId xmlns:a16="http://schemas.microsoft.com/office/drawing/2014/main" id="{47A2938A-6E18-A0F5-0546-15988D566720}"/>
              </a:ext>
            </a:extLst>
          </p:cNvPr>
          <p:cNvSpPr txBox="1">
            <a:spLocks noChangeArrowheads="1"/>
          </p:cNvSpPr>
          <p:nvPr/>
        </p:nvSpPr>
        <p:spPr bwMode="auto">
          <a:xfrm>
            <a:off x="6994301" y="1145117"/>
            <a:ext cx="39626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#118</a:t>
            </a:r>
            <a:endParaRPr lang="en-GB" altLang="en-US" sz="400" dirty="0">
              <a:latin typeface="Montserrat" panose="00000500000000000000" pitchFamily="2" charset="0"/>
            </a:endParaRPr>
          </a:p>
        </p:txBody>
      </p:sp>
      <p:sp>
        <p:nvSpPr>
          <p:cNvPr id="9258" name="TextBox 86">
            <a:extLst>
              <a:ext uri="{FF2B5EF4-FFF2-40B4-BE49-F238E27FC236}">
                <a16:creationId xmlns:a16="http://schemas.microsoft.com/office/drawing/2014/main" id="{566C0FDB-28E3-9363-50B2-A1CD841F316B}"/>
              </a:ext>
            </a:extLst>
          </p:cNvPr>
          <p:cNvSpPr txBox="1">
            <a:spLocks noChangeArrowheads="1"/>
          </p:cNvSpPr>
          <p:nvPr/>
        </p:nvSpPr>
        <p:spPr bwMode="auto">
          <a:xfrm>
            <a:off x="7853032"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#120</a:t>
            </a:r>
            <a:endParaRPr lang="en-GB" altLang="en-US" sz="400" dirty="0">
              <a:latin typeface="Montserrat" panose="00000500000000000000" pitchFamily="2" charset="0"/>
            </a:endParaRPr>
          </a:p>
        </p:txBody>
      </p:sp>
      <p:sp>
        <p:nvSpPr>
          <p:cNvPr id="9259" name="TextBox 86">
            <a:extLst>
              <a:ext uri="{FF2B5EF4-FFF2-40B4-BE49-F238E27FC236}">
                <a16:creationId xmlns:a16="http://schemas.microsoft.com/office/drawing/2014/main" id="{21D46A4C-6D36-624A-9B02-625AE556C1E6}"/>
              </a:ext>
            </a:extLst>
          </p:cNvPr>
          <p:cNvSpPr txBox="1">
            <a:spLocks noChangeArrowheads="1"/>
          </p:cNvSpPr>
          <p:nvPr/>
        </p:nvSpPr>
        <p:spPr bwMode="auto">
          <a:xfrm>
            <a:off x="8795525" y="11451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#122</a:t>
            </a:r>
            <a:endParaRPr lang="en-GB" altLang="en-US" sz="400" dirty="0">
              <a:latin typeface="Montserrat" panose="00000500000000000000" pitchFamily="2" charset="0"/>
            </a:endParaRPr>
          </a:p>
        </p:txBody>
      </p:sp>
      <p:sp>
        <p:nvSpPr>
          <p:cNvPr id="9260" name="TextBox 86">
            <a:extLst>
              <a:ext uri="{FF2B5EF4-FFF2-40B4-BE49-F238E27FC236}">
                <a16:creationId xmlns:a16="http://schemas.microsoft.com/office/drawing/2014/main" id="{B9A88BE3-8507-8036-008F-130B58006314}"/>
              </a:ext>
            </a:extLst>
          </p:cNvPr>
          <p:cNvSpPr txBox="1">
            <a:spLocks noChangeArrowheads="1"/>
          </p:cNvSpPr>
          <p:nvPr/>
        </p:nvSpPr>
        <p:spPr bwMode="auto">
          <a:xfrm>
            <a:off x="9715700"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#124</a:t>
            </a:r>
            <a:endParaRPr lang="en-GB" altLang="en-US" sz="400" dirty="0">
              <a:latin typeface="Montserrat" panose="00000500000000000000" pitchFamily="2" charset="0"/>
            </a:endParaRPr>
          </a:p>
        </p:txBody>
      </p:sp>
      <p:sp>
        <p:nvSpPr>
          <p:cNvPr id="9261" name="TextBox 86">
            <a:extLst>
              <a:ext uri="{FF2B5EF4-FFF2-40B4-BE49-F238E27FC236}">
                <a16:creationId xmlns:a16="http://schemas.microsoft.com/office/drawing/2014/main" id="{6D213B16-0C28-8CE4-A14F-AF4870C0F23F}"/>
              </a:ext>
            </a:extLst>
          </p:cNvPr>
          <p:cNvSpPr txBox="1">
            <a:spLocks noChangeArrowheads="1"/>
          </p:cNvSpPr>
          <p:nvPr/>
        </p:nvSpPr>
        <p:spPr bwMode="auto">
          <a:xfrm>
            <a:off x="10607102" y="1145117"/>
            <a:ext cx="41389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#126</a:t>
            </a:r>
            <a:endParaRPr lang="en-GB" altLang="en-US" sz="400" dirty="0">
              <a:latin typeface="Montserrat" panose="00000500000000000000" pitchFamily="2" charset="0"/>
            </a:endParaRPr>
          </a:p>
        </p:txBody>
      </p:sp>
      <p:sp>
        <p:nvSpPr>
          <p:cNvPr id="2" name="TextBox 1">
            <a:extLst>
              <a:ext uri="{FF2B5EF4-FFF2-40B4-BE49-F238E27FC236}">
                <a16:creationId xmlns:a16="http://schemas.microsoft.com/office/drawing/2014/main" id="{0D627D1B-C3B8-1E30-E8C3-B519FF6478C4}"/>
              </a:ext>
            </a:extLst>
          </p:cNvPr>
          <p:cNvSpPr txBox="1"/>
          <p:nvPr/>
        </p:nvSpPr>
        <p:spPr>
          <a:xfrm>
            <a:off x="2336800" y="757767"/>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58" name="TextBox 57">
            <a:extLst>
              <a:ext uri="{FF2B5EF4-FFF2-40B4-BE49-F238E27FC236}">
                <a16:creationId xmlns:a16="http://schemas.microsoft.com/office/drawing/2014/main" id="{15AE7F1D-8B00-7867-1676-914CC3AD24A6}"/>
              </a:ext>
            </a:extLst>
          </p:cNvPr>
          <p:cNvSpPr txBox="1"/>
          <p:nvPr/>
        </p:nvSpPr>
        <p:spPr>
          <a:xfrm>
            <a:off x="4163485" y="749301"/>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92" name="TextBox 91">
            <a:extLst>
              <a:ext uri="{FF2B5EF4-FFF2-40B4-BE49-F238E27FC236}">
                <a16:creationId xmlns:a16="http://schemas.microsoft.com/office/drawing/2014/main" id="{9DDBF5FE-7C57-2CDB-BE0A-572F6BAEF563}"/>
              </a:ext>
            </a:extLst>
          </p:cNvPr>
          <p:cNvSpPr txBox="1"/>
          <p:nvPr/>
        </p:nvSpPr>
        <p:spPr>
          <a:xfrm>
            <a:off x="7859185" y="751418"/>
            <a:ext cx="74732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2028</a:t>
            </a:r>
          </a:p>
        </p:txBody>
      </p:sp>
      <p:sp>
        <p:nvSpPr>
          <p:cNvPr id="11" name="TextBox 1">
            <a:extLst>
              <a:ext uri="{FF2B5EF4-FFF2-40B4-BE49-F238E27FC236}">
                <a16:creationId xmlns:a16="http://schemas.microsoft.com/office/drawing/2014/main" id="{F9DAF4FE-8129-CC8C-8055-EBD23E98DDE8}"/>
              </a:ext>
            </a:extLst>
          </p:cNvPr>
          <p:cNvSpPr txBox="1">
            <a:spLocks noChangeArrowheads="1"/>
          </p:cNvSpPr>
          <p:nvPr/>
        </p:nvSpPr>
        <p:spPr bwMode="auto">
          <a:xfrm>
            <a:off x="5724582" y="1878457"/>
            <a:ext cx="1816100" cy="523028"/>
          </a:xfrm>
          <a:prstGeom prst="rect">
            <a:avLst/>
          </a:prstGeom>
          <a:ln w="3175"/>
        </p:spPr>
        <p:style>
          <a:lnRef idx="2">
            <a:schemeClr val="accent6"/>
          </a:lnRef>
          <a:fillRef idx="1">
            <a:schemeClr val="lt1"/>
          </a:fillRef>
          <a:effectRef idx="0">
            <a:schemeClr val="accent6"/>
          </a:effectRef>
          <a:fontRef idx="minor">
            <a:schemeClr val="dk1"/>
          </a:fontRef>
        </p:style>
        <p:txBody>
          <a:bodyPr>
            <a:spAutoFit/>
          </a:bodyPr>
          <a:lstStyle/>
          <a:p>
            <a:pPr>
              <a:defRPr/>
            </a:pPr>
            <a:r>
              <a:rPr lang="en-GB" altLang="en-US" sz="933" b="1" dirty="0">
                <a:latin typeface="Montserrat" panose="00000500000000000000" pitchFamily="50" charset="0"/>
              </a:rPr>
              <a:t>*</a:t>
            </a:r>
            <a:r>
              <a:rPr lang="en-GB" altLang="en-US" sz="933" dirty="0">
                <a:latin typeface="Montserrat" panose="00000500000000000000" pitchFamily="50" charset="0"/>
              </a:rPr>
              <a:t>: +3 months for RAN4</a:t>
            </a:r>
          </a:p>
          <a:p>
            <a:pPr>
              <a:defRPr/>
            </a:pPr>
            <a:r>
              <a:rPr lang="en-GB" altLang="en-US" sz="933" dirty="0">
                <a:latin typeface="Montserrat" panose="00000500000000000000" pitchFamily="50" charset="0"/>
              </a:rPr>
              <a:t>**: - 3 months for RAN1 &amp;</a:t>
            </a:r>
            <a:br>
              <a:rPr lang="en-GB" altLang="en-US" sz="933" dirty="0">
                <a:latin typeface="Montserrat" panose="00000500000000000000" pitchFamily="50" charset="0"/>
              </a:rPr>
            </a:br>
            <a:r>
              <a:rPr lang="en-GB" altLang="en-US" sz="933" dirty="0">
                <a:latin typeface="Montserrat" panose="00000500000000000000" pitchFamily="50" charset="0"/>
              </a:rPr>
              <a:t>+ 3 months for RAN4 perf</a:t>
            </a:r>
          </a:p>
        </p:txBody>
      </p:sp>
      <p:sp>
        <p:nvSpPr>
          <p:cNvPr id="9276" name="TextBox 86">
            <a:extLst>
              <a:ext uri="{FF2B5EF4-FFF2-40B4-BE49-F238E27FC236}">
                <a16:creationId xmlns:a16="http://schemas.microsoft.com/office/drawing/2014/main" id="{8DF02D70-037A-AC3F-1DAC-3C3C8D10615D}"/>
              </a:ext>
            </a:extLst>
          </p:cNvPr>
          <p:cNvSpPr txBox="1">
            <a:spLocks noChangeArrowheads="1"/>
          </p:cNvSpPr>
          <p:nvPr/>
        </p:nvSpPr>
        <p:spPr bwMode="auto">
          <a:xfrm>
            <a:off x="3947933" y="1145117"/>
            <a:ext cx="36740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#111</a:t>
            </a:r>
            <a:endParaRPr lang="en-GB" altLang="en-US" sz="400" dirty="0">
              <a:latin typeface="Montserrat" panose="00000500000000000000" pitchFamily="2" charset="0"/>
            </a:endParaRPr>
          </a:p>
        </p:txBody>
      </p:sp>
      <p:sp>
        <p:nvSpPr>
          <p:cNvPr id="9277" name="TextBox 86">
            <a:extLst>
              <a:ext uri="{FF2B5EF4-FFF2-40B4-BE49-F238E27FC236}">
                <a16:creationId xmlns:a16="http://schemas.microsoft.com/office/drawing/2014/main" id="{B8D7F9CE-A852-98E2-BFA8-A35F942D475D}"/>
              </a:ext>
            </a:extLst>
          </p:cNvPr>
          <p:cNvSpPr txBox="1">
            <a:spLocks noChangeArrowheads="1"/>
          </p:cNvSpPr>
          <p:nvPr/>
        </p:nvSpPr>
        <p:spPr bwMode="auto">
          <a:xfrm>
            <a:off x="4796881"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#113</a:t>
            </a:r>
            <a:endParaRPr lang="en-GB" altLang="en-US" sz="400" dirty="0">
              <a:latin typeface="Montserrat" panose="00000500000000000000" pitchFamily="2" charset="0"/>
            </a:endParaRPr>
          </a:p>
        </p:txBody>
      </p:sp>
      <p:sp>
        <p:nvSpPr>
          <p:cNvPr id="9278" name="TextBox 86">
            <a:extLst>
              <a:ext uri="{FF2B5EF4-FFF2-40B4-BE49-F238E27FC236}">
                <a16:creationId xmlns:a16="http://schemas.microsoft.com/office/drawing/2014/main" id="{D148543F-F29B-3779-8278-5B2C99889B2E}"/>
              </a:ext>
            </a:extLst>
          </p:cNvPr>
          <p:cNvSpPr txBox="1">
            <a:spLocks noChangeArrowheads="1"/>
          </p:cNvSpPr>
          <p:nvPr/>
        </p:nvSpPr>
        <p:spPr bwMode="auto">
          <a:xfrm>
            <a:off x="5697619"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#115</a:t>
            </a:r>
            <a:endParaRPr lang="en-GB" altLang="en-US" sz="400" dirty="0">
              <a:latin typeface="Montserrat" panose="00000500000000000000" pitchFamily="2" charset="0"/>
            </a:endParaRPr>
          </a:p>
        </p:txBody>
      </p:sp>
      <p:sp>
        <p:nvSpPr>
          <p:cNvPr id="9279" name="TextBox 86">
            <a:extLst>
              <a:ext uri="{FF2B5EF4-FFF2-40B4-BE49-F238E27FC236}">
                <a16:creationId xmlns:a16="http://schemas.microsoft.com/office/drawing/2014/main" id="{45B603B9-8783-9D4D-64E0-F9248074F617}"/>
              </a:ext>
            </a:extLst>
          </p:cNvPr>
          <p:cNvSpPr txBox="1">
            <a:spLocks noChangeArrowheads="1"/>
          </p:cNvSpPr>
          <p:nvPr/>
        </p:nvSpPr>
        <p:spPr bwMode="auto">
          <a:xfrm>
            <a:off x="7405481" y="1145117"/>
            <a:ext cx="39305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#119</a:t>
            </a:r>
            <a:endParaRPr lang="en-GB" altLang="en-US" sz="400" dirty="0">
              <a:latin typeface="Montserrat" panose="00000500000000000000" pitchFamily="2" charset="0"/>
            </a:endParaRPr>
          </a:p>
        </p:txBody>
      </p:sp>
      <p:sp>
        <p:nvSpPr>
          <p:cNvPr id="9280" name="TextBox 86">
            <a:extLst>
              <a:ext uri="{FF2B5EF4-FFF2-40B4-BE49-F238E27FC236}">
                <a16:creationId xmlns:a16="http://schemas.microsoft.com/office/drawing/2014/main" id="{E8B185B9-5449-607B-3EF2-23157EF9A4E3}"/>
              </a:ext>
            </a:extLst>
          </p:cNvPr>
          <p:cNvSpPr txBox="1">
            <a:spLocks noChangeArrowheads="1"/>
          </p:cNvSpPr>
          <p:nvPr/>
        </p:nvSpPr>
        <p:spPr bwMode="auto">
          <a:xfrm>
            <a:off x="8315933" y="1145117"/>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#121</a:t>
            </a:r>
            <a:endParaRPr lang="en-GB" altLang="en-US" sz="400" dirty="0">
              <a:latin typeface="Montserrat" panose="00000500000000000000" pitchFamily="2" charset="0"/>
            </a:endParaRPr>
          </a:p>
        </p:txBody>
      </p:sp>
      <p:sp>
        <p:nvSpPr>
          <p:cNvPr id="30" name="TextBox 86">
            <a:extLst>
              <a:ext uri="{FF2B5EF4-FFF2-40B4-BE49-F238E27FC236}">
                <a16:creationId xmlns:a16="http://schemas.microsoft.com/office/drawing/2014/main" id="{A136D926-8D3C-F22F-B32F-3EA6ADE21C72}"/>
              </a:ext>
            </a:extLst>
          </p:cNvPr>
          <p:cNvSpPr txBox="1">
            <a:spLocks noChangeArrowheads="1"/>
          </p:cNvSpPr>
          <p:nvPr/>
        </p:nvSpPr>
        <p:spPr bwMode="auto">
          <a:xfrm>
            <a:off x="9242141" y="11451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#123</a:t>
            </a:r>
            <a:endParaRPr lang="en-GB" altLang="en-US" sz="400" dirty="0">
              <a:latin typeface="Montserrat" panose="00000500000000000000" pitchFamily="2" charset="0"/>
            </a:endParaRPr>
          </a:p>
        </p:txBody>
      </p:sp>
      <p:sp>
        <p:nvSpPr>
          <p:cNvPr id="9282" name="TextBox 86">
            <a:extLst>
              <a:ext uri="{FF2B5EF4-FFF2-40B4-BE49-F238E27FC236}">
                <a16:creationId xmlns:a16="http://schemas.microsoft.com/office/drawing/2014/main" id="{E6E6125D-A6B8-405D-CEFB-04102737707E}"/>
              </a:ext>
            </a:extLst>
          </p:cNvPr>
          <p:cNvSpPr txBox="1">
            <a:spLocks noChangeArrowheads="1"/>
          </p:cNvSpPr>
          <p:nvPr/>
        </p:nvSpPr>
        <p:spPr bwMode="auto">
          <a:xfrm>
            <a:off x="10159715" y="11451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#125</a:t>
            </a:r>
            <a:endParaRPr lang="en-GB" altLang="en-US" sz="400" dirty="0">
              <a:latin typeface="Montserrat" panose="00000500000000000000" pitchFamily="2" charset="0"/>
            </a:endParaRPr>
          </a:p>
        </p:txBody>
      </p:sp>
      <p:sp>
        <p:nvSpPr>
          <p:cNvPr id="70" name="TextBox 69">
            <a:extLst>
              <a:ext uri="{FF2B5EF4-FFF2-40B4-BE49-F238E27FC236}">
                <a16:creationId xmlns:a16="http://schemas.microsoft.com/office/drawing/2014/main" id="{AD738434-1C6D-4FB5-67AA-A919CD19069E}"/>
              </a:ext>
            </a:extLst>
          </p:cNvPr>
          <p:cNvSpPr txBox="1"/>
          <p:nvPr/>
        </p:nvSpPr>
        <p:spPr>
          <a:xfrm>
            <a:off x="6062133" y="745067"/>
            <a:ext cx="73609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2027</a:t>
            </a:r>
          </a:p>
        </p:txBody>
      </p:sp>
      <p:sp>
        <p:nvSpPr>
          <p:cNvPr id="71" name="TextBox 70">
            <a:extLst>
              <a:ext uri="{FF2B5EF4-FFF2-40B4-BE49-F238E27FC236}">
                <a16:creationId xmlns:a16="http://schemas.microsoft.com/office/drawing/2014/main" id="{ED532AC2-9A0E-A375-5FC9-6BC545AE1379}"/>
              </a:ext>
            </a:extLst>
          </p:cNvPr>
          <p:cNvSpPr txBox="1"/>
          <p:nvPr/>
        </p:nvSpPr>
        <p:spPr>
          <a:xfrm>
            <a:off x="9516534" y="745067"/>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2029</a:t>
            </a:r>
          </a:p>
        </p:txBody>
      </p:sp>
      <p:sp>
        <p:nvSpPr>
          <p:cNvPr id="72" name="Chevron 60">
            <a:extLst>
              <a:ext uri="{FF2B5EF4-FFF2-40B4-BE49-F238E27FC236}">
                <a16:creationId xmlns:a16="http://schemas.microsoft.com/office/drawing/2014/main" id="{C4DF2E5D-EE29-D2E1-330A-D16D01C2251B}"/>
              </a:ext>
            </a:extLst>
          </p:cNvPr>
          <p:cNvSpPr/>
          <p:nvPr/>
        </p:nvSpPr>
        <p:spPr bwMode="auto">
          <a:xfrm>
            <a:off x="1029752" y="2763775"/>
            <a:ext cx="178646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  5GA Stage 1</a:t>
            </a:r>
          </a:p>
        </p:txBody>
      </p:sp>
      <p:sp>
        <p:nvSpPr>
          <p:cNvPr id="4" name="Chevron 60">
            <a:extLst>
              <a:ext uri="{FF2B5EF4-FFF2-40B4-BE49-F238E27FC236}">
                <a16:creationId xmlns:a16="http://schemas.microsoft.com/office/drawing/2014/main" id="{0D1CAEDC-A4A0-8804-B0E4-709418E55DA2}"/>
              </a:ext>
            </a:extLst>
          </p:cNvPr>
          <p:cNvSpPr/>
          <p:nvPr/>
        </p:nvSpPr>
        <p:spPr bwMode="auto">
          <a:xfrm>
            <a:off x="0" y="1896576"/>
            <a:ext cx="3247235"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a:t>
            </a:r>
          </a:p>
        </p:txBody>
      </p:sp>
      <p:sp>
        <p:nvSpPr>
          <p:cNvPr id="5" name="Chevron 58">
            <a:extLst>
              <a:ext uri="{FF2B5EF4-FFF2-40B4-BE49-F238E27FC236}">
                <a16:creationId xmlns:a16="http://schemas.microsoft.com/office/drawing/2014/main" id="{4A3406C9-0705-6A20-A7D8-5ADAA96C6515}"/>
              </a:ext>
            </a:extLst>
          </p:cNvPr>
          <p:cNvSpPr/>
          <p:nvPr/>
        </p:nvSpPr>
        <p:spPr bwMode="auto">
          <a:xfrm>
            <a:off x="720284" y="2203694"/>
            <a:ext cx="2538845" cy="30056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Stage 3 (CT &amp; SA) </a:t>
            </a:r>
          </a:p>
        </p:txBody>
      </p:sp>
      <p:sp>
        <p:nvSpPr>
          <p:cNvPr id="8" name="Chevron 58">
            <a:extLst>
              <a:ext uri="{FF2B5EF4-FFF2-40B4-BE49-F238E27FC236}">
                <a16:creationId xmlns:a16="http://schemas.microsoft.com/office/drawing/2014/main" id="{A7AE6323-B510-DB5D-FD67-26BF258AF660}"/>
              </a:ext>
            </a:extLst>
          </p:cNvPr>
          <p:cNvSpPr/>
          <p:nvPr/>
        </p:nvSpPr>
        <p:spPr bwMode="auto">
          <a:xfrm>
            <a:off x="3128289" y="1915037"/>
            <a:ext cx="563300" cy="59473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endParaRPr lang="fr-FR" sz="533" dirty="0">
              <a:latin typeface="Montserrat" panose="00000500000000000000" pitchFamily="50" charset="0"/>
              <a:ea typeface="ＭＳ Ｐゴシック" charset="-128"/>
              <a:cs typeface="Arial" pitchFamily="34" charset="0"/>
            </a:endParaRPr>
          </a:p>
          <a:p>
            <a:pPr algn="ctr">
              <a:defRPr/>
            </a:pPr>
            <a:r>
              <a:rPr lang="fr-FR" sz="533" dirty="0">
                <a:latin typeface="Montserrat" panose="00000500000000000000" pitchFamily="50" charset="0"/>
                <a:ea typeface="ＭＳ Ｐゴシック" charset="-128"/>
                <a:cs typeface="Arial" pitchFamily="34" charset="0"/>
              </a:rPr>
              <a:t>ASN.1 </a:t>
            </a:r>
          </a:p>
          <a:p>
            <a:pPr algn="ctr">
              <a:defRPr/>
            </a:pPr>
            <a:r>
              <a:rPr lang="fr-FR" sz="533" dirty="0">
                <a:latin typeface="Montserrat" panose="00000500000000000000" pitchFamily="50" charset="0"/>
                <a:ea typeface="ＭＳ Ｐゴシック" charset="-128"/>
                <a:cs typeface="Arial" pitchFamily="34" charset="0"/>
              </a:rPr>
              <a:t>&amp;</a:t>
            </a:r>
          </a:p>
          <a:p>
            <a:pPr algn="ctr">
              <a:defRPr/>
            </a:pPr>
            <a:r>
              <a:rPr lang="fr-FR" sz="533" dirty="0">
                <a:latin typeface="Montserrat" panose="00000500000000000000" pitchFamily="50" charset="0"/>
                <a:ea typeface="ＭＳ Ｐゴシック" charset="-128"/>
                <a:cs typeface="Arial" pitchFamily="34" charset="0"/>
              </a:rPr>
              <a:t>         </a:t>
            </a:r>
          </a:p>
          <a:p>
            <a:pPr algn="ctr">
              <a:defRPr/>
            </a:pPr>
            <a:r>
              <a:rPr lang="fr-FR" sz="533" dirty="0">
                <a:latin typeface="Montserrat" panose="00000500000000000000" pitchFamily="50" charset="0"/>
                <a:ea typeface="ＭＳ Ｐゴシック" charset="-128"/>
                <a:cs typeface="Arial" pitchFamily="34" charset="0"/>
              </a:rPr>
              <a:t>Open </a:t>
            </a:r>
          </a:p>
          <a:p>
            <a:pPr algn="ctr">
              <a:defRPr/>
            </a:pPr>
            <a:r>
              <a:rPr lang="fr-FR" sz="533" dirty="0">
                <a:latin typeface="Montserrat" panose="00000500000000000000" pitchFamily="50" charset="0"/>
                <a:ea typeface="ＭＳ Ｐゴシック" charset="-128"/>
                <a:cs typeface="Arial" pitchFamily="34" charset="0"/>
              </a:rPr>
              <a:t>   APIs </a:t>
            </a:r>
          </a:p>
        </p:txBody>
      </p:sp>
      <p:sp>
        <p:nvSpPr>
          <p:cNvPr id="12" name="Chevron 60">
            <a:extLst>
              <a:ext uri="{FF2B5EF4-FFF2-40B4-BE49-F238E27FC236}">
                <a16:creationId xmlns:a16="http://schemas.microsoft.com/office/drawing/2014/main" id="{63DE25FC-14F2-8AA8-BA0F-1885FA3D6D65}"/>
              </a:ext>
            </a:extLst>
          </p:cNvPr>
          <p:cNvSpPr/>
          <p:nvPr/>
        </p:nvSpPr>
        <p:spPr bwMode="auto">
          <a:xfrm>
            <a:off x="1" y="1551559"/>
            <a:ext cx="1973412"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2</a:t>
            </a:r>
          </a:p>
        </p:txBody>
      </p:sp>
      <p:sp>
        <p:nvSpPr>
          <p:cNvPr id="9291" name="TextBox 86">
            <a:extLst>
              <a:ext uri="{FF2B5EF4-FFF2-40B4-BE49-F238E27FC236}">
                <a16:creationId xmlns:a16="http://schemas.microsoft.com/office/drawing/2014/main" id="{C97E812A-0335-4F83-6F37-713E7417CAE2}"/>
              </a:ext>
            </a:extLst>
          </p:cNvPr>
          <p:cNvSpPr txBox="1">
            <a:spLocks noChangeArrowheads="1"/>
          </p:cNvSpPr>
          <p:nvPr/>
        </p:nvSpPr>
        <p:spPr bwMode="auto">
          <a:xfrm>
            <a:off x="6588190" y="1145117"/>
            <a:ext cx="39145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#117</a:t>
            </a:r>
            <a:endParaRPr lang="en-GB" altLang="en-US" sz="400" dirty="0">
              <a:latin typeface="Montserrat" panose="00000500000000000000" pitchFamily="2" charset="0"/>
            </a:endParaRPr>
          </a:p>
        </p:txBody>
      </p:sp>
      <p:sp>
        <p:nvSpPr>
          <p:cNvPr id="9292" name="TextBox 86">
            <a:extLst>
              <a:ext uri="{FF2B5EF4-FFF2-40B4-BE49-F238E27FC236}">
                <a16:creationId xmlns:a16="http://schemas.microsoft.com/office/drawing/2014/main" id="{DB4EE260-B3AA-5CDF-4AA2-84A0EA93926F}"/>
              </a:ext>
            </a:extLst>
          </p:cNvPr>
          <p:cNvSpPr txBox="1">
            <a:spLocks noChangeArrowheads="1"/>
          </p:cNvSpPr>
          <p:nvPr/>
        </p:nvSpPr>
        <p:spPr bwMode="auto">
          <a:xfrm>
            <a:off x="2979624" y="1145117"/>
            <a:ext cx="4235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#109</a:t>
            </a:r>
          </a:p>
        </p:txBody>
      </p:sp>
      <p:sp>
        <p:nvSpPr>
          <p:cNvPr id="10334" name="TextBox 10333">
            <a:extLst>
              <a:ext uri="{FF2B5EF4-FFF2-40B4-BE49-F238E27FC236}">
                <a16:creationId xmlns:a16="http://schemas.microsoft.com/office/drawing/2014/main" id="{3534A917-8D67-9975-E83F-7553D256CB22}"/>
              </a:ext>
            </a:extLst>
          </p:cNvPr>
          <p:cNvSpPr txBox="1"/>
          <p:nvPr/>
        </p:nvSpPr>
        <p:spPr>
          <a:xfrm>
            <a:off x="643467" y="745067"/>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9296" name="TextBox 86">
            <a:extLst>
              <a:ext uri="{FF2B5EF4-FFF2-40B4-BE49-F238E27FC236}">
                <a16:creationId xmlns:a16="http://schemas.microsoft.com/office/drawing/2014/main" id="{0DE0BAE6-F167-5B77-C18D-CA92CED96075}"/>
              </a:ext>
            </a:extLst>
          </p:cNvPr>
          <p:cNvSpPr txBox="1">
            <a:spLocks noChangeArrowheads="1"/>
          </p:cNvSpPr>
          <p:nvPr/>
        </p:nvSpPr>
        <p:spPr bwMode="auto">
          <a:xfrm>
            <a:off x="821948" y="1145117"/>
            <a:ext cx="42832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#104</a:t>
            </a:r>
          </a:p>
        </p:txBody>
      </p:sp>
      <p:sp>
        <p:nvSpPr>
          <p:cNvPr id="9297" name="TextBox 86">
            <a:extLst>
              <a:ext uri="{FF2B5EF4-FFF2-40B4-BE49-F238E27FC236}">
                <a16:creationId xmlns:a16="http://schemas.microsoft.com/office/drawing/2014/main" id="{7EF2B7B9-07AB-0AC2-EED1-067065723713}"/>
              </a:ext>
            </a:extLst>
          </p:cNvPr>
          <p:cNvSpPr txBox="1">
            <a:spLocks noChangeArrowheads="1"/>
          </p:cNvSpPr>
          <p:nvPr/>
        </p:nvSpPr>
        <p:spPr bwMode="auto">
          <a:xfrm>
            <a:off x="1762037" y="1145117"/>
            <a:ext cx="4235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#106</a:t>
            </a:r>
            <a:endParaRPr lang="en-GB" altLang="en-US" sz="400" dirty="0">
              <a:latin typeface="Montserrat" panose="00000500000000000000" pitchFamily="2" charset="0"/>
            </a:endParaRPr>
          </a:p>
        </p:txBody>
      </p:sp>
      <p:sp>
        <p:nvSpPr>
          <p:cNvPr id="10305" name="TextBox 86">
            <a:extLst>
              <a:ext uri="{FF2B5EF4-FFF2-40B4-BE49-F238E27FC236}">
                <a16:creationId xmlns:a16="http://schemas.microsoft.com/office/drawing/2014/main" id="{738FAE36-6FCC-3787-D17C-69BEE5D05C33}"/>
              </a:ext>
            </a:extLst>
          </p:cNvPr>
          <p:cNvSpPr txBox="1">
            <a:spLocks noChangeArrowheads="1"/>
          </p:cNvSpPr>
          <p:nvPr/>
        </p:nvSpPr>
        <p:spPr bwMode="auto">
          <a:xfrm>
            <a:off x="2153362" y="1145117"/>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#107</a:t>
            </a:r>
            <a:endParaRPr lang="en-GB" altLang="en-US" sz="400" dirty="0">
              <a:latin typeface="Montserrat" panose="00000500000000000000" pitchFamily="2" charset="0"/>
            </a:endParaRPr>
          </a:p>
        </p:txBody>
      </p:sp>
      <p:sp>
        <p:nvSpPr>
          <p:cNvPr id="9299" name="TextBox 86">
            <a:extLst>
              <a:ext uri="{FF2B5EF4-FFF2-40B4-BE49-F238E27FC236}">
                <a16:creationId xmlns:a16="http://schemas.microsoft.com/office/drawing/2014/main" id="{E049F891-C855-1A65-6280-2005282B1AE6}"/>
              </a:ext>
            </a:extLst>
          </p:cNvPr>
          <p:cNvSpPr txBox="1">
            <a:spLocks noChangeArrowheads="1"/>
          </p:cNvSpPr>
          <p:nvPr/>
        </p:nvSpPr>
        <p:spPr bwMode="auto">
          <a:xfrm>
            <a:off x="1297717"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#105</a:t>
            </a:r>
          </a:p>
        </p:txBody>
      </p:sp>
      <p:sp>
        <p:nvSpPr>
          <p:cNvPr id="9300" name="TextBox 86">
            <a:extLst>
              <a:ext uri="{FF2B5EF4-FFF2-40B4-BE49-F238E27FC236}">
                <a16:creationId xmlns:a16="http://schemas.microsoft.com/office/drawing/2014/main" id="{1F009C8B-8620-7A64-29E2-5687DDBAC104}"/>
              </a:ext>
            </a:extLst>
          </p:cNvPr>
          <p:cNvSpPr txBox="1">
            <a:spLocks noChangeArrowheads="1"/>
          </p:cNvSpPr>
          <p:nvPr/>
        </p:nvSpPr>
        <p:spPr bwMode="auto">
          <a:xfrm>
            <a:off x="361892"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1" name="TextBox 86">
            <a:extLst>
              <a:ext uri="{FF2B5EF4-FFF2-40B4-BE49-F238E27FC236}">
                <a16:creationId xmlns:a16="http://schemas.microsoft.com/office/drawing/2014/main" id="{46F3644B-3097-7778-64E2-C5DE9FDC17E6}"/>
              </a:ext>
            </a:extLst>
          </p:cNvPr>
          <p:cNvSpPr txBox="1">
            <a:spLocks noChangeArrowheads="1"/>
          </p:cNvSpPr>
          <p:nvPr/>
        </p:nvSpPr>
        <p:spPr bwMode="auto">
          <a:xfrm>
            <a:off x="344158" y="1145117"/>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#103</a:t>
            </a:r>
          </a:p>
        </p:txBody>
      </p:sp>
      <p:sp>
        <p:nvSpPr>
          <p:cNvPr id="9302" name="TextBox 86">
            <a:extLst>
              <a:ext uri="{FF2B5EF4-FFF2-40B4-BE49-F238E27FC236}">
                <a16:creationId xmlns:a16="http://schemas.microsoft.com/office/drawing/2014/main" id="{D3255497-3A09-A75C-C222-18BEAFE027A8}"/>
              </a:ext>
            </a:extLst>
          </p:cNvPr>
          <p:cNvSpPr txBox="1">
            <a:spLocks noChangeArrowheads="1"/>
          </p:cNvSpPr>
          <p:nvPr/>
        </p:nvSpPr>
        <p:spPr bwMode="auto">
          <a:xfrm>
            <a:off x="-30042" y="1200151"/>
            <a:ext cx="43473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TSGs</a:t>
            </a:r>
          </a:p>
        </p:txBody>
      </p:sp>
      <p:sp>
        <p:nvSpPr>
          <p:cNvPr id="9303" name="TextBox 86">
            <a:extLst>
              <a:ext uri="{FF2B5EF4-FFF2-40B4-BE49-F238E27FC236}">
                <a16:creationId xmlns:a16="http://schemas.microsoft.com/office/drawing/2014/main" id="{F12A48D7-5549-7405-07EF-E919A4058E2D}"/>
              </a:ext>
            </a:extLst>
          </p:cNvPr>
          <p:cNvSpPr txBox="1">
            <a:spLocks noChangeArrowheads="1"/>
          </p:cNvSpPr>
          <p:nvPr/>
        </p:nvSpPr>
        <p:spPr bwMode="auto">
          <a:xfrm>
            <a:off x="2131425"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4" name="TextBox 86">
            <a:extLst>
              <a:ext uri="{FF2B5EF4-FFF2-40B4-BE49-F238E27FC236}">
                <a16:creationId xmlns:a16="http://schemas.microsoft.com/office/drawing/2014/main" id="{0627CB54-2FC2-0B3E-44EE-45589CBC399C}"/>
              </a:ext>
            </a:extLst>
          </p:cNvPr>
          <p:cNvSpPr txBox="1">
            <a:spLocks noChangeArrowheads="1"/>
          </p:cNvSpPr>
          <p:nvPr/>
        </p:nvSpPr>
        <p:spPr bwMode="auto">
          <a:xfrm>
            <a:off x="3928378"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5" name="TextBox 86">
            <a:extLst>
              <a:ext uri="{FF2B5EF4-FFF2-40B4-BE49-F238E27FC236}">
                <a16:creationId xmlns:a16="http://schemas.microsoft.com/office/drawing/2014/main" id="{AE316525-B964-400F-8CB6-1158DE93FE37}"/>
              </a:ext>
            </a:extLst>
          </p:cNvPr>
          <p:cNvSpPr txBox="1">
            <a:spLocks noChangeArrowheads="1"/>
          </p:cNvSpPr>
          <p:nvPr/>
        </p:nvSpPr>
        <p:spPr bwMode="auto">
          <a:xfrm>
            <a:off x="5702241"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6" name="TextBox 86">
            <a:extLst>
              <a:ext uri="{FF2B5EF4-FFF2-40B4-BE49-F238E27FC236}">
                <a16:creationId xmlns:a16="http://schemas.microsoft.com/office/drawing/2014/main" id="{2B5ECC4E-CCE9-4766-08D7-03D432509BD5}"/>
              </a:ext>
            </a:extLst>
          </p:cNvPr>
          <p:cNvSpPr txBox="1">
            <a:spLocks noChangeArrowheads="1"/>
          </p:cNvSpPr>
          <p:nvPr/>
        </p:nvSpPr>
        <p:spPr bwMode="auto">
          <a:xfrm>
            <a:off x="7420974"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7" name="TextBox 86">
            <a:extLst>
              <a:ext uri="{FF2B5EF4-FFF2-40B4-BE49-F238E27FC236}">
                <a16:creationId xmlns:a16="http://schemas.microsoft.com/office/drawing/2014/main" id="{F62E733A-7A2E-1A35-E09F-22883EC29A7B}"/>
              </a:ext>
            </a:extLst>
          </p:cNvPr>
          <p:cNvSpPr txBox="1">
            <a:spLocks noChangeArrowheads="1"/>
          </p:cNvSpPr>
          <p:nvPr/>
        </p:nvSpPr>
        <p:spPr bwMode="auto">
          <a:xfrm>
            <a:off x="9256125" y="1310217"/>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9308" name="TextBox 86">
            <a:extLst>
              <a:ext uri="{FF2B5EF4-FFF2-40B4-BE49-F238E27FC236}">
                <a16:creationId xmlns:a16="http://schemas.microsoft.com/office/drawing/2014/main" id="{17A314DB-FB29-1391-989A-45D9B94EC78F}"/>
              </a:ext>
            </a:extLst>
          </p:cNvPr>
          <p:cNvSpPr txBox="1">
            <a:spLocks noChangeArrowheads="1"/>
          </p:cNvSpPr>
          <p:nvPr/>
        </p:nvSpPr>
        <p:spPr bwMode="auto">
          <a:xfrm>
            <a:off x="86966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09" name="TextBox 86">
            <a:extLst>
              <a:ext uri="{FF2B5EF4-FFF2-40B4-BE49-F238E27FC236}">
                <a16:creationId xmlns:a16="http://schemas.microsoft.com/office/drawing/2014/main" id="{DD92A151-CA14-F3E2-20B9-987C8031AAB3}"/>
              </a:ext>
            </a:extLst>
          </p:cNvPr>
          <p:cNvSpPr txBox="1">
            <a:spLocks noChangeArrowheads="1"/>
          </p:cNvSpPr>
          <p:nvPr/>
        </p:nvSpPr>
        <p:spPr bwMode="auto">
          <a:xfrm>
            <a:off x="257146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0" name="TextBox 86">
            <a:extLst>
              <a:ext uri="{FF2B5EF4-FFF2-40B4-BE49-F238E27FC236}">
                <a16:creationId xmlns:a16="http://schemas.microsoft.com/office/drawing/2014/main" id="{D80395B6-EFF7-16CD-CE93-78FA6B97BD0C}"/>
              </a:ext>
            </a:extLst>
          </p:cNvPr>
          <p:cNvSpPr txBox="1">
            <a:spLocks noChangeArrowheads="1"/>
          </p:cNvSpPr>
          <p:nvPr/>
        </p:nvSpPr>
        <p:spPr bwMode="auto">
          <a:xfrm>
            <a:off x="439593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1" name="TextBox 86">
            <a:extLst>
              <a:ext uri="{FF2B5EF4-FFF2-40B4-BE49-F238E27FC236}">
                <a16:creationId xmlns:a16="http://schemas.microsoft.com/office/drawing/2014/main" id="{6F7D45B0-2745-4629-7999-AE587C6BBF37}"/>
              </a:ext>
            </a:extLst>
          </p:cNvPr>
          <p:cNvSpPr txBox="1">
            <a:spLocks noChangeArrowheads="1"/>
          </p:cNvSpPr>
          <p:nvPr/>
        </p:nvSpPr>
        <p:spPr bwMode="auto">
          <a:xfrm>
            <a:off x="6169800"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2" name="TextBox 86">
            <a:extLst>
              <a:ext uri="{FF2B5EF4-FFF2-40B4-BE49-F238E27FC236}">
                <a16:creationId xmlns:a16="http://schemas.microsoft.com/office/drawing/2014/main" id="{C79036BF-AD30-325C-4BB6-895ACA928240}"/>
              </a:ext>
            </a:extLst>
          </p:cNvPr>
          <p:cNvSpPr txBox="1">
            <a:spLocks noChangeArrowheads="1"/>
          </p:cNvSpPr>
          <p:nvPr/>
        </p:nvSpPr>
        <p:spPr bwMode="auto">
          <a:xfrm>
            <a:off x="7886416"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3" name="TextBox 86">
            <a:extLst>
              <a:ext uri="{FF2B5EF4-FFF2-40B4-BE49-F238E27FC236}">
                <a16:creationId xmlns:a16="http://schemas.microsoft.com/office/drawing/2014/main" id="{0CF5D734-DD6C-AD2E-9440-6B33766FE402}"/>
              </a:ext>
            </a:extLst>
          </p:cNvPr>
          <p:cNvSpPr txBox="1">
            <a:spLocks noChangeArrowheads="1"/>
          </p:cNvSpPr>
          <p:nvPr/>
        </p:nvSpPr>
        <p:spPr bwMode="auto">
          <a:xfrm>
            <a:off x="9742733" y="1322917"/>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9314" name="TextBox 86">
            <a:extLst>
              <a:ext uri="{FF2B5EF4-FFF2-40B4-BE49-F238E27FC236}">
                <a16:creationId xmlns:a16="http://schemas.microsoft.com/office/drawing/2014/main" id="{28D9AA08-8A8B-63A9-0898-84136AB1D279}"/>
              </a:ext>
            </a:extLst>
          </p:cNvPr>
          <p:cNvSpPr txBox="1">
            <a:spLocks noChangeArrowheads="1"/>
          </p:cNvSpPr>
          <p:nvPr/>
        </p:nvSpPr>
        <p:spPr bwMode="auto">
          <a:xfrm>
            <a:off x="1289279"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5" name="TextBox 86">
            <a:extLst>
              <a:ext uri="{FF2B5EF4-FFF2-40B4-BE49-F238E27FC236}">
                <a16:creationId xmlns:a16="http://schemas.microsoft.com/office/drawing/2014/main" id="{5DC8C23D-8C8A-6898-C86B-0ACF9865AB06}"/>
              </a:ext>
            </a:extLst>
          </p:cNvPr>
          <p:cNvSpPr txBox="1">
            <a:spLocks noChangeArrowheads="1"/>
          </p:cNvSpPr>
          <p:nvPr/>
        </p:nvSpPr>
        <p:spPr bwMode="auto">
          <a:xfrm>
            <a:off x="3022275"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6" name="TextBox 86">
            <a:extLst>
              <a:ext uri="{FF2B5EF4-FFF2-40B4-BE49-F238E27FC236}">
                <a16:creationId xmlns:a16="http://schemas.microsoft.com/office/drawing/2014/main" id="{BDA196AA-25DC-9772-D28B-D2B72AE94253}"/>
              </a:ext>
            </a:extLst>
          </p:cNvPr>
          <p:cNvSpPr txBox="1">
            <a:spLocks noChangeArrowheads="1"/>
          </p:cNvSpPr>
          <p:nvPr/>
        </p:nvSpPr>
        <p:spPr bwMode="auto">
          <a:xfrm>
            <a:off x="4815550"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7" name="TextBox 86">
            <a:extLst>
              <a:ext uri="{FF2B5EF4-FFF2-40B4-BE49-F238E27FC236}">
                <a16:creationId xmlns:a16="http://schemas.microsoft.com/office/drawing/2014/main" id="{184823E6-7E3C-F946-D1B2-66DD4423CD00}"/>
              </a:ext>
            </a:extLst>
          </p:cNvPr>
          <p:cNvSpPr txBox="1">
            <a:spLocks noChangeArrowheads="1"/>
          </p:cNvSpPr>
          <p:nvPr/>
        </p:nvSpPr>
        <p:spPr bwMode="auto">
          <a:xfrm>
            <a:off x="6635979"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8" name="TextBox 86">
            <a:extLst>
              <a:ext uri="{FF2B5EF4-FFF2-40B4-BE49-F238E27FC236}">
                <a16:creationId xmlns:a16="http://schemas.microsoft.com/office/drawing/2014/main" id="{2894C9DD-B6EC-EA67-D77D-978077AF552F}"/>
              </a:ext>
            </a:extLst>
          </p:cNvPr>
          <p:cNvSpPr txBox="1">
            <a:spLocks noChangeArrowheads="1"/>
          </p:cNvSpPr>
          <p:nvPr/>
        </p:nvSpPr>
        <p:spPr bwMode="auto">
          <a:xfrm>
            <a:off x="8333546"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19" name="TextBox 86">
            <a:extLst>
              <a:ext uri="{FF2B5EF4-FFF2-40B4-BE49-F238E27FC236}">
                <a16:creationId xmlns:a16="http://schemas.microsoft.com/office/drawing/2014/main" id="{954356E6-4333-06ED-1416-1F19213EAEC9}"/>
              </a:ext>
            </a:extLst>
          </p:cNvPr>
          <p:cNvSpPr txBox="1">
            <a:spLocks noChangeArrowheads="1"/>
          </p:cNvSpPr>
          <p:nvPr/>
        </p:nvSpPr>
        <p:spPr bwMode="auto">
          <a:xfrm>
            <a:off x="10183512" y="1312333"/>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9320" name="TextBox 86">
            <a:extLst>
              <a:ext uri="{FF2B5EF4-FFF2-40B4-BE49-F238E27FC236}">
                <a16:creationId xmlns:a16="http://schemas.microsoft.com/office/drawing/2014/main" id="{65128A06-4803-E32F-6C6D-D3BB65A5C3F1}"/>
              </a:ext>
            </a:extLst>
          </p:cNvPr>
          <p:cNvSpPr txBox="1">
            <a:spLocks noChangeArrowheads="1"/>
          </p:cNvSpPr>
          <p:nvPr/>
        </p:nvSpPr>
        <p:spPr bwMode="auto">
          <a:xfrm>
            <a:off x="1746962"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1" name="TextBox 86">
            <a:extLst>
              <a:ext uri="{FF2B5EF4-FFF2-40B4-BE49-F238E27FC236}">
                <a16:creationId xmlns:a16="http://schemas.microsoft.com/office/drawing/2014/main" id="{BB26C952-E6A9-693D-98B4-78C7B90BF666}"/>
              </a:ext>
            </a:extLst>
          </p:cNvPr>
          <p:cNvSpPr txBox="1">
            <a:spLocks noChangeArrowheads="1"/>
          </p:cNvSpPr>
          <p:nvPr/>
        </p:nvSpPr>
        <p:spPr bwMode="auto">
          <a:xfrm>
            <a:off x="3480519"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2" name="TextBox 86">
            <a:extLst>
              <a:ext uri="{FF2B5EF4-FFF2-40B4-BE49-F238E27FC236}">
                <a16:creationId xmlns:a16="http://schemas.microsoft.com/office/drawing/2014/main" id="{0D6F4EF5-4AA8-842C-9D83-3C72692BD233}"/>
              </a:ext>
            </a:extLst>
          </p:cNvPr>
          <p:cNvSpPr txBox="1">
            <a:spLocks noChangeArrowheads="1"/>
          </p:cNvSpPr>
          <p:nvPr/>
        </p:nvSpPr>
        <p:spPr bwMode="auto">
          <a:xfrm>
            <a:off x="525170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3" name="TextBox 86">
            <a:extLst>
              <a:ext uri="{FF2B5EF4-FFF2-40B4-BE49-F238E27FC236}">
                <a16:creationId xmlns:a16="http://schemas.microsoft.com/office/drawing/2014/main" id="{EA8073C6-C988-E28B-5638-2BB77F88083B}"/>
              </a:ext>
            </a:extLst>
          </p:cNvPr>
          <p:cNvSpPr txBox="1">
            <a:spLocks noChangeArrowheads="1"/>
          </p:cNvSpPr>
          <p:nvPr/>
        </p:nvSpPr>
        <p:spPr bwMode="auto">
          <a:xfrm>
            <a:off x="700793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4" name="TextBox 86">
            <a:extLst>
              <a:ext uri="{FF2B5EF4-FFF2-40B4-BE49-F238E27FC236}">
                <a16:creationId xmlns:a16="http://schemas.microsoft.com/office/drawing/2014/main" id="{34B62DE1-4063-E33D-416A-E6ED2E5B3F38}"/>
              </a:ext>
            </a:extLst>
          </p:cNvPr>
          <p:cNvSpPr txBox="1">
            <a:spLocks noChangeArrowheads="1"/>
          </p:cNvSpPr>
          <p:nvPr/>
        </p:nvSpPr>
        <p:spPr bwMode="auto">
          <a:xfrm>
            <a:off x="879863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9325" name="TextBox 86">
            <a:extLst>
              <a:ext uri="{FF2B5EF4-FFF2-40B4-BE49-F238E27FC236}">
                <a16:creationId xmlns:a16="http://schemas.microsoft.com/office/drawing/2014/main" id="{146197F9-B764-5CE3-B61A-D3F6C85D9311}"/>
              </a:ext>
            </a:extLst>
          </p:cNvPr>
          <p:cNvSpPr txBox="1">
            <a:spLocks noChangeArrowheads="1"/>
          </p:cNvSpPr>
          <p:nvPr/>
        </p:nvSpPr>
        <p:spPr bwMode="auto">
          <a:xfrm>
            <a:off x="10614738" y="1312333"/>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cxnSp>
        <p:nvCxnSpPr>
          <p:cNvPr id="19" name="Straight Connector 114">
            <a:extLst>
              <a:ext uri="{FF2B5EF4-FFF2-40B4-BE49-F238E27FC236}">
                <a16:creationId xmlns:a16="http://schemas.microsoft.com/office/drawing/2014/main" id="{3C2AA942-1C8F-3D6F-1F70-5C3FB4E1B17E}"/>
              </a:ext>
            </a:extLst>
          </p:cNvPr>
          <p:cNvCxnSpPr>
            <a:cxnSpLocks noChangeShapeType="1"/>
          </p:cNvCxnSpPr>
          <p:nvPr/>
        </p:nvCxnSpPr>
        <p:spPr bwMode="auto">
          <a:xfrm>
            <a:off x="2807681" y="1517652"/>
            <a:ext cx="4233" cy="5073649"/>
          </a:xfrm>
          <a:prstGeom prst="line">
            <a:avLst/>
          </a:prstGeom>
          <a:ln>
            <a:headEnd/>
            <a:tailEnd/>
          </a:ln>
        </p:spPr>
        <p:style>
          <a:lnRef idx="3">
            <a:schemeClr val="accent2"/>
          </a:lnRef>
          <a:fillRef idx="0">
            <a:schemeClr val="accent2"/>
          </a:fillRef>
          <a:effectRef idx="2">
            <a:schemeClr val="accent2"/>
          </a:effectRef>
          <a:fontRef idx="minor">
            <a:schemeClr val="tx1"/>
          </a:fontRef>
        </p:style>
      </p:cxnSp>
      <p:cxnSp>
        <p:nvCxnSpPr>
          <p:cNvPr id="10304" name="Straight Connector 114">
            <a:extLst>
              <a:ext uri="{FF2B5EF4-FFF2-40B4-BE49-F238E27FC236}">
                <a16:creationId xmlns:a16="http://schemas.microsoft.com/office/drawing/2014/main" id="{7FFACECD-A0AE-6740-39FB-ACFC2EC0A9B8}"/>
              </a:ext>
            </a:extLst>
          </p:cNvPr>
          <p:cNvCxnSpPr>
            <a:cxnSpLocks noChangeShapeType="1"/>
          </p:cNvCxnSpPr>
          <p:nvPr/>
        </p:nvCxnSpPr>
        <p:spPr bwMode="auto">
          <a:xfrm>
            <a:off x="4603931" y="1615018"/>
            <a:ext cx="0" cy="4965700"/>
          </a:xfrm>
          <a:prstGeom prst="line">
            <a:avLst/>
          </a:prstGeom>
          <a:noFill/>
          <a:ln w="9525" algn="ctr">
            <a:solidFill>
              <a:schemeClr val="accent4">
                <a:lumMod val="60000"/>
                <a:lumOff val="40000"/>
              </a:schemeClr>
            </a:solidFill>
            <a:prstDash val="dash"/>
            <a:round/>
            <a:headEnd/>
            <a:tailEnd/>
          </a:ln>
        </p:spPr>
      </p:cxnSp>
      <p:sp>
        <p:nvSpPr>
          <p:cNvPr id="9328" name="Rectangle 12">
            <a:extLst>
              <a:ext uri="{FF2B5EF4-FFF2-40B4-BE49-F238E27FC236}">
                <a16:creationId xmlns:a16="http://schemas.microsoft.com/office/drawing/2014/main" id="{1635EF4B-1875-778E-1777-97465BA37EA7}"/>
              </a:ext>
            </a:extLst>
          </p:cNvPr>
          <p:cNvSpPr>
            <a:spLocks noChangeArrowheads="1"/>
          </p:cNvSpPr>
          <p:nvPr/>
        </p:nvSpPr>
        <p:spPr bwMode="auto">
          <a:xfrm>
            <a:off x="2138384" y="6561078"/>
            <a:ext cx="11599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dirty="0">
                <a:solidFill>
                  <a:srgbClr val="C00000"/>
                </a:solidFill>
                <a:latin typeface="Montserrat" panose="00000500000000000000" pitchFamily="2" charset="0"/>
              </a:rPr>
              <a:t>Now</a:t>
            </a:r>
          </a:p>
        </p:txBody>
      </p:sp>
      <p:sp>
        <p:nvSpPr>
          <p:cNvPr id="27" name="TextBox 1">
            <a:extLst>
              <a:ext uri="{FF2B5EF4-FFF2-40B4-BE49-F238E27FC236}">
                <a16:creationId xmlns:a16="http://schemas.microsoft.com/office/drawing/2014/main" id="{E45D925A-7286-DB48-68B7-A6D706B3B99D}"/>
              </a:ext>
            </a:extLst>
          </p:cNvPr>
          <p:cNvSpPr txBox="1">
            <a:spLocks noChangeArrowheads="1"/>
          </p:cNvSpPr>
          <p:nvPr/>
        </p:nvSpPr>
        <p:spPr bwMode="auto">
          <a:xfrm>
            <a:off x="2353894" y="1564819"/>
            <a:ext cx="3034805"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SA1 St.1, Content Definition (RAN &amp; SA St.2)</a:t>
            </a:r>
            <a:r>
              <a:rPr lang="en-GB" altLang="en-US" sz="667" dirty="0">
                <a:latin typeface="Montserrat" panose="00000500000000000000" pitchFamily="50" charset="0"/>
              </a:rPr>
              <a:t>: completed Dec. 2023</a:t>
            </a:r>
          </a:p>
        </p:txBody>
      </p:sp>
      <p:sp>
        <p:nvSpPr>
          <p:cNvPr id="14" name="TextBox 112">
            <a:extLst>
              <a:ext uri="{FF2B5EF4-FFF2-40B4-BE49-F238E27FC236}">
                <a16:creationId xmlns:a16="http://schemas.microsoft.com/office/drawing/2014/main" id="{BC03F5F2-B016-4A08-DEE5-34F1CFE562F6}"/>
              </a:ext>
            </a:extLst>
          </p:cNvPr>
          <p:cNvSpPr txBox="1">
            <a:spLocks noChangeArrowheads="1"/>
          </p:cNvSpPr>
          <p:nvPr/>
        </p:nvSpPr>
        <p:spPr bwMode="auto">
          <a:xfrm>
            <a:off x="9358317" y="2842590"/>
            <a:ext cx="2656496"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latin typeface="Montserrat" panose="00000500000000000000" pitchFamily="2" charset="0"/>
              </a:rPr>
              <a:t>Release 20 5GA</a:t>
            </a:r>
            <a:endParaRPr lang="en-GB" altLang="en-US" sz="2133" b="1" dirty="0">
              <a:latin typeface="Montserrat" panose="00000500000000000000" pitchFamily="2" charset="0"/>
            </a:endParaRPr>
          </a:p>
        </p:txBody>
      </p:sp>
      <p:sp>
        <p:nvSpPr>
          <p:cNvPr id="16" name="TextBox 112">
            <a:extLst>
              <a:ext uri="{FF2B5EF4-FFF2-40B4-BE49-F238E27FC236}">
                <a16:creationId xmlns:a16="http://schemas.microsoft.com/office/drawing/2014/main" id="{44D84522-26CF-CF04-2F5F-9F53A55E0AD8}"/>
              </a:ext>
            </a:extLst>
          </p:cNvPr>
          <p:cNvSpPr txBox="1">
            <a:spLocks noChangeArrowheads="1"/>
          </p:cNvSpPr>
          <p:nvPr/>
        </p:nvSpPr>
        <p:spPr bwMode="auto">
          <a:xfrm>
            <a:off x="9177714" y="4405034"/>
            <a:ext cx="2980303"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latin typeface="Montserrat" panose="00000500000000000000" pitchFamily="2" charset="0"/>
              </a:rPr>
              <a:t>Release 20 FS_6G</a:t>
            </a:r>
            <a:endParaRPr lang="en-GB" altLang="en-US" sz="2133" b="1" dirty="0">
              <a:latin typeface="Montserrat" panose="00000500000000000000" pitchFamily="2" charset="0"/>
            </a:endParaRPr>
          </a:p>
        </p:txBody>
      </p:sp>
      <p:sp>
        <p:nvSpPr>
          <p:cNvPr id="18" name="Chevron 60">
            <a:extLst>
              <a:ext uri="{FF2B5EF4-FFF2-40B4-BE49-F238E27FC236}">
                <a16:creationId xmlns:a16="http://schemas.microsoft.com/office/drawing/2014/main" id="{FE917D59-C834-476C-5577-AC1D9BA747C4}"/>
              </a:ext>
            </a:extLst>
          </p:cNvPr>
          <p:cNvSpPr/>
          <p:nvPr/>
        </p:nvSpPr>
        <p:spPr bwMode="auto">
          <a:xfrm>
            <a:off x="2594919" y="3099426"/>
            <a:ext cx="2443892"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5GA Stage 2</a:t>
            </a:r>
          </a:p>
        </p:txBody>
      </p:sp>
      <p:sp>
        <p:nvSpPr>
          <p:cNvPr id="21" name="Chevron 60">
            <a:extLst>
              <a:ext uri="{FF2B5EF4-FFF2-40B4-BE49-F238E27FC236}">
                <a16:creationId xmlns:a16="http://schemas.microsoft.com/office/drawing/2014/main" id="{C84519AB-AB73-BEDD-1064-6B9A6CDCFE6B}"/>
              </a:ext>
            </a:extLst>
          </p:cNvPr>
          <p:cNvSpPr/>
          <p:nvPr/>
        </p:nvSpPr>
        <p:spPr bwMode="auto">
          <a:xfrm>
            <a:off x="2842055" y="3444051"/>
            <a:ext cx="3081511"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5GA 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a:t>
            </a:r>
          </a:p>
        </p:txBody>
      </p:sp>
      <p:sp>
        <p:nvSpPr>
          <p:cNvPr id="22" name="Chevron 60">
            <a:extLst>
              <a:ext uri="{FF2B5EF4-FFF2-40B4-BE49-F238E27FC236}">
                <a16:creationId xmlns:a16="http://schemas.microsoft.com/office/drawing/2014/main" id="{A2547763-F2B5-91FD-8694-91FA069F349D}"/>
              </a:ext>
            </a:extLst>
          </p:cNvPr>
          <p:cNvSpPr/>
          <p:nvPr/>
        </p:nvSpPr>
        <p:spPr bwMode="auto">
          <a:xfrm>
            <a:off x="4165600" y="3805134"/>
            <a:ext cx="1768389"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5GA Stage 3</a:t>
            </a:r>
          </a:p>
        </p:txBody>
      </p:sp>
      <p:cxnSp>
        <p:nvCxnSpPr>
          <p:cNvPr id="23" name="Straight Connector 97">
            <a:extLst>
              <a:ext uri="{FF2B5EF4-FFF2-40B4-BE49-F238E27FC236}">
                <a16:creationId xmlns:a16="http://schemas.microsoft.com/office/drawing/2014/main" id="{BC3513A4-0F22-67B7-4AC3-0DB7BD62EECF}"/>
              </a:ext>
            </a:extLst>
          </p:cNvPr>
          <p:cNvCxnSpPr>
            <a:cxnSpLocks noChangeShapeType="1"/>
          </p:cNvCxnSpPr>
          <p:nvPr/>
        </p:nvCxnSpPr>
        <p:spPr bwMode="auto">
          <a:xfrm>
            <a:off x="76200" y="4176829"/>
            <a:ext cx="12115800" cy="10584"/>
          </a:xfrm>
          <a:prstGeom prst="line">
            <a:avLst/>
          </a:prstGeom>
          <a:noFill/>
          <a:ln w="38100" algn="ctr">
            <a:solidFill>
              <a:schemeClr val="accent4">
                <a:lumMod val="60000"/>
                <a:lumOff val="40000"/>
              </a:schemeClr>
            </a:solidFill>
            <a:round/>
            <a:headEnd/>
            <a:tailEnd/>
          </a:ln>
        </p:spPr>
      </p:cxnSp>
      <p:sp>
        <p:nvSpPr>
          <p:cNvPr id="24" name="TextBox 1">
            <a:extLst>
              <a:ext uri="{FF2B5EF4-FFF2-40B4-BE49-F238E27FC236}">
                <a16:creationId xmlns:a16="http://schemas.microsoft.com/office/drawing/2014/main" id="{499996E2-2F0B-C0DE-9CD5-2AE58F3C2557}"/>
              </a:ext>
            </a:extLst>
          </p:cNvPr>
          <p:cNvSpPr txBox="1">
            <a:spLocks noChangeArrowheads="1"/>
          </p:cNvSpPr>
          <p:nvPr/>
        </p:nvSpPr>
        <p:spPr bwMode="auto">
          <a:xfrm>
            <a:off x="9438393" y="3377305"/>
            <a:ext cx="2616820" cy="379463"/>
          </a:xfrm>
          <a:prstGeom prst="rect">
            <a:avLst/>
          </a:prstGeom>
          <a:ln w="3175"/>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933" b="1" dirty="0">
                <a:latin typeface="Montserrat" panose="00000500000000000000" pitchFamily="50" charset="0"/>
              </a:rPr>
              <a:t>Chart showing Normative dates</a:t>
            </a:r>
          </a:p>
          <a:p>
            <a:pPr>
              <a:defRPr/>
            </a:pPr>
            <a:r>
              <a:rPr lang="en-GB" altLang="en-US" sz="933" b="1" dirty="0">
                <a:latin typeface="Montserrat" panose="00000500000000000000" pitchFamily="50" charset="0"/>
              </a:rPr>
              <a:t>(timeline for 5GA studies not shown)</a:t>
            </a:r>
            <a:endParaRPr lang="en-GB" altLang="en-US" sz="933" dirty="0">
              <a:latin typeface="Montserrat" panose="00000500000000000000" pitchFamily="50" charset="0"/>
            </a:endParaRPr>
          </a:p>
        </p:txBody>
      </p:sp>
      <p:sp>
        <p:nvSpPr>
          <p:cNvPr id="25" name="TextBox 1">
            <a:extLst>
              <a:ext uri="{FF2B5EF4-FFF2-40B4-BE49-F238E27FC236}">
                <a16:creationId xmlns:a16="http://schemas.microsoft.com/office/drawing/2014/main" id="{0CE3AE60-A819-CC62-CEC0-797BD788B7D5}"/>
              </a:ext>
            </a:extLst>
          </p:cNvPr>
          <p:cNvSpPr txBox="1">
            <a:spLocks noChangeArrowheads="1"/>
          </p:cNvSpPr>
          <p:nvPr/>
        </p:nvSpPr>
        <p:spPr bwMode="auto">
          <a:xfrm>
            <a:off x="9474259" y="4882085"/>
            <a:ext cx="2478844" cy="379463"/>
          </a:xfrm>
          <a:prstGeom prst="rect">
            <a:avLst/>
          </a:prstGeom>
          <a:ln w="3175"/>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933" b="1" dirty="0">
                <a:latin typeface="Montserrat" panose="00000500000000000000" pitchFamily="50" charset="0"/>
              </a:rPr>
              <a:t>Chart showing Studies dates</a:t>
            </a:r>
          </a:p>
          <a:p>
            <a:pPr>
              <a:defRPr/>
            </a:pPr>
            <a:r>
              <a:rPr lang="en-GB" altLang="en-US" sz="933" b="1" dirty="0">
                <a:latin typeface="Montserrat" panose="00000500000000000000" pitchFamily="50" charset="0"/>
              </a:rPr>
              <a:t>(no 6G normative work in Rel-20)</a:t>
            </a:r>
            <a:endParaRPr lang="en-GB" altLang="en-US" sz="933" dirty="0">
              <a:latin typeface="Montserrat" panose="00000500000000000000" pitchFamily="50" charset="0"/>
            </a:endParaRPr>
          </a:p>
        </p:txBody>
      </p:sp>
      <p:sp>
        <p:nvSpPr>
          <p:cNvPr id="26" name="Chevron 60">
            <a:extLst>
              <a:ext uri="{FF2B5EF4-FFF2-40B4-BE49-F238E27FC236}">
                <a16:creationId xmlns:a16="http://schemas.microsoft.com/office/drawing/2014/main" id="{C46ED45C-3178-2C8F-751D-458C2703065B}"/>
              </a:ext>
            </a:extLst>
          </p:cNvPr>
          <p:cNvSpPr/>
          <p:nvPr/>
        </p:nvSpPr>
        <p:spPr bwMode="auto">
          <a:xfrm>
            <a:off x="1062681" y="4260312"/>
            <a:ext cx="305237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Stage 1</a:t>
            </a:r>
          </a:p>
        </p:txBody>
      </p:sp>
      <p:sp>
        <p:nvSpPr>
          <p:cNvPr id="10306" name="Chevron 60">
            <a:extLst>
              <a:ext uri="{FF2B5EF4-FFF2-40B4-BE49-F238E27FC236}">
                <a16:creationId xmlns:a16="http://schemas.microsoft.com/office/drawing/2014/main" id="{0469D5C1-2E3E-7FFB-29FE-5EE894357995}"/>
              </a:ext>
            </a:extLst>
          </p:cNvPr>
          <p:cNvSpPr/>
          <p:nvPr/>
        </p:nvSpPr>
        <p:spPr bwMode="auto">
          <a:xfrm>
            <a:off x="2438400" y="4605587"/>
            <a:ext cx="2167112"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RAN P</a:t>
            </a:r>
          </a:p>
        </p:txBody>
      </p:sp>
      <p:sp>
        <p:nvSpPr>
          <p:cNvPr id="10308" name="Chevron 60">
            <a:extLst>
              <a:ext uri="{FF2B5EF4-FFF2-40B4-BE49-F238E27FC236}">
                <a16:creationId xmlns:a16="http://schemas.microsoft.com/office/drawing/2014/main" id="{391E6770-8509-5AFF-1A52-4CB0B4EAB9AC}"/>
              </a:ext>
            </a:extLst>
          </p:cNvPr>
          <p:cNvSpPr/>
          <p:nvPr/>
        </p:nvSpPr>
        <p:spPr bwMode="auto">
          <a:xfrm>
            <a:off x="2825579" y="4958426"/>
            <a:ext cx="2712995"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Stage 2</a:t>
            </a:r>
          </a:p>
        </p:txBody>
      </p:sp>
      <p:sp>
        <p:nvSpPr>
          <p:cNvPr id="10309" name="Chevron 60">
            <a:extLst>
              <a:ext uri="{FF2B5EF4-FFF2-40B4-BE49-F238E27FC236}">
                <a16:creationId xmlns:a16="http://schemas.microsoft.com/office/drawing/2014/main" id="{DCD291AB-3A54-14A6-B49B-15DEEBC7FAB3}"/>
              </a:ext>
            </a:extLst>
          </p:cNvPr>
          <p:cNvSpPr/>
          <p:nvPr/>
        </p:nvSpPr>
        <p:spPr bwMode="auto">
          <a:xfrm>
            <a:off x="5338367" y="4967575"/>
            <a:ext cx="617591" cy="27001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dash"/>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or </a:t>
            </a:r>
          </a:p>
        </p:txBody>
      </p:sp>
      <p:sp>
        <p:nvSpPr>
          <p:cNvPr id="10314" name="Chevron 60">
            <a:extLst>
              <a:ext uri="{FF2B5EF4-FFF2-40B4-BE49-F238E27FC236}">
                <a16:creationId xmlns:a16="http://schemas.microsoft.com/office/drawing/2014/main" id="{BE31C3B4-C6EC-57A9-E0DF-B1BD064CE980}"/>
              </a:ext>
            </a:extLst>
          </p:cNvPr>
          <p:cNvSpPr/>
          <p:nvPr/>
        </p:nvSpPr>
        <p:spPr bwMode="auto">
          <a:xfrm>
            <a:off x="2833817" y="5311297"/>
            <a:ext cx="3501081" cy="3026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RAN WG**</a:t>
            </a:r>
          </a:p>
        </p:txBody>
      </p:sp>
      <p:sp>
        <p:nvSpPr>
          <p:cNvPr id="10315" name="Chevron 60">
            <a:extLst>
              <a:ext uri="{FF2B5EF4-FFF2-40B4-BE49-F238E27FC236}">
                <a16:creationId xmlns:a16="http://schemas.microsoft.com/office/drawing/2014/main" id="{D64FF15B-122B-6EE4-401A-75F05FB02E4A}"/>
              </a:ext>
            </a:extLst>
          </p:cNvPr>
          <p:cNvSpPr/>
          <p:nvPr/>
        </p:nvSpPr>
        <p:spPr bwMode="auto">
          <a:xfrm>
            <a:off x="3389746" y="5677767"/>
            <a:ext cx="304400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FS_6G Stage 3</a:t>
            </a:r>
          </a:p>
        </p:txBody>
      </p:sp>
      <p:sp>
        <p:nvSpPr>
          <p:cNvPr id="10316" name="Thought Bubble: Cloud 10315">
            <a:extLst>
              <a:ext uri="{FF2B5EF4-FFF2-40B4-BE49-F238E27FC236}">
                <a16:creationId xmlns:a16="http://schemas.microsoft.com/office/drawing/2014/main" id="{65322065-6E42-B0A5-8BB5-E3E237382E35}"/>
              </a:ext>
            </a:extLst>
          </p:cNvPr>
          <p:cNvSpPr/>
          <p:nvPr/>
        </p:nvSpPr>
        <p:spPr bwMode="auto">
          <a:xfrm>
            <a:off x="5675825" y="5679813"/>
            <a:ext cx="1204331" cy="334151"/>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10317" name="TextBox 10316">
            <a:extLst>
              <a:ext uri="{FF2B5EF4-FFF2-40B4-BE49-F238E27FC236}">
                <a16:creationId xmlns:a16="http://schemas.microsoft.com/office/drawing/2014/main" id="{4B4B5875-ED24-137D-1095-602EDC30B2CE}"/>
              </a:ext>
            </a:extLst>
          </p:cNvPr>
          <p:cNvSpPr txBox="1"/>
          <p:nvPr/>
        </p:nvSpPr>
        <p:spPr>
          <a:xfrm>
            <a:off x="5617805" y="5695922"/>
            <a:ext cx="1353785" cy="256545"/>
          </a:xfrm>
          <a:prstGeom prst="rect">
            <a:avLst/>
          </a:prstGeom>
          <a:noFill/>
        </p:spPr>
        <p:txBody>
          <a:bodyPr wrap="square">
            <a:spAutoFit/>
          </a:bodyPr>
          <a:lstStyle/>
          <a:p>
            <a:pPr algn="ctr">
              <a:defRPr/>
            </a:pPr>
            <a:r>
              <a:rPr lang="fr-FR" sz="1067" dirty="0">
                <a:solidFill>
                  <a:schemeClr val="dk1"/>
                </a:solidFill>
                <a:latin typeface="Montserrat" panose="00000500000000000000" pitchFamily="50" charset="0"/>
                <a:ea typeface="ＭＳ Ｐゴシック" charset="-128"/>
                <a:cs typeface="Arial" pitchFamily="34" charset="0"/>
              </a:rPr>
              <a:t>TBD</a:t>
            </a:r>
          </a:p>
        </p:txBody>
      </p:sp>
      <p:cxnSp>
        <p:nvCxnSpPr>
          <p:cNvPr id="10319" name="Straight Connector 97">
            <a:extLst>
              <a:ext uri="{FF2B5EF4-FFF2-40B4-BE49-F238E27FC236}">
                <a16:creationId xmlns:a16="http://schemas.microsoft.com/office/drawing/2014/main" id="{931F8B58-FAF2-C8B7-3A0D-5802198F0969}"/>
              </a:ext>
            </a:extLst>
          </p:cNvPr>
          <p:cNvCxnSpPr>
            <a:cxnSpLocks noChangeShapeType="1"/>
          </p:cNvCxnSpPr>
          <p:nvPr/>
        </p:nvCxnSpPr>
        <p:spPr bwMode="auto">
          <a:xfrm>
            <a:off x="0" y="6037203"/>
            <a:ext cx="12115800" cy="10584"/>
          </a:xfrm>
          <a:prstGeom prst="line">
            <a:avLst/>
          </a:prstGeom>
          <a:noFill/>
          <a:ln w="38100" algn="ctr">
            <a:solidFill>
              <a:schemeClr val="accent4">
                <a:lumMod val="60000"/>
                <a:lumOff val="40000"/>
              </a:schemeClr>
            </a:solidFill>
            <a:round/>
            <a:headEnd/>
            <a:tailEnd/>
          </a:ln>
        </p:spPr>
      </p:cxnSp>
      <p:sp>
        <p:nvSpPr>
          <p:cNvPr id="10320" name="TextBox 112">
            <a:extLst>
              <a:ext uri="{FF2B5EF4-FFF2-40B4-BE49-F238E27FC236}">
                <a16:creationId xmlns:a16="http://schemas.microsoft.com/office/drawing/2014/main" id="{03380713-D014-E7DF-B134-1395BB0B0D3A}"/>
              </a:ext>
            </a:extLst>
          </p:cNvPr>
          <p:cNvSpPr txBox="1">
            <a:spLocks noChangeArrowheads="1"/>
          </p:cNvSpPr>
          <p:nvPr/>
        </p:nvSpPr>
        <p:spPr bwMode="auto">
          <a:xfrm>
            <a:off x="9466363" y="6103889"/>
            <a:ext cx="2345514"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latin typeface="Montserrat" panose="00000500000000000000" pitchFamily="2" charset="0"/>
              </a:rPr>
              <a:t>Release 21 6G</a:t>
            </a:r>
            <a:endParaRPr lang="en-GB" altLang="en-US" sz="2133" b="1" dirty="0">
              <a:latin typeface="Montserrat" panose="00000500000000000000" pitchFamily="2" charset="0"/>
            </a:endParaRPr>
          </a:p>
        </p:txBody>
      </p:sp>
      <p:sp>
        <p:nvSpPr>
          <p:cNvPr id="10322" name="Rectangle 10321">
            <a:extLst>
              <a:ext uri="{FF2B5EF4-FFF2-40B4-BE49-F238E27FC236}">
                <a16:creationId xmlns:a16="http://schemas.microsoft.com/office/drawing/2014/main" id="{00BCEC7E-720F-A84A-4508-D3931CE0CA46}"/>
              </a:ext>
            </a:extLst>
          </p:cNvPr>
          <p:cNvSpPr/>
          <p:nvPr/>
        </p:nvSpPr>
        <p:spPr bwMode="auto">
          <a:xfrm>
            <a:off x="2399486" y="6063524"/>
            <a:ext cx="8282277" cy="591536"/>
          </a:xfrm>
          <a:prstGeom prst="rect">
            <a:avLst/>
          </a:prstGeom>
          <a:noFill/>
          <a:ln w="9525" cap="flat" cmpd="sng" algn="ctr">
            <a:noFill/>
            <a:prstDash val="solid"/>
            <a:round/>
            <a:headEnd type="none" w="med" len="med"/>
            <a:tailEnd type="none" w="med" len="med"/>
          </a:ln>
          <a:effectLst/>
        </p:spPr>
        <p:txBody>
          <a:bodyPr vert="horz" wrap="square" lIns="162560" tIns="81280" rIns="162560" bIns="81280" numCol="1" rtlCol="0" anchor="t" anchorCtr="0" compatLnSpc="1">
            <a:prstTxWarp prst="textNoShape">
              <a:avLst/>
            </a:prstTxWarp>
          </a:bodyPr>
          <a:lstStyle/>
          <a:p>
            <a:pPr algn="ctr">
              <a:defRPr/>
            </a:pPr>
            <a:r>
              <a:rPr lang="en-GB" altLang="en-US" sz="1467" dirty="0"/>
              <a:t>Rel-21 timeline to be decided no later than June 2026</a:t>
            </a:r>
          </a:p>
          <a:p>
            <a:pPr algn="ctr">
              <a:defRPr/>
            </a:pPr>
            <a:r>
              <a:rPr lang="en-GB" altLang="en-US" sz="1200" i="1" dirty="0"/>
              <a:t>ITU deadlines for 6G: March 2029 for technology proposal, mid-2030 for specifications</a:t>
            </a:r>
            <a:endParaRPr lang="fr-FR" sz="1200" i="1" dirty="0">
              <a:solidFill>
                <a:srgbClr val="FF0000"/>
              </a:solidFill>
              <a:latin typeface="Montserrat" panose="00000500000000000000" pitchFamily="50" charset="0"/>
              <a:ea typeface="ＭＳ Ｐゴシック" charset="-128"/>
              <a:cs typeface="Arial" pitchFamily="34" charset="0"/>
            </a:endParaRPr>
          </a:p>
        </p:txBody>
      </p:sp>
      <p:sp>
        <p:nvSpPr>
          <p:cNvPr id="3" name="Chevron 60">
            <a:extLst>
              <a:ext uri="{FF2B5EF4-FFF2-40B4-BE49-F238E27FC236}">
                <a16:creationId xmlns:a16="http://schemas.microsoft.com/office/drawing/2014/main" id="{064FBBAD-92B3-7B72-A751-8332364D53EE}"/>
              </a:ext>
            </a:extLst>
          </p:cNvPr>
          <p:cNvSpPr/>
          <p:nvPr/>
        </p:nvSpPr>
        <p:spPr bwMode="auto">
          <a:xfrm>
            <a:off x="5781713" y="3813029"/>
            <a:ext cx="617591" cy="270016"/>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solid"/>
            <a:round/>
            <a:headEnd type="none" w="med" len="med"/>
            <a:tailEnd type="none" w="med" len="med"/>
          </a:ln>
          <a:effectLst/>
        </p:spPr>
        <p:txBody>
          <a:bodyPr lIns="0" rIns="0"/>
          <a:lstStyle/>
          <a:p>
            <a:pPr algn="ctr">
              <a:defRPr/>
            </a:pPr>
            <a:r>
              <a:rPr lang="fr-FR" sz="933">
                <a:latin typeface="Montserrat" panose="00000500000000000000" pitchFamily="50" charset="0"/>
                <a:ea typeface="ＭＳ Ｐゴシック" charset="-128"/>
                <a:cs typeface="Arial" pitchFamily="34" charset="0"/>
              </a:rPr>
              <a:t>ASN.1 </a:t>
            </a:r>
            <a:endParaRPr lang="fr-FR" sz="933" dirty="0">
              <a:latin typeface="Montserrat" panose="00000500000000000000" pitchFamily="50" charset="0"/>
              <a:ea typeface="ＭＳ Ｐゴシック" charset="-128"/>
              <a:cs typeface="Arial" pitchFamily="34" charset="0"/>
            </a:endParaRPr>
          </a:p>
        </p:txBody>
      </p:sp>
    </p:spTree>
    <p:extLst>
      <p:ext uri="{BB962C8B-B14F-4D97-AF65-F5344CB8AC3E}">
        <p14:creationId xmlns:p14="http://schemas.microsoft.com/office/powerpoint/2010/main" val="2320439705"/>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7D9E33F5-2ED4-3E45-C2AC-5E99BDCC565D}"/>
              </a:ext>
            </a:extLst>
          </p:cNvPr>
          <p:cNvCxnSpPr>
            <a:cxnSpLocks/>
          </p:cNvCxnSpPr>
          <p:nvPr/>
        </p:nvCxnSpPr>
        <p:spPr bwMode="auto">
          <a:xfrm>
            <a:off x="10064751" y="1367367"/>
            <a:ext cx="202353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1" name="Straight Connector 10">
            <a:extLst>
              <a:ext uri="{FF2B5EF4-FFF2-40B4-BE49-F238E27FC236}">
                <a16:creationId xmlns:a16="http://schemas.microsoft.com/office/drawing/2014/main" id="{5AB0F939-E4D4-249D-BDC0-E5F9B2A072D5}"/>
              </a:ext>
            </a:extLst>
          </p:cNvPr>
          <p:cNvCxnSpPr>
            <a:cxnSpLocks/>
          </p:cNvCxnSpPr>
          <p:nvPr/>
        </p:nvCxnSpPr>
        <p:spPr bwMode="auto">
          <a:xfrm>
            <a:off x="6477000" y="1367367"/>
            <a:ext cx="336973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8" name="Straight Connector 7">
            <a:extLst>
              <a:ext uri="{FF2B5EF4-FFF2-40B4-BE49-F238E27FC236}">
                <a16:creationId xmlns:a16="http://schemas.microsoft.com/office/drawing/2014/main" id="{37A64EBB-5D88-F66E-A0B0-B46494CA8AFA}"/>
              </a:ext>
            </a:extLst>
          </p:cNvPr>
          <p:cNvCxnSpPr>
            <a:cxnSpLocks/>
          </p:cNvCxnSpPr>
          <p:nvPr/>
        </p:nvCxnSpPr>
        <p:spPr bwMode="auto">
          <a:xfrm>
            <a:off x="2829984" y="1367367"/>
            <a:ext cx="336973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0" name="Straight Connector 19">
            <a:extLst>
              <a:ext uri="{FF2B5EF4-FFF2-40B4-BE49-F238E27FC236}">
                <a16:creationId xmlns:a16="http://schemas.microsoft.com/office/drawing/2014/main" id="{3B5C8C0D-34FA-FE4C-C3F2-92FDF76DB7C0}"/>
              </a:ext>
            </a:extLst>
          </p:cNvPr>
          <p:cNvCxnSpPr>
            <a:cxnSpLocks/>
          </p:cNvCxnSpPr>
          <p:nvPr/>
        </p:nvCxnSpPr>
        <p:spPr bwMode="auto">
          <a:xfrm>
            <a:off x="294217" y="1367367"/>
            <a:ext cx="2235200"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66" name="Straight Connector 114">
            <a:extLst>
              <a:ext uri="{FF2B5EF4-FFF2-40B4-BE49-F238E27FC236}">
                <a16:creationId xmlns:a16="http://schemas.microsoft.com/office/drawing/2014/main" id="{BC6A4D54-3A8F-6BF4-37B8-FE9CC064B390}"/>
              </a:ext>
            </a:extLst>
          </p:cNvPr>
          <p:cNvCxnSpPr>
            <a:cxnSpLocks noChangeShapeType="1"/>
          </p:cNvCxnSpPr>
          <p:nvPr/>
        </p:nvCxnSpPr>
        <p:spPr bwMode="auto">
          <a:xfrm flipH="1">
            <a:off x="9954684" y="2351618"/>
            <a:ext cx="33867" cy="4176183"/>
          </a:xfrm>
          <a:prstGeom prst="line">
            <a:avLst/>
          </a:prstGeom>
          <a:noFill/>
          <a:ln w="28575" algn="ctr">
            <a:solidFill>
              <a:schemeClr val="accent4">
                <a:lumMod val="40000"/>
                <a:lumOff val="60000"/>
              </a:schemeClr>
            </a:solidFill>
            <a:round/>
            <a:headEnd/>
            <a:tailEnd/>
          </a:ln>
        </p:spPr>
      </p:cxnSp>
      <p:cxnSp>
        <p:nvCxnSpPr>
          <p:cNvPr id="9273" name="Straight Connector 114">
            <a:extLst>
              <a:ext uri="{FF2B5EF4-FFF2-40B4-BE49-F238E27FC236}">
                <a16:creationId xmlns:a16="http://schemas.microsoft.com/office/drawing/2014/main" id="{3696AABC-F58B-8F2B-0A87-5C1A913E83A7}"/>
              </a:ext>
            </a:extLst>
          </p:cNvPr>
          <p:cNvCxnSpPr>
            <a:cxnSpLocks noChangeShapeType="1"/>
          </p:cNvCxnSpPr>
          <p:nvPr/>
        </p:nvCxnSpPr>
        <p:spPr bwMode="auto">
          <a:xfrm flipH="1">
            <a:off x="6356351" y="2298701"/>
            <a:ext cx="6349" cy="4178300"/>
          </a:xfrm>
          <a:prstGeom prst="line">
            <a:avLst/>
          </a:prstGeom>
          <a:noFill/>
          <a:ln w="28575" algn="ctr">
            <a:solidFill>
              <a:schemeClr val="accent4">
                <a:lumMod val="40000"/>
                <a:lumOff val="60000"/>
              </a:schemeClr>
            </a:solidFill>
            <a:round/>
            <a:headEnd/>
            <a:tailEnd/>
          </a:ln>
        </p:spPr>
      </p:cxnSp>
      <p:cxnSp>
        <p:nvCxnSpPr>
          <p:cNvPr id="9298" name="Straight Connector 114">
            <a:extLst>
              <a:ext uri="{FF2B5EF4-FFF2-40B4-BE49-F238E27FC236}">
                <a16:creationId xmlns:a16="http://schemas.microsoft.com/office/drawing/2014/main" id="{6B42B71A-3E27-01FB-4AD7-7B386E39105E}"/>
              </a:ext>
            </a:extLst>
          </p:cNvPr>
          <p:cNvCxnSpPr>
            <a:cxnSpLocks noChangeShapeType="1"/>
          </p:cNvCxnSpPr>
          <p:nvPr/>
        </p:nvCxnSpPr>
        <p:spPr bwMode="auto">
          <a:xfrm flipH="1">
            <a:off x="2713567" y="2300818"/>
            <a:ext cx="10584" cy="4176183"/>
          </a:xfrm>
          <a:prstGeom prst="line">
            <a:avLst/>
          </a:prstGeom>
          <a:noFill/>
          <a:ln w="28575" algn="ctr">
            <a:solidFill>
              <a:schemeClr val="accent4">
                <a:lumMod val="40000"/>
                <a:lumOff val="60000"/>
              </a:schemeClr>
            </a:solidFill>
            <a:round/>
            <a:headEnd/>
            <a:tailEnd/>
          </a:ln>
        </p:spPr>
      </p:cxnSp>
      <p:sp>
        <p:nvSpPr>
          <p:cNvPr id="10" name="Title 1">
            <a:extLst>
              <a:ext uri="{FF2B5EF4-FFF2-40B4-BE49-F238E27FC236}">
                <a16:creationId xmlns:a16="http://schemas.microsoft.com/office/drawing/2014/main" id="{D0A2261C-DFA1-69AF-6015-50D28040830F}"/>
              </a:ext>
            </a:extLst>
          </p:cNvPr>
          <p:cNvSpPr txBox="1">
            <a:spLocks/>
          </p:cNvSpPr>
          <p:nvPr/>
        </p:nvSpPr>
        <p:spPr bwMode="auto">
          <a:xfrm>
            <a:off x="535711" y="13192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 19 timeline</a:t>
            </a:r>
            <a:endParaRPr lang="en-US" sz="2667" kern="0" dirty="0">
              <a:latin typeface="Montserrat" panose="00000500000000000000" pitchFamily="50" charset="0"/>
              <a:ea typeface="ＭＳ Ｐゴシック" charset="0"/>
              <a:cs typeface="ＭＳ Ｐゴシック" charset="0"/>
            </a:endParaRPr>
          </a:p>
        </p:txBody>
      </p:sp>
      <p:sp>
        <p:nvSpPr>
          <p:cNvPr id="17419" name="TextBox 86">
            <a:extLst>
              <a:ext uri="{FF2B5EF4-FFF2-40B4-BE49-F238E27FC236}">
                <a16:creationId xmlns:a16="http://schemas.microsoft.com/office/drawing/2014/main" id="{245798B2-D6F1-60A4-3D80-300F4CB65CC8}"/>
              </a:ext>
            </a:extLst>
          </p:cNvPr>
          <p:cNvSpPr txBox="1">
            <a:spLocks noChangeArrowheads="1"/>
          </p:cNvSpPr>
          <p:nvPr/>
        </p:nvSpPr>
        <p:spPr bwMode="auto">
          <a:xfrm>
            <a:off x="1746643" y="1621367"/>
            <a:ext cx="43313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#101</a:t>
            </a:r>
          </a:p>
        </p:txBody>
      </p:sp>
      <p:cxnSp>
        <p:nvCxnSpPr>
          <p:cNvPr id="9263" name="Straight Connector 115">
            <a:extLst>
              <a:ext uri="{FF2B5EF4-FFF2-40B4-BE49-F238E27FC236}">
                <a16:creationId xmlns:a16="http://schemas.microsoft.com/office/drawing/2014/main" id="{117CFB1F-475B-5927-BC70-15C97820E336}"/>
              </a:ext>
            </a:extLst>
          </p:cNvPr>
          <p:cNvCxnSpPr>
            <a:cxnSpLocks noChangeShapeType="1"/>
          </p:cNvCxnSpPr>
          <p:nvPr/>
        </p:nvCxnSpPr>
        <p:spPr bwMode="auto">
          <a:xfrm>
            <a:off x="3621618" y="2351618"/>
            <a:ext cx="12700" cy="4176183"/>
          </a:xfrm>
          <a:prstGeom prst="line">
            <a:avLst/>
          </a:prstGeom>
          <a:noFill/>
          <a:ln w="9525" algn="ctr">
            <a:solidFill>
              <a:schemeClr val="accent4">
                <a:lumMod val="40000"/>
                <a:lumOff val="60000"/>
              </a:schemeClr>
            </a:solidFill>
            <a:prstDash val="dash"/>
            <a:round/>
            <a:headEnd/>
            <a:tailEnd/>
          </a:ln>
        </p:spPr>
      </p:cxnSp>
      <p:cxnSp>
        <p:nvCxnSpPr>
          <p:cNvPr id="9264" name="Straight Connector 114">
            <a:extLst>
              <a:ext uri="{FF2B5EF4-FFF2-40B4-BE49-F238E27FC236}">
                <a16:creationId xmlns:a16="http://schemas.microsoft.com/office/drawing/2014/main" id="{AC4C9168-CF6A-4857-C981-50630E7F8232}"/>
              </a:ext>
            </a:extLst>
          </p:cNvPr>
          <p:cNvCxnSpPr>
            <a:cxnSpLocks noChangeShapeType="1"/>
          </p:cNvCxnSpPr>
          <p:nvPr/>
        </p:nvCxnSpPr>
        <p:spPr bwMode="auto">
          <a:xfrm>
            <a:off x="391584" y="2383368"/>
            <a:ext cx="0" cy="4144433"/>
          </a:xfrm>
          <a:prstGeom prst="line">
            <a:avLst/>
          </a:prstGeom>
          <a:noFill/>
          <a:ln w="9525" algn="ctr">
            <a:solidFill>
              <a:schemeClr val="accent4">
                <a:lumMod val="40000"/>
                <a:lumOff val="60000"/>
              </a:schemeClr>
            </a:solidFill>
            <a:prstDash val="dash"/>
            <a:round/>
            <a:headEnd/>
            <a:tailEnd/>
          </a:ln>
        </p:spPr>
      </p:cxnSp>
      <p:cxnSp>
        <p:nvCxnSpPr>
          <p:cNvPr id="9267" name="Straight Connector 114">
            <a:extLst>
              <a:ext uri="{FF2B5EF4-FFF2-40B4-BE49-F238E27FC236}">
                <a16:creationId xmlns:a16="http://schemas.microsoft.com/office/drawing/2014/main" id="{C3887937-F6CB-80A7-E1E6-794CC9EFEDD2}"/>
              </a:ext>
            </a:extLst>
          </p:cNvPr>
          <p:cNvCxnSpPr>
            <a:cxnSpLocks noChangeShapeType="1"/>
          </p:cNvCxnSpPr>
          <p:nvPr/>
        </p:nvCxnSpPr>
        <p:spPr bwMode="auto">
          <a:xfrm flipH="1">
            <a:off x="10716684" y="2351618"/>
            <a:ext cx="42333" cy="4125383"/>
          </a:xfrm>
          <a:prstGeom prst="line">
            <a:avLst/>
          </a:prstGeom>
          <a:noFill/>
          <a:ln w="9525" algn="ctr">
            <a:solidFill>
              <a:schemeClr val="accent4">
                <a:lumMod val="40000"/>
                <a:lumOff val="60000"/>
              </a:schemeClr>
            </a:solidFill>
            <a:prstDash val="dash"/>
            <a:round/>
            <a:headEnd/>
            <a:tailEnd/>
          </a:ln>
        </p:spPr>
      </p:cxnSp>
      <p:cxnSp>
        <p:nvCxnSpPr>
          <p:cNvPr id="9268" name="Straight Connector 114">
            <a:extLst>
              <a:ext uri="{FF2B5EF4-FFF2-40B4-BE49-F238E27FC236}">
                <a16:creationId xmlns:a16="http://schemas.microsoft.com/office/drawing/2014/main" id="{2680C462-8275-5EC6-97DB-E5DE4EA28FCC}"/>
              </a:ext>
            </a:extLst>
          </p:cNvPr>
          <p:cNvCxnSpPr>
            <a:cxnSpLocks noChangeShapeType="1"/>
          </p:cNvCxnSpPr>
          <p:nvPr/>
        </p:nvCxnSpPr>
        <p:spPr bwMode="auto">
          <a:xfrm>
            <a:off x="9101667" y="2351618"/>
            <a:ext cx="2117" cy="4176183"/>
          </a:xfrm>
          <a:prstGeom prst="line">
            <a:avLst/>
          </a:prstGeom>
          <a:noFill/>
          <a:ln w="9525" algn="ctr">
            <a:solidFill>
              <a:schemeClr val="accent4">
                <a:lumMod val="40000"/>
                <a:lumOff val="60000"/>
              </a:schemeClr>
            </a:solidFill>
            <a:prstDash val="dash"/>
            <a:round/>
            <a:headEnd/>
            <a:tailEnd/>
          </a:ln>
        </p:spPr>
      </p:cxnSp>
      <p:cxnSp>
        <p:nvCxnSpPr>
          <p:cNvPr id="9269" name="Straight Connector 114">
            <a:extLst>
              <a:ext uri="{FF2B5EF4-FFF2-40B4-BE49-F238E27FC236}">
                <a16:creationId xmlns:a16="http://schemas.microsoft.com/office/drawing/2014/main" id="{ED118BB1-8606-9020-5D9E-4D50817F1F76}"/>
              </a:ext>
            </a:extLst>
          </p:cNvPr>
          <p:cNvCxnSpPr>
            <a:cxnSpLocks noChangeShapeType="1"/>
          </p:cNvCxnSpPr>
          <p:nvPr/>
        </p:nvCxnSpPr>
        <p:spPr bwMode="auto">
          <a:xfrm>
            <a:off x="7245351" y="2298701"/>
            <a:ext cx="0" cy="4229100"/>
          </a:xfrm>
          <a:prstGeom prst="line">
            <a:avLst/>
          </a:prstGeom>
          <a:noFill/>
          <a:ln w="9525" algn="ctr">
            <a:solidFill>
              <a:schemeClr val="accent4">
                <a:lumMod val="40000"/>
                <a:lumOff val="60000"/>
              </a:schemeClr>
            </a:solidFill>
            <a:prstDash val="dash"/>
            <a:round/>
            <a:headEnd/>
            <a:tailEnd/>
          </a:ln>
        </p:spPr>
      </p:cxnSp>
      <p:cxnSp>
        <p:nvCxnSpPr>
          <p:cNvPr id="9270" name="Straight Connector 114">
            <a:extLst>
              <a:ext uri="{FF2B5EF4-FFF2-40B4-BE49-F238E27FC236}">
                <a16:creationId xmlns:a16="http://schemas.microsoft.com/office/drawing/2014/main" id="{A9147445-A40E-E5E8-5B96-4AB11A90F320}"/>
              </a:ext>
            </a:extLst>
          </p:cNvPr>
          <p:cNvCxnSpPr>
            <a:cxnSpLocks noChangeShapeType="1"/>
          </p:cNvCxnSpPr>
          <p:nvPr/>
        </p:nvCxnSpPr>
        <p:spPr bwMode="auto">
          <a:xfrm>
            <a:off x="8174567" y="2351618"/>
            <a:ext cx="0" cy="4176183"/>
          </a:xfrm>
          <a:prstGeom prst="line">
            <a:avLst/>
          </a:prstGeom>
          <a:noFill/>
          <a:ln w="9525" algn="ctr">
            <a:solidFill>
              <a:schemeClr val="accent4">
                <a:lumMod val="40000"/>
                <a:lumOff val="60000"/>
              </a:schemeClr>
            </a:solidFill>
            <a:prstDash val="dash"/>
            <a:round/>
            <a:headEnd/>
            <a:tailEnd/>
          </a:ln>
        </p:spPr>
      </p:cxnSp>
      <p:cxnSp>
        <p:nvCxnSpPr>
          <p:cNvPr id="9271" name="Straight Connector 114">
            <a:extLst>
              <a:ext uri="{FF2B5EF4-FFF2-40B4-BE49-F238E27FC236}">
                <a16:creationId xmlns:a16="http://schemas.microsoft.com/office/drawing/2014/main" id="{24E13D41-8A59-85F9-0480-ECD33B35EDAC}"/>
              </a:ext>
            </a:extLst>
          </p:cNvPr>
          <p:cNvCxnSpPr>
            <a:cxnSpLocks noChangeShapeType="1"/>
          </p:cNvCxnSpPr>
          <p:nvPr/>
        </p:nvCxnSpPr>
        <p:spPr bwMode="auto">
          <a:xfrm flipH="1">
            <a:off x="5433878" y="2351618"/>
            <a:ext cx="4233" cy="4176183"/>
          </a:xfrm>
          <a:prstGeom prst="line">
            <a:avLst/>
          </a:prstGeom>
          <a:noFill/>
          <a:ln w="9525" algn="ctr">
            <a:solidFill>
              <a:schemeClr val="accent4">
                <a:lumMod val="40000"/>
                <a:lumOff val="60000"/>
              </a:schemeClr>
            </a:solidFill>
            <a:prstDash val="dash"/>
            <a:round/>
            <a:headEnd/>
            <a:tailEnd/>
          </a:ln>
        </p:spPr>
      </p:cxnSp>
      <p:cxnSp>
        <p:nvCxnSpPr>
          <p:cNvPr id="9272" name="Straight Connector 114">
            <a:extLst>
              <a:ext uri="{FF2B5EF4-FFF2-40B4-BE49-F238E27FC236}">
                <a16:creationId xmlns:a16="http://schemas.microsoft.com/office/drawing/2014/main" id="{58ABF975-9A8E-AF4E-F748-043212BAFF7E}"/>
              </a:ext>
            </a:extLst>
          </p:cNvPr>
          <p:cNvCxnSpPr>
            <a:cxnSpLocks noChangeShapeType="1"/>
          </p:cNvCxnSpPr>
          <p:nvPr/>
        </p:nvCxnSpPr>
        <p:spPr bwMode="auto">
          <a:xfrm flipH="1">
            <a:off x="4527551" y="2351618"/>
            <a:ext cx="21167" cy="4176183"/>
          </a:xfrm>
          <a:prstGeom prst="line">
            <a:avLst/>
          </a:prstGeom>
          <a:noFill/>
          <a:ln w="9525" algn="ctr">
            <a:solidFill>
              <a:schemeClr val="accent4">
                <a:lumMod val="40000"/>
                <a:lumOff val="60000"/>
              </a:schemeClr>
            </a:solidFill>
            <a:prstDash val="dash"/>
            <a:round/>
            <a:headEnd/>
            <a:tailEnd/>
          </a:ln>
        </p:spPr>
      </p:cxnSp>
      <p:cxnSp>
        <p:nvCxnSpPr>
          <p:cNvPr id="9279" name="Straight Connector 114">
            <a:extLst>
              <a:ext uri="{FF2B5EF4-FFF2-40B4-BE49-F238E27FC236}">
                <a16:creationId xmlns:a16="http://schemas.microsoft.com/office/drawing/2014/main" id="{A696E129-9B7E-662F-E41C-81733BD10279}"/>
              </a:ext>
            </a:extLst>
          </p:cNvPr>
          <p:cNvCxnSpPr>
            <a:cxnSpLocks noChangeShapeType="1"/>
          </p:cNvCxnSpPr>
          <p:nvPr/>
        </p:nvCxnSpPr>
        <p:spPr bwMode="auto">
          <a:xfrm>
            <a:off x="11470218" y="2355851"/>
            <a:ext cx="12700" cy="4171949"/>
          </a:xfrm>
          <a:prstGeom prst="line">
            <a:avLst/>
          </a:prstGeom>
          <a:noFill/>
          <a:ln w="9525" algn="ctr">
            <a:solidFill>
              <a:schemeClr val="accent4">
                <a:lumMod val="40000"/>
                <a:lumOff val="60000"/>
              </a:schemeClr>
            </a:solidFill>
            <a:prstDash val="dash"/>
            <a:round/>
            <a:headEnd/>
            <a:tailEnd/>
          </a:ln>
        </p:spPr>
      </p:cxnSp>
      <p:sp>
        <p:nvSpPr>
          <p:cNvPr id="9256" name="TextBox 1">
            <a:extLst>
              <a:ext uri="{FF2B5EF4-FFF2-40B4-BE49-F238E27FC236}">
                <a16:creationId xmlns:a16="http://schemas.microsoft.com/office/drawing/2014/main" id="{41F2BCA0-D483-2431-1FF6-32B379B1F64D}"/>
              </a:ext>
            </a:extLst>
          </p:cNvPr>
          <p:cNvSpPr txBox="1">
            <a:spLocks noChangeArrowheads="1"/>
          </p:cNvSpPr>
          <p:nvPr/>
        </p:nvSpPr>
        <p:spPr bwMode="auto">
          <a:xfrm>
            <a:off x="71926" y="6521699"/>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
        <p:nvSpPr>
          <p:cNvPr id="17431" name="TextBox 86">
            <a:extLst>
              <a:ext uri="{FF2B5EF4-FFF2-40B4-BE49-F238E27FC236}">
                <a16:creationId xmlns:a16="http://schemas.microsoft.com/office/drawing/2014/main" id="{FAFF8A7E-2F10-BB52-90A5-64E7AADA40D3}"/>
              </a:ext>
            </a:extLst>
          </p:cNvPr>
          <p:cNvSpPr txBox="1">
            <a:spLocks noChangeArrowheads="1"/>
          </p:cNvSpPr>
          <p:nvPr/>
        </p:nvSpPr>
        <p:spPr bwMode="auto">
          <a:xfrm>
            <a:off x="2537896" y="16213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#102</a:t>
            </a:r>
            <a:endParaRPr lang="en-GB" altLang="en-US" sz="533">
              <a:latin typeface="Montserrat" panose="00000500000000000000" pitchFamily="2" charset="0"/>
            </a:endParaRPr>
          </a:p>
        </p:txBody>
      </p:sp>
      <p:sp>
        <p:nvSpPr>
          <p:cNvPr id="17432" name="TextBox 86">
            <a:extLst>
              <a:ext uri="{FF2B5EF4-FFF2-40B4-BE49-F238E27FC236}">
                <a16:creationId xmlns:a16="http://schemas.microsoft.com/office/drawing/2014/main" id="{F1946500-C1AC-CDB0-F620-48601A05DE06}"/>
              </a:ext>
            </a:extLst>
          </p:cNvPr>
          <p:cNvSpPr txBox="1">
            <a:spLocks noChangeArrowheads="1"/>
          </p:cNvSpPr>
          <p:nvPr/>
        </p:nvSpPr>
        <p:spPr bwMode="auto">
          <a:xfrm>
            <a:off x="3444888" y="16213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#103</a:t>
            </a:r>
            <a:endParaRPr lang="en-GB" altLang="en-US" sz="533">
              <a:latin typeface="Montserrat" panose="00000500000000000000" pitchFamily="2" charset="0"/>
            </a:endParaRPr>
          </a:p>
        </p:txBody>
      </p:sp>
      <p:sp>
        <p:nvSpPr>
          <p:cNvPr id="17433" name="TextBox 86">
            <a:extLst>
              <a:ext uri="{FF2B5EF4-FFF2-40B4-BE49-F238E27FC236}">
                <a16:creationId xmlns:a16="http://schemas.microsoft.com/office/drawing/2014/main" id="{9786C7E0-01B4-DD1B-595D-B0790A58F1BA}"/>
              </a:ext>
            </a:extLst>
          </p:cNvPr>
          <p:cNvSpPr txBox="1">
            <a:spLocks noChangeArrowheads="1"/>
          </p:cNvSpPr>
          <p:nvPr/>
        </p:nvSpPr>
        <p:spPr bwMode="auto">
          <a:xfrm>
            <a:off x="4363202" y="1621367"/>
            <a:ext cx="46839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#104</a:t>
            </a:r>
            <a:endParaRPr lang="en-GB" altLang="en-US" sz="533">
              <a:latin typeface="Montserrat" panose="00000500000000000000" pitchFamily="2" charset="0"/>
            </a:endParaRPr>
          </a:p>
        </p:txBody>
      </p:sp>
      <p:sp>
        <p:nvSpPr>
          <p:cNvPr id="17434" name="TextBox 86">
            <a:extLst>
              <a:ext uri="{FF2B5EF4-FFF2-40B4-BE49-F238E27FC236}">
                <a16:creationId xmlns:a16="http://schemas.microsoft.com/office/drawing/2014/main" id="{F5DAD881-9D27-70A3-8113-5D51C351C921}"/>
              </a:ext>
            </a:extLst>
          </p:cNvPr>
          <p:cNvSpPr txBox="1">
            <a:spLocks noChangeArrowheads="1"/>
          </p:cNvSpPr>
          <p:nvPr/>
        </p:nvSpPr>
        <p:spPr bwMode="auto">
          <a:xfrm>
            <a:off x="5273023" y="16213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#105</a:t>
            </a:r>
            <a:endParaRPr lang="en-GB" altLang="en-US" sz="533">
              <a:latin typeface="Montserrat" panose="00000500000000000000" pitchFamily="2" charset="0"/>
            </a:endParaRPr>
          </a:p>
        </p:txBody>
      </p:sp>
      <p:sp>
        <p:nvSpPr>
          <p:cNvPr id="17435" name="TextBox 86">
            <a:extLst>
              <a:ext uri="{FF2B5EF4-FFF2-40B4-BE49-F238E27FC236}">
                <a16:creationId xmlns:a16="http://schemas.microsoft.com/office/drawing/2014/main" id="{84C8EE69-9AB4-6EED-7640-E16CCBF5BDAF}"/>
              </a:ext>
            </a:extLst>
          </p:cNvPr>
          <p:cNvSpPr txBox="1">
            <a:spLocks noChangeArrowheads="1"/>
          </p:cNvSpPr>
          <p:nvPr/>
        </p:nvSpPr>
        <p:spPr bwMode="auto">
          <a:xfrm>
            <a:off x="6105250" y="1621367"/>
            <a:ext cx="461985"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#106</a:t>
            </a:r>
            <a:endParaRPr lang="en-GB" altLang="en-US" sz="533">
              <a:latin typeface="Montserrat" panose="00000500000000000000" pitchFamily="2" charset="0"/>
            </a:endParaRPr>
          </a:p>
        </p:txBody>
      </p:sp>
      <p:sp>
        <p:nvSpPr>
          <p:cNvPr id="17436" name="TextBox 86">
            <a:extLst>
              <a:ext uri="{FF2B5EF4-FFF2-40B4-BE49-F238E27FC236}">
                <a16:creationId xmlns:a16="http://schemas.microsoft.com/office/drawing/2014/main" id="{CB19F488-8D05-D1EA-5FC6-13D3971BDE2E}"/>
              </a:ext>
            </a:extLst>
          </p:cNvPr>
          <p:cNvSpPr txBox="1">
            <a:spLocks noChangeArrowheads="1"/>
          </p:cNvSpPr>
          <p:nvPr/>
        </p:nvSpPr>
        <p:spPr bwMode="auto">
          <a:xfrm>
            <a:off x="7021510" y="1621367"/>
            <a:ext cx="46038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#107</a:t>
            </a:r>
            <a:endParaRPr lang="en-GB" altLang="en-US" sz="533">
              <a:latin typeface="Montserrat" panose="00000500000000000000" pitchFamily="2" charset="0"/>
            </a:endParaRPr>
          </a:p>
        </p:txBody>
      </p:sp>
      <p:sp>
        <p:nvSpPr>
          <p:cNvPr id="17437" name="TextBox 86">
            <a:extLst>
              <a:ext uri="{FF2B5EF4-FFF2-40B4-BE49-F238E27FC236}">
                <a16:creationId xmlns:a16="http://schemas.microsoft.com/office/drawing/2014/main" id="{B4FD9998-EE31-6D24-9CB5-67FEBB2E135B}"/>
              </a:ext>
            </a:extLst>
          </p:cNvPr>
          <p:cNvSpPr txBox="1">
            <a:spLocks noChangeArrowheads="1"/>
          </p:cNvSpPr>
          <p:nvPr/>
        </p:nvSpPr>
        <p:spPr bwMode="auto">
          <a:xfrm>
            <a:off x="7941171" y="1621367"/>
            <a:ext cx="466794"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#108</a:t>
            </a:r>
            <a:endParaRPr lang="en-GB" altLang="en-US" sz="533">
              <a:latin typeface="Montserrat" panose="00000500000000000000" pitchFamily="2" charset="0"/>
            </a:endParaRPr>
          </a:p>
        </p:txBody>
      </p:sp>
      <p:sp>
        <p:nvSpPr>
          <p:cNvPr id="17438" name="TextBox 86">
            <a:extLst>
              <a:ext uri="{FF2B5EF4-FFF2-40B4-BE49-F238E27FC236}">
                <a16:creationId xmlns:a16="http://schemas.microsoft.com/office/drawing/2014/main" id="{1F2EAD76-2508-D8C9-C76C-05A05EB34ED3}"/>
              </a:ext>
            </a:extLst>
          </p:cNvPr>
          <p:cNvSpPr txBox="1">
            <a:spLocks noChangeArrowheads="1"/>
          </p:cNvSpPr>
          <p:nvPr/>
        </p:nvSpPr>
        <p:spPr bwMode="auto">
          <a:xfrm>
            <a:off x="8915125" y="1621367"/>
            <a:ext cx="461985"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#109</a:t>
            </a:r>
            <a:endParaRPr lang="en-GB" altLang="en-US" sz="533">
              <a:latin typeface="Montserrat" panose="00000500000000000000" pitchFamily="2" charset="0"/>
            </a:endParaRPr>
          </a:p>
        </p:txBody>
      </p:sp>
      <p:sp>
        <p:nvSpPr>
          <p:cNvPr id="17439" name="TextBox 86">
            <a:extLst>
              <a:ext uri="{FF2B5EF4-FFF2-40B4-BE49-F238E27FC236}">
                <a16:creationId xmlns:a16="http://schemas.microsoft.com/office/drawing/2014/main" id="{E21F6AF5-8B5D-E901-B9CC-2DA816C4DA26}"/>
              </a:ext>
            </a:extLst>
          </p:cNvPr>
          <p:cNvSpPr txBox="1">
            <a:spLocks noChangeArrowheads="1"/>
          </p:cNvSpPr>
          <p:nvPr/>
        </p:nvSpPr>
        <p:spPr bwMode="auto">
          <a:xfrm>
            <a:off x="9794210" y="1621367"/>
            <a:ext cx="43313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#110</a:t>
            </a:r>
            <a:endParaRPr lang="en-GB" altLang="en-US" sz="533">
              <a:latin typeface="Montserrat" panose="00000500000000000000" pitchFamily="2" charset="0"/>
            </a:endParaRPr>
          </a:p>
        </p:txBody>
      </p:sp>
      <p:sp>
        <p:nvSpPr>
          <p:cNvPr id="17440" name="TextBox 86">
            <a:extLst>
              <a:ext uri="{FF2B5EF4-FFF2-40B4-BE49-F238E27FC236}">
                <a16:creationId xmlns:a16="http://schemas.microsoft.com/office/drawing/2014/main" id="{CDA36EE8-535B-CF37-D4E7-4EE340463402}"/>
              </a:ext>
            </a:extLst>
          </p:cNvPr>
          <p:cNvSpPr txBox="1">
            <a:spLocks noChangeArrowheads="1"/>
          </p:cNvSpPr>
          <p:nvPr/>
        </p:nvSpPr>
        <p:spPr bwMode="auto">
          <a:xfrm>
            <a:off x="10543151" y="1621367"/>
            <a:ext cx="39786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#111</a:t>
            </a:r>
            <a:endParaRPr lang="en-GB" altLang="en-US" sz="533">
              <a:latin typeface="Montserrat" panose="00000500000000000000" pitchFamily="2" charset="0"/>
            </a:endParaRPr>
          </a:p>
        </p:txBody>
      </p:sp>
      <p:sp>
        <p:nvSpPr>
          <p:cNvPr id="17441" name="TextBox 86">
            <a:extLst>
              <a:ext uri="{FF2B5EF4-FFF2-40B4-BE49-F238E27FC236}">
                <a16:creationId xmlns:a16="http://schemas.microsoft.com/office/drawing/2014/main" id="{9AC951F1-4A15-4F44-965F-29BF1EF4E68F}"/>
              </a:ext>
            </a:extLst>
          </p:cNvPr>
          <p:cNvSpPr txBox="1">
            <a:spLocks noChangeArrowheads="1"/>
          </p:cNvSpPr>
          <p:nvPr/>
        </p:nvSpPr>
        <p:spPr bwMode="auto">
          <a:xfrm>
            <a:off x="11296305" y="1621367"/>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#112</a:t>
            </a:r>
            <a:endParaRPr lang="en-GB" altLang="en-US" sz="533">
              <a:latin typeface="Montserrat" panose="00000500000000000000" pitchFamily="2" charset="0"/>
            </a:endParaRPr>
          </a:p>
        </p:txBody>
      </p:sp>
      <p:sp>
        <p:nvSpPr>
          <p:cNvPr id="17442" name="TextBox 86">
            <a:extLst>
              <a:ext uri="{FF2B5EF4-FFF2-40B4-BE49-F238E27FC236}">
                <a16:creationId xmlns:a16="http://schemas.microsoft.com/office/drawing/2014/main" id="{55AF9E7C-5FDF-4925-9028-EC66C83D07FC}"/>
              </a:ext>
            </a:extLst>
          </p:cNvPr>
          <p:cNvSpPr txBox="1">
            <a:spLocks noChangeArrowheads="1"/>
          </p:cNvSpPr>
          <p:nvPr/>
        </p:nvSpPr>
        <p:spPr bwMode="auto">
          <a:xfrm>
            <a:off x="225655" y="1621367"/>
            <a:ext cx="41229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#99</a:t>
            </a:r>
            <a:endParaRPr lang="en-GB" altLang="en-US" sz="533">
              <a:latin typeface="Montserrat" panose="00000500000000000000" pitchFamily="2" charset="0"/>
            </a:endParaRPr>
          </a:p>
        </p:txBody>
      </p:sp>
      <p:sp>
        <p:nvSpPr>
          <p:cNvPr id="17443" name="Chevron 60">
            <a:extLst>
              <a:ext uri="{FF2B5EF4-FFF2-40B4-BE49-F238E27FC236}">
                <a16:creationId xmlns:a16="http://schemas.microsoft.com/office/drawing/2014/main" id="{BB66ABFF-E7A4-600C-DCA5-68545E89AAF5}"/>
              </a:ext>
            </a:extLst>
          </p:cNvPr>
          <p:cNvSpPr>
            <a:spLocks noChangeArrowheads="1"/>
          </p:cNvSpPr>
          <p:nvPr/>
        </p:nvSpPr>
        <p:spPr bwMode="auto">
          <a:xfrm>
            <a:off x="2529418" y="2813052"/>
            <a:ext cx="1102783" cy="37464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800">
                <a:latin typeface="Montserrat" panose="00000500000000000000" pitchFamily="2" charset="0"/>
                <a:cs typeface="Arial" panose="020B0604020202020204" pitchFamily="34" charset="0"/>
              </a:rPr>
              <a:t>RAN4 </a:t>
            </a:r>
          </a:p>
          <a:p>
            <a:pPr algn="ctr"/>
            <a:r>
              <a:rPr lang="fr-FR" altLang="en-US" sz="800">
                <a:latin typeface="Montserrat" panose="00000500000000000000" pitchFamily="2" charset="0"/>
                <a:cs typeface="Arial" panose="020B0604020202020204" pitchFamily="34" charset="0"/>
              </a:rPr>
              <a:t>content def.</a:t>
            </a:r>
          </a:p>
        </p:txBody>
      </p:sp>
      <p:sp>
        <p:nvSpPr>
          <p:cNvPr id="113" name="Chevron 60">
            <a:extLst>
              <a:ext uri="{FF2B5EF4-FFF2-40B4-BE49-F238E27FC236}">
                <a16:creationId xmlns:a16="http://schemas.microsoft.com/office/drawing/2014/main" id="{AE99719A-CD21-3C13-4744-05936387E4C5}"/>
              </a:ext>
            </a:extLst>
          </p:cNvPr>
          <p:cNvSpPr>
            <a:spLocks noChangeArrowheads="1"/>
          </p:cNvSpPr>
          <p:nvPr/>
        </p:nvSpPr>
        <p:spPr bwMode="auto">
          <a:xfrm>
            <a:off x="1449918" y="2813052"/>
            <a:ext cx="1286933" cy="37464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933" b="1" dirty="0">
                <a:latin typeface="Montserrat" panose="00000500000000000000" pitchFamily="50" charset="0"/>
                <a:cs typeface="Arial" panose="020B0604020202020204" pitchFamily="34" charset="0"/>
              </a:rPr>
              <a:t> </a:t>
            </a:r>
            <a:r>
              <a:rPr lang="fr-FR" altLang="en-US" sz="933" dirty="0">
                <a:latin typeface="Montserrat" panose="00000500000000000000" pitchFamily="50" charset="0"/>
                <a:cs typeface="Arial" panose="020B0604020202020204" pitchFamily="34" charset="0"/>
              </a:rPr>
              <a:t>RAN Content </a:t>
            </a:r>
            <a:r>
              <a:rPr lang="fr-FR" altLang="en-US" sz="933" dirty="0" err="1">
                <a:latin typeface="Montserrat" panose="00000500000000000000" pitchFamily="50" charset="0"/>
                <a:cs typeface="Arial" panose="020B0604020202020204" pitchFamily="34" charset="0"/>
              </a:rPr>
              <a:t>def</a:t>
            </a:r>
            <a:r>
              <a:rPr lang="fr-FR" altLang="en-US" sz="933" dirty="0">
                <a:latin typeface="Montserrat" panose="00000500000000000000" pitchFamily="50" charset="0"/>
                <a:cs typeface="Arial" panose="020B0604020202020204" pitchFamily="34" charset="0"/>
              </a:rPr>
              <a:t>.</a:t>
            </a:r>
          </a:p>
        </p:txBody>
      </p:sp>
      <p:sp>
        <p:nvSpPr>
          <p:cNvPr id="2" name="TextBox 1">
            <a:extLst>
              <a:ext uri="{FF2B5EF4-FFF2-40B4-BE49-F238E27FC236}">
                <a16:creationId xmlns:a16="http://schemas.microsoft.com/office/drawing/2014/main" id="{E3B56143-289B-BF59-FAFB-8C0703A47898}"/>
              </a:ext>
            </a:extLst>
          </p:cNvPr>
          <p:cNvSpPr txBox="1"/>
          <p:nvPr/>
        </p:nvSpPr>
        <p:spPr>
          <a:xfrm>
            <a:off x="4216401" y="1204384"/>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58" name="TextBox 57">
            <a:extLst>
              <a:ext uri="{FF2B5EF4-FFF2-40B4-BE49-F238E27FC236}">
                <a16:creationId xmlns:a16="http://schemas.microsoft.com/office/drawing/2014/main" id="{FCBE8B50-887E-F0DC-BA2D-1148A726F18B}"/>
              </a:ext>
            </a:extLst>
          </p:cNvPr>
          <p:cNvSpPr txBox="1"/>
          <p:nvPr/>
        </p:nvSpPr>
        <p:spPr>
          <a:xfrm>
            <a:off x="7821085" y="1204384"/>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17447" name="TextBox 2">
            <a:extLst>
              <a:ext uri="{FF2B5EF4-FFF2-40B4-BE49-F238E27FC236}">
                <a16:creationId xmlns:a16="http://schemas.microsoft.com/office/drawing/2014/main" id="{9D49F941-C33F-C3D4-F37C-EAF6A9758BE3}"/>
              </a:ext>
            </a:extLst>
          </p:cNvPr>
          <p:cNvSpPr txBox="1">
            <a:spLocks noChangeArrowheads="1"/>
          </p:cNvSpPr>
          <p:nvPr/>
        </p:nvSpPr>
        <p:spPr bwMode="auto">
          <a:xfrm>
            <a:off x="1718733" y="1826684"/>
            <a:ext cx="43794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Sep.</a:t>
            </a:r>
          </a:p>
        </p:txBody>
      </p:sp>
      <p:sp>
        <p:nvSpPr>
          <p:cNvPr id="17448" name="TextBox 59">
            <a:extLst>
              <a:ext uri="{FF2B5EF4-FFF2-40B4-BE49-F238E27FC236}">
                <a16:creationId xmlns:a16="http://schemas.microsoft.com/office/drawing/2014/main" id="{14D8C724-F489-782E-99EA-2C6EB89F748F}"/>
              </a:ext>
            </a:extLst>
          </p:cNvPr>
          <p:cNvSpPr txBox="1">
            <a:spLocks noChangeArrowheads="1"/>
          </p:cNvSpPr>
          <p:nvPr/>
        </p:nvSpPr>
        <p:spPr bwMode="auto">
          <a:xfrm>
            <a:off x="3443818"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49" name="TextBox 60">
            <a:extLst>
              <a:ext uri="{FF2B5EF4-FFF2-40B4-BE49-F238E27FC236}">
                <a16:creationId xmlns:a16="http://schemas.microsoft.com/office/drawing/2014/main" id="{6C49C5D7-0139-89C0-5502-FCFE3C310F1E}"/>
              </a:ext>
            </a:extLst>
          </p:cNvPr>
          <p:cNvSpPr txBox="1">
            <a:spLocks noChangeArrowheads="1"/>
          </p:cNvSpPr>
          <p:nvPr/>
        </p:nvSpPr>
        <p:spPr bwMode="auto">
          <a:xfrm>
            <a:off x="10547351"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50" name="TextBox 61">
            <a:extLst>
              <a:ext uri="{FF2B5EF4-FFF2-40B4-BE49-F238E27FC236}">
                <a16:creationId xmlns:a16="http://schemas.microsoft.com/office/drawing/2014/main" id="{534FED17-D641-CF4C-E666-C7A6341CD10E}"/>
              </a:ext>
            </a:extLst>
          </p:cNvPr>
          <p:cNvSpPr txBox="1">
            <a:spLocks noChangeArrowheads="1"/>
          </p:cNvSpPr>
          <p:nvPr/>
        </p:nvSpPr>
        <p:spPr bwMode="auto">
          <a:xfrm>
            <a:off x="6997700"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51" name="TextBox 62">
            <a:extLst>
              <a:ext uri="{FF2B5EF4-FFF2-40B4-BE49-F238E27FC236}">
                <a16:creationId xmlns:a16="http://schemas.microsoft.com/office/drawing/2014/main" id="{E3A59E99-78C6-8212-5403-2D09338DF21F}"/>
              </a:ext>
            </a:extLst>
          </p:cNvPr>
          <p:cNvSpPr txBox="1">
            <a:spLocks noChangeArrowheads="1"/>
          </p:cNvSpPr>
          <p:nvPr/>
        </p:nvSpPr>
        <p:spPr bwMode="auto">
          <a:xfrm>
            <a:off x="4360333"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17452" name="TextBox 63">
            <a:extLst>
              <a:ext uri="{FF2B5EF4-FFF2-40B4-BE49-F238E27FC236}">
                <a16:creationId xmlns:a16="http://schemas.microsoft.com/office/drawing/2014/main" id="{34779226-7E27-0FAA-AD9A-3B08060E4730}"/>
              </a:ext>
            </a:extLst>
          </p:cNvPr>
          <p:cNvSpPr txBox="1">
            <a:spLocks noChangeArrowheads="1"/>
          </p:cNvSpPr>
          <p:nvPr/>
        </p:nvSpPr>
        <p:spPr bwMode="auto">
          <a:xfrm>
            <a:off x="7977717"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17453" name="TextBox 64">
            <a:extLst>
              <a:ext uri="{FF2B5EF4-FFF2-40B4-BE49-F238E27FC236}">
                <a16:creationId xmlns:a16="http://schemas.microsoft.com/office/drawing/2014/main" id="{94236FFA-0997-C13E-0B96-88F141224322}"/>
              </a:ext>
            </a:extLst>
          </p:cNvPr>
          <p:cNvSpPr txBox="1">
            <a:spLocks noChangeArrowheads="1"/>
          </p:cNvSpPr>
          <p:nvPr/>
        </p:nvSpPr>
        <p:spPr bwMode="auto">
          <a:xfrm>
            <a:off x="11313584"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17454" name="TextBox 65">
            <a:extLst>
              <a:ext uri="{FF2B5EF4-FFF2-40B4-BE49-F238E27FC236}">
                <a16:creationId xmlns:a16="http://schemas.microsoft.com/office/drawing/2014/main" id="{F37E2FBC-BA43-FF5C-5F2E-BB0D99F29526}"/>
              </a:ext>
            </a:extLst>
          </p:cNvPr>
          <p:cNvSpPr txBox="1">
            <a:spLocks noChangeArrowheads="1"/>
          </p:cNvSpPr>
          <p:nvPr/>
        </p:nvSpPr>
        <p:spPr bwMode="auto">
          <a:xfrm>
            <a:off x="5262427" y="1826684"/>
            <a:ext cx="43794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Sep.</a:t>
            </a:r>
          </a:p>
        </p:txBody>
      </p:sp>
      <p:sp>
        <p:nvSpPr>
          <p:cNvPr id="17455" name="TextBox 66">
            <a:extLst>
              <a:ext uri="{FF2B5EF4-FFF2-40B4-BE49-F238E27FC236}">
                <a16:creationId xmlns:a16="http://schemas.microsoft.com/office/drawing/2014/main" id="{FB30F2A7-90A3-E3DE-06A0-0317D572539C}"/>
              </a:ext>
            </a:extLst>
          </p:cNvPr>
          <p:cNvSpPr txBox="1">
            <a:spLocks noChangeArrowheads="1"/>
          </p:cNvSpPr>
          <p:nvPr/>
        </p:nvSpPr>
        <p:spPr bwMode="auto">
          <a:xfrm>
            <a:off x="8925984" y="1826684"/>
            <a:ext cx="43794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Sep.</a:t>
            </a:r>
          </a:p>
        </p:txBody>
      </p:sp>
      <p:sp>
        <p:nvSpPr>
          <p:cNvPr id="17456" name="TextBox 67">
            <a:extLst>
              <a:ext uri="{FF2B5EF4-FFF2-40B4-BE49-F238E27FC236}">
                <a16:creationId xmlns:a16="http://schemas.microsoft.com/office/drawing/2014/main" id="{BF39E3B0-A26E-FAE4-A99E-E30F11D523CC}"/>
              </a:ext>
            </a:extLst>
          </p:cNvPr>
          <p:cNvSpPr txBox="1">
            <a:spLocks noChangeArrowheads="1"/>
          </p:cNvSpPr>
          <p:nvPr/>
        </p:nvSpPr>
        <p:spPr bwMode="auto">
          <a:xfrm>
            <a:off x="188384"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57" name="TextBox 69">
            <a:extLst>
              <a:ext uri="{FF2B5EF4-FFF2-40B4-BE49-F238E27FC236}">
                <a16:creationId xmlns:a16="http://schemas.microsoft.com/office/drawing/2014/main" id="{B4B5D527-A10F-9EF4-CB1D-999F87B63633}"/>
              </a:ext>
            </a:extLst>
          </p:cNvPr>
          <p:cNvSpPr txBox="1">
            <a:spLocks noChangeArrowheads="1"/>
          </p:cNvSpPr>
          <p:nvPr/>
        </p:nvSpPr>
        <p:spPr bwMode="auto">
          <a:xfrm>
            <a:off x="2514600" y="1826684"/>
            <a:ext cx="44916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Dec.</a:t>
            </a:r>
          </a:p>
        </p:txBody>
      </p:sp>
      <p:sp>
        <p:nvSpPr>
          <p:cNvPr id="17458" name="TextBox 70">
            <a:extLst>
              <a:ext uri="{FF2B5EF4-FFF2-40B4-BE49-F238E27FC236}">
                <a16:creationId xmlns:a16="http://schemas.microsoft.com/office/drawing/2014/main" id="{14600030-E5AE-6738-F7FE-C1A60CE392DC}"/>
              </a:ext>
            </a:extLst>
          </p:cNvPr>
          <p:cNvSpPr txBox="1">
            <a:spLocks noChangeArrowheads="1"/>
          </p:cNvSpPr>
          <p:nvPr/>
        </p:nvSpPr>
        <p:spPr bwMode="auto">
          <a:xfrm>
            <a:off x="6104467" y="1826684"/>
            <a:ext cx="44916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Dec.</a:t>
            </a:r>
          </a:p>
        </p:txBody>
      </p:sp>
      <p:sp>
        <p:nvSpPr>
          <p:cNvPr id="17459" name="TextBox 71">
            <a:extLst>
              <a:ext uri="{FF2B5EF4-FFF2-40B4-BE49-F238E27FC236}">
                <a16:creationId xmlns:a16="http://schemas.microsoft.com/office/drawing/2014/main" id="{A97B5865-FCE7-1A30-1DEA-4AA01AD3ECF5}"/>
              </a:ext>
            </a:extLst>
          </p:cNvPr>
          <p:cNvSpPr txBox="1">
            <a:spLocks noChangeArrowheads="1"/>
          </p:cNvSpPr>
          <p:nvPr/>
        </p:nvSpPr>
        <p:spPr bwMode="auto">
          <a:xfrm>
            <a:off x="9781117" y="1826684"/>
            <a:ext cx="44916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Dec.</a:t>
            </a:r>
          </a:p>
        </p:txBody>
      </p:sp>
      <p:sp>
        <p:nvSpPr>
          <p:cNvPr id="92" name="TextBox 91">
            <a:extLst>
              <a:ext uri="{FF2B5EF4-FFF2-40B4-BE49-F238E27FC236}">
                <a16:creationId xmlns:a16="http://schemas.microsoft.com/office/drawing/2014/main" id="{41094D96-4519-A119-6C23-D36327FE7B93}"/>
              </a:ext>
            </a:extLst>
          </p:cNvPr>
          <p:cNvSpPr txBox="1"/>
          <p:nvPr/>
        </p:nvSpPr>
        <p:spPr>
          <a:xfrm>
            <a:off x="11146367" y="1178984"/>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17462" name="Chevron 79">
            <a:extLst>
              <a:ext uri="{FF2B5EF4-FFF2-40B4-BE49-F238E27FC236}">
                <a16:creationId xmlns:a16="http://schemas.microsoft.com/office/drawing/2014/main" id="{7FBED920-66EE-647E-5A1D-61890EFD337C}"/>
              </a:ext>
            </a:extLst>
          </p:cNvPr>
          <p:cNvSpPr>
            <a:spLocks noChangeArrowheads="1"/>
          </p:cNvSpPr>
          <p:nvPr/>
        </p:nvSpPr>
        <p:spPr bwMode="auto">
          <a:xfrm>
            <a:off x="8824384" y="4686301"/>
            <a:ext cx="1157816" cy="277284"/>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33">
                <a:latin typeface="Montserrat" panose="00000500000000000000" pitchFamily="2" charset="0"/>
                <a:cs typeface="Arial" panose="020B0604020202020204" pitchFamily="34" charset="0"/>
              </a:rPr>
              <a:t>RAN4_Perf </a:t>
            </a:r>
            <a:endParaRPr lang="fr-FR" altLang="en-US" sz="667">
              <a:latin typeface="Montserrat" panose="00000500000000000000" pitchFamily="2" charset="0"/>
              <a:cs typeface="Arial" panose="020B0604020202020204" pitchFamily="34" charset="0"/>
            </a:endParaRPr>
          </a:p>
        </p:txBody>
      </p:sp>
      <p:sp>
        <p:nvSpPr>
          <p:cNvPr id="16" name="Chevron 58">
            <a:extLst>
              <a:ext uri="{FF2B5EF4-FFF2-40B4-BE49-F238E27FC236}">
                <a16:creationId xmlns:a16="http://schemas.microsoft.com/office/drawing/2014/main" id="{5C843348-AB8B-EB98-E099-AB29F45FAE77}"/>
              </a:ext>
            </a:extLst>
          </p:cNvPr>
          <p:cNvSpPr/>
          <p:nvPr/>
        </p:nvSpPr>
        <p:spPr bwMode="auto">
          <a:xfrm>
            <a:off x="4013201" y="5018618"/>
            <a:ext cx="5092700" cy="30056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Stage 3 (CT &amp; SA) </a:t>
            </a:r>
          </a:p>
        </p:txBody>
      </p:sp>
      <p:sp>
        <p:nvSpPr>
          <p:cNvPr id="17" name="Chevron 60">
            <a:extLst>
              <a:ext uri="{FF2B5EF4-FFF2-40B4-BE49-F238E27FC236}">
                <a16:creationId xmlns:a16="http://schemas.microsoft.com/office/drawing/2014/main" id="{17A88905-A9FA-A2BB-A116-53280018334C}"/>
              </a:ext>
            </a:extLst>
          </p:cNvPr>
          <p:cNvSpPr/>
          <p:nvPr/>
        </p:nvSpPr>
        <p:spPr bwMode="auto">
          <a:xfrm>
            <a:off x="2808818" y="4322234"/>
            <a:ext cx="5353049" cy="2772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RAN1</a:t>
            </a:r>
          </a:p>
        </p:txBody>
      </p:sp>
      <p:sp>
        <p:nvSpPr>
          <p:cNvPr id="18" name="Chevron 60">
            <a:extLst>
              <a:ext uri="{FF2B5EF4-FFF2-40B4-BE49-F238E27FC236}">
                <a16:creationId xmlns:a16="http://schemas.microsoft.com/office/drawing/2014/main" id="{6C844825-B87B-FE34-62F5-4EB9818A178E}"/>
              </a:ext>
            </a:extLst>
          </p:cNvPr>
          <p:cNvSpPr/>
          <p:nvPr/>
        </p:nvSpPr>
        <p:spPr bwMode="auto">
          <a:xfrm>
            <a:off x="2180167" y="3937000"/>
            <a:ext cx="4182533"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2 (SA2, SA6,…) Normative</a:t>
            </a:r>
          </a:p>
        </p:txBody>
      </p:sp>
      <p:sp>
        <p:nvSpPr>
          <p:cNvPr id="22" name="Chevron 60">
            <a:extLst>
              <a:ext uri="{FF2B5EF4-FFF2-40B4-BE49-F238E27FC236}">
                <a16:creationId xmlns:a16="http://schemas.microsoft.com/office/drawing/2014/main" id="{19567EF5-0183-6D10-3220-078DAC35F298}"/>
              </a:ext>
            </a:extLst>
          </p:cNvPr>
          <p:cNvSpPr/>
          <p:nvPr/>
        </p:nvSpPr>
        <p:spPr bwMode="auto">
          <a:xfrm>
            <a:off x="3634318" y="4690534"/>
            <a:ext cx="5353049" cy="2772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 (RAN2/3/4core)</a:t>
            </a:r>
          </a:p>
        </p:txBody>
      </p:sp>
      <p:sp>
        <p:nvSpPr>
          <p:cNvPr id="25" name="Chevron 58">
            <a:extLst>
              <a:ext uri="{FF2B5EF4-FFF2-40B4-BE49-F238E27FC236}">
                <a16:creationId xmlns:a16="http://schemas.microsoft.com/office/drawing/2014/main" id="{3A728F7C-B2A9-CF29-C3A2-7F395D4F749F}"/>
              </a:ext>
            </a:extLst>
          </p:cNvPr>
          <p:cNvSpPr/>
          <p:nvPr/>
        </p:nvSpPr>
        <p:spPr bwMode="auto">
          <a:xfrm>
            <a:off x="6769101" y="5431368"/>
            <a:ext cx="3181351" cy="31961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ASN.1 &amp; Open APIs </a:t>
            </a:r>
          </a:p>
        </p:txBody>
      </p:sp>
      <p:sp>
        <p:nvSpPr>
          <p:cNvPr id="3" name="Chevron 60">
            <a:extLst>
              <a:ext uri="{FF2B5EF4-FFF2-40B4-BE49-F238E27FC236}">
                <a16:creationId xmlns:a16="http://schemas.microsoft.com/office/drawing/2014/main" id="{0A5A3D82-EC9B-3ADE-A805-696272707764}"/>
              </a:ext>
            </a:extLst>
          </p:cNvPr>
          <p:cNvSpPr>
            <a:spLocks noChangeArrowheads="1"/>
          </p:cNvSpPr>
          <p:nvPr/>
        </p:nvSpPr>
        <p:spPr bwMode="auto">
          <a:xfrm>
            <a:off x="1420284" y="3443818"/>
            <a:ext cx="1295400" cy="37464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933" dirty="0">
                <a:latin typeface="Montserrat" panose="00000500000000000000" pitchFamily="50" charset="0"/>
                <a:cs typeface="Arial" panose="020B0604020202020204" pitchFamily="34" charset="0"/>
              </a:rPr>
              <a:t>St.2 Content </a:t>
            </a:r>
            <a:r>
              <a:rPr lang="fr-FR" altLang="en-US" sz="933" dirty="0" err="1">
                <a:latin typeface="Montserrat" panose="00000500000000000000" pitchFamily="50" charset="0"/>
                <a:cs typeface="Arial" panose="020B0604020202020204" pitchFamily="34" charset="0"/>
              </a:rPr>
              <a:t>approval</a:t>
            </a:r>
            <a:endParaRPr lang="fr-FR" altLang="en-US" sz="933" dirty="0">
              <a:latin typeface="Montserrat" panose="00000500000000000000" pitchFamily="50" charset="0"/>
              <a:cs typeface="Arial" panose="020B0604020202020204" pitchFamily="34" charset="0"/>
            </a:endParaRPr>
          </a:p>
        </p:txBody>
      </p:sp>
      <p:sp>
        <p:nvSpPr>
          <p:cNvPr id="17469" name="TextBox 86">
            <a:extLst>
              <a:ext uri="{FF2B5EF4-FFF2-40B4-BE49-F238E27FC236}">
                <a16:creationId xmlns:a16="http://schemas.microsoft.com/office/drawing/2014/main" id="{10E44D0D-576B-A569-BE45-7A9CACFC94F7}"/>
              </a:ext>
            </a:extLst>
          </p:cNvPr>
          <p:cNvSpPr txBox="1">
            <a:spLocks noChangeArrowheads="1"/>
          </p:cNvSpPr>
          <p:nvPr/>
        </p:nvSpPr>
        <p:spPr bwMode="auto">
          <a:xfrm>
            <a:off x="976535" y="1621367"/>
            <a:ext cx="46839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#100</a:t>
            </a:r>
            <a:endParaRPr lang="en-GB" altLang="en-US" sz="533">
              <a:latin typeface="Montserrat" panose="00000500000000000000" pitchFamily="2" charset="0"/>
            </a:endParaRPr>
          </a:p>
        </p:txBody>
      </p:sp>
      <p:sp>
        <p:nvSpPr>
          <p:cNvPr id="17470" name="TextBox 60">
            <a:extLst>
              <a:ext uri="{FF2B5EF4-FFF2-40B4-BE49-F238E27FC236}">
                <a16:creationId xmlns:a16="http://schemas.microsoft.com/office/drawing/2014/main" id="{55D8DEE1-0FC7-4175-1A06-A519082BCC27}"/>
              </a:ext>
            </a:extLst>
          </p:cNvPr>
          <p:cNvSpPr txBox="1">
            <a:spLocks noChangeArrowheads="1"/>
          </p:cNvSpPr>
          <p:nvPr/>
        </p:nvSpPr>
        <p:spPr bwMode="auto">
          <a:xfrm>
            <a:off x="954617"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29" name="TextBox 28">
            <a:extLst>
              <a:ext uri="{FF2B5EF4-FFF2-40B4-BE49-F238E27FC236}">
                <a16:creationId xmlns:a16="http://schemas.microsoft.com/office/drawing/2014/main" id="{D3D686F8-ED82-6617-D806-C4A879336399}"/>
              </a:ext>
            </a:extLst>
          </p:cNvPr>
          <p:cNvSpPr txBox="1"/>
          <p:nvPr/>
        </p:nvSpPr>
        <p:spPr>
          <a:xfrm>
            <a:off x="1204385" y="1208617"/>
            <a:ext cx="729687"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7472" name="Rectangle 12">
            <a:extLst>
              <a:ext uri="{FF2B5EF4-FFF2-40B4-BE49-F238E27FC236}">
                <a16:creationId xmlns:a16="http://schemas.microsoft.com/office/drawing/2014/main" id="{AAE91857-00D6-80E6-0802-C60E42247EAA}"/>
              </a:ext>
            </a:extLst>
          </p:cNvPr>
          <p:cNvSpPr>
            <a:spLocks noChangeArrowheads="1"/>
          </p:cNvSpPr>
          <p:nvPr/>
        </p:nvSpPr>
        <p:spPr bwMode="auto">
          <a:xfrm>
            <a:off x="7594600" y="6420611"/>
            <a:ext cx="1159933"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67" dirty="0">
                <a:solidFill>
                  <a:srgbClr val="C00000"/>
                </a:solidFill>
                <a:latin typeface="Montserrat" panose="00000500000000000000" pitchFamily="2" charset="0"/>
              </a:rPr>
              <a:t>Now</a:t>
            </a:r>
          </a:p>
        </p:txBody>
      </p:sp>
      <p:sp>
        <p:nvSpPr>
          <p:cNvPr id="4" name="Chevron 60">
            <a:extLst>
              <a:ext uri="{FF2B5EF4-FFF2-40B4-BE49-F238E27FC236}">
                <a16:creationId xmlns:a16="http://schemas.microsoft.com/office/drawing/2014/main" id="{89868D0B-3FEE-8610-2056-6C3F72FA2E29}"/>
              </a:ext>
            </a:extLst>
          </p:cNvPr>
          <p:cNvSpPr/>
          <p:nvPr/>
        </p:nvSpPr>
        <p:spPr bwMode="auto">
          <a:xfrm>
            <a:off x="1761067" y="2353734"/>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100%</a:t>
            </a:r>
          </a:p>
        </p:txBody>
      </p:sp>
      <p:sp>
        <p:nvSpPr>
          <p:cNvPr id="14" name="Chevron 60">
            <a:extLst>
              <a:ext uri="{FF2B5EF4-FFF2-40B4-BE49-F238E27FC236}">
                <a16:creationId xmlns:a16="http://schemas.microsoft.com/office/drawing/2014/main" id="{646E7AD7-3632-784D-D102-DC06C0316E17}"/>
              </a:ext>
            </a:extLst>
          </p:cNvPr>
          <p:cNvSpPr/>
          <p:nvPr/>
        </p:nvSpPr>
        <p:spPr bwMode="auto">
          <a:xfrm>
            <a:off x="71967" y="2349500"/>
            <a:ext cx="186055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Stage 1 80%</a:t>
            </a:r>
          </a:p>
        </p:txBody>
      </p:sp>
      <p:sp>
        <p:nvSpPr>
          <p:cNvPr id="17475" name="TextBox 67">
            <a:extLst>
              <a:ext uri="{FF2B5EF4-FFF2-40B4-BE49-F238E27FC236}">
                <a16:creationId xmlns:a16="http://schemas.microsoft.com/office/drawing/2014/main" id="{4D0454FC-8357-F7D4-27A3-7B357ACF2B91}"/>
              </a:ext>
            </a:extLst>
          </p:cNvPr>
          <p:cNvSpPr txBox="1">
            <a:spLocks noChangeArrowheads="1"/>
          </p:cNvSpPr>
          <p:nvPr/>
        </p:nvSpPr>
        <p:spPr bwMode="auto">
          <a:xfrm>
            <a:off x="-29633" y="1422400"/>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TSGs</a:t>
            </a:r>
          </a:p>
        </p:txBody>
      </p:sp>
      <p:sp>
        <p:nvSpPr>
          <p:cNvPr id="17476" name="Diamond 3">
            <a:extLst>
              <a:ext uri="{FF2B5EF4-FFF2-40B4-BE49-F238E27FC236}">
                <a16:creationId xmlns:a16="http://schemas.microsoft.com/office/drawing/2014/main" id="{A5B8E233-3513-86AA-A6D0-A7696191AFE7}"/>
              </a:ext>
            </a:extLst>
          </p:cNvPr>
          <p:cNvSpPr>
            <a:spLocks noChangeArrowheads="1"/>
          </p:cNvSpPr>
          <p:nvPr/>
        </p:nvSpPr>
        <p:spPr bwMode="auto">
          <a:xfrm>
            <a:off x="565151" y="2753784"/>
            <a:ext cx="1195916" cy="522816"/>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800"/>
          </a:p>
        </p:txBody>
      </p:sp>
      <p:sp>
        <p:nvSpPr>
          <p:cNvPr id="17477" name="TextBox 6">
            <a:extLst>
              <a:ext uri="{FF2B5EF4-FFF2-40B4-BE49-F238E27FC236}">
                <a16:creationId xmlns:a16="http://schemas.microsoft.com/office/drawing/2014/main" id="{5FCD5681-5215-0194-22BF-BA9407FA291C}"/>
              </a:ext>
            </a:extLst>
          </p:cNvPr>
          <p:cNvSpPr txBox="1">
            <a:spLocks noChangeArrowheads="1"/>
          </p:cNvSpPr>
          <p:nvPr/>
        </p:nvSpPr>
        <p:spPr bwMode="auto">
          <a:xfrm>
            <a:off x="704851" y="2827867"/>
            <a:ext cx="87841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800" b="1">
                <a:solidFill>
                  <a:schemeClr val="bg1"/>
                </a:solidFill>
                <a:latin typeface="Montserrat" panose="00000500000000000000" pitchFamily="2" charset="0"/>
                <a:cs typeface="Arial" panose="020B0604020202020204" pitchFamily="34" charset="0"/>
              </a:rPr>
              <a:t> </a:t>
            </a:r>
            <a:r>
              <a:rPr lang="fr-FR" altLang="en-US" sz="800">
                <a:solidFill>
                  <a:schemeClr val="bg1"/>
                </a:solidFill>
                <a:latin typeface="Montserrat" panose="00000500000000000000" pitchFamily="2" charset="0"/>
                <a:cs typeface="Arial" panose="020B0604020202020204" pitchFamily="34" charset="0"/>
              </a:rPr>
              <a:t>RAN Rel-19 workshop</a:t>
            </a:r>
          </a:p>
        </p:txBody>
      </p:sp>
      <p:sp>
        <p:nvSpPr>
          <p:cNvPr id="17478" name="Diamond 16">
            <a:extLst>
              <a:ext uri="{FF2B5EF4-FFF2-40B4-BE49-F238E27FC236}">
                <a16:creationId xmlns:a16="http://schemas.microsoft.com/office/drawing/2014/main" id="{E93C09B3-60E0-1DFC-83C0-9133ACA46E22}"/>
              </a:ext>
            </a:extLst>
          </p:cNvPr>
          <p:cNvSpPr>
            <a:spLocks noChangeArrowheads="1"/>
          </p:cNvSpPr>
          <p:nvPr/>
        </p:nvSpPr>
        <p:spPr bwMode="auto">
          <a:xfrm>
            <a:off x="535518" y="3363384"/>
            <a:ext cx="1155700" cy="491067"/>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17479" name="TextBox 7">
            <a:extLst>
              <a:ext uri="{FF2B5EF4-FFF2-40B4-BE49-F238E27FC236}">
                <a16:creationId xmlns:a16="http://schemas.microsoft.com/office/drawing/2014/main" id="{D966007A-A646-7DD2-DCAA-9A3923679C57}"/>
              </a:ext>
            </a:extLst>
          </p:cNvPr>
          <p:cNvSpPr txBox="1">
            <a:spLocks noChangeArrowheads="1"/>
          </p:cNvSpPr>
          <p:nvPr/>
        </p:nvSpPr>
        <p:spPr bwMode="auto">
          <a:xfrm>
            <a:off x="741178" y="3435351"/>
            <a:ext cx="716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800">
                <a:solidFill>
                  <a:schemeClr val="bg1"/>
                </a:solidFill>
                <a:latin typeface="Montserrat" panose="00000500000000000000" pitchFamily="2" charset="0"/>
                <a:cs typeface="Arial" panose="020B0604020202020204" pitchFamily="34" charset="0"/>
              </a:rPr>
              <a:t>SA Rel-19 </a:t>
            </a:r>
          </a:p>
          <a:p>
            <a:pPr algn="ctr"/>
            <a:r>
              <a:rPr lang="fr-FR" altLang="en-US" sz="800">
                <a:solidFill>
                  <a:schemeClr val="bg1"/>
                </a:solidFill>
                <a:latin typeface="Montserrat" panose="00000500000000000000" pitchFamily="2" charset="0"/>
                <a:cs typeface="Arial" panose="020B0604020202020204" pitchFamily="34" charset="0"/>
              </a:rPr>
              <a:t>Workshop</a:t>
            </a:r>
          </a:p>
        </p:txBody>
      </p:sp>
      <p:cxnSp>
        <p:nvCxnSpPr>
          <p:cNvPr id="5" name="Straight Connector 114">
            <a:extLst>
              <a:ext uri="{FF2B5EF4-FFF2-40B4-BE49-F238E27FC236}">
                <a16:creationId xmlns:a16="http://schemas.microsoft.com/office/drawing/2014/main" id="{D293CFCC-D896-5184-E5C7-45BF2F86B773}"/>
              </a:ext>
            </a:extLst>
          </p:cNvPr>
          <p:cNvCxnSpPr>
            <a:cxnSpLocks noChangeShapeType="1"/>
          </p:cNvCxnSpPr>
          <p:nvPr/>
        </p:nvCxnSpPr>
        <p:spPr bwMode="auto">
          <a:xfrm>
            <a:off x="1162051" y="2254251"/>
            <a:ext cx="16933" cy="4273549"/>
          </a:xfrm>
          <a:prstGeom prst="line">
            <a:avLst/>
          </a:prstGeom>
          <a:noFill/>
          <a:ln w="9525" algn="ctr">
            <a:solidFill>
              <a:schemeClr val="accent3"/>
            </a:solidFill>
            <a:prstDash val="dash"/>
            <a:round/>
            <a:headEnd/>
            <a:tailEnd/>
          </a:ln>
        </p:spPr>
      </p:cxnSp>
      <p:cxnSp>
        <p:nvCxnSpPr>
          <p:cNvPr id="9" name="Straight Connector 114">
            <a:extLst>
              <a:ext uri="{FF2B5EF4-FFF2-40B4-BE49-F238E27FC236}">
                <a16:creationId xmlns:a16="http://schemas.microsoft.com/office/drawing/2014/main" id="{FE3895CB-3E7C-9F4F-088B-15F2D26B2201}"/>
              </a:ext>
            </a:extLst>
          </p:cNvPr>
          <p:cNvCxnSpPr>
            <a:cxnSpLocks noChangeShapeType="1"/>
          </p:cNvCxnSpPr>
          <p:nvPr/>
        </p:nvCxnSpPr>
        <p:spPr bwMode="auto">
          <a:xfrm>
            <a:off x="1900767" y="2351618"/>
            <a:ext cx="0" cy="4176183"/>
          </a:xfrm>
          <a:prstGeom prst="line">
            <a:avLst/>
          </a:prstGeom>
          <a:noFill/>
          <a:ln w="9525" algn="ctr">
            <a:solidFill>
              <a:schemeClr val="accent4">
                <a:lumMod val="40000"/>
                <a:lumOff val="60000"/>
              </a:schemeClr>
            </a:solidFill>
            <a:prstDash val="dash"/>
            <a:round/>
            <a:headEnd/>
            <a:tailEnd/>
          </a:ln>
        </p:spPr>
      </p:cxnSp>
      <p:cxnSp>
        <p:nvCxnSpPr>
          <p:cNvPr id="6" name="Straight Connector 114">
            <a:extLst>
              <a:ext uri="{FF2B5EF4-FFF2-40B4-BE49-F238E27FC236}">
                <a16:creationId xmlns:a16="http://schemas.microsoft.com/office/drawing/2014/main" id="{3AF73AB5-92CC-8C3F-D877-47961DF88D30}"/>
              </a:ext>
            </a:extLst>
          </p:cNvPr>
          <p:cNvCxnSpPr>
            <a:cxnSpLocks noChangeShapeType="1"/>
          </p:cNvCxnSpPr>
          <p:nvPr/>
        </p:nvCxnSpPr>
        <p:spPr bwMode="auto">
          <a:xfrm>
            <a:off x="8161867" y="2060575"/>
            <a:ext cx="0" cy="434551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sp>
        <p:nvSpPr>
          <p:cNvPr id="7" name="Star: 5 Points 6">
            <a:extLst>
              <a:ext uri="{FF2B5EF4-FFF2-40B4-BE49-F238E27FC236}">
                <a16:creationId xmlns:a16="http://schemas.microsoft.com/office/drawing/2014/main" id="{184377AB-53B5-5625-A045-27D359756E19}"/>
              </a:ext>
            </a:extLst>
          </p:cNvPr>
          <p:cNvSpPr/>
          <p:nvPr/>
        </p:nvSpPr>
        <p:spPr bwMode="auto">
          <a:xfrm>
            <a:off x="7918733" y="4173291"/>
            <a:ext cx="452401" cy="429117"/>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8992F-C49F-EE61-F694-80B07DDE0885}"/>
            </a:ext>
          </a:extLst>
        </p:cNvPr>
        <p:cNvGrpSpPr/>
        <p:nvPr/>
      </p:nvGrpSpPr>
      <p:grpSpPr>
        <a:xfrm>
          <a:off x="0" y="0"/>
          <a:ext cx="0" cy="0"/>
          <a:chOff x="0" y="0"/>
          <a:chExt cx="0" cy="0"/>
        </a:xfrm>
      </p:grpSpPr>
      <p:cxnSp>
        <p:nvCxnSpPr>
          <p:cNvPr id="60" name="Straight Connector 114">
            <a:extLst>
              <a:ext uri="{FF2B5EF4-FFF2-40B4-BE49-F238E27FC236}">
                <a16:creationId xmlns:a16="http://schemas.microsoft.com/office/drawing/2014/main" id="{F15672DF-A3AB-3988-49FA-718AB9547C1F}"/>
              </a:ext>
            </a:extLst>
          </p:cNvPr>
          <p:cNvCxnSpPr>
            <a:cxnSpLocks noChangeShapeType="1"/>
          </p:cNvCxnSpPr>
          <p:nvPr/>
        </p:nvCxnSpPr>
        <p:spPr bwMode="auto">
          <a:xfrm>
            <a:off x="3721805" y="1436095"/>
            <a:ext cx="0" cy="5197252"/>
          </a:xfrm>
          <a:prstGeom prst="line">
            <a:avLst/>
          </a:prstGeom>
          <a:noFill/>
          <a:ln w="28575" algn="ctr">
            <a:solidFill>
              <a:schemeClr val="accent4">
                <a:lumMod val="40000"/>
                <a:lumOff val="60000"/>
              </a:schemeClr>
            </a:solidFill>
            <a:round/>
            <a:headEnd/>
            <a:tailEnd/>
          </a:ln>
        </p:spPr>
      </p:cxnSp>
      <p:cxnSp>
        <p:nvCxnSpPr>
          <p:cNvPr id="4" name="Straight Connector 114">
            <a:extLst>
              <a:ext uri="{FF2B5EF4-FFF2-40B4-BE49-F238E27FC236}">
                <a16:creationId xmlns:a16="http://schemas.microsoft.com/office/drawing/2014/main" id="{D777A93A-0494-CB81-BF07-6ED0D44FE2A4}"/>
              </a:ext>
            </a:extLst>
          </p:cNvPr>
          <p:cNvCxnSpPr>
            <a:cxnSpLocks noChangeShapeType="1"/>
          </p:cNvCxnSpPr>
          <p:nvPr/>
        </p:nvCxnSpPr>
        <p:spPr bwMode="auto">
          <a:xfrm>
            <a:off x="493885" y="1436095"/>
            <a:ext cx="0" cy="5197252"/>
          </a:xfrm>
          <a:prstGeom prst="line">
            <a:avLst/>
          </a:prstGeom>
          <a:noFill/>
          <a:ln w="28575" algn="ctr">
            <a:solidFill>
              <a:schemeClr val="accent4">
                <a:lumMod val="40000"/>
                <a:lumOff val="60000"/>
              </a:schemeClr>
            </a:solidFill>
            <a:round/>
            <a:headEnd/>
            <a:tailEnd/>
          </a:ln>
        </p:spPr>
      </p:cxnSp>
      <p:cxnSp>
        <p:nvCxnSpPr>
          <p:cNvPr id="8" name="Straight Connector 7">
            <a:extLst>
              <a:ext uri="{FF2B5EF4-FFF2-40B4-BE49-F238E27FC236}">
                <a16:creationId xmlns:a16="http://schemas.microsoft.com/office/drawing/2014/main" id="{074300E3-F476-EEBF-D35B-A1E8736C7C9D}"/>
              </a:ext>
            </a:extLst>
          </p:cNvPr>
          <p:cNvCxnSpPr>
            <a:cxnSpLocks/>
          </p:cNvCxnSpPr>
          <p:nvPr/>
        </p:nvCxnSpPr>
        <p:spPr bwMode="auto">
          <a:xfrm>
            <a:off x="581247" y="753271"/>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 name="Straight Connector 114">
            <a:extLst>
              <a:ext uri="{FF2B5EF4-FFF2-40B4-BE49-F238E27FC236}">
                <a16:creationId xmlns:a16="http://schemas.microsoft.com/office/drawing/2014/main" id="{C33B306E-5E8B-AC76-C303-4AC9B7802E64}"/>
              </a:ext>
            </a:extLst>
          </p:cNvPr>
          <p:cNvCxnSpPr>
            <a:cxnSpLocks noChangeShapeType="1"/>
          </p:cNvCxnSpPr>
          <p:nvPr/>
        </p:nvCxnSpPr>
        <p:spPr bwMode="auto">
          <a:xfrm>
            <a:off x="5323741" y="1398049"/>
            <a:ext cx="0" cy="498953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272" name="Straight Connector 114">
            <a:extLst>
              <a:ext uri="{FF2B5EF4-FFF2-40B4-BE49-F238E27FC236}">
                <a16:creationId xmlns:a16="http://schemas.microsoft.com/office/drawing/2014/main" id="{63507367-7C85-5DDA-8929-8D09E8B90A31}"/>
              </a:ext>
            </a:extLst>
          </p:cNvPr>
          <p:cNvCxnSpPr>
            <a:cxnSpLocks noChangeShapeType="1"/>
          </p:cNvCxnSpPr>
          <p:nvPr/>
        </p:nvCxnSpPr>
        <p:spPr bwMode="auto">
          <a:xfrm>
            <a:off x="1313107" y="1436095"/>
            <a:ext cx="0" cy="5242408"/>
          </a:xfrm>
          <a:prstGeom prst="line">
            <a:avLst/>
          </a:prstGeom>
          <a:noFill/>
          <a:ln w="9525" algn="ctr">
            <a:solidFill>
              <a:schemeClr val="accent4">
                <a:lumMod val="40000"/>
                <a:lumOff val="60000"/>
              </a:schemeClr>
            </a:solidFill>
            <a:prstDash val="dash"/>
            <a:round/>
            <a:headEnd/>
            <a:tailEnd/>
          </a:ln>
        </p:spPr>
      </p:cxnSp>
      <p:sp>
        <p:nvSpPr>
          <p:cNvPr id="2" name="TextBox 1">
            <a:extLst>
              <a:ext uri="{FF2B5EF4-FFF2-40B4-BE49-F238E27FC236}">
                <a16:creationId xmlns:a16="http://schemas.microsoft.com/office/drawing/2014/main" id="{3B9E7960-6113-C4D1-ECEF-73196F0C03E0}"/>
              </a:ext>
            </a:extLst>
          </p:cNvPr>
          <p:cNvSpPr txBox="1"/>
          <p:nvPr/>
        </p:nvSpPr>
        <p:spPr>
          <a:xfrm>
            <a:off x="1778010" y="590288"/>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grpSp>
        <p:nvGrpSpPr>
          <p:cNvPr id="13" name="Group 12">
            <a:extLst>
              <a:ext uri="{FF2B5EF4-FFF2-40B4-BE49-F238E27FC236}">
                <a16:creationId xmlns:a16="http://schemas.microsoft.com/office/drawing/2014/main" id="{BA5BB33D-59DC-8CD1-D095-4371152BEFFE}"/>
              </a:ext>
            </a:extLst>
          </p:cNvPr>
          <p:cNvGrpSpPr/>
          <p:nvPr/>
        </p:nvGrpSpPr>
        <p:grpSpPr>
          <a:xfrm>
            <a:off x="1063750" y="944053"/>
            <a:ext cx="458247" cy="441216"/>
            <a:chOff x="1018228" y="755453"/>
            <a:chExt cx="343685" cy="330912"/>
          </a:xfrm>
        </p:grpSpPr>
        <p:sp>
          <p:nvSpPr>
            <p:cNvPr id="17432" name="TextBox 86">
              <a:extLst>
                <a:ext uri="{FF2B5EF4-FFF2-40B4-BE49-F238E27FC236}">
                  <a16:creationId xmlns:a16="http://schemas.microsoft.com/office/drawing/2014/main" id="{988CC082-346E-34BD-676E-57B18118E760}"/>
                </a:ext>
              </a:extLst>
            </p:cNvPr>
            <p:cNvSpPr txBox="1">
              <a:spLocks noChangeArrowheads="1"/>
            </p:cNvSpPr>
            <p:nvPr/>
          </p:nvSpPr>
          <p:spPr bwMode="auto">
            <a:xfrm>
              <a:off x="1019031"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#103</a:t>
              </a:r>
              <a:endParaRPr lang="en-GB" altLang="en-US" sz="533">
                <a:latin typeface="Montserrat" panose="00000500000000000000" pitchFamily="2" charset="0"/>
              </a:endParaRPr>
            </a:p>
          </p:txBody>
        </p:sp>
        <p:sp>
          <p:nvSpPr>
            <p:cNvPr id="17448" name="TextBox 59">
              <a:extLst>
                <a:ext uri="{FF2B5EF4-FFF2-40B4-BE49-F238E27FC236}">
                  <a16:creationId xmlns:a16="http://schemas.microsoft.com/office/drawing/2014/main" id="{165C6395-ACED-7B3D-FC22-AC91FB3A142F}"/>
                </a:ext>
              </a:extLst>
            </p:cNvPr>
            <p:cNvSpPr txBox="1">
              <a:spLocks noChangeArrowheads="1"/>
            </p:cNvSpPr>
            <p:nvPr/>
          </p:nvSpPr>
          <p:spPr bwMode="auto">
            <a:xfrm>
              <a:off x="1018228"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7489" name="Group 17488">
            <a:extLst>
              <a:ext uri="{FF2B5EF4-FFF2-40B4-BE49-F238E27FC236}">
                <a16:creationId xmlns:a16="http://schemas.microsoft.com/office/drawing/2014/main" id="{D08FB91D-770B-B580-B528-B623B4BC2A75}"/>
              </a:ext>
            </a:extLst>
          </p:cNvPr>
          <p:cNvGrpSpPr/>
          <p:nvPr/>
        </p:nvGrpSpPr>
        <p:grpSpPr>
          <a:xfrm>
            <a:off x="7536355" y="944053"/>
            <a:ext cx="446950" cy="441216"/>
            <a:chOff x="6342728" y="755453"/>
            <a:chExt cx="335213" cy="330912"/>
          </a:xfrm>
        </p:grpSpPr>
        <p:sp>
          <p:nvSpPr>
            <p:cNvPr id="17440" name="TextBox 86">
              <a:extLst>
                <a:ext uri="{FF2B5EF4-FFF2-40B4-BE49-F238E27FC236}">
                  <a16:creationId xmlns:a16="http://schemas.microsoft.com/office/drawing/2014/main" id="{6A931EFD-74D2-FC18-4BBF-502319A23C88}"/>
                </a:ext>
              </a:extLst>
            </p:cNvPr>
            <p:cNvSpPr txBox="1">
              <a:spLocks noChangeArrowheads="1"/>
            </p:cNvSpPr>
            <p:nvPr/>
          </p:nvSpPr>
          <p:spPr bwMode="auto">
            <a:xfrm>
              <a:off x="6342728" y="755453"/>
              <a:ext cx="298400"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#111</a:t>
              </a:r>
              <a:endParaRPr lang="en-GB" altLang="en-US" sz="533">
                <a:latin typeface="Montserrat" panose="00000500000000000000" pitchFamily="2" charset="0"/>
              </a:endParaRPr>
            </a:p>
          </p:txBody>
        </p:sp>
        <p:sp>
          <p:nvSpPr>
            <p:cNvPr id="17449" name="TextBox 60">
              <a:extLst>
                <a:ext uri="{FF2B5EF4-FFF2-40B4-BE49-F238E27FC236}">
                  <a16:creationId xmlns:a16="http://schemas.microsoft.com/office/drawing/2014/main" id="{11D523C6-2A70-26A7-1D99-1B54A6962C42}"/>
                </a:ext>
              </a:extLst>
            </p:cNvPr>
            <p:cNvSpPr txBox="1">
              <a:spLocks noChangeArrowheads="1"/>
            </p:cNvSpPr>
            <p:nvPr/>
          </p:nvSpPr>
          <p:spPr bwMode="auto">
            <a:xfrm>
              <a:off x="6345878" y="909441"/>
              <a:ext cx="33206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grpSp>
      <p:grpSp>
        <p:nvGrpSpPr>
          <p:cNvPr id="23" name="Group 22">
            <a:extLst>
              <a:ext uri="{FF2B5EF4-FFF2-40B4-BE49-F238E27FC236}">
                <a16:creationId xmlns:a16="http://schemas.microsoft.com/office/drawing/2014/main" id="{043653F7-377D-9559-CA06-3E13217E3369}"/>
              </a:ext>
            </a:extLst>
          </p:cNvPr>
          <p:cNvGrpSpPr/>
          <p:nvPr/>
        </p:nvGrpSpPr>
        <p:grpSpPr>
          <a:xfrm>
            <a:off x="4261943" y="944053"/>
            <a:ext cx="484191" cy="441216"/>
            <a:chOff x="3683640" y="755453"/>
            <a:chExt cx="363143" cy="330912"/>
          </a:xfrm>
        </p:grpSpPr>
        <p:sp>
          <p:nvSpPr>
            <p:cNvPr id="17436" name="TextBox 86">
              <a:extLst>
                <a:ext uri="{FF2B5EF4-FFF2-40B4-BE49-F238E27FC236}">
                  <a16:creationId xmlns:a16="http://schemas.microsoft.com/office/drawing/2014/main" id="{58981BF9-119B-4A80-8B18-44F700DD4571}"/>
                </a:ext>
              </a:extLst>
            </p:cNvPr>
            <p:cNvSpPr txBox="1">
              <a:spLocks noChangeArrowheads="1"/>
            </p:cNvSpPr>
            <p:nvPr/>
          </p:nvSpPr>
          <p:spPr bwMode="auto">
            <a:xfrm>
              <a:off x="3701497" y="755453"/>
              <a:ext cx="34528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#107</a:t>
              </a:r>
              <a:endParaRPr lang="en-GB" altLang="en-US" sz="533">
                <a:latin typeface="Montserrat" panose="00000500000000000000" pitchFamily="2" charset="0"/>
              </a:endParaRPr>
            </a:p>
          </p:txBody>
        </p:sp>
        <p:sp>
          <p:nvSpPr>
            <p:cNvPr id="17450" name="TextBox 61">
              <a:extLst>
                <a:ext uri="{FF2B5EF4-FFF2-40B4-BE49-F238E27FC236}">
                  <a16:creationId xmlns:a16="http://schemas.microsoft.com/office/drawing/2014/main" id="{10B86475-D05A-F024-8D10-3834410937D0}"/>
                </a:ext>
              </a:extLst>
            </p:cNvPr>
            <p:cNvSpPr txBox="1">
              <a:spLocks noChangeArrowheads="1"/>
            </p:cNvSpPr>
            <p:nvPr/>
          </p:nvSpPr>
          <p:spPr bwMode="auto">
            <a:xfrm>
              <a:off x="3683640"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6" name="Group 15">
            <a:extLst>
              <a:ext uri="{FF2B5EF4-FFF2-40B4-BE49-F238E27FC236}">
                <a16:creationId xmlns:a16="http://schemas.microsoft.com/office/drawing/2014/main" id="{CBEEB882-0873-17C9-668A-5BD3DDAC9943}"/>
              </a:ext>
            </a:extLst>
          </p:cNvPr>
          <p:cNvGrpSpPr/>
          <p:nvPr/>
        </p:nvGrpSpPr>
        <p:grpSpPr>
          <a:xfrm>
            <a:off x="1869119" y="944053"/>
            <a:ext cx="471268" cy="441216"/>
            <a:chOff x="1705615" y="755453"/>
            <a:chExt cx="353451" cy="330912"/>
          </a:xfrm>
        </p:grpSpPr>
        <p:sp>
          <p:nvSpPr>
            <p:cNvPr id="17433" name="TextBox 86">
              <a:extLst>
                <a:ext uri="{FF2B5EF4-FFF2-40B4-BE49-F238E27FC236}">
                  <a16:creationId xmlns:a16="http://schemas.microsoft.com/office/drawing/2014/main" id="{C103280A-1592-A747-3090-8C7DDE8D80FC}"/>
                </a:ext>
              </a:extLst>
            </p:cNvPr>
            <p:cNvSpPr txBox="1">
              <a:spLocks noChangeArrowheads="1"/>
            </p:cNvSpPr>
            <p:nvPr/>
          </p:nvSpPr>
          <p:spPr bwMode="auto">
            <a:xfrm>
              <a:off x="1707767" y="755453"/>
              <a:ext cx="35129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#104</a:t>
              </a:r>
              <a:endParaRPr lang="en-GB" altLang="en-US" sz="533">
                <a:latin typeface="Montserrat" panose="00000500000000000000" pitchFamily="2" charset="0"/>
              </a:endParaRPr>
            </a:p>
          </p:txBody>
        </p:sp>
        <p:sp>
          <p:nvSpPr>
            <p:cNvPr id="17451" name="TextBox 62">
              <a:extLst>
                <a:ext uri="{FF2B5EF4-FFF2-40B4-BE49-F238E27FC236}">
                  <a16:creationId xmlns:a16="http://schemas.microsoft.com/office/drawing/2014/main" id="{F552B731-B734-8036-32D1-B31A30D549FD}"/>
                </a:ext>
              </a:extLst>
            </p:cNvPr>
            <p:cNvSpPr txBox="1">
              <a:spLocks noChangeArrowheads="1"/>
            </p:cNvSpPr>
            <p:nvPr/>
          </p:nvSpPr>
          <p:spPr bwMode="auto">
            <a:xfrm>
              <a:off x="1705615"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grpSp>
      <p:grpSp>
        <p:nvGrpSpPr>
          <p:cNvPr id="17476" name="Group 17475">
            <a:extLst>
              <a:ext uri="{FF2B5EF4-FFF2-40B4-BE49-F238E27FC236}">
                <a16:creationId xmlns:a16="http://schemas.microsoft.com/office/drawing/2014/main" id="{42783D1B-5915-E686-B1DF-AC2941019424}"/>
              </a:ext>
            </a:extLst>
          </p:cNvPr>
          <p:cNvGrpSpPr/>
          <p:nvPr/>
        </p:nvGrpSpPr>
        <p:grpSpPr>
          <a:xfrm>
            <a:off x="5081553" y="944053"/>
            <a:ext cx="468075" cy="441216"/>
            <a:chOff x="4391242" y="755453"/>
            <a:chExt cx="351057" cy="330912"/>
          </a:xfrm>
        </p:grpSpPr>
        <p:sp>
          <p:nvSpPr>
            <p:cNvPr id="17437" name="TextBox 86">
              <a:extLst>
                <a:ext uri="{FF2B5EF4-FFF2-40B4-BE49-F238E27FC236}">
                  <a16:creationId xmlns:a16="http://schemas.microsoft.com/office/drawing/2014/main" id="{FEF09D13-9AE7-21AF-924D-235C465BCB1D}"/>
                </a:ext>
              </a:extLst>
            </p:cNvPr>
            <p:cNvSpPr txBox="1">
              <a:spLocks noChangeArrowheads="1"/>
            </p:cNvSpPr>
            <p:nvPr/>
          </p:nvSpPr>
          <p:spPr bwMode="auto">
            <a:xfrm>
              <a:off x="4391242" y="755453"/>
              <a:ext cx="35009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#108</a:t>
              </a:r>
              <a:endParaRPr lang="en-GB" altLang="en-US" sz="533">
                <a:latin typeface="Montserrat" panose="00000500000000000000" pitchFamily="2" charset="0"/>
              </a:endParaRPr>
            </a:p>
          </p:txBody>
        </p:sp>
        <p:sp>
          <p:nvSpPr>
            <p:cNvPr id="17452" name="TextBox 63">
              <a:extLst>
                <a:ext uri="{FF2B5EF4-FFF2-40B4-BE49-F238E27FC236}">
                  <a16:creationId xmlns:a16="http://schemas.microsoft.com/office/drawing/2014/main" id="{B7BB6509-4F48-4659-60CC-4CD60BF4B78B}"/>
                </a:ext>
              </a:extLst>
            </p:cNvPr>
            <p:cNvSpPr txBox="1">
              <a:spLocks noChangeArrowheads="1"/>
            </p:cNvSpPr>
            <p:nvPr/>
          </p:nvSpPr>
          <p:spPr bwMode="auto">
            <a:xfrm>
              <a:off x="44186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494" name="Group 17493">
            <a:extLst>
              <a:ext uri="{FF2B5EF4-FFF2-40B4-BE49-F238E27FC236}">
                <a16:creationId xmlns:a16="http://schemas.microsoft.com/office/drawing/2014/main" id="{B967BDC6-86AB-7837-B13B-ABA3A2B01909}"/>
              </a:ext>
            </a:extLst>
          </p:cNvPr>
          <p:cNvGrpSpPr/>
          <p:nvPr/>
        </p:nvGrpSpPr>
        <p:grpSpPr>
          <a:xfrm>
            <a:off x="8349808" y="944053"/>
            <a:ext cx="448807" cy="441216"/>
            <a:chOff x="6907593" y="755453"/>
            <a:chExt cx="336606" cy="330912"/>
          </a:xfrm>
        </p:grpSpPr>
        <p:sp>
          <p:nvSpPr>
            <p:cNvPr id="17441" name="TextBox 86">
              <a:extLst>
                <a:ext uri="{FF2B5EF4-FFF2-40B4-BE49-F238E27FC236}">
                  <a16:creationId xmlns:a16="http://schemas.microsoft.com/office/drawing/2014/main" id="{00AF13A8-AEBE-A2D0-0350-B7A6452A466A}"/>
                </a:ext>
              </a:extLst>
            </p:cNvPr>
            <p:cNvSpPr txBox="1">
              <a:spLocks noChangeArrowheads="1"/>
            </p:cNvSpPr>
            <p:nvPr/>
          </p:nvSpPr>
          <p:spPr bwMode="auto">
            <a:xfrm>
              <a:off x="6907593" y="75545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#112</a:t>
              </a:r>
              <a:endParaRPr lang="en-GB" altLang="en-US" sz="533">
                <a:latin typeface="Montserrat" panose="00000500000000000000" pitchFamily="2" charset="0"/>
              </a:endParaRPr>
            </a:p>
          </p:txBody>
        </p:sp>
        <p:sp>
          <p:nvSpPr>
            <p:cNvPr id="17453" name="TextBox 64">
              <a:extLst>
                <a:ext uri="{FF2B5EF4-FFF2-40B4-BE49-F238E27FC236}">
                  <a16:creationId xmlns:a16="http://schemas.microsoft.com/office/drawing/2014/main" id="{68398172-EC8D-5C71-9A9B-F20456E8A9B1}"/>
                </a:ext>
              </a:extLst>
            </p:cNvPr>
            <p:cNvSpPr txBox="1">
              <a:spLocks noChangeArrowheads="1"/>
            </p:cNvSpPr>
            <p:nvPr/>
          </p:nvSpPr>
          <p:spPr bwMode="auto">
            <a:xfrm>
              <a:off x="69205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 name="Group 16">
            <a:extLst>
              <a:ext uri="{FF2B5EF4-FFF2-40B4-BE49-F238E27FC236}">
                <a16:creationId xmlns:a16="http://schemas.microsoft.com/office/drawing/2014/main" id="{9C09B5BA-9CA0-3246-1446-5E993967CCDA}"/>
              </a:ext>
            </a:extLst>
          </p:cNvPr>
          <p:cNvGrpSpPr/>
          <p:nvPr/>
        </p:nvGrpSpPr>
        <p:grpSpPr>
          <a:xfrm>
            <a:off x="2666021" y="944053"/>
            <a:ext cx="467772" cy="441216"/>
            <a:chOff x="2480315" y="755453"/>
            <a:chExt cx="350829" cy="330912"/>
          </a:xfrm>
        </p:grpSpPr>
        <p:sp>
          <p:nvSpPr>
            <p:cNvPr id="17434" name="TextBox 86">
              <a:extLst>
                <a:ext uri="{FF2B5EF4-FFF2-40B4-BE49-F238E27FC236}">
                  <a16:creationId xmlns:a16="http://schemas.microsoft.com/office/drawing/2014/main" id="{4D4D40CF-F5F4-931C-680D-53F544AE8703}"/>
                </a:ext>
              </a:extLst>
            </p:cNvPr>
            <p:cNvSpPr txBox="1">
              <a:spLocks noChangeArrowheads="1"/>
            </p:cNvSpPr>
            <p:nvPr/>
          </p:nvSpPr>
          <p:spPr bwMode="auto">
            <a:xfrm>
              <a:off x="2488262"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#105</a:t>
              </a:r>
              <a:endParaRPr lang="en-GB" altLang="en-US" sz="533">
                <a:latin typeface="Montserrat" panose="00000500000000000000" pitchFamily="2" charset="0"/>
              </a:endParaRPr>
            </a:p>
          </p:txBody>
        </p:sp>
        <p:sp>
          <p:nvSpPr>
            <p:cNvPr id="17454" name="TextBox 65">
              <a:extLst>
                <a:ext uri="{FF2B5EF4-FFF2-40B4-BE49-F238E27FC236}">
                  <a16:creationId xmlns:a16="http://schemas.microsoft.com/office/drawing/2014/main" id="{18CD9CF9-FC30-2A87-862D-F40F70B1542F}"/>
                </a:ext>
              </a:extLst>
            </p:cNvPr>
            <p:cNvSpPr txBox="1">
              <a:spLocks noChangeArrowheads="1"/>
            </p:cNvSpPr>
            <p:nvPr/>
          </p:nvSpPr>
          <p:spPr bwMode="auto">
            <a:xfrm>
              <a:off x="2480315"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7477" name="Group 17476">
            <a:extLst>
              <a:ext uri="{FF2B5EF4-FFF2-40B4-BE49-F238E27FC236}">
                <a16:creationId xmlns:a16="http://schemas.microsoft.com/office/drawing/2014/main" id="{FA1DC7AC-7706-EA7D-0E2A-1F7AC3F2258D}"/>
              </a:ext>
            </a:extLst>
          </p:cNvPr>
          <p:cNvGrpSpPr/>
          <p:nvPr/>
        </p:nvGrpSpPr>
        <p:grpSpPr>
          <a:xfrm>
            <a:off x="5918970" y="944053"/>
            <a:ext cx="461985" cy="441216"/>
            <a:chOff x="5121709" y="755453"/>
            <a:chExt cx="346489" cy="330912"/>
          </a:xfrm>
        </p:grpSpPr>
        <p:sp>
          <p:nvSpPr>
            <p:cNvPr id="17438" name="TextBox 86">
              <a:extLst>
                <a:ext uri="{FF2B5EF4-FFF2-40B4-BE49-F238E27FC236}">
                  <a16:creationId xmlns:a16="http://schemas.microsoft.com/office/drawing/2014/main" id="{11FB991E-569C-E793-E8D8-9E228FDDF8C0}"/>
                </a:ext>
              </a:extLst>
            </p:cNvPr>
            <p:cNvSpPr txBox="1">
              <a:spLocks noChangeArrowheads="1"/>
            </p:cNvSpPr>
            <p:nvPr/>
          </p:nvSpPr>
          <p:spPr bwMode="auto">
            <a:xfrm>
              <a:off x="5121709"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#109</a:t>
              </a:r>
              <a:endParaRPr lang="en-GB" altLang="en-US" sz="533">
                <a:latin typeface="Montserrat" panose="00000500000000000000" pitchFamily="2" charset="0"/>
              </a:endParaRPr>
            </a:p>
          </p:txBody>
        </p:sp>
        <p:sp>
          <p:nvSpPr>
            <p:cNvPr id="17455" name="TextBox 66">
              <a:extLst>
                <a:ext uri="{FF2B5EF4-FFF2-40B4-BE49-F238E27FC236}">
                  <a16:creationId xmlns:a16="http://schemas.microsoft.com/office/drawing/2014/main" id="{4B4B0B0E-28A4-0105-E66C-8A8333E61136}"/>
                </a:ext>
              </a:extLst>
            </p:cNvPr>
            <p:cNvSpPr txBox="1">
              <a:spLocks noChangeArrowheads="1"/>
            </p:cNvSpPr>
            <p:nvPr/>
          </p:nvSpPr>
          <p:spPr bwMode="auto">
            <a:xfrm>
              <a:off x="5129853"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2" name="Group 11">
            <a:extLst>
              <a:ext uri="{FF2B5EF4-FFF2-40B4-BE49-F238E27FC236}">
                <a16:creationId xmlns:a16="http://schemas.microsoft.com/office/drawing/2014/main" id="{5AC441D9-25AA-5353-8C62-E595297BE9B0}"/>
              </a:ext>
            </a:extLst>
          </p:cNvPr>
          <p:cNvGrpSpPr/>
          <p:nvPr/>
        </p:nvGrpSpPr>
        <p:grpSpPr>
          <a:xfrm>
            <a:off x="247799" y="944053"/>
            <a:ext cx="480472" cy="441216"/>
            <a:chOff x="321315" y="755453"/>
            <a:chExt cx="360354" cy="330912"/>
          </a:xfrm>
        </p:grpSpPr>
        <p:sp>
          <p:nvSpPr>
            <p:cNvPr id="17431" name="TextBox 86">
              <a:extLst>
                <a:ext uri="{FF2B5EF4-FFF2-40B4-BE49-F238E27FC236}">
                  <a16:creationId xmlns:a16="http://schemas.microsoft.com/office/drawing/2014/main" id="{4D677330-5A69-54E2-DED8-C11576419F88}"/>
                </a:ext>
              </a:extLst>
            </p:cNvPr>
            <p:cNvSpPr txBox="1">
              <a:spLocks noChangeArrowheads="1"/>
            </p:cNvSpPr>
            <p:nvPr/>
          </p:nvSpPr>
          <p:spPr bwMode="auto">
            <a:xfrm>
              <a:off x="338787"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#102</a:t>
              </a:r>
              <a:endParaRPr lang="en-GB" altLang="en-US" sz="533" dirty="0">
                <a:latin typeface="Montserrat" panose="00000500000000000000" pitchFamily="2" charset="0"/>
              </a:endParaRPr>
            </a:p>
          </p:txBody>
        </p:sp>
        <p:sp>
          <p:nvSpPr>
            <p:cNvPr id="17457" name="TextBox 69">
              <a:extLst>
                <a:ext uri="{FF2B5EF4-FFF2-40B4-BE49-F238E27FC236}">
                  <a16:creationId xmlns:a16="http://schemas.microsoft.com/office/drawing/2014/main" id="{5C00D17C-21B0-E262-9FB1-9FCEFFA608BE}"/>
                </a:ext>
              </a:extLst>
            </p:cNvPr>
            <p:cNvSpPr txBox="1">
              <a:spLocks noChangeArrowheads="1"/>
            </p:cNvSpPr>
            <p:nvPr/>
          </p:nvSpPr>
          <p:spPr bwMode="auto">
            <a:xfrm>
              <a:off x="321315"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22" name="Group 21">
            <a:extLst>
              <a:ext uri="{FF2B5EF4-FFF2-40B4-BE49-F238E27FC236}">
                <a16:creationId xmlns:a16="http://schemas.microsoft.com/office/drawing/2014/main" id="{635396D1-395D-655F-8E73-A7129BF72176}"/>
              </a:ext>
            </a:extLst>
          </p:cNvPr>
          <p:cNvGrpSpPr/>
          <p:nvPr/>
        </p:nvGrpSpPr>
        <p:grpSpPr>
          <a:xfrm>
            <a:off x="3469274" y="944053"/>
            <a:ext cx="462769" cy="441216"/>
            <a:chOff x="3013715" y="755453"/>
            <a:chExt cx="347077" cy="330912"/>
          </a:xfrm>
        </p:grpSpPr>
        <p:sp>
          <p:nvSpPr>
            <p:cNvPr id="17435" name="TextBox 86">
              <a:extLst>
                <a:ext uri="{FF2B5EF4-FFF2-40B4-BE49-F238E27FC236}">
                  <a16:creationId xmlns:a16="http://schemas.microsoft.com/office/drawing/2014/main" id="{2ADC4CDE-F1A3-6E94-6512-728598388397}"/>
                </a:ext>
              </a:extLst>
            </p:cNvPr>
            <p:cNvSpPr txBox="1">
              <a:spLocks noChangeArrowheads="1"/>
            </p:cNvSpPr>
            <p:nvPr/>
          </p:nvSpPr>
          <p:spPr bwMode="auto">
            <a:xfrm>
              <a:off x="3014303"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#106</a:t>
              </a:r>
              <a:endParaRPr lang="en-GB" altLang="en-US" sz="533">
                <a:latin typeface="Montserrat" panose="00000500000000000000" pitchFamily="2" charset="0"/>
              </a:endParaRPr>
            </a:p>
          </p:txBody>
        </p:sp>
        <p:sp>
          <p:nvSpPr>
            <p:cNvPr id="17458" name="TextBox 70">
              <a:extLst>
                <a:ext uri="{FF2B5EF4-FFF2-40B4-BE49-F238E27FC236}">
                  <a16:creationId xmlns:a16="http://schemas.microsoft.com/office/drawing/2014/main" id="{01CE645F-8CED-7913-53C8-9468C2B0173E}"/>
                </a:ext>
              </a:extLst>
            </p:cNvPr>
            <p:cNvSpPr txBox="1">
              <a:spLocks noChangeArrowheads="1"/>
            </p:cNvSpPr>
            <p:nvPr/>
          </p:nvSpPr>
          <p:spPr bwMode="auto">
            <a:xfrm>
              <a:off x="3013715" y="90944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17481" name="Group 17480">
            <a:extLst>
              <a:ext uri="{FF2B5EF4-FFF2-40B4-BE49-F238E27FC236}">
                <a16:creationId xmlns:a16="http://schemas.microsoft.com/office/drawing/2014/main" id="{F75057D1-7761-0C3C-B95B-D7F0AFE0E076}"/>
              </a:ext>
            </a:extLst>
          </p:cNvPr>
          <p:cNvGrpSpPr/>
          <p:nvPr/>
        </p:nvGrpSpPr>
        <p:grpSpPr>
          <a:xfrm>
            <a:off x="6720388" y="944053"/>
            <a:ext cx="449162" cy="441216"/>
            <a:chOff x="5771203" y="755453"/>
            <a:chExt cx="336871" cy="330912"/>
          </a:xfrm>
        </p:grpSpPr>
        <p:sp>
          <p:nvSpPr>
            <p:cNvPr id="17439" name="TextBox 86">
              <a:extLst>
                <a:ext uri="{FF2B5EF4-FFF2-40B4-BE49-F238E27FC236}">
                  <a16:creationId xmlns:a16="http://schemas.microsoft.com/office/drawing/2014/main" id="{3428D37B-08D1-24DC-2032-8DD18AFD3462}"/>
                </a:ext>
              </a:extLst>
            </p:cNvPr>
            <p:cNvSpPr txBox="1">
              <a:spLocks noChangeArrowheads="1"/>
            </p:cNvSpPr>
            <p:nvPr/>
          </p:nvSpPr>
          <p:spPr bwMode="auto">
            <a:xfrm>
              <a:off x="5781023" y="75545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#110</a:t>
              </a:r>
              <a:endParaRPr lang="en-GB" altLang="en-US" sz="533">
                <a:latin typeface="Montserrat" panose="00000500000000000000" pitchFamily="2" charset="0"/>
              </a:endParaRPr>
            </a:p>
          </p:txBody>
        </p:sp>
        <p:sp>
          <p:nvSpPr>
            <p:cNvPr id="17459" name="TextBox 71">
              <a:extLst>
                <a:ext uri="{FF2B5EF4-FFF2-40B4-BE49-F238E27FC236}">
                  <a16:creationId xmlns:a16="http://schemas.microsoft.com/office/drawing/2014/main" id="{B8CC51AC-4382-E7E2-EF4E-204594DAC3CE}"/>
                </a:ext>
              </a:extLst>
            </p:cNvPr>
            <p:cNvSpPr txBox="1">
              <a:spLocks noChangeArrowheads="1"/>
            </p:cNvSpPr>
            <p:nvPr/>
          </p:nvSpPr>
          <p:spPr bwMode="auto">
            <a:xfrm>
              <a:off x="5771203"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72" name="Rectangle 12">
            <a:extLst>
              <a:ext uri="{FF2B5EF4-FFF2-40B4-BE49-F238E27FC236}">
                <a16:creationId xmlns:a16="http://schemas.microsoft.com/office/drawing/2014/main" id="{6B99021C-6BD6-077A-8701-E3EDEA137C7C}"/>
              </a:ext>
            </a:extLst>
          </p:cNvPr>
          <p:cNvSpPr>
            <a:spLocks noChangeArrowheads="1"/>
          </p:cNvSpPr>
          <p:nvPr/>
        </p:nvSpPr>
        <p:spPr bwMode="auto">
          <a:xfrm>
            <a:off x="4750752" y="6426911"/>
            <a:ext cx="1159933"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67" dirty="0">
                <a:solidFill>
                  <a:srgbClr val="C00000"/>
                </a:solidFill>
                <a:latin typeface="Montserrat" panose="00000500000000000000" pitchFamily="2" charset="0"/>
              </a:rPr>
              <a:t>Now</a:t>
            </a:r>
          </a:p>
        </p:txBody>
      </p:sp>
      <p:sp>
        <p:nvSpPr>
          <p:cNvPr id="17475" name="TextBox 67">
            <a:extLst>
              <a:ext uri="{FF2B5EF4-FFF2-40B4-BE49-F238E27FC236}">
                <a16:creationId xmlns:a16="http://schemas.microsoft.com/office/drawing/2014/main" id="{1F8F20E1-4E79-A367-379B-29EFCC3C6BD2}"/>
              </a:ext>
            </a:extLst>
          </p:cNvPr>
          <p:cNvSpPr txBox="1">
            <a:spLocks noChangeArrowheads="1"/>
          </p:cNvSpPr>
          <p:nvPr/>
        </p:nvSpPr>
        <p:spPr bwMode="auto">
          <a:xfrm>
            <a:off x="160027" y="808304"/>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TSGs</a:t>
            </a:r>
          </a:p>
        </p:txBody>
      </p:sp>
      <p:sp>
        <p:nvSpPr>
          <p:cNvPr id="19" name="Chevron 60">
            <a:extLst>
              <a:ext uri="{FF2B5EF4-FFF2-40B4-BE49-F238E27FC236}">
                <a16:creationId xmlns:a16="http://schemas.microsoft.com/office/drawing/2014/main" id="{CB90EF0C-C64F-7152-CE75-085A8D07693F}"/>
              </a:ext>
            </a:extLst>
          </p:cNvPr>
          <p:cNvSpPr/>
          <p:nvPr/>
        </p:nvSpPr>
        <p:spPr bwMode="auto">
          <a:xfrm>
            <a:off x="99350" y="2176120"/>
            <a:ext cx="2077149"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SA1 5GA SID </a:t>
            </a:r>
            <a:r>
              <a:rPr lang="fr-FR" sz="1067" dirty="0" err="1">
                <a:latin typeface="Montserrat" panose="00000500000000000000" pitchFamily="50" charset="0"/>
                <a:ea typeface="ＭＳ Ｐゴシック" charset="-128"/>
                <a:cs typeface="Arial" pitchFamily="34" charset="0"/>
              </a:rPr>
              <a:t>definition</a:t>
            </a:r>
            <a:endParaRPr lang="fr-FR" sz="1067" dirty="0">
              <a:latin typeface="Montserrat" panose="00000500000000000000" pitchFamily="50" charset="0"/>
              <a:ea typeface="ＭＳ Ｐゴシック" charset="-128"/>
              <a:cs typeface="Arial" pitchFamily="34" charset="0"/>
            </a:endParaRPr>
          </a:p>
        </p:txBody>
      </p:sp>
      <p:sp>
        <p:nvSpPr>
          <p:cNvPr id="14" name="Chevron 60">
            <a:extLst>
              <a:ext uri="{FF2B5EF4-FFF2-40B4-BE49-F238E27FC236}">
                <a16:creationId xmlns:a16="http://schemas.microsoft.com/office/drawing/2014/main" id="{FDFC1886-9F10-D55D-DCEA-0E0CFBB851F9}"/>
              </a:ext>
            </a:extLst>
          </p:cNvPr>
          <p:cNvSpPr/>
          <p:nvPr/>
        </p:nvSpPr>
        <p:spPr bwMode="auto">
          <a:xfrm>
            <a:off x="4362035" y="2170254"/>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100%</a:t>
            </a:r>
          </a:p>
        </p:txBody>
      </p:sp>
      <p:sp>
        <p:nvSpPr>
          <p:cNvPr id="15" name="Chevron 60">
            <a:extLst>
              <a:ext uri="{FF2B5EF4-FFF2-40B4-BE49-F238E27FC236}">
                <a16:creationId xmlns:a16="http://schemas.microsoft.com/office/drawing/2014/main" id="{66943435-635F-E8CA-EEF6-6A85AF11A3EC}"/>
              </a:ext>
            </a:extLst>
          </p:cNvPr>
          <p:cNvSpPr/>
          <p:nvPr/>
        </p:nvSpPr>
        <p:spPr bwMode="auto">
          <a:xfrm>
            <a:off x="2059104" y="2175051"/>
            <a:ext cx="249257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5GA </a:t>
            </a:r>
            <a:r>
              <a:rPr lang="fr-FR" sz="1200" dirty="0" err="1">
                <a:latin typeface="Montserrat" panose="00000500000000000000" pitchFamily="50" charset="0"/>
                <a:ea typeface="ＭＳ Ｐゴシック" charset="-128"/>
                <a:cs typeface="Arial" pitchFamily="34" charset="0"/>
              </a:rPr>
              <a:t>Studies</a:t>
            </a:r>
            <a:r>
              <a:rPr lang="fr-FR" sz="1200" dirty="0">
                <a:latin typeface="Montserrat" panose="00000500000000000000" pitchFamily="50" charset="0"/>
                <a:ea typeface="ＭＳ Ｐゴシック" charset="-128"/>
                <a:cs typeface="Arial" pitchFamily="34" charset="0"/>
              </a:rPr>
              <a:t> + </a:t>
            </a:r>
            <a:r>
              <a:rPr lang="fr-FR" sz="1200" dirty="0" err="1">
                <a:latin typeface="Montserrat" panose="00000500000000000000" pitchFamily="50" charset="0"/>
                <a:ea typeface="ＭＳ Ｐゴシック" charset="-128"/>
                <a:cs typeface="Arial" pitchFamily="34" charset="0"/>
              </a:rPr>
              <a:t>Norm</a:t>
            </a:r>
            <a:r>
              <a:rPr lang="fr-FR" sz="1200" dirty="0">
                <a:latin typeface="Montserrat" panose="00000500000000000000" pitchFamily="50" charset="0"/>
                <a:ea typeface="ＭＳ Ｐゴシック" charset="-128"/>
                <a:cs typeface="Arial" pitchFamily="34" charset="0"/>
              </a:rPr>
              <a:t> 80%</a:t>
            </a:r>
          </a:p>
        </p:txBody>
      </p:sp>
      <p:sp>
        <p:nvSpPr>
          <p:cNvPr id="17479" name="Chevron 60">
            <a:extLst>
              <a:ext uri="{FF2B5EF4-FFF2-40B4-BE49-F238E27FC236}">
                <a16:creationId xmlns:a16="http://schemas.microsoft.com/office/drawing/2014/main" id="{E382B73F-88FF-5032-62B2-366A77A8E999}"/>
              </a:ext>
            </a:extLst>
          </p:cNvPr>
          <p:cNvSpPr/>
          <p:nvPr/>
        </p:nvSpPr>
        <p:spPr bwMode="auto">
          <a:xfrm>
            <a:off x="8391395" y="2802432"/>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100%</a:t>
            </a:r>
          </a:p>
        </p:txBody>
      </p:sp>
      <p:sp>
        <p:nvSpPr>
          <p:cNvPr id="17480" name="Chevron 60">
            <a:extLst>
              <a:ext uri="{FF2B5EF4-FFF2-40B4-BE49-F238E27FC236}">
                <a16:creationId xmlns:a16="http://schemas.microsoft.com/office/drawing/2014/main" id="{C7198510-45BD-C822-BE2D-F03B2E32F4E6}"/>
              </a:ext>
            </a:extLst>
          </p:cNvPr>
          <p:cNvSpPr/>
          <p:nvPr/>
        </p:nvSpPr>
        <p:spPr bwMode="auto">
          <a:xfrm>
            <a:off x="5283203" y="2804788"/>
            <a:ext cx="3251196"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 2 (SA2, SA6, …) 5GA St.+</a:t>
            </a:r>
            <a:r>
              <a:rPr lang="fr-FR" sz="1200" dirty="0" err="1">
                <a:latin typeface="Montserrat" panose="00000500000000000000" pitchFamily="50" charset="0"/>
                <a:ea typeface="ＭＳ Ｐゴシック" charset="-128"/>
                <a:cs typeface="Arial" pitchFamily="34" charset="0"/>
              </a:rPr>
              <a:t>Norm</a:t>
            </a:r>
            <a:r>
              <a:rPr lang="fr-FR" sz="1200" dirty="0">
                <a:latin typeface="Montserrat" panose="00000500000000000000" pitchFamily="50" charset="0"/>
                <a:ea typeface="ＭＳ Ｐゴシック" charset="-128"/>
                <a:cs typeface="Arial" pitchFamily="34" charset="0"/>
              </a:rPr>
              <a:t> 80%</a:t>
            </a:r>
          </a:p>
        </p:txBody>
      </p:sp>
      <p:sp>
        <p:nvSpPr>
          <p:cNvPr id="17484" name="Chevron 60">
            <a:extLst>
              <a:ext uri="{FF2B5EF4-FFF2-40B4-BE49-F238E27FC236}">
                <a16:creationId xmlns:a16="http://schemas.microsoft.com/office/drawing/2014/main" id="{8D60D298-7107-495C-44F4-2BBB0286BC85}"/>
              </a:ext>
            </a:extLst>
          </p:cNvPr>
          <p:cNvSpPr/>
          <p:nvPr/>
        </p:nvSpPr>
        <p:spPr bwMode="auto">
          <a:xfrm>
            <a:off x="7799422" y="5031867"/>
            <a:ext cx="319144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3 5GA St + </a:t>
            </a:r>
            <a:r>
              <a:rPr lang="fr-FR" sz="1200" dirty="0" err="1">
                <a:latin typeface="Montserrat" panose="00000500000000000000" pitchFamily="50" charset="0"/>
                <a:ea typeface="ＭＳ Ｐゴシック" charset="-128"/>
                <a:cs typeface="Arial" pitchFamily="34" charset="0"/>
              </a:rPr>
              <a:t>Norm</a:t>
            </a:r>
            <a:endParaRPr lang="fr-FR" sz="1200" dirty="0">
              <a:latin typeface="Montserrat" panose="00000500000000000000" pitchFamily="50" charset="0"/>
              <a:ea typeface="ＭＳ Ｐゴシック" charset="-128"/>
              <a:cs typeface="Arial" pitchFamily="34" charset="0"/>
            </a:endParaRPr>
          </a:p>
        </p:txBody>
      </p:sp>
      <p:grpSp>
        <p:nvGrpSpPr>
          <p:cNvPr id="32" name="Group 31">
            <a:extLst>
              <a:ext uri="{FF2B5EF4-FFF2-40B4-BE49-F238E27FC236}">
                <a16:creationId xmlns:a16="http://schemas.microsoft.com/office/drawing/2014/main" id="{E261DFA2-5EBE-0760-005F-090827A42373}"/>
              </a:ext>
            </a:extLst>
          </p:cNvPr>
          <p:cNvGrpSpPr/>
          <p:nvPr/>
        </p:nvGrpSpPr>
        <p:grpSpPr>
          <a:xfrm>
            <a:off x="9158089" y="930507"/>
            <a:ext cx="437940" cy="441216"/>
            <a:chOff x="7375213" y="745293"/>
            <a:chExt cx="328455" cy="330912"/>
          </a:xfrm>
        </p:grpSpPr>
        <p:sp>
          <p:nvSpPr>
            <p:cNvPr id="17490" name="TextBox 86">
              <a:extLst>
                <a:ext uri="{FF2B5EF4-FFF2-40B4-BE49-F238E27FC236}">
                  <a16:creationId xmlns:a16="http://schemas.microsoft.com/office/drawing/2014/main" id="{35BB9D75-F8E4-FE51-0578-EE1CE5798D03}"/>
                </a:ext>
              </a:extLst>
            </p:cNvPr>
            <p:cNvSpPr txBox="1">
              <a:spLocks noChangeArrowheads="1"/>
            </p:cNvSpPr>
            <p:nvPr/>
          </p:nvSpPr>
          <p:spPr bwMode="auto">
            <a:xfrm>
              <a:off x="7382097" y="74529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#113</a:t>
              </a:r>
              <a:endParaRPr lang="en-GB" altLang="en-US" sz="533" dirty="0">
                <a:latin typeface="Montserrat" panose="00000500000000000000" pitchFamily="2" charset="0"/>
              </a:endParaRPr>
            </a:p>
          </p:txBody>
        </p:sp>
        <p:sp>
          <p:nvSpPr>
            <p:cNvPr id="17492" name="TextBox 66">
              <a:extLst>
                <a:ext uri="{FF2B5EF4-FFF2-40B4-BE49-F238E27FC236}">
                  <a16:creationId xmlns:a16="http://schemas.microsoft.com/office/drawing/2014/main" id="{52784947-6AA6-617B-CED1-6981515A19C7}"/>
                </a:ext>
              </a:extLst>
            </p:cNvPr>
            <p:cNvSpPr txBox="1">
              <a:spLocks noChangeArrowheads="1"/>
            </p:cNvSpPr>
            <p:nvPr/>
          </p:nvSpPr>
          <p:spPr bwMode="auto">
            <a:xfrm>
              <a:off x="7375213" y="89928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36" name="Group 35">
            <a:extLst>
              <a:ext uri="{FF2B5EF4-FFF2-40B4-BE49-F238E27FC236}">
                <a16:creationId xmlns:a16="http://schemas.microsoft.com/office/drawing/2014/main" id="{15523F22-A626-40BA-8A66-0EF7EE745E28}"/>
              </a:ext>
            </a:extLst>
          </p:cNvPr>
          <p:cNvGrpSpPr/>
          <p:nvPr/>
        </p:nvGrpSpPr>
        <p:grpSpPr>
          <a:xfrm>
            <a:off x="9931704" y="930507"/>
            <a:ext cx="464285" cy="441216"/>
            <a:chOff x="8016563" y="745293"/>
            <a:chExt cx="348214" cy="330912"/>
          </a:xfrm>
        </p:grpSpPr>
        <p:sp>
          <p:nvSpPr>
            <p:cNvPr id="17491" name="TextBox 86">
              <a:extLst>
                <a:ext uri="{FF2B5EF4-FFF2-40B4-BE49-F238E27FC236}">
                  <a16:creationId xmlns:a16="http://schemas.microsoft.com/office/drawing/2014/main" id="{DADF5BC1-A476-EB24-2179-C4E5EBE78D55}"/>
                </a:ext>
              </a:extLst>
            </p:cNvPr>
            <p:cNvSpPr txBox="1">
              <a:spLocks noChangeArrowheads="1"/>
            </p:cNvSpPr>
            <p:nvPr/>
          </p:nvSpPr>
          <p:spPr bwMode="auto">
            <a:xfrm>
              <a:off x="8039928" y="74529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#114</a:t>
              </a:r>
              <a:endParaRPr lang="en-GB" altLang="en-US" sz="533" dirty="0">
                <a:latin typeface="Montserrat" panose="00000500000000000000" pitchFamily="2" charset="0"/>
              </a:endParaRPr>
            </a:p>
          </p:txBody>
        </p:sp>
        <p:sp>
          <p:nvSpPr>
            <p:cNvPr id="17493" name="TextBox 71">
              <a:extLst>
                <a:ext uri="{FF2B5EF4-FFF2-40B4-BE49-F238E27FC236}">
                  <a16:creationId xmlns:a16="http://schemas.microsoft.com/office/drawing/2014/main" id="{FF47688E-A86E-2353-7C06-DBC3A3720639}"/>
                </a:ext>
              </a:extLst>
            </p:cNvPr>
            <p:cNvSpPr txBox="1">
              <a:spLocks noChangeArrowheads="1"/>
            </p:cNvSpPr>
            <p:nvPr/>
          </p:nvSpPr>
          <p:spPr bwMode="auto">
            <a:xfrm>
              <a:off x="8016563" y="89928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97" name="TextBox 86">
            <a:extLst>
              <a:ext uri="{FF2B5EF4-FFF2-40B4-BE49-F238E27FC236}">
                <a16:creationId xmlns:a16="http://schemas.microsoft.com/office/drawing/2014/main" id="{5357307E-DFB7-4014-E67F-B234B2ED5CB5}"/>
              </a:ext>
            </a:extLst>
          </p:cNvPr>
          <p:cNvSpPr txBox="1">
            <a:spLocks noChangeArrowheads="1"/>
          </p:cNvSpPr>
          <p:nvPr/>
        </p:nvSpPr>
        <p:spPr bwMode="auto">
          <a:xfrm>
            <a:off x="10748805" y="948569"/>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#115</a:t>
            </a:r>
            <a:endParaRPr lang="en-GB" altLang="en-US" sz="533" dirty="0">
              <a:latin typeface="Montserrat" panose="00000500000000000000" pitchFamily="2" charset="0"/>
            </a:endParaRPr>
          </a:p>
        </p:txBody>
      </p:sp>
      <p:sp>
        <p:nvSpPr>
          <p:cNvPr id="17498" name="TextBox 60">
            <a:extLst>
              <a:ext uri="{FF2B5EF4-FFF2-40B4-BE49-F238E27FC236}">
                <a16:creationId xmlns:a16="http://schemas.microsoft.com/office/drawing/2014/main" id="{7AF265C0-820D-2759-0403-8611A7BA1C4E}"/>
              </a:ext>
            </a:extLst>
          </p:cNvPr>
          <p:cNvSpPr txBox="1">
            <a:spLocks noChangeArrowheads="1"/>
          </p:cNvSpPr>
          <p:nvPr/>
        </p:nvSpPr>
        <p:spPr bwMode="auto">
          <a:xfrm>
            <a:off x="10765026" y="1153887"/>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sp>
        <p:nvSpPr>
          <p:cNvPr id="17502" name="TextBox 60">
            <a:extLst>
              <a:ext uri="{FF2B5EF4-FFF2-40B4-BE49-F238E27FC236}">
                <a16:creationId xmlns:a16="http://schemas.microsoft.com/office/drawing/2014/main" id="{C355434E-FF94-C598-923E-8C580DCE396C}"/>
              </a:ext>
            </a:extLst>
          </p:cNvPr>
          <p:cNvSpPr txBox="1">
            <a:spLocks noChangeArrowheads="1"/>
          </p:cNvSpPr>
          <p:nvPr/>
        </p:nvSpPr>
        <p:spPr bwMode="auto">
          <a:xfrm>
            <a:off x="11551907" y="1131308"/>
            <a:ext cx="40588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sp>
        <p:nvSpPr>
          <p:cNvPr id="38" name="Chevron 60">
            <a:extLst>
              <a:ext uri="{FF2B5EF4-FFF2-40B4-BE49-F238E27FC236}">
                <a16:creationId xmlns:a16="http://schemas.microsoft.com/office/drawing/2014/main" id="{45312065-6CBD-33B4-1D64-1C5F55E68AA2}"/>
              </a:ext>
            </a:extLst>
          </p:cNvPr>
          <p:cNvSpPr/>
          <p:nvPr/>
        </p:nvSpPr>
        <p:spPr bwMode="auto">
          <a:xfrm>
            <a:off x="5401056" y="3959762"/>
            <a:ext cx="4749912"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RAN1</a:t>
            </a:r>
          </a:p>
        </p:txBody>
      </p:sp>
      <p:sp>
        <p:nvSpPr>
          <p:cNvPr id="39" name="Chevron 60">
            <a:extLst>
              <a:ext uri="{FF2B5EF4-FFF2-40B4-BE49-F238E27FC236}">
                <a16:creationId xmlns:a16="http://schemas.microsoft.com/office/drawing/2014/main" id="{23AA6E87-D2AB-0497-606D-17BBDD9C183D}"/>
              </a:ext>
            </a:extLst>
          </p:cNvPr>
          <p:cNvSpPr/>
          <p:nvPr/>
        </p:nvSpPr>
        <p:spPr bwMode="auto">
          <a:xfrm>
            <a:off x="6144769" y="4506635"/>
            <a:ext cx="4846095" cy="279967"/>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 (RAN2/3/4core)</a:t>
            </a:r>
          </a:p>
        </p:txBody>
      </p:sp>
      <p:sp>
        <p:nvSpPr>
          <p:cNvPr id="41" name="TextBox 86">
            <a:extLst>
              <a:ext uri="{FF2B5EF4-FFF2-40B4-BE49-F238E27FC236}">
                <a16:creationId xmlns:a16="http://schemas.microsoft.com/office/drawing/2014/main" id="{E7CFFE9A-BA11-5507-66C4-463BFE813E92}"/>
              </a:ext>
            </a:extLst>
          </p:cNvPr>
          <p:cNvSpPr txBox="1">
            <a:spLocks noChangeArrowheads="1"/>
          </p:cNvSpPr>
          <p:nvPr/>
        </p:nvSpPr>
        <p:spPr bwMode="auto">
          <a:xfrm>
            <a:off x="11518559" y="944053"/>
            <a:ext cx="42672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#116</a:t>
            </a:r>
            <a:endParaRPr lang="en-GB" altLang="en-US" sz="533" dirty="0">
              <a:latin typeface="Montserrat" panose="00000500000000000000" pitchFamily="2" charset="0"/>
            </a:endParaRPr>
          </a:p>
        </p:txBody>
      </p:sp>
      <p:cxnSp>
        <p:nvCxnSpPr>
          <p:cNvPr id="46" name="Straight Connector 114">
            <a:extLst>
              <a:ext uri="{FF2B5EF4-FFF2-40B4-BE49-F238E27FC236}">
                <a16:creationId xmlns:a16="http://schemas.microsoft.com/office/drawing/2014/main" id="{651AFA73-F0D3-3C1E-F07B-8562524BC031}"/>
              </a:ext>
            </a:extLst>
          </p:cNvPr>
          <p:cNvCxnSpPr>
            <a:cxnSpLocks noChangeShapeType="1"/>
          </p:cNvCxnSpPr>
          <p:nvPr/>
        </p:nvCxnSpPr>
        <p:spPr bwMode="auto">
          <a:xfrm>
            <a:off x="2914825" y="1436095"/>
            <a:ext cx="0" cy="5242408"/>
          </a:xfrm>
          <a:prstGeom prst="line">
            <a:avLst/>
          </a:prstGeom>
          <a:noFill/>
          <a:ln w="9525" algn="ctr">
            <a:solidFill>
              <a:schemeClr val="accent4">
                <a:lumMod val="40000"/>
                <a:lumOff val="60000"/>
              </a:schemeClr>
            </a:solidFill>
            <a:prstDash val="dash"/>
            <a:round/>
            <a:headEnd/>
            <a:tailEnd/>
          </a:ln>
        </p:spPr>
      </p:cxnSp>
      <p:cxnSp>
        <p:nvCxnSpPr>
          <p:cNvPr id="49" name="Straight Connector 114">
            <a:extLst>
              <a:ext uri="{FF2B5EF4-FFF2-40B4-BE49-F238E27FC236}">
                <a16:creationId xmlns:a16="http://schemas.microsoft.com/office/drawing/2014/main" id="{E57E96D9-2BD0-D27A-86EA-0E49CF66F1B4}"/>
              </a:ext>
            </a:extLst>
          </p:cNvPr>
          <p:cNvCxnSpPr>
            <a:cxnSpLocks noChangeShapeType="1"/>
          </p:cNvCxnSpPr>
          <p:nvPr/>
        </p:nvCxnSpPr>
        <p:spPr bwMode="auto">
          <a:xfrm>
            <a:off x="5335765" y="1436095"/>
            <a:ext cx="0" cy="5242408"/>
          </a:xfrm>
          <a:prstGeom prst="line">
            <a:avLst/>
          </a:prstGeom>
          <a:noFill/>
          <a:ln w="9525" algn="ctr">
            <a:solidFill>
              <a:schemeClr val="accent4">
                <a:lumMod val="40000"/>
                <a:lumOff val="60000"/>
              </a:schemeClr>
            </a:solidFill>
            <a:prstDash val="dash"/>
            <a:round/>
            <a:headEnd/>
            <a:tailEnd/>
          </a:ln>
        </p:spPr>
      </p:cxnSp>
      <p:cxnSp>
        <p:nvCxnSpPr>
          <p:cNvPr id="50" name="Straight Connector 114">
            <a:extLst>
              <a:ext uri="{FF2B5EF4-FFF2-40B4-BE49-F238E27FC236}">
                <a16:creationId xmlns:a16="http://schemas.microsoft.com/office/drawing/2014/main" id="{0B518462-35CA-01DF-E3DA-79CF4D1A67DB}"/>
              </a:ext>
            </a:extLst>
          </p:cNvPr>
          <p:cNvCxnSpPr>
            <a:cxnSpLocks noChangeShapeType="1"/>
          </p:cNvCxnSpPr>
          <p:nvPr/>
        </p:nvCxnSpPr>
        <p:spPr bwMode="auto">
          <a:xfrm>
            <a:off x="6142745" y="1436095"/>
            <a:ext cx="0" cy="5242408"/>
          </a:xfrm>
          <a:prstGeom prst="line">
            <a:avLst/>
          </a:prstGeom>
          <a:noFill/>
          <a:ln w="9525" algn="ctr">
            <a:solidFill>
              <a:schemeClr val="accent4">
                <a:lumMod val="40000"/>
                <a:lumOff val="60000"/>
              </a:schemeClr>
            </a:solidFill>
            <a:prstDash val="dash"/>
            <a:round/>
            <a:headEnd/>
            <a:tailEnd/>
          </a:ln>
        </p:spPr>
      </p:cxnSp>
      <p:cxnSp>
        <p:nvCxnSpPr>
          <p:cNvPr id="51" name="Straight Connector 114">
            <a:extLst>
              <a:ext uri="{FF2B5EF4-FFF2-40B4-BE49-F238E27FC236}">
                <a16:creationId xmlns:a16="http://schemas.microsoft.com/office/drawing/2014/main" id="{A3B6C350-D29D-A509-A057-DD254318F84D}"/>
              </a:ext>
            </a:extLst>
          </p:cNvPr>
          <p:cNvCxnSpPr>
            <a:cxnSpLocks noChangeShapeType="1"/>
          </p:cNvCxnSpPr>
          <p:nvPr/>
        </p:nvCxnSpPr>
        <p:spPr bwMode="auto">
          <a:xfrm>
            <a:off x="7756705" y="1436095"/>
            <a:ext cx="0" cy="5242408"/>
          </a:xfrm>
          <a:prstGeom prst="line">
            <a:avLst/>
          </a:prstGeom>
          <a:noFill/>
          <a:ln w="9525" algn="ctr">
            <a:solidFill>
              <a:schemeClr val="accent4">
                <a:lumMod val="40000"/>
                <a:lumOff val="60000"/>
              </a:schemeClr>
            </a:solidFill>
            <a:prstDash val="dash"/>
            <a:round/>
            <a:headEnd/>
            <a:tailEnd/>
          </a:ln>
        </p:spPr>
      </p:cxnSp>
      <p:cxnSp>
        <p:nvCxnSpPr>
          <p:cNvPr id="52" name="Straight Connector 114">
            <a:extLst>
              <a:ext uri="{FF2B5EF4-FFF2-40B4-BE49-F238E27FC236}">
                <a16:creationId xmlns:a16="http://schemas.microsoft.com/office/drawing/2014/main" id="{66E04F16-36C6-027F-9585-CF454FC4A2D0}"/>
              </a:ext>
            </a:extLst>
          </p:cNvPr>
          <p:cNvCxnSpPr>
            <a:cxnSpLocks noChangeShapeType="1"/>
          </p:cNvCxnSpPr>
          <p:nvPr/>
        </p:nvCxnSpPr>
        <p:spPr bwMode="auto">
          <a:xfrm>
            <a:off x="8563685" y="1436095"/>
            <a:ext cx="0" cy="5242408"/>
          </a:xfrm>
          <a:prstGeom prst="line">
            <a:avLst/>
          </a:prstGeom>
          <a:noFill/>
          <a:ln w="9525" algn="ctr">
            <a:solidFill>
              <a:schemeClr val="accent4">
                <a:lumMod val="40000"/>
                <a:lumOff val="60000"/>
              </a:schemeClr>
            </a:solidFill>
            <a:prstDash val="dash"/>
            <a:round/>
            <a:headEnd/>
            <a:tailEnd/>
          </a:ln>
        </p:spPr>
      </p:cxnSp>
      <p:cxnSp>
        <p:nvCxnSpPr>
          <p:cNvPr id="53" name="Straight Connector 114">
            <a:extLst>
              <a:ext uri="{FF2B5EF4-FFF2-40B4-BE49-F238E27FC236}">
                <a16:creationId xmlns:a16="http://schemas.microsoft.com/office/drawing/2014/main" id="{DE683D18-B47F-D070-F845-F7E8B61125EA}"/>
              </a:ext>
            </a:extLst>
          </p:cNvPr>
          <p:cNvCxnSpPr>
            <a:cxnSpLocks noChangeShapeType="1"/>
          </p:cNvCxnSpPr>
          <p:nvPr/>
        </p:nvCxnSpPr>
        <p:spPr bwMode="auto">
          <a:xfrm>
            <a:off x="9370665" y="1436095"/>
            <a:ext cx="0" cy="5242408"/>
          </a:xfrm>
          <a:prstGeom prst="line">
            <a:avLst/>
          </a:prstGeom>
          <a:noFill/>
          <a:ln w="9525" algn="ctr">
            <a:solidFill>
              <a:schemeClr val="accent4">
                <a:lumMod val="40000"/>
                <a:lumOff val="60000"/>
              </a:schemeClr>
            </a:solidFill>
            <a:prstDash val="dash"/>
            <a:round/>
            <a:headEnd/>
            <a:tailEnd/>
          </a:ln>
        </p:spPr>
      </p:cxnSp>
      <p:cxnSp>
        <p:nvCxnSpPr>
          <p:cNvPr id="54" name="Straight Connector 114">
            <a:extLst>
              <a:ext uri="{FF2B5EF4-FFF2-40B4-BE49-F238E27FC236}">
                <a16:creationId xmlns:a16="http://schemas.microsoft.com/office/drawing/2014/main" id="{65ECC03C-392D-C70D-4A68-5DA2FD703EF7}"/>
              </a:ext>
            </a:extLst>
          </p:cNvPr>
          <p:cNvCxnSpPr>
            <a:cxnSpLocks noChangeShapeType="1"/>
          </p:cNvCxnSpPr>
          <p:nvPr/>
        </p:nvCxnSpPr>
        <p:spPr bwMode="auto">
          <a:xfrm>
            <a:off x="10984625" y="1436095"/>
            <a:ext cx="0" cy="5242408"/>
          </a:xfrm>
          <a:prstGeom prst="line">
            <a:avLst/>
          </a:prstGeom>
          <a:noFill/>
          <a:ln w="9525" algn="ctr">
            <a:solidFill>
              <a:schemeClr val="accent4">
                <a:lumMod val="40000"/>
                <a:lumOff val="60000"/>
              </a:schemeClr>
            </a:solidFill>
            <a:prstDash val="dash"/>
            <a:round/>
            <a:headEnd/>
            <a:tailEnd/>
          </a:ln>
        </p:spPr>
      </p:cxnSp>
      <p:cxnSp>
        <p:nvCxnSpPr>
          <p:cNvPr id="55" name="Straight Connector 114">
            <a:extLst>
              <a:ext uri="{FF2B5EF4-FFF2-40B4-BE49-F238E27FC236}">
                <a16:creationId xmlns:a16="http://schemas.microsoft.com/office/drawing/2014/main" id="{9C497097-315E-8A6D-769F-09FBCED69F51}"/>
              </a:ext>
            </a:extLst>
          </p:cNvPr>
          <p:cNvCxnSpPr>
            <a:cxnSpLocks noChangeShapeType="1"/>
          </p:cNvCxnSpPr>
          <p:nvPr/>
        </p:nvCxnSpPr>
        <p:spPr bwMode="auto">
          <a:xfrm>
            <a:off x="11791612" y="1436095"/>
            <a:ext cx="0" cy="5242408"/>
          </a:xfrm>
          <a:prstGeom prst="line">
            <a:avLst/>
          </a:prstGeom>
          <a:noFill/>
          <a:ln w="9525" algn="ctr">
            <a:solidFill>
              <a:schemeClr val="accent4">
                <a:lumMod val="40000"/>
                <a:lumOff val="60000"/>
              </a:schemeClr>
            </a:solidFill>
            <a:prstDash val="dash"/>
            <a:round/>
            <a:headEnd/>
            <a:tailEnd/>
          </a:ln>
        </p:spPr>
      </p:cxnSp>
      <p:cxnSp>
        <p:nvCxnSpPr>
          <p:cNvPr id="57" name="Straight Connector 114">
            <a:extLst>
              <a:ext uri="{FF2B5EF4-FFF2-40B4-BE49-F238E27FC236}">
                <a16:creationId xmlns:a16="http://schemas.microsoft.com/office/drawing/2014/main" id="{71746959-D045-E5B5-AFE7-E047AC2F1E3F}"/>
              </a:ext>
            </a:extLst>
          </p:cNvPr>
          <p:cNvCxnSpPr>
            <a:cxnSpLocks noChangeShapeType="1"/>
          </p:cNvCxnSpPr>
          <p:nvPr/>
        </p:nvCxnSpPr>
        <p:spPr bwMode="auto">
          <a:xfrm>
            <a:off x="6949725" y="1436095"/>
            <a:ext cx="0" cy="5197252"/>
          </a:xfrm>
          <a:prstGeom prst="line">
            <a:avLst/>
          </a:prstGeom>
          <a:noFill/>
          <a:ln w="28575" algn="ctr">
            <a:solidFill>
              <a:schemeClr val="accent4">
                <a:lumMod val="40000"/>
                <a:lumOff val="60000"/>
              </a:schemeClr>
            </a:solidFill>
            <a:round/>
            <a:headEnd/>
            <a:tailEnd/>
          </a:ln>
        </p:spPr>
      </p:cxnSp>
      <p:cxnSp>
        <p:nvCxnSpPr>
          <p:cNvPr id="59" name="Straight Connector 114">
            <a:extLst>
              <a:ext uri="{FF2B5EF4-FFF2-40B4-BE49-F238E27FC236}">
                <a16:creationId xmlns:a16="http://schemas.microsoft.com/office/drawing/2014/main" id="{2C79B9F4-97F9-05EA-B005-992434CCBE58}"/>
              </a:ext>
            </a:extLst>
          </p:cNvPr>
          <p:cNvCxnSpPr>
            <a:cxnSpLocks noChangeShapeType="1"/>
          </p:cNvCxnSpPr>
          <p:nvPr/>
        </p:nvCxnSpPr>
        <p:spPr bwMode="auto">
          <a:xfrm>
            <a:off x="10177645" y="1436095"/>
            <a:ext cx="0" cy="5197252"/>
          </a:xfrm>
          <a:prstGeom prst="line">
            <a:avLst/>
          </a:prstGeom>
          <a:noFill/>
          <a:ln w="28575" algn="ctr">
            <a:solidFill>
              <a:schemeClr val="accent4">
                <a:lumMod val="40000"/>
                <a:lumOff val="60000"/>
              </a:schemeClr>
            </a:solidFill>
            <a:round/>
            <a:headEnd/>
            <a:tailEnd/>
          </a:ln>
        </p:spPr>
      </p:cxnSp>
      <p:sp>
        <p:nvSpPr>
          <p:cNvPr id="63" name="Chevron 60">
            <a:extLst>
              <a:ext uri="{FF2B5EF4-FFF2-40B4-BE49-F238E27FC236}">
                <a16:creationId xmlns:a16="http://schemas.microsoft.com/office/drawing/2014/main" id="{5AB410C4-DC1B-63D4-AFC3-C2F711FCDC67}"/>
              </a:ext>
            </a:extLst>
          </p:cNvPr>
          <p:cNvSpPr/>
          <p:nvPr/>
        </p:nvSpPr>
        <p:spPr bwMode="auto">
          <a:xfrm>
            <a:off x="6809465" y="3502978"/>
            <a:ext cx="1002447"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89500"/>
              <a:gd name="connsiteY0" fmla="*/ 0 h 222250"/>
              <a:gd name="connsiteX1" fmla="*/ 1467062 w 1689500"/>
              <a:gd name="connsiteY1" fmla="*/ 0 h 222250"/>
              <a:gd name="connsiteX2" fmla="*/ 1689500 w 1689500"/>
              <a:gd name="connsiteY2" fmla="*/ 111126 h 222250"/>
              <a:gd name="connsiteX3" fmla="*/ 1467062 w 1689500"/>
              <a:gd name="connsiteY3" fmla="*/ 222250 h 222250"/>
              <a:gd name="connsiteX4" fmla="*/ 0 w 1689500"/>
              <a:gd name="connsiteY4" fmla="*/ 222250 h 222250"/>
              <a:gd name="connsiteX5" fmla="*/ 26818 w 1689500"/>
              <a:gd name="connsiteY5" fmla="*/ 98155 h 222250"/>
              <a:gd name="connsiteX6" fmla="*/ 0 w 1689500"/>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9500" h="222250">
                <a:moveTo>
                  <a:pt x="0" y="0"/>
                </a:moveTo>
                <a:lnTo>
                  <a:pt x="1467062" y="0"/>
                </a:lnTo>
                <a:lnTo>
                  <a:pt x="1689500"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RAN4 C.def.</a:t>
            </a:r>
          </a:p>
        </p:txBody>
      </p:sp>
      <p:sp>
        <p:nvSpPr>
          <p:cNvPr id="9248" name="Chevron 60">
            <a:extLst>
              <a:ext uri="{FF2B5EF4-FFF2-40B4-BE49-F238E27FC236}">
                <a16:creationId xmlns:a16="http://schemas.microsoft.com/office/drawing/2014/main" id="{F94E59AC-70F6-5A8F-3EB3-2B4249484BEC}"/>
              </a:ext>
            </a:extLst>
          </p:cNvPr>
          <p:cNvSpPr/>
          <p:nvPr/>
        </p:nvSpPr>
        <p:spPr bwMode="auto">
          <a:xfrm>
            <a:off x="10873458" y="4489031"/>
            <a:ext cx="945161" cy="279960"/>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33" dirty="0">
                <a:latin typeface="Montserrat" panose="00000500000000000000" pitchFamily="50" charset="0"/>
                <a:ea typeface="ＭＳ Ｐゴシック" charset="-128"/>
                <a:cs typeface="Arial" pitchFamily="34" charset="0"/>
              </a:rPr>
              <a:t>RAN4 Perf</a:t>
            </a:r>
          </a:p>
        </p:txBody>
      </p:sp>
      <p:sp>
        <p:nvSpPr>
          <p:cNvPr id="62" name="Chevron 60">
            <a:extLst>
              <a:ext uri="{FF2B5EF4-FFF2-40B4-BE49-F238E27FC236}">
                <a16:creationId xmlns:a16="http://schemas.microsoft.com/office/drawing/2014/main" id="{0801A27C-E3C7-61B4-5E0A-B7DBCAE7D26C}"/>
              </a:ext>
            </a:extLst>
          </p:cNvPr>
          <p:cNvSpPr/>
          <p:nvPr/>
        </p:nvSpPr>
        <p:spPr bwMode="auto">
          <a:xfrm>
            <a:off x="5359971" y="3502817"/>
            <a:ext cx="1612047"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1837"/>
              <a:gd name="connsiteY0" fmla="*/ 0 h 222250"/>
              <a:gd name="connsiteX1" fmla="*/ 1467062 w 1601837"/>
              <a:gd name="connsiteY1" fmla="*/ 0 h 222250"/>
              <a:gd name="connsiteX2" fmla="*/ 1601837 w 1601837"/>
              <a:gd name="connsiteY2" fmla="*/ 111126 h 222250"/>
              <a:gd name="connsiteX3" fmla="*/ 1467062 w 1601837"/>
              <a:gd name="connsiteY3" fmla="*/ 222250 h 222250"/>
              <a:gd name="connsiteX4" fmla="*/ 0 w 1601837"/>
              <a:gd name="connsiteY4" fmla="*/ 222250 h 222250"/>
              <a:gd name="connsiteX5" fmla="*/ 26818 w 1601837"/>
              <a:gd name="connsiteY5" fmla="*/ 98155 h 222250"/>
              <a:gd name="connsiteX6" fmla="*/ 0 w 160183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837" h="222250">
                <a:moveTo>
                  <a:pt x="0" y="0"/>
                </a:moveTo>
                <a:lnTo>
                  <a:pt x="1467062" y="0"/>
                </a:lnTo>
                <a:lnTo>
                  <a:pt x="1601837"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RP Content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cxnSp>
        <p:nvCxnSpPr>
          <p:cNvPr id="9258" name="Straight Connector 9257">
            <a:extLst>
              <a:ext uri="{FF2B5EF4-FFF2-40B4-BE49-F238E27FC236}">
                <a16:creationId xmlns:a16="http://schemas.microsoft.com/office/drawing/2014/main" id="{B3D2C5F5-C828-910F-2389-D3361E4D9E0A}"/>
              </a:ext>
            </a:extLst>
          </p:cNvPr>
          <p:cNvCxnSpPr>
            <a:cxnSpLocks/>
          </p:cNvCxnSpPr>
          <p:nvPr/>
        </p:nvCxnSpPr>
        <p:spPr bwMode="auto">
          <a:xfrm>
            <a:off x="3737611" y="748757"/>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59" name="TextBox 9258">
            <a:extLst>
              <a:ext uri="{FF2B5EF4-FFF2-40B4-BE49-F238E27FC236}">
                <a16:creationId xmlns:a16="http://schemas.microsoft.com/office/drawing/2014/main" id="{F81E3299-24A4-DF10-CECA-31D007D89477}"/>
              </a:ext>
            </a:extLst>
          </p:cNvPr>
          <p:cNvSpPr txBox="1"/>
          <p:nvPr/>
        </p:nvSpPr>
        <p:spPr>
          <a:xfrm>
            <a:off x="4934373" y="585775"/>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cxnSp>
        <p:nvCxnSpPr>
          <p:cNvPr id="9260" name="Straight Connector 9259">
            <a:extLst>
              <a:ext uri="{FF2B5EF4-FFF2-40B4-BE49-F238E27FC236}">
                <a16:creationId xmlns:a16="http://schemas.microsoft.com/office/drawing/2014/main" id="{0C7B2277-0162-5EBE-D8FF-C790B09D2D58}"/>
              </a:ext>
            </a:extLst>
          </p:cNvPr>
          <p:cNvCxnSpPr>
            <a:cxnSpLocks/>
          </p:cNvCxnSpPr>
          <p:nvPr/>
        </p:nvCxnSpPr>
        <p:spPr bwMode="auto">
          <a:xfrm>
            <a:off x="6939135" y="753280"/>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1" name="TextBox 9260">
            <a:extLst>
              <a:ext uri="{FF2B5EF4-FFF2-40B4-BE49-F238E27FC236}">
                <a16:creationId xmlns:a16="http://schemas.microsoft.com/office/drawing/2014/main" id="{4FC19360-BDB4-2F9F-BCF6-7F93FDEE6550}"/>
              </a:ext>
            </a:extLst>
          </p:cNvPr>
          <p:cNvSpPr txBox="1"/>
          <p:nvPr/>
        </p:nvSpPr>
        <p:spPr>
          <a:xfrm>
            <a:off x="8135898" y="590298"/>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cxnSp>
        <p:nvCxnSpPr>
          <p:cNvPr id="9262" name="Straight Connector 9261">
            <a:extLst>
              <a:ext uri="{FF2B5EF4-FFF2-40B4-BE49-F238E27FC236}">
                <a16:creationId xmlns:a16="http://schemas.microsoft.com/office/drawing/2014/main" id="{5BA0E2EC-7BB4-F154-F288-F7C6185809BE}"/>
              </a:ext>
            </a:extLst>
          </p:cNvPr>
          <p:cNvCxnSpPr>
            <a:cxnSpLocks/>
          </p:cNvCxnSpPr>
          <p:nvPr/>
        </p:nvCxnSpPr>
        <p:spPr bwMode="auto">
          <a:xfrm>
            <a:off x="10131627" y="739739"/>
            <a:ext cx="1988124"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3" name="TextBox 9262">
            <a:extLst>
              <a:ext uri="{FF2B5EF4-FFF2-40B4-BE49-F238E27FC236}">
                <a16:creationId xmlns:a16="http://schemas.microsoft.com/office/drawing/2014/main" id="{4B4B98A0-23F0-642A-193B-29EEB7C93F6F}"/>
              </a:ext>
            </a:extLst>
          </p:cNvPr>
          <p:cNvSpPr txBox="1"/>
          <p:nvPr/>
        </p:nvSpPr>
        <p:spPr>
          <a:xfrm>
            <a:off x="10885865" y="594819"/>
            <a:ext cx="73609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2027</a:t>
            </a:r>
          </a:p>
        </p:txBody>
      </p:sp>
      <p:sp>
        <p:nvSpPr>
          <p:cNvPr id="17483" name="Chevron 58">
            <a:extLst>
              <a:ext uri="{FF2B5EF4-FFF2-40B4-BE49-F238E27FC236}">
                <a16:creationId xmlns:a16="http://schemas.microsoft.com/office/drawing/2014/main" id="{26C68756-CB67-71B5-669C-291289081C71}"/>
              </a:ext>
            </a:extLst>
          </p:cNvPr>
          <p:cNvSpPr/>
          <p:nvPr/>
        </p:nvSpPr>
        <p:spPr bwMode="auto">
          <a:xfrm>
            <a:off x="10701868" y="5014558"/>
            <a:ext cx="1137920" cy="32512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33" dirty="0">
                <a:latin typeface="Montserrat" panose="00000500000000000000" pitchFamily="50" charset="0"/>
                <a:ea typeface="ＭＳ Ｐゴシック" charset="-128"/>
                <a:cs typeface="Arial" pitchFamily="34" charset="0"/>
              </a:rPr>
              <a:t>5GA ASN.1 &amp; Open APIs </a:t>
            </a:r>
          </a:p>
        </p:txBody>
      </p:sp>
      <p:sp>
        <p:nvSpPr>
          <p:cNvPr id="29" name="Thought Bubble: Cloud 28">
            <a:extLst>
              <a:ext uri="{FF2B5EF4-FFF2-40B4-BE49-F238E27FC236}">
                <a16:creationId xmlns:a16="http://schemas.microsoft.com/office/drawing/2014/main" id="{84BA872D-4877-CA1D-CFE0-1E1600F55F6C}"/>
              </a:ext>
            </a:extLst>
          </p:cNvPr>
          <p:cNvSpPr/>
          <p:nvPr/>
        </p:nvSpPr>
        <p:spPr bwMode="auto">
          <a:xfrm>
            <a:off x="6479631" y="5052890"/>
            <a:ext cx="1204331" cy="334151"/>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31" name="TextBox 30">
            <a:extLst>
              <a:ext uri="{FF2B5EF4-FFF2-40B4-BE49-F238E27FC236}">
                <a16:creationId xmlns:a16="http://schemas.microsoft.com/office/drawing/2014/main" id="{94C8F3AC-BBE8-BF02-3EB6-F73417D8036D}"/>
              </a:ext>
            </a:extLst>
          </p:cNvPr>
          <p:cNvSpPr txBox="1"/>
          <p:nvPr/>
        </p:nvSpPr>
        <p:spPr>
          <a:xfrm>
            <a:off x="6335134" y="5042272"/>
            <a:ext cx="1413367" cy="256545"/>
          </a:xfrm>
          <a:prstGeom prst="rect">
            <a:avLst/>
          </a:prstGeom>
          <a:noFill/>
        </p:spPr>
        <p:txBody>
          <a:bodyPr wrap="square">
            <a:spAutoFit/>
          </a:bodyPr>
          <a:lstStyle/>
          <a:p>
            <a:pPr algn="ctr">
              <a:defRPr/>
            </a:pPr>
            <a:r>
              <a:rPr lang="fr-FR" sz="1067" dirty="0">
                <a:solidFill>
                  <a:schemeClr val="dk1"/>
                </a:solidFill>
                <a:latin typeface="Montserrat" panose="00000500000000000000" pitchFamily="50" charset="0"/>
                <a:ea typeface="ＭＳ Ｐゴシック" charset="-128"/>
                <a:cs typeface="Arial" pitchFamily="34" charset="0"/>
              </a:rPr>
              <a:t>St.3 SID </a:t>
            </a:r>
            <a:r>
              <a:rPr lang="fr-FR" sz="1067" dirty="0" err="1">
                <a:solidFill>
                  <a:schemeClr val="dk1"/>
                </a:solidFill>
                <a:latin typeface="Montserrat" panose="00000500000000000000" pitchFamily="50" charset="0"/>
                <a:ea typeface="ＭＳ Ｐゴシック" charset="-128"/>
                <a:cs typeface="Arial" pitchFamily="34" charset="0"/>
              </a:rPr>
              <a:t>def</a:t>
            </a:r>
            <a:r>
              <a:rPr lang="fr-FR" sz="1067" dirty="0">
                <a:solidFill>
                  <a:schemeClr val="dk1"/>
                </a:solidFill>
                <a:latin typeface="Montserrat" panose="00000500000000000000" pitchFamily="50" charset="0"/>
                <a:ea typeface="ＭＳ Ｐゴシック" charset="-128"/>
                <a:cs typeface="Arial" pitchFamily="34" charset="0"/>
              </a:rPr>
              <a:t>. TBD</a:t>
            </a:r>
          </a:p>
        </p:txBody>
      </p:sp>
      <p:sp>
        <p:nvSpPr>
          <p:cNvPr id="17473" name="Title 1">
            <a:extLst>
              <a:ext uri="{FF2B5EF4-FFF2-40B4-BE49-F238E27FC236}">
                <a16:creationId xmlns:a16="http://schemas.microsoft.com/office/drawing/2014/main" id="{C3AF14EE-D00F-FF88-D0EF-DCB82A375C54}"/>
              </a:ext>
            </a:extLst>
          </p:cNvPr>
          <p:cNvSpPr txBox="1">
            <a:spLocks/>
          </p:cNvSpPr>
          <p:nvPr/>
        </p:nvSpPr>
        <p:spPr bwMode="auto">
          <a:xfrm>
            <a:off x="1140795" y="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 20 5GA timeline</a:t>
            </a:r>
            <a:endParaRPr lang="en-US" sz="2667" kern="0" dirty="0">
              <a:latin typeface="Montserrat" panose="00000500000000000000" pitchFamily="50" charset="0"/>
              <a:ea typeface="ＭＳ Ｐゴシック" charset="0"/>
              <a:cs typeface="ＭＳ Ｐゴシック" charset="0"/>
            </a:endParaRPr>
          </a:p>
        </p:txBody>
      </p:sp>
      <p:sp>
        <p:nvSpPr>
          <p:cNvPr id="20" name="TextBox 1">
            <a:extLst>
              <a:ext uri="{FF2B5EF4-FFF2-40B4-BE49-F238E27FC236}">
                <a16:creationId xmlns:a16="http://schemas.microsoft.com/office/drawing/2014/main" id="{4CB78DA3-0D83-848C-AF8B-1C5122BE124B}"/>
              </a:ext>
            </a:extLst>
          </p:cNvPr>
          <p:cNvSpPr txBox="1">
            <a:spLocks noChangeArrowheads="1"/>
          </p:cNvSpPr>
          <p:nvPr/>
        </p:nvSpPr>
        <p:spPr bwMode="auto">
          <a:xfrm>
            <a:off x="8933537" y="116024"/>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
        <p:nvSpPr>
          <p:cNvPr id="17478" name="TextBox 1">
            <a:extLst>
              <a:ext uri="{FF2B5EF4-FFF2-40B4-BE49-F238E27FC236}">
                <a16:creationId xmlns:a16="http://schemas.microsoft.com/office/drawing/2014/main" id="{CF6A2905-F4DE-1498-E4D8-5E3F0140783E}"/>
              </a:ext>
            </a:extLst>
          </p:cNvPr>
          <p:cNvSpPr txBox="1">
            <a:spLocks noChangeArrowheads="1"/>
          </p:cNvSpPr>
          <p:nvPr/>
        </p:nvSpPr>
        <p:spPr bwMode="auto">
          <a:xfrm>
            <a:off x="2952077" y="3718165"/>
            <a:ext cx="1552153" cy="379463"/>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933" b="1">
                <a:latin typeface="Montserrat" panose="00000500000000000000" pitchFamily="50" charset="0"/>
              </a:rPr>
              <a:t>Workshops </a:t>
            </a:r>
          </a:p>
          <a:p>
            <a:pPr algn="ctr">
              <a:defRPr/>
            </a:pPr>
            <a:r>
              <a:rPr lang="en-GB" altLang="en-US" sz="933" b="1">
                <a:latin typeface="Montserrat" panose="00000500000000000000" pitchFamily="50" charset="0"/>
              </a:rPr>
              <a:t>5GA RAN &amp; SA</a:t>
            </a:r>
            <a:endParaRPr lang="en-GB" altLang="en-US" sz="933" dirty="0">
              <a:latin typeface="Montserrat" panose="00000500000000000000" pitchFamily="50" charset="0"/>
            </a:endParaRPr>
          </a:p>
        </p:txBody>
      </p:sp>
      <p:cxnSp>
        <p:nvCxnSpPr>
          <p:cNvPr id="17482" name="Straight Connector 114">
            <a:extLst>
              <a:ext uri="{FF2B5EF4-FFF2-40B4-BE49-F238E27FC236}">
                <a16:creationId xmlns:a16="http://schemas.microsoft.com/office/drawing/2014/main" id="{FE549C61-795D-7123-C3AB-9DC2CF2C8815}"/>
              </a:ext>
            </a:extLst>
          </p:cNvPr>
          <p:cNvCxnSpPr>
            <a:cxnSpLocks noChangeShapeType="1"/>
          </p:cNvCxnSpPr>
          <p:nvPr/>
        </p:nvCxnSpPr>
        <p:spPr bwMode="auto">
          <a:xfrm>
            <a:off x="2043323" y="1259988"/>
            <a:ext cx="0" cy="5242408"/>
          </a:xfrm>
          <a:prstGeom prst="line">
            <a:avLst/>
          </a:prstGeom>
          <a:noFill/>
          <a:ln w="9525" algn="ctr">
            <a:solidFill>
              <a:schemeClr val="accent4">
                <a:lumMod val="40000"/>
                <a:lumOff val="60000"/>
              </a:schemeClr>
            </a:solidFill>
            <a:prstDash val="dash"/>
            <a:round/>
            <a:headEnd/>
            <a:tailEnd/>
          </a:ln>
        </p:spPr>
      </p:cxnSp>
      <p:sp>
        <p:nvSpPr>
          <p:cNvPr id="17488" name="Chevron 60">
            <a:extLst>
              <a:ext uri="{FF2B5EF4-FFF2-40B4-BE49-F238E27FC236}">
                <a16:creationId xmlns:a16="http://schemas.microsoft.com/office/drawing/2014/main" id="{765309B4-C20D-E3CA-BC5E-8C5C94A10B75}"/>
              </a:ext>
            </a:extLst>
          </p:cNvPr>
          <p:cNvSpPr/>
          <p:nvPr/>
        </p:nvSpPr>
        <p:spPr bwMode="auto">
          <a:xfrm>
            <a:off x="4146537" y="3498882"/>
            <a:ext cx="1229673"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RAN WG SID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sp>
        <p:nvSpPr>
          <p:cNvPr id="3" name="Chevron 60">
            <a:extLst>
              <a:ext uri="{FF2B5EF4-FFF2-40B4-BE49-F238E27FC236}">
                <a16:creationId xmlns:a16="http://schemas.microsoft.com/office/drawing/2014/main" id="{1D3D89B8-10CC-C600-4FF8-5B710925B907}"/>
              </a:ext>
            </a:extLst>
          </p:cNvPr>
          <p:cNvSpPr/>
          <p:nvPr/>
        </p:nvSpPr>
        <p:spPr bwMode="auto">
          <a:xfrm>
            <a:off x="4174246" y="2824628"/>
            <a:ext cx="1229673"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St.2 SID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sp>
        <p:nvSpPr>
          <p:cNvPr id="5" name="Diamond 4">
            <a:extLst>
              <a:ext uri="{FF2B5EF4-FFF2-40B4-BE49-F238E27FC236}">
                <a16:creationId xmlns:a16="http://schemas.microsoft.com/office/drawing/2014/main" id="{8FE051C0-2980-E985-6597-88FCBCF0929F}"/>
              </a:ext>
            </a:extLst>
          </p:cNvPr>
          <p:cNvSpPr/>
          <p:nvPr/>
        </p:nvSpPr>
        <p:spPr bwMode="auto">
          <a:xfrm>
            <a:off x="3424844" y="3081251"/>
            <a:ext cx="543099" cy="587432"/>
          </a:xfrm>
          <a:prstGeom prst="diamond">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GB" sz="1333">
              <a:latin typeface="Arial" charset="0"/>
            </a:endParaRPr>
          </a:p>
        </p:txBody>
      </p:sp>
      <p:cxnSp>
        <p:nvCxnSpPr>
          <p:cNvPr id="7" name="Straight Connector 114">
            <a:extLst>
              <a:ext uri="{FF2B5EF4-FFF2-40B4-BE49-F238E27FC236}">
                <a16:creationId xmlns:a16="http://schemas.microsoft.com/office/drawing/2014/main" id="{2A413990-7B6F-5FC0-02A3-545705497B65}"/>
              </a:ext>
            </a:extLst>
          </p:cNvPr>
          <p:cNvCxnSpPr>
            <a:cxnSpLocks noChangeShapeType="1"/>
          </p:cNvCxnSpPr>
          <p:nvPr/>
        </p:nvCxnSpPr>
        <p:spPr bwMode="auto">
          <a:xfrm>
            <a:off x="4528785" y="1436095"/>
            <a:ext cx="0" cy="5242408"/>
          </a:xfrm>
          <a:prstGeom prst="line">
            <a:avLst/>
          </a:prstGeom>
          <a:noFill/>
          <a:ln w="9525" algn="ctr">
            <a:solidFill>
              <a:schemeClr val="accent4">
                <a:lumMod val="40000"/>
                <a:lumOff val="60000"/>
              </a:schemeClr>
            </a:solidFill>
            <a:prstDash val="dash"/>
            <a:round/>
            <a:headEnd/>
            <a:tailEnd/>
          </a:ln>
        </p:spPr>
      </p:cxnSp>
      <p:sp>
        <p:nvSpPr>
          <p:cNvPr id="9" name="Star: 5 Points 8">
            <a:extLst>
              <a:ext uri="{FF2B5EF4-FFF2-40B4-BE49-F238E27FC236}">
                <a16:creationId xmlns:a16="http://schemas.microsoft.com/office/drawing/2014/main" id="{E8814C72-6F70-21E5-FBDB-17542F4D670E}"/>
              </a:ext>
            </a:extLst>
          </p:cNvPr>
          <p:cNvSpPr/>
          <p:nvPr/>
        </p:nvSpPr>
        <p:spPr bwMode="auto">
          <a:xfrm>
            <a:off x="5107513" y="2053159"/>
            <a:ext cx="452401" cy="429117"/>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10" name="Star: 5 Points 9">
            <a:extLst>
              <a:ext uri="{FF2B5EF4-FFF2-40B4-BE49-F238E27FC236}">
                <a16:creationId xmlns:a16="http://schemas.microsoft.com/office/drawing/2014/main" id="{3056BDEB-13A7-5E3D-C605-9956E7D65101}"/>
              </a:ext>
            </a:extLst>
          </p:cNvPr>
          <p:cNvSpPr/>
          <p:nvPr/>
        </p:nvSpPr>
        <p:spPr bwMode="auto">
          <a:xfrm>
            <a:off x="5156909" y="2731110"/>
            <a:ext cx="452401" cy="429117"/>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11" name="Star: 5 Points 10">
            <a:extLst>
              <a:ext uri="{FF2B5EF4-FFF2-40B4-BE49-F238E27FC236}">
                <a16:creationId xmlns:a16="http://schemas.microsoft.com/office/drawing/2014/main" id="{809DC03C-A20E-82CC-AA01-985C215B534D}"/>
              </a:ext>
            </a:extLst>
          </p:cNvPr>
          <p:cNvSpPr/>
          <p:nvPr/>
        </p:nvSpPr>
        <p:spPr bwMode="auto">
          <a:xfrm>
            <a:off x="5087274" y="3374967"/>
            <a:ext cx="452401" cy="429117"/>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Tree>
    <p:extLst>
      <p:ext uri="{BB962C8B-B14F-4D97-AF65-F5344CB8AC3E}">
        <p14:creationId xmlns:p14="http://schemas.microsoft.com/office/powerpoint/2010/main" val="112055243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p:txBody>
          <a:bodyPr/>
          <a:lstStyle/>
          <a:p>
            <a:r>
              <a:rPr lang="sv-SE"/>
              <a:t>Outline</a:t>
            </a:r>
            <a:endParaRPr lang="sv-SE" dirty="0"/>
          </a:p>
        </p:txBody>
      </p: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a:xfrm>
            <a:off x="838200" y="1825625"/>
            <a:ext cx="7838256" cy="4351338"/>
          </a:xfrm>
        </p:spPr>
        <p:txBody>
          <a:bodyPr/>
          <a:lstStyle/>
          <a:p>
            <a:r>
              <a:rPr lang="sv-SE" dirty="0"/>
              <a:t>General information</a:t>
            </a:r>
          </a:p>
          <a:p>
            <a:r>
              <a:rPr lang="sv-SE" dirty="0"/>
              <a:t>Outcome of SA4 submissions</a:t>
            </a:r>
          </a:p>
          <a:p>
            <a:r>
              <a:rPr lang="sv-SE" dirty="0"/>
              <a:t>Guidance to SA4</a:t>
            </a:r>
          </a:p>
          <a:p>
            <a:r>
              <a:rPr lang="sv-SE" dirty="0"/>
              <a:t>Planning</a:t>
            </a:r>
          </a:p>
          <a:p>
            <a:endParaRPr lang="sv-SE" dirty="0"/>
          </a:p>
        </p:txBody>
      </p:sp>
    </p:spTree>
    <p:extLst>
      <p:ext uri="{BB962C8B-B14F-4D97-AF65-F5344CB8AC3E}">
        <p14:creationId xmlns:p14="http://schemas.microsoft.com/office/powerpoint/2010/main" val="2021875202"/>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8992F-C49F-EE61-F694-80B07DDE0885}"/>
            </a:ext>
          </a:extLst>
        </p:cNvPr>
        <p:cNvGrpSpPr/>
        <p:nvPr/>
      </p:nvGrpSpPr>
      <p:grpSpPr>
        <a:xfrm>
          <a:off x="0" y="0"/>
          <a:ext cx="0" cy="0"/>
          <a:chOff x="0" y="0"/>
          <a:chExt cx="0" cy="0"/>
        </a:xfrm>
      </p:grpSpPr>
      <p:cxnSp>
        <p:nvCxnSpPr>
          <p:cNvPr id="57" name="Straight Connector 114">
            <a:extLst>
              <a:ext uri="{FF2B5EF4-FFF2-40B4-BE49-F238E27FC236}">
                <a16:creationId xmlns:a16="http://schemas.microsoft.com/office/drawing/2014/main" id="{71746959-D045-E5B5-AFE7-E047AC2F1E3F}"/>
              </a:ext>
            </a:extLst>
          </p:cNvPr>
          <p:cNvCxnSpPr>
            <a:cxnSpLocks noChangeShapeType="1"/>
          </p:cNvCxnSpPr>
          <p:nvPr/>
        </p:nvCxnSpPr>
        <p:spPr bwMode="auto">
          <a:xfrm>
            <a:off x="6949725" y="1436095"/>
            <a:ext cx="0" cy="5197252"/>
          </a:xfrm>
          <a:prstGeom prst="line">
            <a:avLst/>
          </a:prstGeom>
          <a:noFill/>
          <a:ln w="28575" algn="ctr">
            <a:solidFill>
              <a:schemeClr val="accent4">
                <a:lumMod val="40000"/>
                <a:lumOff val="60000"/>
              </a:schemeClr>
            </a:solidFill>
            <a:round/>
            <a:headEnd/>
            <a:tailEnd/>
          </a:ln>
        </p:spPr>
      </p:cxnSp>
      <p:cxnSp>
        <p:nvCxnSpPr>
          <p:cNvPr id="60" name="Straight Connector 114">
            <a:extLst>
              <a:ext uri="{FF2B5EF4-FFF2-40B4-BE49-F238E27FC236}">
                <a16:creationId xmlns:a16="http://schemas.microsoft.com/office/drawing/2014/main" id="{F15672DF-A3AB-3988-49FA-718AB9547C1F}"/>
              </a:ext>
            </a:extLst>
          </p:cNvPr>
          <p:cNvCxnSpPr>
            <a:cxnSpLocks noChangeShapeType="1"/>
          </p:cNvCxnSpPr>
          <p:nvPr/>
        </p:nvCxnSpPr>
        <p:spPr bwMode="auto">
          <a:xfrm>
            <a:off x="3721805" y="1436095"/>
            <a:ext cx="0" cy="5197252"/>
          </a:xfrm>
          <a:prstGeom prst="line">
            <a:avLst/>
          </a:prstGeom>
          <a:noFill/>
          <a:ln w="28575" algn="ctr">
            <a:solidFill>
              <a:schemeClr val="accent4">
                <a:lumMod val="40000"/>
                <a:lumOff val="60000"/>
              </a:schemeClr>
            </a:solidFill>
            <a:round/>
            <a:headEnd/>
            <a:tailEnd/>
          </a:ln>
        </p:spPr>
      </p:cxnSp>
      <p:cxnSp>
        <p:nvCxnSpPr>
          <p:cNvPr id="4" name="Straight Connector 114">
            <a:extLst>
              <a:ext uri="{FF2B5EF4-FFF2-40B4-BE49-F238E27FC236}">
                <a16:creationId xmlns:a16="http://schemas.microsoft.com/office/drawing/2014/main" id="{D777A93A-0494-CB81-BF07-6ED0D44FE2A4}"/>
              </a:ext>
            </a:extLst>
          </p:cNvPr>
          <p:cNvCxnSpPr>
            <a:cxnSpLocks noChangeShapeType="1"/>
          </p:cNvCxnSpPr>
          <p:nvPr/>
        </p:nvCxnSpPr>
        <p:spPr bwMode="auto">
          <a:xfrm>
            <a:off x="493885" y="1436095"/>
            <a:ext cx="0" cy="5197252"/>
          </a:xfrm>
          <a:prstGeom prst="line">
            <a:avLst/>
          </a:prstGeom>
          <a:noFill/>
          <a:ln w="28575" algn="ctr">
            <a:solidFill>
              <a:schemeClr val="accent4">
                <a:lumMod val="40000"/>
                <a:lumOff val="60000"/>
              </a:schemeClr>
            </a:solidFill>
            <a:round/>
            <a:headEnd/>
            <a:tailEnd/>
          </a:ln>
        </p:spPr>
      </p:cxnSp>
      <p:cxnSp>
        <p:nvCxnSpPr>
          <p:cNvPr id="8" name="Straight Connector 7">
            <a:extLst>
              <a:ext uri="{FF2B5EF4-FFF2-40B4-BE49-F238E27FC236}">
                <a16:creationId xmlns:a16="http://schemas.microsoft.com/office/drawing/2014/main" id="{074300E3-F476-EEBF-D35B-A1E8736C7C9D}"/>
              </a:ext>
            </a:extLst>
          </p:cNvPr>
          <p:cNvCxnSpPr>
            <a:cxnSpLocks/>
          </p:cNvCxnSpPr>
          <p:nvPr/>
        </p:nvCxnSpPr>
        <p:spPr bwMode="auto">
          <a:xfrm>
            <a:off x="581247" y="753271"/>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 name="Straight Connector 114">
            <a:extLst>
              <a:ext uri="{FF2B5EF4-FFF2-40B4-BE49-F238E27FC236}">
                <a16:creationId xmlns:a16="http://schemas.microsoft.com/office/drawing/2014/main" id="{C33B306E-5E8B-AC76-C303-4AC9B7802E64}"/>
              </a:ext>
            </a:extLst>
          </p:cNvPr>
          <p:cNvCxnSpPr>
            <a:cxnSpLocks noChangeShapeType="1"/>
          </p:cNvCxnSpPr>
          <p:nvPr/>
        </p:nvCxnSpPr>
        <p:spPr bwMode="auto">
          <a:xfrm>
            <a:off x="5326435" y="1310988"/>
            <a:ext cx="0" cy="498953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272" name="Straight Connector 114">
            <a:extLst>
              <a:ext uri="{FF2B5EF4-FFF2-40B4-BE49-F238E27FC236}">
                <a16:creationId xmlns:a16="http://schemas.microsoft.com/office/drawing/2014/main" id="{63507367-7C85-5DDA-8929-8D09E8B90A31}"/>
              </a:ext>
            </a:extLst>
          </p:cNvPr>
          <p:cNvCxnSpPr>
            <a:cxnSpLocks noChangeShapeType="1"/>
          </p:cNvCxnSpPr>
          <p:nvPr/>
        </p:nvCxnSpPr>
        <p:spPr bwMode="auto">
          <a:xfrm>
            <a:off x="1313107" y="1436095"/>
            <a:ext cx="0" cy="5242408"/>
          </a:xfrm>
          <a:prstGeom prst="line">
            <a:avLst/>
          </a:prstGeom>
          <a:noFill/>
          <a:ln w="9525" algn="ctr">
            <a:solidFill>
              <a:schemeClr val="accent4">
                <a:lumMod val="40000"/>
                <a:lumOff val="60000"/>
              </a:schemeClr>
            </a:solidFill>
            <a:prstDash val="dash"/>
            <a:round/>
            <a:headEnd/>
            <a:tailEnd/>
          </a:ln>
        </p:spPr>
      </p:cxnSp>
      <p:sp>
        <p:nvSpPr>
          <p:cNvPr id="2" name="TextBox 1">
            <a:extLst>
              <a:ext uri="{FF2B5EF4-FFF2-40B4-BE49-F238E27FC236}">
                <a16:creationId xmlns:a16="http://schemas.microsoft.com/office/drawing/2014/main" id="{3B9E7960-6113-C4D1-ECEF-73196F0C03E0}"/>
              </a:ext>
            </a:extLst>
          </p:cNvPr>
          <p:cNvSpPr txBox="1"/>
          <p:nvPr/>
        </p:nvSpPr>
        <p:spPr>
          <a:xfrm>
            <a:off x="1778010" y="590288"/>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grpSp>
        <p:nvGrpSpPr>
          <p:cNvPr id="13" name="Group 12">
            <a:extLst>
              <a:ext uri="{FF2B5EF4-FFF2-40B4-BE49-F238E27FC236}">
                <a16:creationId xmlns:a16="http://schemas.microsoft.com/office/drawing/2014/main" id="{BA5BB33D-59DC-8CD1-D095-4371152BEFFE}"/>
              </a:ext>
            </a:extLst>
          </p:cNvPr>
          <p:cNvGrpSpPr/>
          <p:nvPr/>
        </p:nvGrpSpPr>
        <p:grpSpPr>
          <a:xfrm>
            <a:off x="1063750" y="944053"/>
            <a:ext cx="458247" cy="441216"/>
            <a:chOff x="1018228" y="755453"/>
            <a:chExt cx="343685" cy="330912"/>
          </a:xfrm>
        </p:grpSpPr>
        <p:sp>
          <p:nvSpPr>
            <p:cNvPr id="17432" name="TextBox 86">
              <a:extLst>
                <a:ext uri="{FF2B5EF4-FFF2-40B4-BE49-F238E27FC236}">
                  <a16:creationId xmlns:a16="http://schemas.microsoft.com/office/drawing/2014/main" id="{988CC082-346E-34BD-676E-57B18118E760}"/>
                </a:ext>
              </a:extLst>
            </p:cNvPr>
            <p:cNvSpPr txBox="1">
              <a:spLocks noChangeArrowheads="1"/>
            </p:cNvSpPr>
            <p:nvPr/>
          </p:nvSpPr>
          <p:spPr bwMode="auto">
            <a:xfrm>
              <a:off x="1019031"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#103</a:t>
              </a:r>
              <a:endParaRPr lang="en-GB" altLang="en-US" sz="533">
                <a:latin typeface="Montserrat" panose="00000500000000000000" pitchFamily="2" charset="0"/>
              </a:endParaRPr>
            </a:p>
          </p:txBody>
        </p:sp>
        <p:sp>
          <p:nvSpPr>
            <p:cNvPr id="17448" name="TextBox 59">
              <a:extLst>
                <a:ext uri="{FF2B5EF4-FFF2-40B4-BE49-F238E27FC236}">
                  <a16:creationId xmlns:a16="http://schemas.microsoft.com/office/drawing/2014/main" id="{165C6395-ACED-7B3D-FC22-AC91FB3A142F}"/>
                </a:ext>
              </a:extLst>
            </p:cNvPr>
            <p:cNvSpPr txBox="1">
              <a:spLocks noChangeArrowheads="1"/>
            </p:cNvSpPr>
            <p:nvPr/>
          </p:nvSpPr>
          <p:spPr bwMode="auto">
            <a:xfrm>
              <a:off x="1018228"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7489" name="Group 17488">
            <a:extLst>
              <a:ext uri="{FF2B5EF4-FFF2-40B4-BE49-F238E27FC236}">
                <a16:creationId xmlns:a16="http://schemas.microsoft.com/office/drawing/2014/main" id="{D08FB91D-770B-B580-B528-B623B4BC2A75}"/>
              </a:ext>
            </a:extLst>
          </p:cNvPr>
          <p:cNvGrpSpPr/>
          <p:nvPr/>
        </p:nvGrpSpPr>
        <p:grpSpPr>
          <a:xfrm>
            <a:off x="7536355" y="944053"/>
            <a:ext cx="446950" cy="441216"/>
            <a:chOff x="6342728" y="755453"/>
            <a:chExt cx="335213" cy="330912"/>
          </a:xfrm>
        </p:grpSpPr>
        <p:sp>
          <p:nvSpPr>
            <p:cNvPr id="17440" name="TextBox 86">
              <a:extLst>
                <a:ext uri="{FF2B5EF4-FFF2-40B4-BE49-F238E27FC236}">
                  <a16:creationId xmlns:a16="http://schemas.microsoft.com/office/drawing/2014/main" id="{6A931EFD-74D2-FC18-4BBF-502319A23C88}"/>
                </a:ext>
              </a:extLst>
            </p:cNvPr>
            <p:cNvSpPr txBox="1">
              <a:spLocks noChangeArrowheads="1"/>
            </p:cNvSpPr>
            <p:nvPr/>
          </p:nvSpPr>
          <p:spPr bwMode="auto">
            <a:xfrm>
              <a:off x="6342728" y="755453"/>
              <a:ext cx="298400"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#111</a:t>
              </a:r>
              <a:endParaRPr lang="en-GB" altLang="en-US" sz="533">
                <a:latin typeface="Montserrat" panose="00000500000000000000" pitchFamily="2" charset="0"/>
              </a:endParaRPr>
            </a:p>
          </p:txBody>
        </p:sp>
        <p:sp>
          <p:nvSpPr>
            <p:cNvPr id="17449" name="TextBox 60">
              <a:extLst>
                <a:ext uri="{FF2B5EF4-FFF2-40B4-BE49-F238E27FC236}">
                  <a16:creationId xmlns:a16="http://schemas.microsoft.com/office/drawing/2014/main" id="{11D523C6-2A70-26A7-1D99-1B54A6962C42}"/>
                </a:ext>
              </a:extLst>
            </p:cNvPr>
            <p:cNvSpPr txBox="1">
              <a:spLocks noChangeArrowheads="1"/>
            </p:cNvSpPr>
            <p:nvPr/>
          </p:nvSpPr>
          <p:spPr bwMode="auto">
            <a:xfrm>
              <a:off x="6345878" y="909441"/>
              <a:ext cx="33206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grpSp>
      <p:grpSp>
        <p:nvGrpSpPr>
          <p:cNvPr id="23" name="Group 22">
            <a:extLst>
              <a:ext uri="{FF2B5EF4-FFF2-40B4-BE49-F238E27FC236}">
                <a16:creationId xmlns:a16="http://schemas.microsoft.com/office/drawing/2014/main" id="{043653F7-377D-9559-CA06-3E13217E3369}"/>
              </a:ext>
            </a:extLst>
          </p:cNvPr>
          <p:cNvGrpSpPr/>
          <p:nvPr/>
        </p:nvGrpSpPr>
        <p:grpSpPr>
          <a:xfrm>
            <a:off x="4261943" y="944053"/>
            <a:ext cx="484191" cy="441216"/>
            <a:chOff x="3683640" y="755453"/>
            <a:chExt cx="363143" cy="330912"/>
          </a:xfrm>
        </p:grpSpPr>
        <p:sp>
          <p:nvSpPr>
            <p:cNvPr id="17436" name="TextBox 86">
              <a:extLst>
                <a:ext uri="{FF2B5EF4-FFF2-40B4-BE49-F238E27FC236}">
                  <a16:creationId xmlns:a16="http://schemas.microsoft.com/office/drawing/2014/main" id="{58981BF9-119B-4A80-8B18-44F700DD4571}"/>
                </a:ext>
              </a:extLst>
            </p:cNvPr>
            <p:cNvSpPr txBox="1">
              <a:spLocks noChangeArrowheads="1"/>
            </p:cNvSpPr>
            <p:nvPr/>
          </p:nvSpPr>
          <p:spPr bwMode="auto">
            <a:xfrm>
              <a:off x="3701497" y="755453"/>
              <a:ext cx="34528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#107</a:t>
              </a:r>
              <a:endParaRPr lang="en-GB" altLang="en-US" sz="533">
                <a:latin typeface="Montserrat" panose="00000500000000000000" pitchFamily="2" charset="0"/>
              </a:endParaRPr>
            </a:p>
          </p:txBody>
        </p:sp>
        <p:sp>
          <p:nvSpPr>
            <p:cNvPr id="17450" name="TextBox 61">
              <a:extLst>
                <a:ext uri="{FF2B5EF4-FFF2-40B4-BE49-F238E27FC236}">
                  <a16:creationId xmlns:a16="http://schemas.microsoft.com/office/drawing/2014/main" id="{10B86475-D05A-F024-8D10-3834410937D0}"/>
                </a:ext>
              </a:extLst>
            </p:cNvPr>
            <p:cNvSpPr txBox="1">
              <a:spLocks noChangeArrowheads="1"/>
            </p:cNvSpPr>
            <p:nvPr/>
          </p:nvSpPr>
          <p:spPr bwMode="auto">
            <a:xfrm>
              <a:off x="3683640"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6" name="Group 15">
            <a:extLst>
              <a:ext uri="{FF2B5EF4-FFF2-40B4-BE49-F238E27FC236}">
                <a16:creationId xmlns:a16="http://schemas.microsoft.com/office/drawing/2014/main" id="{CBEEB882-0873-17C9-668A-5BD3DDAC9943}"/>
              </a:ext>
            </a:extLst>
          </p:cNvPr>
          <p:cNvGrpSpPr/>
          <p:nvPr/>
        </p:nvGrpSpPr>
        <p:grpSpPr>
          <a:xfrm>
            <a:off x="1869119" y="944053"/>
            <a:ext cx="471268" cy="441216"/>
            <a:chOff x="1705615" y="755453"/>
            <a:chExt cx="353451" cy="330912"/>
          </a:xfrm>
        </p:grpSpPr>
        <p:sp>
          <p:nvSpPr>
            <p:cNvPr id="17433" name="TextBox 86">
              <a:extLst>
                <a:ext uri="{FF2B5EF4-FFF2-40B4-BE49-F238E27FC236}">
                  <a16:creationId xmlns:a16="http://schemas.microsoft.com/office/drawing/2014/main" id="{C103280A-1592-A747-3090-8C7DDE8D80FC}"/>
                </a:ext>
              </a:extLst>
            </p:cNvPr>
            <p:cNvSpPr txBox="1">
              <a:spLocks noChangeArrowheads="1"/>
            </p:cNvSpPr>
            <p:nvPr/>
          </p:nvSpPr>
          <p:spPr bwMode="auto">
            <a:xfrm>
              <a:off x="1707767" y="755453"/>
              <a:ext cx="35129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#104</a:t>
              </a:r>
              <a:endParaRPr lang="en-GB" altLang="en-US" sz="533">
                <a:latin typeface="Montserrat" panose="00000500000000000000" pitchFamily="2" charset="0"/>
              </a:endParaRPr>
            </a:p>
          </p:txBody>
        </p:sp>
        <p:sp>
          <p:nvSpPr>
            <p:cNvPr id="17451" name="TextBox 62">
              <a:extLst>
                <a:ext uri="{FF2B5EF4-FFF2-40B4-BE49-F238E27FC236}">
                  <a16:creationId xmlns:a16="http://schemas.microsoft.com/office/drawing/2014/main" id="{F552B731-B734-8036-32D1-B31A30D549FD}"/>
                </a:ext>
              </a:extLst>
            </p:cNvPr>
            <p:cNvSpPr txBox="1">
              <a:spLocks noChangeArrowheads="1"/>
            </p:cNvSpPr>
            <p:nvPr/>
          </p:nvSpPr>
          <p:spPr bwMode="auto">
            <a:xfrm>
              <a:off x="1705615"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grpSp>
      <p:grpSp>
        <p:nvGrpSpPr>
          <p:cNvPr id="17476" name="Group 17475">
            <a:extLst>
              <a:ext uri="{FF2B5EF4-FFF2-40B4-BE49-F238E27FC236}">
                <a16:creationId xmlns:a16="http://schemas.microsoft.com/office/drawing/2014/main" id="{42783D1B-5915-E686-B1DF-AC2941019424}"/>
              </a:ext>
            </a:extLst>
          </p:cNvPr>
          <p:cNvGrpSpPr/>
          <p:nvPr/>
        </p:nvGrpSpPr>
        <p:grpSpPr>
          <a:xfrm>
            <a:off x="5081553" y="944053"/>
            <a:ext cx="468075" cy="441216"/>
            <a:chOff x="4391242" y="755453"/>
            <a:chExt cx="351057" cy="330912"/>
          </a:xfrm>
        </p:grpSpPr>
        <p:sp>
          <p:nvSpPr>
            <p:cNvPr id="17437" name="TextBox 86">
              <a:extLst>
                <a:ext uri="{FF2B5EF4-FFF2-40B4-BE49-F238E27FC236}">
                  <a16:creationId xmlns:a16="http://schemas.microsoft.com/office/drawing/2014/main" id="{FEF09D13-9AE7-21AF-924D-235C465BCB1D}"/>
                </a:ext>
              </a:extLst>
            </p:cNvPr>
            <p:cNvSpPr txBox="1">
              <a:spLocks noChangeArrowheads="1"/>
            </p:cNvSpPr>
            <p:nvPr/>
          </p:nvSpPr>
          <p:spPr bwMode="auto">
            <a:xfrm>
              <a:off x="4391242" y="755453"/>
              <a:ext cx="35009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#108</a:t>
              </a:r>
              <a:endParaRPr lang="en-GB" altLang="en-US" sz="533">
                <a:latin typeface="Montserrat" panose="00000500000000000000" pitchFamily="2" charset="0"/>
              </a:endParaRPr>
            </a:p>
          </p:txBody>
        </p:sp>
        <p:sp>
          <p:nvSpPr>
            <p:cNvPr id="17452" name="TextBox 63">
              <a:extLst>
                <a:ext uri="{FF2B5EF4-FFF2-40B4-BE49-F238E27FC236}">
                  <a16:creationId xmlns:a16="http://schemas.microsoft.com/office/drawing/2014/main" id="{B7BB6509-4F48-4659-60CC-4CD60BF4B78B}"/>
                </a:ext>
              </a:extLst>
            </p:cNvPr>
            <p:cNvSpPr txBox="1">
              <a:spLocks noChangeArrowheads="1"/>
            </p:cNvSpPr>
            <p:nvPr/>
          </p:nvSpPr>
          <p:spPr bwMode="auto">
            <a:xfrm>
              <a:off x="44186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494" name="Group 17493">
            <a:extLst>
              <a:ext uri="{FF2B5EF4-FFF2-40B4-BE49-F238E27FC236}">
                <a16:creationId xmlns:a16="http://schemas.microsoft.com/office/drawing/2014/main" id="{B967BDC6-86AB-7837-B13B-ABA3A2B01909}"/>
              </a:ext>
            </a:extLst>
          </p:cNvPr>
          <p:cNvGrpSpPr/>
          <p:nvPr/>
        </p:nvGrpSpPr>
        <p:grpSpPr>
          <a:xfrm>
            <a:off x="8349808" y="944053"/>
            <a:ext cx="448807" cy="441216"/>
            <a:chOff x="6907593" y="755453"/>
            <a:chExt cx="336606" cy="330912"/>
          </a:xfrm>
        </p:grpSpPr>
        <p:sp>
          <p:nvSpPr>
            <p:cNvPr id="17441" name="TextBox 86">
              <a:extLst>
                <a:ext uri="{FF2B5EF4-FFF2-40B4-BE49-F238E27FC236}">
                  <a16:creationId xmlns:a16="http://schemas.microsoft.com/office/drawing/2014/main" id="{00AF13A8-AEBE-A2D0-0350-B7A6452A466A}"/>
                </a:ext>
              </a:extLst>
            </p:cNvPr>
            <p:cNvSpPr txBox="1">
              <a:spLocks noChangeArrowheads="1"/>
            </p:cNvSpPr>
            <p:nvPr/>
          </p:nvSpPr>
          <p:spPr bwMode="auto">
            <a:xfrm>
              <a:off x="6907593" y="75545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#112</a:t>
              </a:r>
              <a:endParaRPr lang="en-GB" altLang="en-US" sz="533">
                <a:latin typeface="Montserrat" panose="00000500000000000000" pitchFamily="2" charset="0"/>
              </a:endParaRPr>
            </a:p>
          </p:txBody>
        </p:sp>
        <p:sp>
          <p:nvSpPr>
            <p:cNvPr id="17453" name="TextBox 64">
              <a:extLst>
                <a:ext uri="{FF2B5EF4-FFF2-40B4-BE49-F238E27FC236}">
                  <a16:creationId xmlns:a16="http://schemas.microsoft.com/office/drawing/2014/main" id="{68398172-EC8D-5C71-9A9B-F20456E8A9B1}"/>
                </a:ext>
              </a:extLst>
            </p:cNvPr>
            <p:cNvSpPr txBox="1">
              <a:spLocks noChangeArrowheads="1"/>
            </p:cNvSpPr>
            <p:nvPr/>
          </p:nvSpPr>
          <p:spPr bwMode="auto">
            <a:xfrm>
              <a:off x="69205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 name="Group 16">
            <a:extLst>
              <a:ext uri="{FF2B5EF4-FFF2-40B4-BE49-F238E27FC236}">
                <a16:creationId xmlns:a16="http://schemas.microsoft.com/office/drawing/2014/main" id="{9C09B5BA-9CA0-3246-1446-5E993967CCDA}"/>
              </a:ext>
            </a:extLst>
          </p:cNvPr>
          <p:cNvGrpSpPr/>
          <p:nvPr/>
        </p:nvGrpSpPr>
        <p:grpSpPr>
          <a:xfrm>
            <a:off x="2666021" y="944053"/>
            <a:ext cx="467772" cy="441216"/>
            <a:chOff x="2480315" y="755453"/>
            <a:chExt cx="350829" cy="330912"/>
          </a:xfrm>
        </p:grpSpPr>
        <p:sp>
          <p:nvSpPr>
            <p:cNvPr id="17434" name="TextBox 86">
              <a:extLst>
                <a:ext uri="{FF2B5EF4-FFF2-40B4-BE49-F238E27FC236}">
                  <a16:creationId xmlns:a16="http://schemas.microsoft.com/office/drawing/2014/main" id="{4D4D40CF-F5F4-931C-680D-53F544AE8703}"/>
                </a:ext>
              </a:extLst>
            </p:cNvPr>
            <p:cNvSpPr txBox="1">
              <a:spLocks noChangeArrowheads="1"/>
            </p:cNvSpPr>
            <p:nvPr/>
          </p:nvSpPr>
          <p:spPr bwMode="auto">
            <a:xfrm>
              <a:off x="2488262"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#105</a:t>
              </a:r>
              <a:endParaRPr lang="en-GB" altLang="en-US" sz="533">
                <a:latin typeface="Montserrat" panose="00000500000000000000" pitchFamily="2" charset="0"/>
              </a:endParaRPr>
            </a:p>
          </p:txBody>
        </p:sp>
        <p:sp>
          <p:nvSpPr>
            <p:cNvPr id="17454" name="TextBox 65">
              <a:extLst>
                <a:ext uri="{FF2B5EF4-FFF2-40B4-BE49-F238E27FC236}">
                  <a16:creationId xmlns:a16="http://schemas.microsoft.com/office/drawing/2014/main" id="{18CD9CF9-FC30-2A87-862D-F40F70B1542F}"/>
                </a:ext>
              </a:extLst>
            </p:cNvPr>
            <p:cNvSpPr txBox="1">
              <a:spLocks noChangeArrowheads="1"/>
            </p:cNvSpPr>
            <p:nvPr/>
          </p:nvSpPr>
          <p:spPr bwMode="auto">
            <a:xfrm>
              <a:off x="2480315"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7477" name="Group 17476">
            <a:extLst>
              <a:ext uri="{FF2B5EF4-FFF2-40B4-BE49-F238E27FC236}">
                <a16:creationId xmlns:a16="http://schemas.microsoft.com/office/drawing/2014/main" id="{FA1DC7AC-7706-EA7D-0E2A-1F7AC3F2258D}"/>
              </a:ext>
            </a:extLst>
          </p:cNvPr>
          <p:cNvGrpSpPr/>
          <p:nvPr/>
        </p:nvGrpSpPr>
        <p:grpSpPr>
          <a:xfrm>
            <a:off x="5918970" y="944053"/>
            <a:ext cx="461985" cy="441216"/>
            <a:chOff x="5121709" y="755453"/>
            <a:chExt cx="346489" cy="330912"/>
          </a:xfrm>
        </p:grpSpPr>
        <p:sp>
          <p:nvSpPr>
            <p:cNvPr id="17438" name="TextBox 86">
              <a:extLst>
                <a:ext uri="{FF2B5EF4-FFF2-40B4-BE49-F238E27FC236}">
                  <a16:creationId xmlns:a16="http://schemas.microsoft.com/office/drawing/2014/main" id="{11FB991E-569C-E793-E8D8-9E228FDDF8C0}"/>
                </a:ext>
              </a:extLst>
            </p:cNvPr>
            <p:cNvSpPr txBox="1">
              <a:spLocks noChangeArrowheads="1"/>
            </p:cNvSpPr>
            <p:nvPr/>
          </p:nvSpPr>
          <p:spPr bwMode="auto">
            <a:xfrm>
              <a:off x="5121709"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#109</a:t>
              </a:r>
              <a:endParaRPr lang="en-GB" altLang="en-US" sz="533">
                <a:latin typeface="Montserrat" panose="00000500000000000000" pitchFamily="2" charset="0"/>
              </a:endParaRPr>
            </a:p>
          </p:txBody>
        </p:sp>
        <p:sp>
          <p:nvSpPr>
            <p:cNvPr id="17455" name="TextBox 66">
              <a:extLst>
                <a:ext uri="{FF2B5EF4-FFF2-40B4-BE49-F238E27FC236}">
                  <a16:creationId xmlns:a16="http://schemas.microsoft.com/office/drawing/2014/main" id="{4B4B0B0E-28A4-0105-E66C-8A8333E61136}"/>
                </a:ext>
              </a:extLst>
            </p:cNvPr>
            <p:cNvSpPr txBox="1">
              <a:spLocks noChangeArrowheads="1"/>
            </p:cNvSpPr>
            <p:nvPr/>
          </p:nvSpPr>
          <p:spPr bwMode="auto">
            <a:xfrm>
              <a:off x="5129853"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2" name="Group 11">
            <a:extLst>
              <a:ext uri="{FF2B5EF4-FFF2-40B4-BE49-F238E27FC236}">
                <a16:creationId xmlns:a16="http://schemas.microsoft.com/office/drawing/2014/main" id="{5AC441D9-25AA-5353-8C62-E595297BE9B0}"/>
              </a:ext>
            </a:extLst>
          </p:cNvPr>
          <p:cNvGrpSpPr/>
          <p:nvPr/>
        </p:nvGrpSpPr>
        <p:grpSpPr>
          <a:xfrm>
            <a:off x="247799" y="944053"/>
            <a:ext cx="480472" cy="441216"/>
            <a:chOff x="321315" y="755453"/>
            <a:chExt cx="360354" cy="330912"/>
          </a:xfrm>
        </p:grpSpPr>
        <p:sp>
          <p:nvSpPr>
            <p:cNvPr id="17431" name="TextBox 86">
              <a:extLst>
                <a:ext uri="{FF2B5EF4-FFF2-40B4-BE49-F238E27FC236}">
                  <a16:creationId xmlns:a16="http://schemas.microsoft.com/office/drawing/2014/main" id="{4D677330-5A69-54E2-DED8-C11576419F88}"/>
                </a:ext>
              </a:extLst>
            </p:cNvPr>
            <p:cNvSpPr txBox="1">
              <a:spLocks noChangeArrowheads="1"/>
            </p:cNvSpPr>
            <p:nvPr/>
          </p:nvSpPr>
          <p:spPr bwMode="auto">
            <a:xfrm>
              <a:off x="338787"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#102</a:t>
              </a:r>
              <a:endParaRPr lang="en-GB" altLang="en-US" sz="533" dirty="0">
                <a:latin typeface="Montserrat" panose="00000500000000000000" pitchFamily="2" charset="0"/>
              </a:endParaRPr>
            </a:p>
          </p:txBody>
        </p:sp>
        <p:sp>
          <p:nvSpPr>
            <p:cNvPr id="17457" name="TextBox 69">
              <a:extLst>
                <a:ext uri="{FF2B5EF4-FFF2-40B4-BE49-F238E27FC236}">
                  <a16:creationId xmlns:a16="http://schemas.microsoft.com/office/drawing/2014/main" id="{5C00D17C-21B0-E262-9FB1-9FCEFFA608BE}"/>
                </a:ext>
              </a:extLst>
            </p:cNvPr>
            <p:cNvSpPr txBox="1">
              <a:spLocks noChangeArrowheads="1"/>
            </p:cNvSpPr>
            <p:nvPr/>
          </p:nvSpPr>
          <p:spPr bwMode="auto">
            <a:xfrm>
              <a:off x="321315"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22" name="Group 21">
            <a:extLst>
              <a:ext uri="{FF2B5EF4-FFF2-40B4-BE49-F238E27FC236}">
                <a16:creationId xmlns:a16="http://schemas.microsoft.com/office/drawing/2014/main" id="{635396D1-395D-655F-8E73-A7129BF72176}"/>
              </a:ext>
            </a:extLst>
          </p:cNvPr>
          <p:cNvGrpSpPr/>
          <p:nvPr/>
        </p:nvGrpSpPr>
        <p:grpSpPr>
          <a:xfrm>
            <a:off x="3469274" y="944053"/>
            <a:ext cx="462769" cy="441216"/>
            <a:chOff x="3013715" y="755453"/>
            <a:chExt cx="347077" cy="330912"/>
          </a:xfrm>
        </p:grpSpPr>
        <p:sp>
          <p:nvSpPr>
            <p:cNvPr id="17435" name="TextBox 86">
              <a:extLst>
                <a:ext uri="{FF2B5EF4-FFF2-40B4-BE49-F238E27FC236}">
                  <a16:creationId xmlns:a16="http://schemas.microsoft.com/office/drawing/2014/main" id="{2ADC4CDE-F1A3-6E94-6512-728598388397}"/>
                </a:ext>
              </a:extLst>
            </p:cNvPr>
            <p:cNvSpPr txBox="1">
              <a:spLocks noChangeArrowheads="1"/>
            </p:cNvSpPr>
            <p:nvPr/>
          </p:nvSpPr>
          <p:spPr bwMode="auto">
            <a:xfrm>
              <a:off x="3014303"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#106</a:t>
              </a:r>
              <a:endParaRPr lang="en-GB" altLang="en-US" sz="533">
                <a:latin typeface="Montserrat" panose="00000500000000000000" pitchFamily="2" charset="0"/>
              </a:endParaRPr>
            </a:p>
          </p:txBody>
        </p:sp>
        <p:sp>
          <p:nvSpPr>
            <p:cNvPr id="17458" name="TextBox 70">
              <a:extLst>
                <a:ext uri="{FF2B5EF4-FFF2-40B4-BE49-F238E27FC236}">
                  <a16:creationId xmlns:a16="http://schemas.microsoft.com/office/drawing/2014/main" id="{01CE645F-8CED-7913-53C8-9468C2B0173E}"/>
                </a:ext>
              </a:extLst>
            </p:cNvPr>
            <p:cNvSpPr txBox="1">
              <a:spLocks noChangeArrowheads="1"/>
            </p:cNvSpPr>
            <p:nvPr/>
          </p:nvSpPr>
          <p:spPr bwMode="auto">
            <a:xfrm>
              <a:off x="3013715" y="90944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17481" name="Group 17480">
            <a:extLst>
              <a:ext uri="{FF2B5EF4-FFF2-40B4-BE49-F238E27FC236}">
                <a16:creationId xmlns:a16="http://schemas.microsoft.com/office/drawing/2014/main" id="{F75057D1-7761-0C3C-B95B-D7F0AFE0E076}"/>
              </a:ext>
            </a:extLst>
          </p:cNvPr>
          <p:cNvGrpSpPr/>
          <p:nvPr/>
        </p:nvGrpSpPr>
        <p:grpSpPr>
          <a:xfrm>
            <a:off x="6720388" y="944053"/>
            <a:ext cx="449162" cy="441216"/>
            <a:chOff x="5771203" y="755453"/>
            <a:chExt cx="336871" cy="330912"/>
          </a:xfrm>
        </p:grpSpPr>
        <p:sp>
          <p:nvSpPr>
            <p:cNvPr id="17439" name="TextBox 86">
              <a:extLst>
                <a:ext uri="{FF2B5EF4-FFF2-40B4-BE49-F238E27FC236}">
                  <a16:creationId xmlns:a16="http://schemas.microsoft.com/office/drawing/2014/main" id="{3428D37B-08D1-24DC-2032-8DD18AFD3462}"/>
                </a:ext>
              </a:extLst>
            </p:cNvPr>
            <p:cNvSpPr txBox="1">
              <a:spLocks noChangeArrowheads="1"/>
            </p:cNvSpPr>
            <p:nvPr/>
          </p:nvSpPr>
          <p:spPr bwMode="auto">
            <a:xfrm>
              <a:off x="5781023" y="75545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#110</a:t>
              </a:r>
              <a:endParaRPr lang="en-GB" altLang="en-US" sz="533">
                <a:latin typeface="Montserrat" panose="00000500000000000000" pitchFamily="2" charset="0"/>
              </a:endParaRPr>
            </a:p>
          </p:txBody>
        </p:sp>
        <p:sp>
          <p:nvSpPr>
            <p:cNvPr id="17459" name="TextBox 71">
              <a:extLst>
                <a:ext uri="{FF2B5EF4-FFF2-40B4-BE49-F238E27FC236}">
                  <a16:creationId xmlns:a16="http://schemas.microsoft.com/office/drawing/2014/main" id="{B8CC51AC-4382-E7E2-EF4E-204594DAC3CE}"/>
                </a:ext>
              </a:extLst>
            </p:cNvPr>
            <p:cNvSpPr txBox="1">
              <a:spLocks noChangeArrowheads="1"/>
            </p:cNvSpPr>
            <p:nvPr/>
          </p:nvSpPr>
          <p:spPr bwMode="auto">
            <a:xfrm>
              <a:off x="5771203"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72" name="Rectangle 12">
            <a:extLst>
              <a:ext uri="{FF2B5EF4-FFF2-40B4-BE49-F238E27FC236}">
                <a16:creationId xmlns:a16="http://schemas.microsoft.com/office/drawing/2014/main" id="{6B99021C-6BD6-077A-8701-E3EDEA137C7C}"/>
              </a:ext>
            </a:extLst>
          </p:cNvPr>
          <p:cNvSpPr>
            <a:spLocks noChangeArrowheads="1"/>
          </p:cNvSpPr>
          <p:nvPr/>
        </p:nvSpPr>
        <p:spPr bwMode="auto">
          <a:xfrm>
            <a:off x="4712062" y="6436395"/>
            <a:ext cx="1159933"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67" dirty="0">
                <a:solidFill>
                  <a:srgbClr val="C00000"/>
                </a:solidFill>
                <a:latin typeface="Montserrat" panose="00000500000000000000" pitchFamily="2" charset="0"/>
              </a:rPr>
              <a:t>Now</a:t>
            </a:r>
          </a:p>
        </p:txBody>
      </p:sp>
      <p:sp>
        <p:nvSpPr>
          <p:cNvPr id="17475" name="TextBox 67">
            <a:extLst>
              <a:ext uri="{FF2B5EF4-FFF2-40B4-BE49-F238E27FC236}">
                <a16:creationId xmlns:a16="http://schemas.microsoft.com/office/drawing/2014/main" id="{1F8F20E1-4E79-A367-379B-29EFCC3C6BD2}"/>
              </a:ext>
            </a:extLst>
          </p:cNvPr>
          <p:cNvSpPr txBox="1">
            <a:spLocks noChangeArrowheads="1"/>
          </p:cNvSpPr>
          <p:nvPr/>
        </p:nvSpPr>
        <p:spPr bwMode="auto">
          <a:xfrm>
            <a:off x="160027" y="808304"/>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TSGs</a:t>
            </a:r>
          </a:p>
        </p:txBody>
      </p:sp>
      <p:sp>
        <p:nvSpPr>
          <p:cNvPr id="30" name="TextBox 1">
            <a:extLst>
              <a:ext uri="{FF2B5EF4-FFF2-40B4-BE49-F238E27FC236}">
                <a16:creationId xmlns:a16="http://schemas.microsoft.com/office/drawing/2014/main" id="{944B49F7-1C1D-DBCA-2AE8-96E102063762}"/>
              </a:ext>
            </a:extLst>
          </p:cNvPr>
          <p:cNvSpPr txBox="1">
            <a:spLocks noChangeArrowheads="1"/>
          </p:cNvSpPr>
          <p:nvPr/>
        </p:nvSpPr>
        <p:spPr bwMode="auto">
          <a:xfrm>
            <a:off x="3898404" y="3223198"/>
            <a:ext cx="1439472" cy="235898"/>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933" b="1" dirty="0">
                <a:latin typeface="Montserrat" panose="00000500000000000000" pitchFamily="50" charset="0"/>
              </a:rPr>
              <a:t>Workshop 6G TSGs</a:t>
            </a:r>
            <a:endParaRPr lang="en-GB" altLang="en-US" sz="933" dirty="0">
              <a:latin typeface="Montserrat" panose="00000500000000000000" pitchFamily="50" charset="0"/>
            </a:endParaRPr>
          </a:p>
        </p:txBody>
      </p:sp>
      <p:sp>
        <p:nvSpPr>
          <p:cNvPr id="17485" name="Chevron 60">
            <a:extLst>
              <a:ext uri="{FF2B5EF4-FFF2-40B4-BE49-F238E27FC236}">
                <a16:creationId xmlns:a16="http://schemas.microsoft.com/office/drawing/2014/main" id="{FB1E3A0C-0C94-56B1-9E8E-15BB970781E4}"/>
              </a:ext>
            </a:extLst>
          </p:cNvPr>
          <p:cNvSpPr/>
          <p:nvPr/>
        </p:nvSpPr>
        <p:spPr bwMode="auto">
          <a:xfrm>
            <a:off x="6317674" y="5846618"/>
            <a:ext cx="1494237" cy="24458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25034"/>
              <a:gd name="connsiteY0" fmla="*/ 0 h 222250"/>
              <a:gd name="connsiteX1" fmla="*/ 1467062 w 1625034"/>
              <a:gd name="connsiteY1" fmla="*/ 0 h 222250"/>
              <a:gd name="connsiteX2" fmla="*/ 1625034 w 1625034"/>
              <a:gd name="connsiteY2" fmla="*/ 104677 h 222250"/>
              <a:gd name="connsiteX3" fmla="*/ 1467062 w 1625034"/>
              <a:gd name="connsiteY3" fmla="*/ 222250 h 222250"/>
              <a:gd name="connsiteX4" fmla="*/ 0 w 1625034"/>
              <a:gd name="connsiteY4" fmla="*/ 222250 h 222250"/>
              <a:gd name="connsiteX5" fmla="*/ 26818 w 1625034"/>
              <a:gd name="connsiteY5" fmla="*/ 98155 h 222250"/>
              <a:gd name="connsiteX6" fmla="*/ 0 w 162503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5034" h="222250">
                <a:moveTo>
                  <a:pt x="0" y="0"/>
                </a:moveTo>
                <a:lnTo>
                  <a:pt x="1467062" y="0"/>
                </a:lnTo>
                <a:lnTo>
                  <a:pt x="1625034" y="104677"/>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CT &amp; </a:t>
            </a:r>
            <a:r>
              <a:rPr lang="fr-FR" sz="1067">
                <a:latin typeface="Montserrat" panose="00000500000000000000" pitchFamily="50" charset="0"/>
                <a:ea typeface="ＭＳ Ｐゴシック" charset="-128"/>
                <a:cs typeface="Arial" pitchFamily="34" charset="0"/>
              </a:rPr>
              <a:t>St. </a:t>
            </a:r>
            <a:r>
              <a:rPr lang="fr-FR" sz="1067" dirty="0">
                <a:latin typeface="Montserrat" panose="00000500000000000000" pitchFamily="50" charset="0"/>
                <a:ea typeface="ＭＳ Ｐゴシック" charset="-128"/>
                <a:cs typeface="Arial" pitchFamily="34" charset="0"/>
              </a:rPr>
              <a:t>3 6G SID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grpSp>
        <p:nvGrpSpPr>
          <p:cNvPr id="32" name="Group 31">
            <a:extLst>
              <a:ext uri="{FF2B5EF4-FFF2-40B4-BE49-F238E27FC236}">
                <a16:creationId xmlns:a16="http://schemas.microsoft.com/office/drawing/2014/main" id="{E261DFA2-5EBE-0760-005F-090827A42373}"/>
              </a:ext>
            </a:extLst>
          </p:cNvPr>
          <p:cNvGrpSpPr/>
          <p:nvPr/>
        </p:nvGrpSpPr>
        <p:grpSpPr>
          <a:xfrm>
            <a:off x="9158089" y="930507"/>
            <a:ext cx="437940" cy="441216"/>
            <a:chOff x="7375213" y="745293"/>
            <a:chExt cx="328455" cy="330912"/>
          </a:xfrm>
        </p:grpSpPr>
        <p:sp>
          <p:nvSpPr>
            <p:cNvPr id="17490" name="TextBox 86">
              <a:extLst>
                <a:ext uri="{FF2B5EF4-FFF2-40B4-BE49-F238E27FC236}">
                  <a16:creationId xmlns:a16="http://schemas.microsoft.com/office/drawing/2014/main" id="{35BB9D75-F8E4-FE51-0578-EE1CE5798D03}"/>
                </a:ext>
              </a:extLst>
            </p:cNvPr>
            <p:cNvSpPr txBox="1">
              <a:spLocks noChangeArrowheads="1"/>
            </p:cNvSpPr>
            <p:nvPr/>
          </p:nvSpPr>
          <p:spPr bwMode="auto">
            <a:xfrm>
              <a:off x="7382097" y="74529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#113</a:t>
              </a:r>
              <a:endParaRPr lang="en-GB" altLang="en-US" sz="533" dirty="0">
                <a:latin typeface="Montserrat" panose="00000500000000000000" pitchFamily="2" charset="0"/>
              </a:endParaRPr>
            </a:p>
          </p:txBody>
        </p:sp>
        <p:sp>
          <p:nvSpPr>
            <p:cNvPr id="17492" name="TextBox 66">
              <a:extLst>
                <a:ext uri="{FF2B5EF4-FFF2-40B4-BE49-F238E27FC236}">
                  <a16:creationId xmlns:a16="http://schemas.microsoft.com/office/drawing/2014/main" id="{52784947-6AA6-617B-CED1-6981515A19C7}"/>
                </a:ext>
              </a:extLst>
            </p:cNvPr>
            <p:cNvSpPr txBox="1">
              <a:spLocks noChangeArrowheads="1"/>
            </p:cNvSpPr>
            <p:nvPr/>
          </p:nvSpPr>
          <p:spPr bwMode="auto">
            <a:xfrm>
              <a:off x="7375213" y="89928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36" name="Group 35">
            <a:extLst>
              <a:ext uri="{FF2B5EF4-FFF2-40B4-BE49-F238E27FC236}">
                <a16:creationId xmlns:a16="http://schemas.microsoft.com/office/drawing/2014/main" id="{15523F22-A626-40BA-8A66-0EF7EE745E28}"/>
              </a:ext>
            </a:extLst>
          </p:cNvPr>
          <p:cNvGrpSpPr/>
          <p:nvPr/>
        </p:nvGrpSpPr>
        <p:grpSpPr>
          <a:xfrm>
            <a:off x="9931704" y="930507"/>
            <a:ext cx="464285" cy="441216"/>
            <a:chOff x="8016563" y="745293"/>
            <a:chExt cx="348214" cy="330912"/>
          </a:xfrm>
        </p:grpSpPr>
        <p:sp>
          <p:nvSpPr>
            <p:cNvPr id="17491" name="TextBox 86">
              <a:extLst>
                <a:ext uri="{FF2B5EF4-FFF2-40B4-BE49-F238E27FC236}">
                  <a16:creationId xmlns:a16="http://schemas.microsoft.com/office/drawing/2014/main" id="{DADF5BC1-A476-EB24-2179-C4E5EBE78D55}"/>
                </a:ext>
              </a:extLst>
            </p:cNvPr>
            <p:cNvSpPr txBox="1">
              <a:spLocks noChangeArrowheads="1"/>
            </p:cNvSpPr>
            <p:nvPr/>
          </p:nvSpPr>
          <p:spPr bwMode="auto">
            <a:xfrm>
              <a:off x="8039928" y="74529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#114</a:t>
              </a:r>
              <a:endParaRPr lang="en-GB" altLang="en-US" sz="533" dirty="0">
                <a:latin typeface="Montserrat" panose="00000500000000000000" pitchFamily="2" charset="0"/>
              </a:endParaRPr>
            </a:p>
          </p:txBody>
        </p:sp>
        <p:sp>
          <p:nvSpPr>
            <p:cNvPr id="17493" name="TextBox 71">
              <a:extLst>
                <a:ext uri="{FF2B5EF4-FFF2-40B4-BE49-F238E27FC236}">
                  <a16:creationId xmlns:a16="http://schemas.microsoft.com/office/drawing/2014/main" id="{FF47688E-A86E-2353-7C06-DBC3A3720639}"/>
                </a:ext>
              </a:extLst>
            </p:cNvPr>
            <p:cNvSpPr txBox="1">
              <a:spLocks noChangeArrowheads="1"/>
            </p:cNvSpPr>
            <p:nvPr/>
          </p:nvSpPr>
          <p:spPr bwMode="auto">
            <a:xfrm>
              <a:off x="8016563" y="89928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97" name="TextBox 86">
            <a:extLst>
              <a:ext uri="{FF2B5EF4-FFF2-40B4-BE49-F238E27FC236}">
                <a16:creationId xmlns:a16="http://schemas.microsoft.com/office/drawing/2014/main" id="{5357307E-DFB7-4014-E67F-B234B2ED5CB5}"/>
              </a:ext>
            </a:extLst>
          </p:cNvPr>
          <p:cNvSpPr txBox="1">
            <a:spLocks noChangeArrowheads="1"/>
          </p:cNvSpPr>
          <p:nvPr/>
        </p:nvSpPr>
        <p:spPr bwMode="auto">
          <a:xfrm>
            <a:off x="10748805" y="948569"/>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#115</a:t>
            </a:r>
            <a:endParaRPr lang="en-GB" altLang="en-US" sz="533" dirty="0">
              <a:latin typeface="Montserrat" panose="00000500000000000000" pitchFamily="2" charset="0"/>
            </a:endParaRPr>
          </a:p>
        </p:txBody>
      </p:sp>
      <p:sp>
        <p:nvSpPr>
          <p:cNvPr id="17498" name="TextBox 60">
            <a:extLst>
              <a:ext uri="{FF2B5EF4-FFF2-40B4-BE49-F238E27FC236}">
                <a16:creationId xmlns:a16="http://schemas.microsoft.com/office/drawing/2014/main" id="{7AF265C0-820D-2759-0403-8611A7BA1C4E}"/>
              </a:ext>
            </a:extLst>
          </p:cNvPr>
          <p:cNvSpPr txBox="1">
            <a:spLocks noChangeArrowheads="1"/>
          </p:cNvSpPr>
          <p:nvPr/>
        </p:nvSpPr>
        <p:spPr bwMode="auto">
          <a:xfrm>
            <a:off x="10765026" y="1153887"/>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sp>
        <p:nvSpPr>
          <p:cNvPr id="17502" name="TextBox 60">
            <a:extLst>
              <a:ext uri="{FF2B5EF4-FFF2-40B4-BE49-F238E27FC236}">
                <a16:creationId xmlns:a16="http://schemas.microsoft.com/office/drawing/2014/main" id="{C355434E-FF94-C598-923E-8C580DCE396C}"/>
              </a:ext>
            </a:extLst>
          </p:cNvPr>
          <p:cNvSpPr txBox="1">
            <a:spLocks noChangeArrowheads="1"/>
          </p:cNvSpPr>
          <p:nvPr/>
        </p:nvSpPr>
        <p:spPr bwMode="auto">
          <a:xfrm>
            <a:off x="11551907" y="1131308"/>
            <a:ext cx="40588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sp>
        <p:nvSpPr>
          <p:cNvPr id="28" name="TextBox 1">
            <a:extLst>
              <a:ext uri="{FF2B5EF4-FFF2-40B4-BE49-F238E27FC236}">
                <a16:creationId xmlns:a16="http://schemas.microsoft.com/office/drawing/2014/main" id="{350EBDED-2AAF-158F-80CB-DEAAEA111ACD}"/>
              </a:ext>
            </a:extLst>
          </p:cNvPr>
          <p:cNvSpPr txBox="1">
            <a:spLocks noChangeArrowheads="1"/>
          </p:cNvSpPr>
          <p:nvPr/>
        </p:nvSpPr>
        <p:spPr bwMode="auto">
          <a:xfrm>
            <a:off x="911688" y="2191765"/>
            <a:ext cx="1532049" cy="379463"/>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933" b="1">
                <a:latin typeface="Montserrat" panose="00000500000000000000" pitchFamily="50" charset="0"/>
              </a:rPr>
              <a:t>Workshop SA1 on IMT-2030 </a:t>
            </a:r>
            <a:r>
              <a:rPr lang="en-GB" altLang="en-US" sz="933" b="1" dirty="0">
                <a:latin typeface="Montserrat" panose="00000500000000000000" pitchFamily="50" charset="0"/>
              </a:rPr>
              <a:t>use cases</a:t>
            </a:r>
            <a:endParaRPr lang="en-GB" altLang="en-US" sz="933" dirty="0">
              <a:latin typeface="Montserrat" panose="00000500000000000000" pitchFamily="50" charset="0"/>
            </a:endParaRPr>
          </a:p>
        </p:txBody>
      </p:sp>
      <p:sp>
        <p:nvSpPr>
          <p:cNvPr id="41" name="TextBox 86">
            <a:extLst>
              <a:ext uri="{FF2B5EF4-FFF2-40B4-BE49-F238E27FC236}">
                <a16:creationId xmlns:a16="http://schemas.microsoft.com/office/drawing/2014/main" id="{E7CFFE9A-BA11-5507-66C4-463BFE813E92}"/>
              </a:ext>
            </a:extLst>
          </p:cNvPr>
          <p:cNvSpPr txBox="1">
            <a:spLocks noChangeArrowheads="1"/>
          </p:cNvSpPr>
          <p:nvPr/>
        </p:nvSpPr>
        <p:spPr bwMode="auto">
          <a:xfrm>
            <a:off x="11518559" y="944053"/>
            <a:ext cx="42672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#116</a:t>
            </a:r>
            <a:endParaRPr lang="en-GB" altLang="en-US" sz="533" dirty="0">
              <a:latin typeface="Montserrat" panose="00000500000000000000" pitchFamily="2" charset="0"/>
            </a:endParaRPr>
          </a:p>
        </p:txBody>
      </p:sp>
      <p:cxnSp>
        <p:nvCxnSpPr>
          <p:cNvPr id="46" name="Straight Connector 114">
            <a:extLst>
              <a:ext uri="{FF2B5EF4-FFF2-40B4-BE49-F238E27FC236}">
                <a16:creationId xmlns:a16="http://schemas.microsoft.com/office/drawing/2014/main" id="{651AFA73-F0D3-3C1E-F07B-8562524BC031}"/>
              </a:ext>
            </a:extLst>
          </p:cNvPr>
          <p:cNvCxnSpPr>
            <a:cxnSpLocks noChangeShapeType="1"/>
          </p:cNvCxnSpPr>
          <p:nvPr/>
        </p:nvCxnSpPr>
        <p:spPr bwMode="auto">
          <a:xfrm>
            <a:off x="2914825" y="1436095"/>
            <a:ext cx="0" cy="5242408"/>
          </a:xfrm>
          <a:prstGeom prst="line">
            <a:avLst/>
          </a:prstGeom>
          <a:noFill/>
          <a:ln w="9525" algn="ctr">
            <a:solidFill>
              <a:schemeClr val="accent4">
                <a:lumMod val="40000"/>
                <a:lumOff val="60000"/>
              </a:schemeClr>
            </a:solidFill>
            <a:prstDash val="dash"/>
            <a:round/>
            <a:headEnd/>
            <a:tailEnd/>
          </a:ln>
        </p:spPr>
      </p:cxnSp>
      <p:cxnSp>
        <p:nvCxnSpPr>
          <p:cNvPr id="49" name="Straight Connector 114">
            <a:extLst>
              <a:ext uri="{FF2B5EF4-FFF2-40B4-BE49-F238E27FC236}">
                <a16:creationId xmlns:a16="http://schemas.microsoft.com/office/drawing/2014/main" id="{E57E96D9-2BD0-D27A-86EA-0E49CF66F1B4}"/>
              </a:ext>
            </a:extLst>
          </p:cNvPr>
          <p:cNvCxnSpPr>
            <a:cxnSpLocks noChangeShapeType="1"/>
          </p:cNvCxnSpPr>
          <p:nvPr/>
        </p:nvCxnSpPr>
        <p:spPr bwMode="auto">
          <a:xfrm>
            <a:off x="5335765" y="1436095"/>
            <a:ext cx="0" cy="5242408"/>
          </a:xfrm>
          <a:prstGeom prst="line">
            <a:avLst/>
          </a:prstGeom>
          <a:noFill/>
          <a:ln w="9525" algn="ctr">
            <a:solidFill>
              <a:schemeClr val="accent4">
                <a:lumMod val="40000"/>
                <a:lumOff val="60000"/>
              </a:schemeClr>
            </a:solidFill>
            <a:prstDash val="dash"/>
            <a:round/>
            <a:headEnd/>
            <a:tailEnd/>
          </a:ln>
        </p:spPr>
      </p:cxnSp>
      <p:cxnSp>
        <p:nvCxnSpPr>
          <p:cNvPr id="50" name="Straight Connector 114">
            <a:extLst>
              <a:ext uri="{FF2B5EF4-FFF2-40B4-BE49-F238E27FC236}">
                <a16:creationId xmlns:a16="http://schemas.microsoft.com/office/drawing/2014/main" id="{0B518462-35CA-01DF-E3DA-79CF4D1A67DB}"/>
              </a:ext>
            </a:extLst>
          </p:cNvPr>
          <p:cNvCxnSpPr>
            <a:cxnSpLocks noChangeShapeType="1"/>
          </p:cNvCxnSpPr>
          <p:nvPr/>
        </p:nvCxnSpPr>
        <p:spPr bwMode="auto">
          <a:xfrm>
            <a:off x="6142745" y="1436095"/>
            <a:ext cx="0" cy="5242408"/>
          </a:xfrm>
          <a:prstGeom prst="line">
            <a:avLst/>
          </a:prstGeom>
          <a:noFill/>
          <a:ln w="9525" algn="ctr">
            <a:solidFill>
              <a:schemeClr val="accent4">
                <a:lumMod val="40000"/>
                <a:lumOff val="60000"/>
              </a:schemeClr>
            </a:solidFill>
            <a:prstDash val="dash"/>
            <a:round/>
            <a:headEnd/>
            <a:tailEnd/>
          </a:ln>
        </p:spPr>
      </p:cxnSp>
      <p:cxnSp>
        <p:nvCxnSpPr>
          <p:cNvPr id="51" name="Straight Connector 114">
            <a:extLst>
              <a:ext uri="{FF2B5EF4-FFF2-40B4-BE49-F238E27FC236}">
                <a16:creationId xmlns:a16="http://schemas.microsoft.com/office/drawing/2014/main" id="{A3B6C350-D29D-A509-A057-DD254318F84D}"/>
              </a:ext>
            </a:extLst>
          </p:cNvPr>
          <p:cNvCxnSpPr>
            <a:cxnSpLocks noChangeShapeType="1"/>
          </p:cNvCxnSpPr>
          <p:nvPr/>
        </p:nvCxnSpPr>
        <p:spPr bwMode="auto">
          <a:xfrm>
            <a:off x="7756705" y="1436095"/>
            <a:ext cx="0" cy="5242408"/>
          </a:xfrm>
          <a:prstGeom prst="line">
            <a:avLst/>
          </a:prstGeom>
          <a:noFill/>
          <a:ln w="9525" algn="ctr">
            <a:solidFill>
              <a:schemeClr val="accent4">
                <a:lumMod val="40000"/>
                <a:lumOff val="60000"/>
              </a:schemeClr>
            </a:solidFill>
            <a:prstDash val="dash"/>
            <a:round/>
            <a:headEnd/>
            <a:tailEnd/>
          </a:ln>
        </p:spPr>
      </p:cxnSp>
      <p:cxnSp>
        <p:nvCxnSpPr>
          <p:cNvPr id="52" name="Straight Connector 114">
            <a:extLst>
              <a:ext uri="{FF2B5EF4-FFF2-40B4-BE49-F238E27FC236}">
                <a16:creationId xmlns:a16="http://schemas.microsoft.com/office/drawing/2014/main" id="{66E04F16-36C6-027F-9585-CF454FC4A2D0}"/>
              </a:ext>
            </a:extLst>
          </p:cNvPr>
          <p:cNvCxnSpPr>
            <a:cxnSpLocks noChangeShapeType="1"/>
          </p:cNvCxnSpPr>
          <p:nvPr/>
        </p:nvCxnSpPr>
        <p:spPr bwMode="auto">
          <a:xfrm>
            <a:off x="8563685" y="1436095"/>
            <a:ext cx="0" cy="5242408"/>
          </a:xfrm>
          <a:prstGeom prst="line">
            <a:avLst/>
          </a:prstGeom>
          <a:noFill/>
          <a:ln w="9525" algn="ctr">
            <a:solidFill>
              <a:schemeClr val="accent4">
                <a:lumMod val="40000"/>
                <a:lumOff val="60000"/>
              </a:schemeClr>
            </a:solidFill>
            <a:prstDash val="dash"/>
            <a:round/>
            <a:headEnd/>
            <a:tailEnd/>
          </a:ln>
        </p:spPr>
      </p:cxnSp>
      <p:cxnSp>
        <p:nvCxnSpPr>
          <p:cNvPr id="53" name="Straight Connector 114">
            <a:extLst>
              <a:ext uri="{FF2B5EF4-FFF2-40B4-BE49-F238E27FC236}">
                <a16:creationId xmlns:a16="http://schemas.microsoft.com/office/drawing/2014/main" id="{DE683D18-B47F-D070-F845-F7E8B61125EA}"/>
              </a:ext>
            </a:extLst>
          </p:cNvPr>
          <p:cNvCxnSpPr>
            <a:cxnSpLocks noChangeShapeType="1"/>
          </p:cNvCxnSpPr>
          <p:nvPr/>
        </p:nvCxnSpPr>
        <p:spPr bwMode="auto">
          <a:xfrm>
            <a:off x="9370665" y="1436095"/>
            <a:ext cx="0" cy="5242408"/>
          </a:xfrm>
          <a:prstGeom prst="line">
            <a:avLst/>
          </a:prstGeom>
          <a:noFill/>
          <a:ln w="9525" algn="ctr">
            <a:solidFill>
              <a:schemeClr val="accent4">
                <a:lumMod val="40000"/>
                <a:lumOff val="60000"/>
              </a:schemeClr>
            </a:solidFill>
            <a:prstDash val="dash"/>
            <a:round/>
            <a:headEnd/>
            <a:tailEnd/>
          </a:ln>
        </p:spPr>
      </p:cxnSp>
      <p:cxnSp>
        <p:nvCxnSpPr>
          <p:cNvPr id="54" name="Straight Connector 114">
            <a:extLst>
              <a:ext uri="{FF2B5EF4-FFF2-40B4-BE49-F238E27FC236}">
                <a16:creationId xmlns:a16="http://schemas.microsoft.com/office/drawing/2014/main" id="{65ECC03C-392D-C70D-4A68-5DA2FD703EF7}"/>
              </a:ext>
            </a:extLst>
          </p:cNvPr>
          <p:cNvCxnSpPr>
            <a:cxnSpLocks noChangeShapeType="1"/>
          </p:cNvCxnSpPr>
          <p:nvPr/>
        </p:nvCxnSpPr>
        <p:spPr bwMode="auto">
          <a:xfrm>
            <a:off x="10984625" y="1436095"/>
            <a:ext cx="0" cy="5242408"/>
          </a:xfrm>
          <a:prstGeom prst="line">
            <a:avLst/>
          </a:prstGeom>
          <a:noFill/>
          <a:ln w="9525" algn="ctr">
            <a:solidFill>
              <a:schemeClr val="accent4">
                <a:lumMod val="40000"/>
                <a:lumOff val="60000"/>
              </a:schemeClr>
            </a:solidFill>
            <a:prstDash val="dash"/>
            <a:round/>
            <a:headEnd/>
            <a:tailEnd/>
          </a:ln>
        </p:spPr>
      </p:cxnSp>
      <p:cxnSp>
        <p:nvCxnSpPr>
          <p:cNvPr id="55" name="Straight Connector 114">
            <a:extLst>
              <a:ext uri="{FF2B5EF4-FFF2-40B4-BE49-F238E27FC236}">
                <a16:creationId xmlns:a16="http://schemas.microsoft.com/office/drawing/2014/main" id="{9C497097-315E-8A6D-769F-09FBCED69F51}"/>
              </a:ext>
            </a:extLst>
          </p:cNvPr>
          <p:cNvCxnSpPr>
            <a:cxnSpLocks noChangeShapeType="1"/>
          </p:cNvCxnSpPr>
          <p:nvPr/>
        </p:nvCxnSpPr>
        <p:spPr bwMode="auto">
          <a:xfrm>
            <a:off x="11791612" y="1436095"/>
            <a:ext cx="0" cy="5242408"/>
          </a:xfrm>
          <a:prstGeom prst="line">
            <a:avLst/>
          </a:prstGeom>
          <a:noFill/>
          <a:ln w="9525" algn="ctr">
            <a:solidFill>
              <a:schemeClr val="accent4">
                <a:lumMod val="40000"/>
                <a:lumOff val="60000"/>
              </a:schemeClr>
            </a:solidFill>
            <a:prstDash val="dash"/>
            <a:round/>
            <a:headEnd/>
            <a:tailEnd/>
          </a:ln>
        </p:spPr>
      </p:cxnSp>
      <p:cxnSp>
        <p:nvCxnSpPr>
          <p:cNvPr id="59" name="Straight Connector 114">
            <a:extLst>
              <a:ext uri="{FF2B5EF4-FFF2-40B4-BE49-F238E27FC236}">
                <a16:creationId xmlns:a16="http://schemas.microsoft.com/office/drawing/2014/main" id="{2C79B9F4-97F9-05EA-B005-992434CCBE58}"/>
              </a:ext>
            </a:extLst>
          </p:cNvPr>
          <p:cNvCxnSpPr>
            <a:cxnSpLocks noChangeShapeType="1"/>
          </p:cNvCxnSpPr>
          <p:nvPr/>
        </p:nvCxnSpPr>
        <p:spPr bwMode="auto">
          <a:xfrm>
            <a:off x="10177645" y="1436095"/>
            <a:ext cx="0" cy="5197252"/>
          </a:xfrm>
          <a:prstGeom prst="line">
            <a:avLst/>
          </a:prstGeom>
          <a:noFill/>
          <a:ln w="28575" algn="ctr">
            <a:solidFill>
              <a:schemeClr val="accent4">
                <a:lumMod val="40000"/>
                <a:lumOff val="60000"/>
              </a:schemeClr>
            </a:solidFill>
            <a:round/>
            <a:headEnd/>
            <a:tailEnd/>
          </a:ln>
        </p:spPr>
      </p:cxnSp>
      <p:sp>
        <p:nvSpPr>
          <p:cNvPr id="61" name="Chevron 60">
            <a:extLst>
              <a:ext uri="{FF2B5EF4-FFF2-40B4-BE49-F238E27FC236}">
                <a16:creationId xmlns:a16="http://schemas.microsoft.com/office/drawing/2014/main" id="{949047CD-F01D-8426-6AF0-4CD1206C7FB8}"/>
              </a:ext>
            </a:extLst>
          </p:cNvPr>
          <p:cNvSpPr/>
          <p:nvPr/>
        </p:nvSpPr>
        <p:spPr bwMode="auto">
          <a:xfrm>
            <a:off x="2713857" y="1835378"/>
            <a:ext cx="507096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5" name="Chevron 60">
            <a:extLst>
              <a:ext uri="{FF2B5EF4-FFF2-40B4-BE49-F238E27FC236}">
                <a16:creationId xmlns:a16="http://schemas.microsoft.com/office/drawing/2014/main" id="{9772A3F5-EE99-B673-A6CB-BF15F057A1FD}"/>
              </a:ext>
            </a:extLst>
          </p:cNvPr>
          <p:cNvSpPr/>
          <p:nvPr/>
        </p:nvSpPr>
        <p:spPr bwMode="auto">
          <a:xfrm>
            <a:off x="1833317" y="1844263"/>
            <a:ext cx="1110828" cy="292381"/>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2394"/>
              <a:gd name="connsiteY0" fmla="*/ 0 h 222250"/>
              <a:gd name="connsiteX1" fmla="*/ 1467062 w 1592394"/>
              <a:gd name="connsiteY1" fmla="*/ 0 h 222250"/>
              <a:gd name="connsiteX2" fmla="*/ 1592394 w 1592394"/>
              <a:gd name="connsiteY2" fmla="*/ 124393 h 222250"/>
              <a:gd name="connsiteX3" fmla="*/ 1467062 w 1592394"/>
              <a:gd name="connsiteY3" fmla="*/ 222250 h 222250"/>
              <a:gd name="connsiteX4" fmla="*/ 0 w 1592394"/>
              <a:gd name="connsiteY4" fmla="*/ 222250 h 222250"/>
              <a:gd name="connsiteX5" fmla="*/ 26818 w 1592394"/>
              <a:gd name="connsiteY5" fmla="*/ 98155 h 222250"/>
              <a:gd name="connsiteX6" fmla="*/ 0 w 1592394"/>
              <a:gd name="connsiteY6" fmla="*/ 0 h 222250"/>
              <a:gd name="connsiteX0" fmla="*/ 0 w 1770114"/>
              <a:gd name="connsiteY0" fmla="*/ 0 h 222250"/>
              <a:gd name="connsiteX1" fmla="*/ 1467062 w 1770114"/>
              <a:gd name="connsiteY1" fmla="*/ 0 h 222250"/>
              <a:gd name="connsiteX2" fmla="*/ 1770114 w 1770114"/>
              <a:gd name="connsiteY2" fmla="*/ 124393 h 222250"/>
              <a:gd name="connsiteX3" fmla="*/ 1467062 w 1770114"/>
              <a:gd name="connsiteY3" fmla="*/ 222250 h 222250"/>
              <a:gd name="connsiteX4" fmla="*/ 0 w 1770114"/>
              <a:gd name="connsiteY4" fmla="*/ 222250 h 222250"/>
              <a:gd name="connsiteX5" fmla="*/ 26818 w 1770114"/>
              <a:gd name="connsiteY5" fmla="*/ 98155 h 222250"/>
              <a:gd name="connsiteX6" fmla="*/ 0 w 177011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114" h="222250">
                <a:moveTo>
                  <a:pt x="0" y="0"/>
                </a:moveTo>
                <a:lnTo>
                  <a:pt x="1467062" y="0"/>
                </a:lnTo>
                <a:lnTo>
                  <a:pt x="1770114" y="12439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SA1 6G SID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sp>
        <p:nvSpPr>
          <p:cNvPr id="25" name="Chevron 60">
            <a:extLst>
              <a:ext uri="{FF2B5EF4-FFF2-40B4-BE49-F238E27FC236}">
                <a16:creationId xmlns:a16="http://schemas.microsoft.com/office/drawing/2014/main" id="{5985ECF7-20BF-200E-8F19-EA178CFE7DB5}"/>
              </a:ext>
            </a:extLst>
          </p:cNvPr>
          <p:cNvSpPr/>
          <p:nvPr/>
        </p:nvSpPr>
        <p:spPr bwMode="auto">
          <a:xfrm>
            <a:off x="2844800" y="2369800"/>
            <a:ext cx="921173" cy="38833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82192"/>
              <a:gd name="connsiteY0" fmla="*/ 0 h 222250"/>
              <a:gd name="connsiteX1" fmla="*/ 1467062 w 1582192"/>
              <a:gd name="connsiteY1" fmla="*/ 0 h 222250"/>
              <a:gd name="connsiteX2" fmla="*/ 1582192 w 1582192"/>
              <a:gd name="connsiteY2" fmla="*/ 104333 h 222250"/>
              <a:gd name="connsiteX3" fmla="*/ 1467062 w 1582192"/>
              <a:gd name="connsiteY3" fmla="*/ 222250 h 222250"/>
              <a:gd name="connsiteX4" fmla="*/ 0 w 1582192"/>
              <a:gd name="connsiteY4" fmla="*/ 222250 h 222250"/>
              <a:gd name="connsiteX5" fmla="*/ 26818 w 1582192"/>
              <a:gd name="connsiteY5" fmla="*/ 98155 h 222250"/>
              <a:gd name="connsiteX6" fmla="*/ 0 w 1582192"/>
              <a:gd name="connsiteY6" fmla="*/ 0 h 222250"/>
              <a:gd name="connsiteX0" fmla="*/ 0 w 1944424"/>
              <a:gd name="connsiteY0" fmla="*/ 0 h 222250"/>
              <a:gd name="connsiteX1" fmla="*/ 1467062 w 1944424"/>
              <a:gd name="connsiteY1" fmla="*/ 0 h 222250"/>
              <a:gd name="connsiteX2" fmla="*/ 1944424 w 1944424"/>
              <a:gd name="connsiteY2" fmla="*/ 109889 h 222250"/>
              <a:gd name="connsiteX3" fmla="*/ 1467062 w 1944424"/>
              <a:gd name="connsiteY3" fmla="*/ 222250 h 222250"/>
              <a:gd name="connsiteX4" fmla="*/ 0 w 1944424"/>
              <a:gd name="connsiteY4" fmla="*/ 222250 h 222250"/>
              <a:gd name="connsiteX5" fmla="*/ 26818 w 1944424"/>
              <a:gd name="connsiteY5" fmla="*/ 98155 h 222250"/>
              <a:gd name="connsiteX6" fmla="*/ 0 w 194442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4424" h="222250">
                <a:moveTo>
                  <a:pt x="0" y="0"/>
                </a:moveTo>
                <a:lnTo>
                  <a:pt x="1467062" y="0"/>
                </a:lnTo>
                <a:lnTo>
                  <a:pt x="1944424" y="109889"/>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RP IMT-2030 disc.</a:t>
            </a:r>
          </a:p>
        </p:txBody>
      </p:sp>
      <p:sp>
        <p:nvSpPr>
          <p:cNvPr id="9249" name="Chevron 60">
            <a:extLst>
              <a:ext uri="{FF2B5EF4-FFF2-40B4-BE49-F238E27FC236}">
                <a16:creationId xmlns:a16="http://schemas.microsoft.com/office/drawing/2014/main" id="{B36A3B24-2876-59C8-CCA5-6562DEF88E9F}"/>
              </a:ext>
            </a:extLst>
          </p:cNvPr>
          <p:cNvSpPr/>
          <p:nvPr/>
        </p:nvSpPr>
        <p:spPr bwMode="auto">
          <a:xfrm>
            <a:off x="3648570" y="2415169"/>
            <a:ext cx="1697849" cy="32434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RP ITU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sp>
        <p:nvSpPr>
          <p:cNvPr id="9250" name="Chevron 60">
            <a:extLst>
              <a:ext uri="{FF2B5EF4-FFF2-40B4-BE49-F238E27FC236}">
                <a16:creationId xmlns:a16="http://schemas.microsoft.com/office/drawing/2014/main" id="{5CA2ED88-17A5-C7DC-9D89-4691B65C00C1}"/>
              </a:ext>
            </a:extLst>
          </p:cNvPr>
          <p:cNvSpPr/>
          <p:nvPr/>
        </p:nvSpPr>
        <p:spPr bwMode="auto">
          <a:xfrm>
            <a:off x="4632962" y="2945149"/>
            <a:ext cx="3991751"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RP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9251" name="Chevron 60">
            <a:extLst>
              <a:ext uri="{FF2B5EF4-FFF2-40B4-BE49-F238E27FC236}">
                <a16:creationId xmlns:a16="http://schemas.microsoft.com/office/drawing/2014/main" id="{3ACF84FC-3DCF-7BAF-3948-80C3F1974504}"/>
              </a:ext>
            </a:extLst>
          </p:cNvPr>
          <p:cNvSpPr/>
          <p:nvPr/>
        </p:nvSpPr>
        <p:spPr bwMode="auto">
          <a:xfrm>
            <a:off x="5379720" y="4137523"/>
            <a:ext cx="5633725" cy="310171"/>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RAN1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9252" name="Chevron 60">
            <a:extLst>
              <a:ext uri="{FF2B5EF4-FFF2-40B4-BE49-F238E27FC236}">
                <a16:creationId xmlns:a16="http://schemas.microsoft.com/office/drawing/2014/main" id="{D2D7662F-972A-BEB4-88DD-8603D72E89DE}"/>
              </a:ext>
            </a:extLst>
          </p:cNvPr>
          <p:cNvSpPr/>
          <p:nvPr/>
        </p:nvSpPr>
        <p:spPr bwMode="auto">
          <a:xfrm>
            <a:off x="5210953" y="3626906"/>
            <a:ext cx="504839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SA2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9253" name="Chevron 60">
            <a:extLst>
              <a:ext uri="{FF2B5EF4-FFF2-40B4-BE49-F238E27FC236}">
                <a16:creationId xmlns:a16="http://schemas.microsoft.com/office/drawing/2014/main" id="{EDB78B5A-985D-0D72-3F44-7FD392550BB6}"/>
              </a:ext>
            </a:extLst>
          </p:cNvPr>
          <p:cNvSpPr/>
          <p:nvPr/>
        </p:nvSpPr>
        <p:spPr bwMode="auto">
          <a:xfrm>
            <a:off x="7721600" y="5815542"/>
            <a:ext cx="3612445"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3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cxnSp>
        <p:nvCxnSpPr>
          <p:cNvPr id="9258" name="Straight Connector 9257">
            <a:extLst>
              <a:ext uri="{FF2B5EF4-FFF2-40B4-BE49-F238E27FC236}">
                <a16:creationId xmlns:a16="http://schemas.microsoft.com/office/drawing/2014/main" id="{B3D2C5F5-C828-910F-2389-D3361E4D9E0A}"/>
              </a:ext>
            </a:extLst>
          </p:cNvPr>
          <p:cNvCxnSpPr>
            <a:cxnSpLocks/>
          </p:cNvCxnSpPr>
          <p:nvPr/>
        </p:nvCxnSpPr>
        <p:spPr bwMode="auto">
          <a:xfrm>
            <a:off x="3737611" y="748757"/>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59" name="TextBox 9258">
            <a:extLst>
              <a:ext uri="{FF2B5EF4-FFF2-40B4-BE49-F238E27FC236}">
                <a16:creationId xmlns:a16="http://schemas.microsoft.com/office/drawing/2014/main" id="{F81E3299-24A4-DF10-CECA-31D007D89477}"/>
              </a:ext>
            </a:extLst>
          </p:cNvPr>
          <p:cNvSpPr txBox="1"/>
          <p:nvPr/>
        </p:nvSpPr>
        <p:spPr>
          <a:xfrm>
            <a:off x="4934373" y="585775"/>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cxnSp>
        <p:nvCxnSpPr>
          <p:cNvPr id="9260" name="Straight Connector 9259">
            <a:extLst>
              <a:ext uri="{FF2B5EF4-FFF2-40B4-BE49-F238E27FC236}">
                <a16:creationId xmlns:a16="http://schemas.microsoft.com/office/drawing/2014/main" id="{0C7B2277-0162-5EBE-D8FF-C790B09D2D58}"/>
              </a:ext>
            </a:extLst>
          </p:cNvPr>
          <p:cNvCxnSpPr>
            <a:cxnSpLocks/>
          </p:cNvCxnSpPr>
          <p:nvPr/>
        </p:nvCxnSpPr>
        <p:spPr bwMode="auto">
          <a:xfrm>
            <a:off x="6939135" y="753280"/>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1" name="TextBox 9260">
            <a:extLst>
              <a:ext uri="{FF2B5EF4-FFF2-40B4-BE49-F238E27FC236}">
                <a16:creationId xmlns:a16="http://schemas.microsoft.com/office/drawing/2014/main" id="{4FC19360-BDB4-2F9F-BCF6-7F93FDEE6550}"/>
              </a:ext>
            </a:extLst>
          </p:cNvPr>
          <p:cNvSpPr txBox="1"/>
          <p:nvPr/>
        </p:nvSpPr>
        <p:spPr>
          <a:xfrm>
            <a:off x="8135898" y="590298"/>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cxnSp>
        <p:nvCxnSpPr>
          <p:cNvPr id="9262" name="Straight Connector 9261">
            <a:extLst>
              <a:ext uri="{FF2B5EF4-FFF2-40B4-BE49-F238E27FC236}">
                <a16:creationId xmlns:a16="http://schemas.microsoft.com/office/drawing/2014/main" id="{5BA0E2EC-7BB4-F154-F288-F7C6185809BE}"/>
              </a:ext>
            </a:extLst>
          </p:cNvPr>
          <p:cNvCxnSpPr>
            <a:cxnSpLocks/>
          </p:cNvCxnSpPr>
          <p:nvPr/>
        </p:nvCxnSpPr>
        <p:spPr bwMode="auto">
          <a:xfrm>
            <a:off x="10131627" y="739739"/>
            <a:ext cx="1988124"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3" name="TextBox 9262">
            <a:extLst>
              <a:ext uri="{FF2B5EF4-FFF2-40B4-BE49-F238E27FC236}">
                <a16:creationId xmlns:a16="http://schemas.microsoft.com/office/drawing/2014/main" id="{4B4B98A0-23F0-642A-193B-29EEB7C93F6F}"/>
              </a:ext>
            </a:extLst>
          </p:cNvPr>
          <p:cNvSpPr txBox="1"/>
          <p:nvPr/>
        </p:nvSpPr>
        <p:spPr>
          <a:xfrm>
            <a:off x="10885865" y="594819"/>
            <a:ext cx="73609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2027</a:t>
            </a:r>
          </a:p>
        </p:txBody>
      </p:sp>
      <p:sp>
        <p:nvSpPr>
          <p:cNvPr id="9265" name="Thought Bubble: Cloud 9264">
            <a:extLst>
              <a:ext uri="{FF2B5EF4-FFF2-40B4-BE49-F238E27FC236}">
                <a16:creationId xmlns:a16="http://schemas.microsoft.com/office/drawing/2014/main" id="{AF2A54D2-8579-81B9-4303-4D6D537198DD}"/>
              </a:ext>
            </a:extLst>
          </p:cNvPr>
          <p:cNvSpPr/>
          <p:nvPr/>
        </p:nvSpPr>
        <p:spPr bwMode="auto">
          <a:xfrm>
            <a:off x="5447854" y="5136003"/>
            <a:ext cx="2144037" cy="585261"/>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21" name="Chevron 60">
            <a:extLst>
              <a:ext uri="{FF2B5EF4-FFF2-40B4-BE49-F238E27FC236}">
                <a16:creationId xmlns:a16="http://schemas.microsoft.com/office/drawing/2014/main" id="{32B622FC-0D4E-F8E6-3A5E-D4F5FF2BBFCD}"/>
              </a:ext>
            </a:extLst>
          </p:cNvPr>
          <p:cNvSpPr/>
          <p:nvPr/>
        </p:nvSpPr>
        <p:spPr bwMode="auto">
          <a:xfrm>
            <a:off x="4581236" y="3610768"/>
            <a:ext cx="831273" cy="375597"/>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9167"/>
              <a:gd name="connsiteY0" fmla="*/ 0 h 222250"/>
              <a:gd name="connsiteX1" fmla="*/ 1467062 w 1609167"/>
              <a:gd name="connsiteY1" fmla="*/ 0 h 222250"/>
              <a:gd name="connsiteX2" fmla="*/ 1609167 w 1609167"/>
              <a:gd name="connsiteY2" fmla="*/ 118533 h 222250"/>
              <a:gd name="connsiteX3" fmla="*/ 1467062 w 1609167"/>
              <a:gd name="connsiteY3" fmla="*/ 222250 h 222250"/>
              <a:gd name="connsiteX4" fmla="*/ 0 w 1609167"/>
              <a:gd name="connsiteY4" fmla="*/ 222250 h 222250"/>
              <a:gd name="connsiteX5" fmla="*/ 26818 w 1609167"/>
              <a:gd name="connsiteY5" fmla="*/ 98155 h 222250"/>
              <a:gd name="connsiteX6" fmla="*/ 0 w 160916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9167" h="222250">
                <a:moveTo>
                  <a:pt x="0" y="0"/>
                </a:moveTo>
                <a:lnTo>
                  <a:pt x="1467062" y="0"/>
                </a:lnTo>
                <a:lnTo>
                  <a:pt x="1609167" y="11853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933" dirty="0">
                <a:latin typeface="Montserrat" panose="00000500000000000000" pitchFamily="50" charset="0"/>
                <a:ea typeface="ＭＳ Ｐゴシック" charset="-128"/>
                <a:cs typeface="Arial" pitchFamily="34" charset="0"/>
              </a:rPr>
              <a:t>SA2 &amp; RAN </a:t>
            </a:r>
            <a:r>
              <a:rPr lang="fr-FR" sz="933" dirty="0" err="1">
                <a:latin typeface="Montserrat" panose="00000500000000000000" pitchFamily="50" charset="0"/>
                <a:ea typeface="ＭＳ Ｐゴシック" charset="-128"/>
                <a:cs typeface="Arial" pitchFamily="34" charset="0"/>
              </a:rPr>
              <a:t>WGs</a:t>
            </a:r>
            <a:r>
              <a:rPr lang="fr-FR" sz="933" dirty="0">
                <a:latin typeface="Montserrat" panose="00000500000000000000" pitchFamily="50" charset="0"/>
                <a:ea typeface="ＭＳ Ｐゴシック" charset="-128"/>
                <a:cs typeface="Arial" pitchFamily="34" charset="0"/>
              </a:rPr>
              <a:t> 6G SID </a:t>
            </a:r>
            <a:r>
              <a:rPr lang="fr-FR" sz="933" dirty="0" err="1">
                <a:latin typeface="Montserrat" panose="00000500000000000000" pitchFamily="50" charset="0"/>
                <a:ea typeface="ＭＳ Ｐゴシック" charset="-128"/>
                <a:cs typeface="Arial" pitchFamily="34" charset="0"/>
              </a:rPr>
              <a:t>def</a:t>
            </a:r>
            <a:r>
              <a:rPr lang="fr-FR" sz="933" dirty="0">
                <a:latin typeface="Montserrat" panose="00000500000000000000" pitchFamily="50" charset="0"/>
                <a:ea typeface="ＭＳ Ｐゴシック" charset="-128"/>
                <a:cs typeface="Arial" pitchFamily="34" charset="0"/>
              </a:rPr>
              <a:t>.</a:t>
            </a:r>
          </a:p>
        </p:txBody>
      </p:sp>
      <p:sp>
        <p:nvSpPr>
          <p:cNvPr id="9276" name="TextBox 9275">
            <a:extLst>
              <a:ext uri="{FF2B5EF4-FFF2-40B4-BE49-F238E27FC236}">
                <a16:creationId xmlns:a16="http://schemas.microsoft.com/office/drawing/2014/main" id="{9E629B9B-1D33-4DD0-424D-CB4E78B9D692}"/>
              </a:ext>
            </a:extLst>
          </p:cNvPr>
          <p:cNvSpPr txBox="1"/>
          <p:nvPr/>
        </p:nvSpPr>
        <p:spPr>
          <a:xfrm>
            <a:off x="5326435" y="5268796"/>
            <a:ext cx="2239516" cy="276999"/>
          </a:xfrm>
          <a:prstGeom prst="rect">
            <a:avLst/>
          </a:prstGeom>
          <a:noFill/>
        </p:spPr>
        <p:txBody>
          <a:bodyPr wrap="square">
            <a:spAutoFit/>
          </a:bodyPr>
          <a:lstStyle/>
          <a:p>
            <a:pPr algn="ctr">
              <a:defRPr/>
            </a:pPr>
            <a:r>
              <a:rPr lang="fr-FR" sz="1200" dirty="0">
                <a:latin typeface="Montserrat" panose="00000500000000000000" pitchFamily="50" charset="0"/>
                <a:ea typeface="ＭＳ Ｐゴシック" charset="-128"/>
                <a:cs typeface="Arial" pitchFamily="34" charset="0"/>
              </a:rPr>
              <a:t>SA3/4/5/6 6G SID </a:t>
            </a:r>
            <a:r>
              <a:rPr lang="fr-FR" sz="1200" dirty="0" err="1">
                <a:latin typeface="Montserrat" panose="00000500000000000000" pitchFamily="50" charset="0"/>
                <a:ea typeface="ＭＳ Ｐゴシック" charset="-128"/>
                <a:cs typeface="Arial" pitchFamily="34" charset="0"/>
              </a:rPr>
              <a:t>def</a:t>
            </a:r>
            <a:r>
              <a:rPr lang="fr-FR" sz="1200" dirty="0">
                <a:latin typeface="Montserrat" panose="00000500000000000000" pitchFamily="50" charset="0"/>
                <a:ea typeface="ＭＳ Ｐゴシック" charset="-128"/>
                <a:cs typeface="Arial" pitchFamily="34" charset="0"/>
              </a:rPr>
              <a:t>. TBD</a:t>
            </a:r>
          </a:p>
        </p:txBody>
      </p:sp>
      <p:sp>
        <p:nvSpPr>
          <p:cNvPr id="9277" name="Chevron 60">
            <a:extLst>
              <a:ext uri="{FF2B5EF4-FFF2-40B4-BE49-F238E27FC236}">
                <a16:creationId xmlns:a16="http://schemas.microsoft.com/office/drawing/2014/main" id="{68C7BE15-DE8E-30D2-86AF-788B32BA535D}"/>
              </a:ext>
            </a:extLst>
          </p:cNvPr>
          <p:cNvSpPr/>
          <p:nvPr/>
        </p:nvSpPr>
        <p:spPr bwMode="auto">
          <a:xfrm>
            <a:off x="6146801" y="4748299"/>
            <a:ext cx="5683960"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RAN2/3/4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17473" name="Title 1">
            <a:extLst>
              <a:ext uri="{FF2B5EF4-FFF2-40B4-BE49-F238E27FC236}">
                <a16:creationId xmlns:a16="http://schemas.microsoft.com/office/drawing/2014/main" id="{C3AF14EE-D00F-FF88-D0EF-DCB82A375C54}"/>
              </a:ext>
            </a:extLst>
          </p:cNvPr>
          <p:cNvSpPr txBox="1">
            <a:spLocks/>
          </p:cNvSpPr>
          <p:nvPr/>
        </p:nvSpPr>
        <p:spPr bwMode="auto">
          <a:xfrm>
            <a:off x="1140795" y="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 20 (FS) 6G timeline</a:t>
            </a:r>
            <a:endParaRPr lang="en-US" sz="2667" kern="0" dirty="0">
              <a:latin typeface="Montserrat" panose="00000500000000000000" pitchFamily="50" charset="0"/>
              <a:ea typeface="ＭＳ Ｐゴシック" charset="0"/>
              <a:cs typeface="ＭＳ Ｐゴシック" charset="0"/>
            </a:endParaRPr>
          </a:p>
        </p:txBody>
      </p:sp>
      <p:sp>
        <p:nvSpPr>
          <p:cNvPr id="3" name="Chevron 60">
            <a:extLst>
              <a:ext uri="{FF2B5EF4-FFF2-40B4-BE49-F238E27FC236}">
                <a16:creationId xmlns:a16="http://schemas.microsoft.com/office/drawing/2014/main" id="{BFC11874-F820-8555-F3DD-56E344F97992}"/>
              </a:ext>
            </a:extLst>
          </p:cNvPr>
          <p:cNvSpPr/>
          <p:nvPr/>
        </p:nvSpPr>
        <p:spPr bwMode="auto">
          <a:xfrm>
            <a:off x="10165740" y="3608888"/>
            <a:ext cx="734273"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dash"/>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or </a:t>
            </a:r>
          </a:p>
        </p:txBody>
      </p:sp>
      <p:sp>
        <p:nvSpPr>
          <p:cNvPr id="10" name="Thought Bubble: Cloud 9">
            <a:extLst>
              <a:ext uri="{FF2B5EF4-FFF2-40B4-BE49-F238E27FC236}">
                <a16:creationId xmlns:a16="http://schemas.microsoft.com/office/drawing/2014/main" id="{42539E43-96F0-9559-F463-14054C88F1A1}"/>
              </a:ext>
            </a:extLst>
          </p:cNvPr>
          <p:cNvSpPr/>
          <p:nvPr/>
        </p:nvSpPr>
        <p:spPr bwMode="auto">
          <a:xfrm>
            <a:off x="10709145" y="5809353"/>
            <a:ext cx="1204331" cy="334151"/>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24" name="TextBox 23">
            <a:extLst>
              <a:ext uri="{FF2B5EF4-FFF2-40B4-BE49-F238E27FC236}">
                <a16:creationId xmlns:a16="http://schemas.microsoft.com/office/drawing/2014/main" id="{D1A40ADE-56D9-03FA-B64E-D3B3C09433EC}"/>
              </a:ext>
            </a:extLst>
          </p:cNvPr>
          <p:cNvSpPr txBox="1"/>
          <p:nvPr/>
        </p:nvSpPr>
        <p:spPr>
          <a:xfrm>
            <a:off x="10591945" y="5844227"/>
            <a:ext cx="1413367" cy="256545"/>
          </a:xfrm>
          <a:prstGeom prst="rect">
            <a:avLst/>
          </a:prstGeom>
          <a:noFill/>
        </p:spPr>
        <p:txBody>
          <a:bodyPr wrap="square">
            <a:spAutoFit/>
          </a:bodyPr>
          <a:lstStyle/>
          <a:p>
            <a:pPr algn="ctr">
              <a:defRPr/>
            </a:pPr>
            <a:r>
              <a:rPr lang="fr-FR" sz="1067" dirty="0">
                <a:solidFill>
                  <a:schemeClr val="dk1"/>
                </a:solidFill>
                <a:latin typeface="Montserrat" panose="00000500000000000000" pitchFamily="50" charset="0"/>
                <a:ea typeface="ＭＳ Ｐゴシック" charset="-128"/>
                <a:cs typeface="Arial" pitchFamily="34" charset="0"/>
              </a:rPr>
              <a:t>TBD</a:t>
            </a:r>
          </a:p>
        </p:txBody>
      </p:sp>
      <p:sp>
        <p:nvSpPr>
          <p:cNvPr id="20" name="TextBox 1">
            <a:extLst>
              <a:ext uri="{FF2B5EF4-FFF2-40B4-BE49-F238E27FC236}">
                <a16:creationId xmlns:a16="http://schemas.microsoft.com/office/drawing/2014/main" id="{4CB78DA3-0D83-848C-AF8B-1C5122BE124B}"/>
              </a:ext>
            </a:extLst>
          </p:cNvPr>
          <p:cNvSpPr txBox="1">
            <a:spLocks noChangeArrowheads="1"/>
          </p:cNvSpPr>
          <p:nvPr/>
        </p:nvSpPr>
        <p:spPr bwMode="auto">
          <a:xfrm>
            <a:off x="8994065" y="81437"/>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cxnSp>
        <p:nvCxnSpPr>
          <p:cNvPr id="17482" name="Straight Connector 114">
            <a:extLst>
              <a:ext uri="{FF2B5EF4-FFF2-40B4-BE49-F238E27FC236}">
                <a16:creationId xmlns:a16="http://schemas.microsoft.com/office/drawing/2014/main" id="{FE549C61-795D-7123-C3AB-9DC2CF2C8815}"/>
              </a:ext>
            </a:extLst>
          </p:cNvPr>
          <p:cNvCxnSpPr>
            <a:cxnSpLocks noChangeShapeType="1"/>
          </p:cNvCxnSpPr>
          <p:nvPr/>
        </p:nvCxnSpPr>
        <p:spPr bwMode="auto">
          <a:xfrm>
            <a:off x="2043323" y="1259988"/>
            <a:ext cx="0" cy="5242408"/>
          </a:xfrm>
          <a:prstGeom prst="line">
            <a:avLst/>
          </a:prstGeom>
          <a:noFill/>
          <a:ln w="9525" algn="ctr">
            <a:solidFill>
              <a:schemeClr val="accent4">
                <a:lumMod val="40000"/>
                <a:lumOff val="60000"/>
              </a:schemeClr>
            </a:solidFill>
            <a:prstDash val="dash"/>
            <a:round/>
            <a:headEnd/>
            <a:tailEnd/>
          </a:ln>
        </p:spPr>
      </p:cxnSp>
      <p:sp>
        <p:nvSpPr>
          <p:cNvPr id="17486" name="Thought Bubble: Cloud 17485">
            <a:extLst>
              <a:ext uri="{FF2B5EF4-FFF2-40B4-BE49-F238E27FC236}">
                <a16:creationId xmlns:a16="http://schemas.microsoft.com/office/drawing/2014/main" id="{792365C6-8D04-F809-6D83-D9ACC9D85E2F}"/>
              </a:ext>
            </a:extLst>
          </p:cNvPr>
          <p:cNvSpPr/>
          <p:nvPr/>
        </p:nvSpPr>
        <p:spPr bwMode="auto">
          <a:xfrm>
            <a:off x="7708994" y="5105739"/>
            <a:ext cx="4085253" cy="506040"/>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17487" name="TextBox 17486">
            <a:extLst>
              <a:ext uri="{FF2B5EF4-FFF2-40B4-BE49-F238E27FC236}">
                <a16:creationId xmlns:a16="http://schemas.microsoft.com/office/drawing/2014/main" id="{F324507F-A6B6-4653-BB1F-A28D265EE087}"/>
              </a:ext>
            </a:extLst>
          </p:cNvPr>
          <p:cNvSpPr txBox="1"/>
          <p:nvPr/>
        </p:nvSpPr>
        <p:spPr>
          <a:xfrm>
            <a:off x="7881158" y="5195298"/>
            <a:ext cx="3498041" cy="276999"/>
          </a:xfrm>
          <a:prstGeom prst="rect">
            <a:avLst/>
          </a:prstGeom>
          <a:noFill/>
        </p:spPr>
        <p:txBody>
          <a:bodyPr wrap="square">
            <a:spAutoFit/>
          </a:bodyPr>
          <a:lstStyle/>
          <a:p>
            <a:pPr algn="ctr">
              <a:defRPr/>
            </a:pPr>
            <a:r>
              <a:rPr lang="fr-FR" sz="1200" dirty="0">
                <a:latin typeface="Montserrat" panose="00000500000000000000" pitchFamily="50" charset="0"/>
                <a:ea typeface="ＭＳ Ｐゴシック" charset="-128"/>
                <a:cs typeface="Arial" pitchFamily="34" charset="0"/>
              </a:rPr>
              <a:t>SA3/4/5/6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)TBD</a:t>
            </a:r>
          </a:p>
        </p:txBody>
      </p:sp>
      <p:sp>
        <p:nvSpPr>
          <p:cNvPr id="7" name="Diamond 6">
            <a:extLst>
              <a:ext uri="{FF2B5EF4-FFF2-40B4-BE49-F238E27FC236}">
                <a16:creationId xmlns:a16="http://schemas.microsoft.com/office/drawing/2014/main" id="{39F60788-131E-40AC-E519-12453045979F}"/>
              </a:ext>
            </a:extLst>
          </p:cNvPr>
          <p:cNvSpPr/>
          <p:nvPr/>
        </p:nvSpPr>
        <p:spPr bwMode="auto">
          <a:xfrm>
            <a:off x="1451957" y="1717964"/>
            <a:ext cx="421176" cy="487680"/>
          </a:xfrm>
          <a:prstGeom prst="diamond">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GB" sz="1333">
              <a:latin typeface="Arial" charset="0"/>
            </a:endParaRPr>
          </a:p>
        </p:txBody>
      </p:sp>
      <p:cxnSp>
        <p:nvCxnSpPr>
          <p:cNvPr id="9" name="Straight Connector 114">
            <a:extLst>
              <a:ext uri="{FF2B5EF4-FFF2-40B4-BE49-F238E27FC236}">
                <a16:creationId xmlns:a16="http://schemas.microsoft.com/office/drawing/2014/main" id="{2A413990-7B6F-5FC0-02A3-545705497B65}"/>
              </a:ext>
            </a:extLst>
          </p:cNvPr>
          <p:cNvCxnSpPr>
            <a:cxnSpLocks noChangeShapeType="1"/>
          </p:cNvCxnSpPr>
          <p:nvPr/>
        </p:nvCxnSpPr>
        <p:spPr bwMode="auto">
          <a:xfrm>
            <a:off x="4528785" y="1436095"/>
            <a:ext cx="0" cy="5242408"/>
          </a:xfrm>
          <a:prstGeom prst="line">
            <a:avLst/>
          </a:prstGeom>
          <a:noFill/>
          <a:ln w="9525" algn="ctr">
            <a:solidFill>
              <a:schemeClr val="accent4">
                <a:lumMod val="40000"/>
                <a:lumOff val="60000"/>
              </a:schemeClr>
            </a:solidFill>
            <a:prstDash val="dash"/>
            <a:round/>
            <a:headEnd/>
            <a:tailEnd/>
          </a:ln>
        </p:spPr>
      </p:cxnSp>
      <p:sp>
        <p:nvSpPr>
          <p:cNvPr id="11" name="Diamond 10">
            <a:extLst>
              <a:ext uri="{FF2B5EF4-FFF2-40B4-BE49-F238E27FC236}">
                <a16:creationId xmlns:a16="http://schemas.microsoft.com/office/drawing/2014/main" id="{62450251-581F-AC42-EE56-5A5A08FCD844}"/>
              </a:ext>
            </a:extLst>
          </p:cNvPr>
          <p:cNvSpPr/>
          <p:nvPr/>
        </p:nvSpPr>
        <p:spPr bwMode="auto">
          <a:xfrm>
            <a:off x="4274244" y="2803832"/>
            <a:ext cx="421176" cy="487680"/>
          </a:xfrm>
          <a:prstGeom prst="diamond">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defTabSz="1219170"/>
            <a:endParaRPr lang="en-GB" sz="1333">
              <a:latin typeface="Arial" charset="0"/>
            </a:endParaRPr>
          </a:p>
        </p:txBody>
      </p:sp>
      <p:sp>
        <p:nvSpPr>
          <p:cNvPr id="14" name="Star: 5 Points 13">
            <a:extLst>
              <a:ext uri="{FF2B5EF4-FFF2-40B4-BE49-F238E27FC236}">
                <a16:creationId xmlns:a16="http://schemas.microsoft.com/office/drawing/2014/main" id="{40FC1B0C-5394-DF48-4A05-6635A2BBF100}"/>
              </a:ext>
            </a:extLst>
          </p:cNvPr>
          <p:cNvSpPr/>
          <p:nvPr/>
        </p:nvSpPr>
        <p:spPr bwMode="auto">
          <a:xfrm>
            <a:off x="5186308" y="3622359"/>
            <a:ext cx="452401" cy="429117"/>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15" name="Star: 5 Points 14">
            <a:extLst>
              <a:ext uri="{FF2B5EF4-FFF2-40B4-BE49-F238E27FC236}">
                <a16:creationId xmlns:a16="http://schemas.microsoft.com/office/drawing/2014/main" id="{F59CF1B1-1C90-5FD4-188D-B0C945DE2D3D}"/>
              </a:ext>
            </a:extLst>
          </p:cNvPr>
          <p:cNvSpPr/>
          <p:nvPr/>
        </p:nvSpPr>
        <p:spPr bwMode="auto">
          <a:xfrm>
            <a:off x="5109566" y="2363374"/>
            <a:ext cx="452401" cy="429117"/>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Tree>
    <p:extLst>
      <p:ext uri="{BB962C8B-B14F-4D97-AF65-F5344CB8AC3E}">
        <p14:creationId xmlns:p14="http://schemas.microsoft.com/office/powerpoint/2010/main" val="312445749"/>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62AC140-58E4-429E-B6A7-A16F6CE62F2E}"/>
              </a:ext>
            </a:extLst>
          </p:cNvPr>
          <p:cNvSpPr>
            <a:spLocks noGrp="1"/>
          </p:cNvSpPr>
          <p:nvPr>
            <p:ph type="title"/>
          </p:nvPr>
        </p:nvSpPr>
        <p:spPr>
          <a:xfrm>
            <a:off x="5859995" y="3459421"/>
            <a:ext cx="5444382" cy="1402470"/>
          </a:xfrm>
        </p:spPr>
        <p:txBody>
          <a:bodyPr vert="horz" lIns="91440" tIns="45720" rIns="91440" bIns="45720" rtlCol="0" anchor="t">
            <a:normAutofit/>
          </a:bodyPr>
          <a:lstStyle/>
          <a:p>
            <a:pPr eaLnBrk="1" hangingPunct="1"/>
            <a:r>
              <a:rPr lang="en-US" altLang="en-US" sz="3000" dirty="0"/>
              <a:t>Thank You!</a:t>
            </a:r>
            <a:br>
              <a:rPr lang="en-US" altLang="en-US" sz="3000" dirty="0"/>
            </a:br>
            <a:br>
              <a:rPr lang="en-US" altLang="en-US" sz="3000" dirty="0"/>
            </a:br>
            <a:endParaRPr lang="en-US" altLang="en-US" sz="3000" dirty="0"/>
          </a:p>
        </p:txBody>
      </p:sp>
      <p:cxnSp>
        <p:nvCxnSpPr>
          <p:cNvPr id="17435" name="Straight Connector 17434">
            <a:extLst>
              <a:ext uri="{FF2B5EF4-FFF2-40B4-BE49-F238E27FC236}">
                <a16:creationId xmlns:a16="http://schemas.microsoft.com/office/drawing/2014/main" id="{1503BFE4-729B-D9D0-C17B-501E6AF1127A}"/>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971697" y="871146"/>
            <a:ext cx="736939"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5868557" y="2551176"/>
            <a:ext cx="5444382" cy="3591207"/>
          </a:xfrm>
        </p:spPr>
        <p:txBody>
          <a:bodyPr vert="horz" lIns="91440" tIns="45720" rIns="91440" bIns="45720" rtlCol="0">
            <a:normAutofit/>
          </a:bodyPr>
          <a:lstStyle/>
          <a:p>
            <a:pPr marL="0" eaLnBrk="1" hangingPunct="1">
              <a:buFont typeface="Arial" panose="020B0604020202020204" pitchFamily="34" charset="0"/>
              <a:buChar char="•"/>
              <a:defRPr/>
            </a:pPr>
            <a:endParaRPr lang="en-US" altLang="en-US" sz="1600" dirty="0"/>
          </a:p>
          <a:p>
            <a:pPr marL="0" eaLnBrk="1" hangingPunct="1">
              <a:buFont typeface="Arial" panose="020B0604020202020204" pitchFamily="34" charset="0"/>
              <a:buChar char="•"/>
              <a:defRPr/>
            </a:pPr>
            <a:endParaRPr lang="en-US" altLang="en-US" sz="1600" dirty="0"/>
          </a:p>
          <a:p>
            <a:pPr marL="0" eaLnBrk="1" hangingPunct="1">
              <a:buFont typeface="Arial" panose="020B0604020202020204" pitchFamily="34" charset="0"/>
              <a:buChar char="•"/>
              <a:defRPr/>
            </a:pPr>
            <a:endParaRPr lang="en-US" altLang="en-US" sz="1600" dirty="0"/>
          </a:p>
          <a:p>
            <a:pPr marL="0" eaLnBrk="1" hangingPunct="1">
              <a:buFont typeface="Arial" panose="020B0604020202020204" pitchFamily="34" charset="0"/>
              <a:buChar char="•"/>
              <a:defRPr/>
            </a:pPr>
            <a:endParaRPr lang="en-US" altLang="en-US" sz="1600" dirty="0"/>
          </a:p>
          <a:p>
            <a:pPr marL="0" eaLnBrk="1" hangingPunct="1">
              <a:buFont typeface="Arial" panose="020B0604020202020204" pitchFamily="34" charset="0"/>
              <a:buChar char="•"/>
              <a:defRPr/>
            </a:pPr>
            <a:endParaRPr lang="en-US" altLang="en-US" sz="1600" dirty="0"/>
          </a:p>
          <a:p>
            <a:pPr marL="0" eaLnBrk="1" hangingPunct="1">
              <a:spcBef>
                <a:spcPct val="0"/>
              </a:spcBef>
              <a:buFont typeface="Arial" panose="020B0604020202020204" pitchFamily="34" charset="0"/>
              <a:buChar char="•"/>
              <a:defRPr/>
            </a:pPr>
            <a:endParaRPr lang="en-US" altLang="en-US" sz="1600" dirty="0"/>
          </a:p>
          <a:p>
            <a:pPr marL="0" eaLnBrk="1" hangingPunct="1">
              <a:spcBef>
                <a:spcPct val="0"/>
              </a:spcBef>
              <a:buFont typeface="Arial" panose="020B0604020202020204" pitchFamily="34" charset="0"/>
              <a:buChar char="•"/>
              <a:defRPr/>
            </a:pPr>
            <a:endParaRPr lang="en-US" altLang="en-US" sz="1600" dirty="0"/>
          </a:p>
          <a:p>
            <a:pPr marL="0" eaLnBrk="1" hangingPunct="1">
              <a:spcBef>
                <a:spcPct val="0"/>
              </a:spcBef>
              <a:buFont typeface="Arial" panose="020B0604020202020204" pitchFamily="34" charset="0"/>
              <a:buChar char="•"/>
              <a:defRPr/>
            </a:pPr>
            <a:endParaRPr lang="en-US" altLang="en-US" sz="1600" dirty="0"/>
          </a:p>
          <a:p>
            <a:pPr marL="0" eaLnBrk="1" hangingPunct="1">
              <a:spcBef>
                <a:spcPct val="0"/>
              </a:spcBef>
              <a:buFont typeface="Arial" panose="020B0604020202020204" pitchFamily="34" charset="0"/>
              <a:buChar char="•"/>
              <a:defRPr/>
            </a:pPr>
            <a:endParaRPr lang="en-US" altLang="en-US" sz="1600" dirty="0"/>
          </a:p>
          <a:p>
            <a:pPr marL="0" eaLnBrk="1" hangingPunct="1">
              <a:spcBef>
                <a:spcPct val="0"/>
              </a:spcBef>
              <a:buFont typeface="Arial" panose="020B0604020202020204" pitchFamily="34" charset="0"/>
              <a:buChar char="•"/>
              <a:defRPr/>
            </a:pPr>
            <a:r>
              <a:rPr lang="en-US" altLang="en-US" sz="1600" dirty="0"/>
              <a:t>Gilles Teniou</a:t>
            </a:r>
          </a:p>
          <a:p>
            <a:pPr marL="0" eaLnBrk="1" hangingPunct="1">
              <a:spcBef>
                <a:spcPct val="0"/>
              </a:spcBef>
              <a:buFont typeface="Arial" panose="020B0604020202020204" pitchFamily="34" charset="0"/>
              <a:buChar char="•"/>
              <a:defRPr/>
            </a:pPr>
            <a:r>
              <a:rPr lang="en-US" altLang="en-US" sz="1600" dirty="0"/>
              <a:t>3GPP SA4 Chair</a:t>
            </a:r>
          </a:p>
          <a:p>
            <a:pPr marL="0" eaLnBrk="1" hangingPunct="1">
              <a:spcBef>
                <a:spcPct val="0"/>
              </a:spcBef>
              <a:buFont typeface="Arial" panose="020B0604020202020204" pitchFamily="34" charset="0"/>
              <a:buChar char="•"/>
              <a:defRPr/>
            </a:pPr>
            <a:r>
              <a:rPr lang="en-US" altLang="en-US" sz="1600" dirty="0"/>
              <a:t>mail: </a:t>
            </a:r>
            <a:r>
              <a:rPr lang="en-US" altLang="en-US" sz="1600" dirty="0" err="1"/>
              <a:t>gilles.teniou@global.tencent.com</a:t>
            </a:r>
            <a:endParaRPr lang="en-US" altLang="en-US" sz="1600" dirty="0"/>
          </a:p>
        </p:txBody>
      </p:sp>
      <p:sp>
        <p:nvSpPr>
          <p:cNvPr id="6" name="AutoShape 6">
            <a:extLst>
              <a:ext uri="{FF2B5EF4-FFF2-40B4-BE49-F238E27FC236}">
                <a16:creationId xmlns:a16="http://schemas.microsoft.com/office/drawing/2014/main" id="{E281E8E4-2B1F-59BE-4CD6-A996BB813F44}"/>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sv-SE" dirty="0"/>
              <a:t>General information</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p:txBody>
          <a:bodyPr/>
          <a:lstStyle/>
          <a:p>
            <a:r>
              <a:rPr lang="en-GB" sz="2400" dirty="0"/>
              <a:t>General:</a:t>
            </a:r>
          </a:p>
          <a:p>
            <a:pPr lvl="1"/>
            <a:r>
              <a:rPr lang="en-GB" sz="2000" dirty="0"/>
              <a:t>3GPP TSG </a:t>
            </a:r>
            <a:r>
              <a:rPr lang="en-US" sz="2000" dirty="0"/>
              <a:t>SA#108 took place 9-13 June 2025 and was hosted by ETSI in Prague, Czech Republic. </a:t>
            </a:r>
          </a:p>
          <a:p>
            <a:endParaRPr lang="en-GB" sz="2400" u="sng" dirty="0"/>
          </a:p>
          <a:p>
            <a:r>
              <a:rPr lang="en-GB" sz="2400" u="sng" dirty="0"/>
              <a:t>Inputs</a:t>
            </a:r>
          </a:p>
          <a:p>
            <a:pPr lvl="1"/>
            <a:r>
              <a:rPr lang="en-GB" sz="2000" dirty="0"/>
              <a:t>The SA#108 documents: </a:t>
            </a:r>
            <a:r>
              <a:rPr lang="en-US" sz="2000" dirty="0">
                <a:hlinkClick r:id="rId2"/>
              </a:rPr>
              <a:t>https://www.3gpp.org/ftp/tsg_sa/TSG_SA/TSGS_108_Prague_2025-06/Docs</a:t>
            </a:r>
            <a:r>
              <a:rPr lang="en-US" sz="2000" dirty="0"/>
              <a:t> </a:t>
            </a:r>
          </a:p>
        </p:txBody>
      </p:sp>
      <p:sp>
        <p:nvSpPr>
          <p:cNvPr id="4" name="Content Placeholder 3">
            <a:extLst>
              <a:ext uri="{FF2B5EF4-FFF2-40B4-BE49-F238E27FC236}">
                <a16:creationId xmlns:a16="http://schemas.microsoft.com/office/drawing/2014/main" id="{411235D6-695C-4AE1-8BD0-6DA98BE0EE81}"/>
              </a:ext>
            </a:extLst>
          </p:cNvPr>
          <p:cNvSpPr>
            <a:spLocks noGrp="1"/>
          </p:cNvSpPr>
          <p:nvPr>
            <p:ph idx="10"/>
          </p:nvPr>
        </p:nvSpPr>
        <p:spPr/>
        <p:txBody>
          <a:bodyPr/>
          <a:lstStyle/>
          <a:p>
            <a:r>
              <a:rPr lang="sv-SE" sz="2400" u="sng" dirty="0"/>
              <a:t>Reports</a:t>
            </a:r>
          </a:p>
          <a:p>
            <a:pPr lvl="1"/>
            <a:r>
              <a:rPr lang="en-GB" sz="2000" dirty="0"/>
              <a:t>SA#108 report: </a:t>
            </a:r>
            <a:r>
              <a:rPr lang="en-US" sz="2000" dirty="0">
                <a:hlinkClick r:id="rId3"/>
              </a:rPr>
              <a:t>https://www.3gpp.org/ftp/tsg_sa/TSG_SA/TSGS_108_Prague_2025-06/Report</a:t>
            </a:r>
            <a:r>
              <a:rPr lang="en-US" sz="2000" dirty="0"/>
              <a:t> </a:t>
            </a:r>
          </a:p>
          <a:p>
            <a:pPr lvl="1"/>
            <a:r>
              <a:rPr lang="en-GB" sz="2000" dirty="0"/>
              <a:t>SA4 report to SA: </a:t>
            </a:r>
            <a:r>
              <a:rPr lang="en-US" sz="2000" b="0" i="0" dirty="0">
                <a:solidFill>
                  <a:srgbClr val="000000"/>
                </a:solidFill>
                <a:effectLst/>
                <a:hlinkClick r:id="rId4"/>
              </a:rPr>
              <a:t>SP-250630</a:t>
            </a:r>
            <a:endParaRPr lang="en-US" sz="2000" b="0" i="0" dirty="0">
              <a:solidFill>
                <a:srgbClr val="000000"/>
              </a:solidFill>
              <a:effectLst/>
            </a:endParaRPr>
          </a:p>
          <a:p>
            <a:pPr lvl="1"/>
            <a:r>
              <a:rPr lang="en-US" sz="2000" dirty="0"/>
              <a:t>RAN report to SA: </a:t>
            </a:r>
            <a:r>
              <a:rPr lang="en-US" sz="2000" dirty="0">
                <a:hlinkClick r:id="rId5"/>
              </a:rPr>
              <a:t>SP-250800 </a:t>
            </a:r>
            <a:endParaRPr lang="en-US" sz="2000" dirty="0"/>
          </a:p>
          <a:p>
            <a:pPr lvl="1"/>
            <a:r>
              <a:rPr lang="en-US" sz="2000" dirty="0"/>
              <a:t>CT report to SA: </a:t>
            </a:r>
            <a:r>
              <a:rPr lang="en-US" sz="2000" dirty="0">
                <a:hlinkClick r:id="rId6"/>
              </a:rPr>
              <a:t>SP-250776 </a:t>
            </a:r>
            <a:endParaRPr lang="en-US" sz="2000" dirty="0"/>
          </a:p>
          <a:p>
            <a:pPr lvl="1"/>
            <a:r>
              <a:rPr lang="en-US" sz="2000" dirty="0"/>
              <a:t>Workplan: </a:t>
            </a:r>
            <a:r>
              <a:rPr lang="en-US" sz="2000" dirty="0">
                <a:hlinkClick r:id="rId7"/>
              </a:rPr>
              <a:t>SP-250713 </a:t>
            </a:r>
            <a:endParaRPr lang="en-GB" sz="2000" dirty="0"/>
          </a:p>
        </p:txBody>
      </p:sp>
    </p:spTree>
    <p:extLst>
      <p:ext uri="{BB962C8B-B14F-4D97-AF65-F5344CB8AC3E}">
        <p14:creationId xmlns:p14="http://schemas.microsoft.com/office/powerpoint/2010/main" val="408500679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sz="4000" dirty="0"/>
              <a:t>Outcome of SA4 submissions (</a:t>
            </a:r>
            <a:r>
              <a:rPr lang="sv-SE" sz="4000" dirty="0" err="1"/>
              <a:t>Summary</a:t>
            </a:r>
            <a:r>
              <a:rPr lang="sv-SE" sz="4000" dirty="0"/>
              <a:t>)</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a:xfrm>
            <a:off x="838199" y="1825625"/>
            <a:ext cx="5257801" cy="4351338"/>
          </a:xfrm>
        </p:spPr>
        <p:txBody>
          <a:bodyPr>
            <a:normAutofit fontScale="55000" lnSpcReduction="20000"/>
          </a:bodyPr>
          <a:lstStyle/>
          <a:p>
            <a:r>
              <a:rPr lang="en-US" b="1" u="sng" dirty="0"/>
              <a:t>WG/SWG reports</a:t>
            </a:r>
            <a:endParaRPr lang="en-US" dirty="0"/>
          </a:p>
          <a:p>
            <a:pPr lvl="1"/>
            <a:r>
              <a:rPr lang="en-US" dirty="0"/>
              <a:t>The </a:t>
            </a:r>
            <a:r>
              <a:rPr lang="en-US" u="sng" dirty="0">
                <a:hlinkClick r:id="rId2" tooltip="https://nam12.safelinks.protection.outlook.com/?url=https%3A%2F%2Fwww.3gpp.org%2Fftp%2Ftsg_sa%2FTSG_SA%2FTSGS_108_Prague_2025-06%2FDocs%2FSP-250630.zip&amp;data=05%7C02%7Cteniou%40global.tencent.com%7C5ada743ccaf84ddda3f108ddab3f7bbe%7Ca32856f21731405cb53d480e26413adf%7C1%7C0%7C638855011351672039%7CUnknown%7CTWFpbGZsb3d8eyJFbXB0eU1hcGkiOnRydWUsIlYiOiIwLjAuMDAwMCIsIlAiOiJXaW4zMiIsIkFOIjoiTWFpbCIsIldUIjoyfQ%3D%3D%7C0%7C%7C%7C&amp;sdata=tZzCR%2FPydYlWCY0vb1R2u5JhNhZcadzV5%2Fvm%2FvOXu9A%3D&amp;reserved=0"/>
              </a:rPr>
              <a:t>SA4 report to SA#108</a:t>
            </a:r>
            <a:r>
              <a:rPr lang="en-US" dirty="0"/>
              <a:t> (including the </a:t>
            </a:r>
            <a:r>
              <a:rPr lang="en-US" u="sng" dirty="0">
                <a:hlinkClick r:id="rId3" tooltip="https://nam12.safelinks.protection.outlook.com/?url=https%3A%2F%2Fwww.3gpp.org%2Fftp%2Ftsg_sa%2FTSG_SA%2FTSGS_108_Prague_2025-06%2FDocs%2FSP-250631.zip&amp;data=05%7C02%7Cteniou%40global.tencent.com%7C5ada743ccaf84ddda3f108ddab3f7bbe%7Ca32856f21731405cb53d480e26413adf%7C1%7C0%7C638855011351688207%7CUnknown%7CTWFpbGZsb3d8eyJFbXB0eU1hcGkiOnRydWUsIlYiOiIwLjAuMDAwMCIsIlAiOiJXaW4zMiIsIkFOIjoiTWFpbCIsIldUIjoyfQ%3D%3D%7C0%7C%7C%7C&amp;sdata=s2xAJbqoxNuJeWpKqNCT2BEKUJFhhs0vknGjNfVFKGo%3D&amp;reserved=0"/>
              </a:rPr>
              <a:t>SWG reports</a:t>
            </a:r>
            <a:r>
              <a:rPr lang="en-US" dirty="0"/>
              <a:t>) has been </a:t>
            </a:r>
            <a:r>
              <a:rPr lang="en-US" b="1" dirty="0">
                <a:solidFill>
                  <a:srgbClr val="FF0000"/>
                </a:solidFill>
              </a:rPr>
              <a:t>noted</a:t>
            </a:r>
            <a:r>
              <a:rPr lang="en-US" dirty="0"/>
              <a:t>.</a:t>
            </a:r>
          </a:p>
          <a:p>
            <a:pPr marL="0" indent="0">
              <a:buNone/>
            </a:pPr>
            <a:endParaRPr lang="en-US" dirty="0"/>
          </a:p>
          <a:p>
            <a:r>
              <a:rPr lang="en-US" b="1" u="sng" dirty="0"/>
              <a:t>IVAS verification report</a:t>
            </a:r>
            <a:endParaRPr lang="en-US" dirty="0"/>
          </a:p>
          <a:p>
            <a:pPr lvl="1"/>
            <a:r>
              <a:rPr lang="en-US" dirty="0"/>
              <a:t>The </a:t>
            </a:r>
            <a:r>
              <a:rPr lang="en-US" u="sng" dirty="0">
                <a:hlinkClick r:id="rId4" tooltip="https://nam12.safelinks.protection.outlook.com/?url=https%3A%2F%2Fwww.3gpp.org%2Fftp%2Ftsg_sa%2FTSG_SA%2FTSGS_108_Prague_2025-06%2FDocs%2FSP-250643.zip&amp;data=05%7C02%7Cteniou%40global.tencent.com%7C5ada743ccaf84ddda3f108ddab3f7bbe%7Ca32856f21731405cb53d480e26413adf%7C1%7C0%7C638855011351697573%7CUnknown%7CTWFpbGZsb3d8eyJFbXB0eU1hcGkiOnRydWUsIlYiOiIwLjAuMDAwMCIsIlAiOiJXaW4zMiIsIkFOIjoiTWFpbCIsIldUIjoyfQ%3D%3D%7C0%7C%7C%7C&amp;sdata=KFuoQ7GoVPCRDxDk0%2FqFXM76u%2BfLhj1veF%2Flz2T%2FA%2FI%3D&amp;reserved=0"/>
              </a:rPr>
              <a:t>Verification report of IVAS BASOP Encoder</a:t>
            </a:r>
            <a:r>
              <a:rPr lang="en-US" dirty="0"/>
              <a:t> has been </a:t>
            </a:r>
            <a:r>
              <a:rPr lang="en-US" b="1" dirty="0">
                <a:solidFill>
                  <a:srgbClr val="FF0000"/>
                </a:solidFill>
              </a:rPr>
              <a:t>approved</a:t>
            </a:r>
            <a:r>
              <a:rPr lang="en-US" dirty="0"/>
              <a:t>.</a:t>
            </a:r>
          </a:p>
          <a:p>
            <a:pPr marL="0" indent="0">
              <a:buNone/>
            </a:pPr>
            <a:endParaRPr lang="en-US" dirty="0"/>
          </a:p>
          <a:p>
            <a:r>
              <a:rPr lang="en-US" b="1" u="sng" dirty="0"/>
              <a:t>SA4-Specs CRs</a:t>
            </a:r>
            <a:endParaRPr lang="en-US" dirty="0"/>
          </a:p>
          <a:p>
            <a:pPr lvl="1"/>
            <a:r>
              <a:rPr lang="en-US" dirty="0"/>
              <a:t>All SA4 CRs (Rel-17, Rel-18 and Rel-19) have been </a:t>
            </a:r>
            <a:r>
              <a:rPr lang="en-US" b="1" dirty="0">
                <a:solidFill>
                  <a:srgbClr val="FF0000"/>
                </a:solidFill>
              </a:rPr>
              <a:t>approved</a:t>
            </a:r>
            <a:r>
              <a:rPr lang="en-US" dirty="0"/>
              <a:t>.</a:t>
            </a:r>
          </a:p>
          <a:p>
            <a:pPr lvl="1"/>
            <a:r>
              <a:rPr lang="en-US" dirty="0"/>
              <a:t>The administrative CRs on </a:t>
            </a:r>
            <a:r>
              <a:rPr lang="en-US" u="sng" dirty="0">
                <a:hlinkClick r:id="rId5" tooltip="https://nam12.safelinks.protection.outlook.com/?url=https%3A%2F%2Fwww.3gpp.org%2Fftp%2Ftsg_sa%2FTSG_SA%2FTSGS_108_Prague_2025-06%2FDocs%2FSP-250566.zip&amp;data=05%7C02%7Cteniou%40global.tencent.com%7C5ada743ccaf84ddda3f108ddab3f7bbe%7Ca32856f21731405cb53d480e26413adf%7C1%7C0%7C638855011351706743%7CUnknown%7CTWFpbGZsb3d8eyJFbXB0eU1hcGkiOnRydWUsIlYiOiIwLjAuMDAwMCIsIlAiOiJXaW4zMiIsIkFOIjoiTWFpbCIsIldUIjoyfQ%3D%3D%7C0%7C%7C%7C&amp;sdata=UpHDs2C3J%2FTXKC3spGgtuDEs937X80fR6ZZOW35p%2FkU%3D&amp;reserved=0"/>
              </a:rPr>
              <a:t>26.510</a:t>
            </a:r>
            <a:r>
              <a:rPr lang="en-US" dirty="0"/>
              <a:t>, </a:t>
            </a:r>
            <a:r>
              <a:rPr lang="en-US" u="sng" dirty="0">
                <a:hlinkClick r:id="rId6" tooltip="https://nam12.safelinks.protection.outlook.com/?url=https%3A%2F%2Fwww.3gpp.org%2Fftp%2Ftsg_sa%2FTSG_SA%2FTSGS_108_Prague_2025-06%2FDocs%2FSP-250567.zip&amp;data=05%7C02%7Cteniou%40global.tencent.com%7C5ada743ccaf84ddda3f108ddab3f7bbe%7Ca32856f21731405cb53d480e26413adf%7C1%7C0%7C638855011351715623%7CUnknown%7CTWFpbGZsb3d8eyJFbXB0eU1hcGkiOnRydWUsIlYiOiIwLjAuMDAwMCIsIlAiOiJXaW4zMiIsIkFOIjoiTWFpbCIsIldUIjoyfQ%3D%3D%7C0%7C%7C%7C&amp;sdata=Tn35sn5mXpuBUNJMGVXu%2B%2BnaH%2FxyIqF4Orf9ZszQPK4%3D&amp;reserved=0"/>
              </a:rPr>
              <a:t>26.512</a:t>
            </a:r>
            <a:r>
              <a:rPr lang="en-US" dirty="0"/>
              <a:t> and </a:t>
            </a:r>
            <a:r>
              <a:rPr lang="en-US" u="sng" dirty="0">
                <a:hlinkClick r:id="rId7" tooltip="https://nam12.safelinks.protection.outlook.com/?url=https%3A%2F%2Fwww.3gpp.org%2Fftp%2Ftsg_sa%2FTSG_SA%2FTSGS_108_Prague_2025-06%2FDocs%2FSP-250568.zip&amp;data=05%7C02%7Cteniou%40global.tencent.com%7C5ada743ccaf84ddda3f108ddab3f7bbe%7Ca32856f21731405cb53d480e26413adf%7C1%7C0%7C638855011351724524%7CUnknown%7CTWFpbGZsb3d8eyJFbXB0eU1hcGkiOnRydWUsIlYiOiIwLjAuMDAwMCIsIlAiOiJXaW4zMiIsIkFOIjoiTWFpbCIsIldUIjoyfQ%3D%3D%7C0%7C%7C%7C&amp;sdata=oq0NQSUIcFukEVkCd%2Bc9rJkvPCsL3Zbyr9mgr7W2WcU%3D&amp;reserved=0"/>
              </a:rPr>
              <a:t>26.532</a:t>
            </a:r>
            <a:r>
              <a:rPr lang="en-US" dirty="0"/>
              <a:t>, submitted by BBC to comply with SA-CT process on OpenAPI versioning have been </a:t>
            </a:r>
            <a:r>
              <a:rPr lang="en-US" b="1" dirty="0">
                <a:solidFill>
                  <a:srgbClr val="FF0000"/>
                </a:solidFill>
              </a:rPr>
              <a:t>approved</a:t>
            </a:r>
            <a:r>
              <a:rPr lang="en-US" dirty="0"/>
              <a:t>.</a:t>
            </a:r>
          </a:p>
          <a:p>
            <a:pPr marL="0" indent="0">
              <a:buNone/>
            </a:pPr>
            <a:endParaRPr lang="en-US" dirty="0"/>
          </a:p>
          <a:p>
            <a:r>
              <a:rPr lang="en-US" b="1" u="sng" dirty="0"/>
              <a:t>SA4-Specs for info</a:t>
            </a:r>
            <a:endParaRPr lang="en-US" dirty="0"/>
          </a:p>
          <a:p>
            <a:pPr lvl="1"/>
            <a:r>
              <a:rPr lang="en-US" dirty="0"/>
              <a:t>The </a:t>
            </a:r>
            <a:r>
              <a:rPr lang="en-US" u="sng" dirty="0">
                <a:hlinkClick r:id="rId8" tooltip="https://nam12.safelinks.protection.outlook.com/?url=https%3A%2F%2Fwww.3gpp.org%2Fftp%2Ftsg_sa%2FTSG_SA%2FTSGS_108_Prague_2025-06%2FDocs%2FSP-250638.zip&amp;data=05%7C02%7Cteniou%40global.tencent.com%7C5ada743ccaf84ddda3f108ddab3f7bbe%7Ca32856f21731405cb53d480e26413adf%7C1%7C0%7C638855011351733769%7CUnknown%7CTWFpbGZsb3d8eyJFbXB0eU1hcGkiOnRydWUsIlYiOiIwLjAuMDAwMCIsIlAiOiJXaW4zMiIsIkFOIjoiTWFpbCIsIldUIjoyfQ%3D%3D%7C0%7C%7C%7C&amp;sdata=gH40xERZeYwLdI4%2FEkiNWkgEw3ES8J0NazZM7AOqrWA%3D&amp;reserved=0"/>
              </a:rPr>
              <a:t>Draft TR 26.956 v1.0.0</a:t>
            </a:r>
            <a:r>
              <a:rPr lang="en-US" dirty="0"/>
              <a:t> (FS_Beyond2D) has been </a:t>
            </a:r>
            <a:r>
              <a:rPr lang="en-US" b="1" dirty="0">
                <a:solidFill>
                  <a:srgbClr val="FF0000"/>
                </a:solidFill>
              </a:rPr>
              <a:t>noted</a:t>
            </a:r>
            <a:r>
              <a:rPr lang="en-US" dirty="0"/>
              <a:t>.</a:t>
            </a:r>
          </a:p>
          <a:p>
            <a:pPr lvl="1"/>
            <a:r>
              <a:rPr lang="en-US" dirty="0"/>
              <a:t>The </a:t>
            </a:r>
            <a:r>
              <a:rPr lang="en-US" u="sng" dirty="0">
                <a:hlinkClick r:id="rId9" tooltip="https://nam12.safelinks.protection.outlook.com/?url=https%3A%2F%2Fwww.3gpp.org%2Fftp%2Ftsg_sa%2FTSG_SA%2FTSGS_108_Prague_2025-06%2FDocs%2FSP-250641.zip&amp;data=05%7C02%7Cteniou%40global.tencent.com%7C5ada743ccaf84ddda3f108ddab3f7bbe%7Ca32856f21731405cb53d480e26413adf%7C1%7C0%7C638855011351742592%7CUnknown%7CTWFpbGZsb3d8eyJFbXB0eU1hcGkiOnRydWUsIlYiOiIwLjAuMDAwMCIsIlAiOiJXaW4zMiIsIkFOIjoiTWFpbCIsIldUIjoyfQ%3D%3D%7C0%7C%7C%7C&amp;sdata=O9LrN5icqC7U4wObqZU1X2dVaTzrAkL4utf5rDqlFhk%3D&amp;reserved=0"/>
              </a:rPr>
              <a:t>Draft TR 26.819 v1.0.0</a:t>
            </a:r>
            <a:r>
              <a:rPr lang="en-US" dirty="0"/>
              <a:t> (</a:t>
            </a:r>
            <a:r>
              <a:rPr lang="en-US" dirty="0" err="1"/>
              <a:t>FS_ARSpatial</a:t>
            </a:r>
            <a:r>
              <a:rPr lang="en-US" dirty="0"/>
              <a:t>) has been </a:t>
            </a:r>
            <a:r>
              <a:rPr lang="en-US" b="1" dirty="0">
                <a:solidFill>
                  <a:srgbClr val="FF0000"/>
                </a:solidFill>
              </a:rPr>
              <a:t>noted</a:t>
            </a:r>
            <a:r>
              <a:rPr lang="en-US" dirty="0"/>
              <a:t>.</a:t>
            </a:r>
          </a:p>
          <a:p>
            <a:pPr marL="0" indent="0">
              <a:buNone/>
            </a:pPr>
            <a:endParaRPr lang="en-US" dirty="0"/>
          </a:p>
        </p:txBody>
      </p:sp>
      <p:sp>
        <p:nvSpPr>
          <p:cNvPr id="3" name="Content Placeholder 4">
            <a:extLst>
              <a:ext uri="{FF2B5EF4-FFF2-40B4-BE49-F238E27FC236}">
                <a16:creationId xmlns:a16="http://schemas.microsoft.com/office/drawing/2014/main" id="{0A29CE61-24F7-6E3B-BB80-65A4B806DABB}"/>
              </a:ext>
            </a:extLst>
          </p:cNvPr>
          <p:cNvSpPr txBox="1">
            <a:spLocks/>
          </p:cNvSpPr>
          <p:nvPr/>
        </p:nvSpPr>
        <p:spPr bwMode="auto">
          <a:xfrm>
            <a:off x="6095999" y="1825625"/>
            <a:ext cx="5257801"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55000" lnSpcReduction="20000"/>
          </a:bodyPr>
          <a:lstStyle>
            <a:lvl1pPr marL="228600" indent="-228600" algn="l" rtl="0" eaLnBrk="0" fontAlgn="base" hangingPunct="0">
              <a:lnSpc>
                <a:spcPct val="90000"/>
              </a:lnSpc>
              <a:spcBef>
                <a:spcPts val="1000"/>
              </a:spcBef>
              <a:spcAft>
                <a:spcPct val="0"/>
              </a:spcAft>
              <a:buBlip>
                <a:blip r:embed="rId10"/>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b="1" u="sng" dirty="0"/>
              <a:t>SA4-Specs for approval</a:t>
            </a:r>
            <a:endParaRPr lang="en-US" dirty="0"/>
          </a:p>
          <a:p>
            <a:pPr lvl="1"/>
            <a:r>
              <a:rPr lang="en-US" dirty="0"/>
              <a:t>The </a:t>
            </a:r>
            <a:r>
              <a:rPr lang="en-US" u="sng" dirty="0">
                <a:hlinkClick r:id="rId11" tooltip="https://nam12.safelinks.protection.outlook.com/?url=https%3A%2F%2Fwww.3gpp.org%2Fftp%2Ftsg_sa%2FTSG_SA%2FTSGS_108_Prague_2025-06%2FDocs%2FSP-250637.zip&amp;data=05%7C02%7Cteniou%40global.tencent.com%7C5ada743ccaf84ddda3f108ddab3f7bbe%7Ca32856f21731405cb53d480e26413adf%7C1%7C0%7C638855011351751268%7CUnknown%7CTWFpbGZsb3d8eyJFbXB0eU1hcGkiOnRydWUsIlYiOiIwLjAuMDAwMCIsIlAiOiJXaW4zMiIsIkFOIjoiTWFpbCIsIldUIjoyfQ%3D%3D%7C0%7C%7C%7C&amp;sdata=YzZtbj1AU13E%2FgQXzvEx%2FANgM7oFDUFB7Ccx4h%2FpkUI%3D&amp;reserved=0"/>
              </a:rPr>
              <a:t>Draft TR 26.830 v1.0.0</a:t>
            </a:r>
            <a:r>
              <a:rPr lang="en-US" dirty="0"/>
              <a:t> (FS_iRTCW_Ph2) has been </a:t>
            </a:r>
            <a:r>
              <a:rPr lang="en-US" b="1" dirty="0">
                <a:solidFill>
                  <a:srgbClr val="FF0000"/>
                </a:solidFill>
              </a:rPr>
              <a:t>approved</a:t>
            </a:r>
            <a:r>
              <a:rPr lang="en-US" dirty="0"/>
              <a:t>.</a:t>
            </a:r>
          </a:p>
          <a:p>
            <a:pPr lvl="1"/>
            <a:r>
              <a:rPr lang="en-US" dirty="0"/>
              <a:t>The </a:t>
            </a:r>
            <a:r>
              <a:rPr lang="en-US" u="sng" dirty="0">
                <a:hlinkClick r:id="rId12" tooltip="https://nam12.safelinks.protection.outlook.com/?url=https%3A%2F%2Fwww.3gpp.org%2Fftp%2Ftsg_sa%2FTSG_SA%2FTSGS_108_Prague_2025-06%2FDocs%2FSP-250639.zip&amp;data=05%7C02%7Cteniou%40global.tencent.com%7C5ada743ccaf84ddda3f108ddab3f7bbe%7Ca32856f21731405cb53d480e26413adf%7C1%7C0%7C638855011351760421%7CUnknown%7CTWFpbGZsb3d8eyJFbXB0eU1hcGkiOnRydWUsIlYiOiIwLjAuMDAwMCIsIlAiOiJXaW4zMiIsIkFOIjoiTWFpbCIsIldUIjoyfQ%3D%3D%7C0%7C%7C%7C&amp;sdata=j8gwPei9eBsvfVDIblnyOmjifvaoOoDKZqn1%2BXrL%2F1w%3D&amp;reserved=0"/>
              </a:rPr>
              <a:t>Draft TR 26.927 v2.0.0</a:t>
            </a:r>
            <a:r>
              <a:rPr lang="en-US" dirty="0"/>
              <a:t> (FS_AI4Media) has been </a:t>
            </a:r>
            <a:r>
              <a:rPr lang="en-US" b="1" dirty="0">
                <a:solidFill>
                  <a:srgbClr val="FF0000"/>
                </a:solidFill>
              </a:rPr>
              <a:t>approved</a:t>
            </a:r>
            <a:r>
              <a:rPr lang="en-US" dirty="0"/>
              <a:t>.</a:t>
            </a:r>
          </a:p>
          <a:p>
            <a:pPr lvl="1"/>
            <a:r>
              <a:rPr lang="en-US" dirty="0"/>
              <a:t>The </a:t>
            </a:r>
            <a:r>
              <a:rPr lang="en-US" u="sng" dirty="0">
                <a:hlinkClick r:id="rId13" tooltip="https://nam12.safelinks.protection.outlook.com/?url=https%3A%2F%2Fwww.3gpp.org%2Fftp%2Ftsg_sa%2FTSG_SA%2FTSGS_108_Prague_2025-06%2FDocs%2FSP-250640.zip&amp;data=05%7C02%7Cteniou%40global.tencent.com%7C5ada743ccaf84ddda3f108ddab3f7bbe%7Ca32856f21731405cb53d480e26413adf%7C1%7C0%7C638855011351769435%7CUnknown%7CTWFpbGZsb3d8eyJFbXB0eU1hcGkiOnRydWUsIlYiOiIwLjAuMDAwMCIsIlAiOiJXaW4zMiIsIkFOIjoiTWFpbCIsIldUIjoyfQ%3D%3D%7C0%7C%7C%7C&amp;sdata=wsgOioJFcZNmtyQ8i5ZRC9hZqvfzfUY84JztXuXwHF4%3D&amp;reserved=0"/>
              </a:rPr>
              <a:t>Draft TR 26.847 v2.0.0</a:t>
            </a:r>
            <a:r>
              <a:rPr lang="en-US" dirty="0"/>
              <a:t> (FS_AI4Media) has been </a:t>
            </a:r>
            <a:r>
              <a:rPr lang="en-US" b="1" dirty="0">
                <a:solidFill>
                  <a:srgbClr val="FF0000"/>
                </a:solidFill>
              </a:rPr>
              <a:t>approved</a:t>
            </a:r>
            <a:r>
              <a:rPr lang="en-US" dirty="0"/>
              <a:t>.</a:t>
            </a:r>
          </a:p>
          <a:p>
            <a:pPr lvl="1"/>
            <a:r>
              <a:rPr lang="en-US" dirty="0"/>
              <a:t>The </a:t>
            </a:r>
            <a:r>
              <a:rPr lang="en-US" u="sng" dirty="0">
                <a:hlinkClick r:id="rId14" tooltip="https://nam12.safelinks.protection.outlook.com/?url=https%3A%2F%2Fwww.3gpp.org%2Fftp%2Ftsg_sa%2FTSG_SA%2FTSGS_108_Prague_2025-06%2FDocs%2FSP-250642.zip&amp;data=05%7C02%7Cteniou%40global.tencent.com%7C5ada743ccaf84ddda3f108ddab3f7bbe%7Ca32856f21731405cb53d480e26413adf%7C1%7C0%7C638855011351778789%7CUnknown%7CTWFpbGZsb3d8eyJFbXB0eU1hcGkiOnRydWUsIlYiOiIwLjAuMDAwMCIsIlAiOiJXaW4zMiIsIkFOIjoiTWFpbCIsIldUIjoyfQ%3D%3D%7C0%7C%7C%7C&amp;sdata=PYCP0qhYkWT%2F%2FP3Wn%2FfWCOunvw92imocfq3JQhgWpfc%3D&amp;reserved=0"/>
              </a:rPr>
              <a:t>Draft TR 26.841 v2.0.0</a:t>
            </a:r>
            <a:r>
              <a:rPr lang="en-US" dirty="0"/>
              <a:t> (</a:t>
            </a:r>
            <a:r>
              <a:rPr lang="en-US" dirty="0" err="1"/>
              <a:t>FS_MeMe</a:t>
            </a:r>
            <a:r>
              <a:rPr lang="en-US" dirty="0"/>
              <a:t>) has been </a:t>
            </a:r>
            <a:r>
              <a:rPr lang="en-US" b="1" dirty="0">
                <a:solidFill>
                  <a:srgbClr val="FF0000"/>
                </a:solidFill>
              </a:rPr>
              <a:t>approved</a:t>
            </a:r>
            <a:r>
              <a:rPr lang="en-US" dirty="0"/>
              <a:t>.</a:t>
            </a:r>
          </a:p>
          <a:p>
            <a:pPr marL="0" indent="0">
              <a:buNone/>
            </a:pPr>
            <a:endParaRPr lang="en-US" dirty="0"/>
          </a:p>
          <a:p>
            <a:r>
              <a:rPr lang="en-US" b="1" u="sng" dirty="0"/>
              <a:t>Rel-19 topics</a:t>
            </a:r>
            <a:endParaRPr lang="en-US" dirty="0"/>
          </a:p>
          <a:p>
            <a:pPr lvl="1"/>
            <a:r>
              <a:rPr lang="en-US" dirty="0"/>
              <a:t>The Revised WID on </a:t>
            </a:r>
            <a:r>
              <a:rPr lang="en-US" u="sng" dirty="0">
                <a:hlinkClick r:id="rId15" tooltip="https://nam12.safelinks.protection.outlook.com/?url=https%3A%2F%2Fwww.3gpp.org%2Fftp%2Ftsg_sa%2FTSG_SA%2FTSGS_108_Prague_2025-06%2FDocs%2FSP-250818.zip&amp;data=05%7C02%7Cteniou%40global.tencent.com%7C5ada743ccaf84ddda3f108ddab3f7bbe%7Ca32856f21731405cb53d480e26413adf%7C1%7C0%7C638855011351788247%7CUnknown%7CTWFpbGZsb3d8eyJFbXB0eU1hcGkiOnRydWUsIlYiOiIwLjAuMDAwMCIsIlAiOiJXaW4zMiIsIkFOIjoiTWFpbCIsIldUIjoyfQ%3D%3D%7C0%7C%7C%7C&amp;sdata=5iTnlas%2B0TT69%2BhFLmh3TNKgFsVyAVL88EWLiOayjsM%3D&amp;reserved=0"/>
              </a:rPr>
              <a:t>VOPS to address Conformance</a:t>
            </a:r>
            <a:r>
              <a:rPr lang="en-US" dirty="0"/>
              <a:t> has been </a:t>
            </a:r>
            <a:r>
              <a:rPr lang="en-US" b="1" dirty="0">
                <a:solidFill>
                  <a:srgbClr val="FF0000"/>
                </a:solidFill>
              </a:rPr>
              <a:t>approved</a:t>
            </a:r>
            <a:r>
              <a:rPr lang="en-US" dirty="0"/>
              <a:t> after fixing a typo on a meeting name.</a:t>
            </a:r>
          </a:p>
          <a:p>
            <a:pPr lvl="1"/>
            <a:r>
              <a:rPr lang="en-US" dirty="0"/>
              <a:t>The New WID on </a:t>
            </a:r>
            <a:r>
              <a:rPr lang="en-US" u="sng" dirty="0">
                <a:hlinkClick r:id="rId16" tooltip="https://nam12.safelinks.protection.outlook.com/?url=https%3A%2F%2Fwww.3gpp.org%2Fftp%2Ftsg_sa%2FTSG_SA%2FTSGS_108_Prague_2025-06%2FDocs%2FSP-250632.zip&amp;data=05%7C02%7Cteniou%40global.tencent.com%7C5ada743ccaf84ddda3f108ddab3f7bbe%7Ca32856f21731405cb53d480e26413adf%7C1%7C0%7C638855011351797479%7CUnknown%7CTWFpbGZsb3d8eyJFbXB0eU1hcGkiOnRydWUsIlYiOiIwLjAuMDAwMCIsIlAiOiJXaW4zMiIsIkFOIjoiTWFpbCIsIldUIjoyfQ%3D%3D%7C0%7C%7C%7C&amp;sdata=z8cwnE4yDK03bicBVvqM4WQdvLZ2TsCtlzyCxdLAczw%3D&amp;reserved=0"/>
              </a:rPr>
              <a:t>Media Messaging Enhancements (MeME-MED)</a:t>
            </a:r>
            <a:r>
              <a:rPr lang="en-US" dirty="0"/>
              <a:t> has been </a:t>
            </a:r>
            <a:r>
              <a:rPr lang="en-US" b="1" dirty="0">
                <a:solidFill>
                  <a:srgbClr val="FF0000"/>
                </a:solidFill>
              </a:rPr>
              <a:t>approved</a:t>
            </a:r>
            <a:r>
              <a:rPr lang="en-US" dirty="0"/>
              <a:t>.</a:t>
            </a:r>
          </a:p>
          <a:p>
            <a:pPr marL="0" indent="0">
              <a:buNone/>
            </a:pPr>
            <a:endParaRPr lang="en-US" dirty="0"/>
          </a:p>
          <a:p>
            <a:r>
              <a:rPr lang="en-US" b="1" u="sng" dirty="0"/>
              <a:t>Rel-20 topics</a:t>
            </a:r>
            <a:endParaRPr lang="en-US" dirty="0"/>
          </a:p>
          <a:p>
            <a:pPr lvl="1"/>
            <a:r>
              <a:rPr lang="en-US" dirty="0"/>
              <a:t>The New SID on </a:t>
            </a:r>
            <a:r>
              <a:rPr lang="en-US" u="sng" dirty="0">
                <a:hlinkClick r:id="rId17" tooltip="https://nam12.safelinks.protection.outlook.com/?url=https%3A%2F%2Fwww.3gpp.org%2Fftp%2Ftsg_sa%2FTSG_SA%2FTSGS_108_Prague_2025-06%2FDocs%2FSP-250636.zip&amp;data=05%7C02%7Cteniou%40global.tencent.com%7C5ada743ccaf84ddda3f108ddab3f7bbe%7Ca32856f21731405cb53d480e26413adf%7C1%7C0%7C638855011351806487%7CUnknown%7CTWFpbGZsb3d8eyJFbXB0eU1hcGkiOnRydWUsIlYiOiIwLjAuMDAwMCIsIlAiOiJXaW4zMiIsIkFOIjoiTWFpbCIsIldUIjoyfQ%3D%3D%7C0%7C%7C%7C&amp;sdata=TG1EdZx%2BGsTv2INOhhg6wiXZ7GLDS5KkrjQrgDFiPgM%3D&amp;reserved=0"/>
              </a:rPr>
              <a:t>Media Energy Consumption Exposure and Evaluation Framework phase 2</a:t>
            </a:r>
            <a:r>
              <a:rPr lang="en-US" dirty="0"/>
              <a:t> has been </a:t>
            </a:r>
            <a:r>
              <a:rPr lang="en-US" b="1" dirty="0">
                <a:solidFill>
                  <a:srgbClr val="FF0000"/>
                </a:solidFill>
              </a:rPr>
              <a:t>approved</a:t>
            </a:r>
            <a:r>
              <a:rPr lang="en-US" dirty="0"/>
              <a:t>.</a:t>
            </a:r>
          </a:p>
          <a:p>
            <a:pPr lvl="1"/>
            <a:r>
              <a:rPr lang="en-US" dirty="0"/>
              <a:t>The Revised SID on </a:t>
            </a:r>
            <a:r>
              <a:rPr lang="en-US" u="sng" dirty="0">
                <a:hlinkClick r:id="rId18" tooltip="https://nam12.safelinks.protection.outlook.com/?url=https%3A%2F%2Fwww.3gpp.org%2Fftp%2Ftsg_sa%2FTSG_SA%2FTSGS_108_Prague_2025-06%2FDocs%2FSP-250635.zip&amp;data=05%7C02%7Cteniou%40global.tencent.com%7C5ada743ccaf84ddda3f108ddab3f7bbe%7Ca32856f21731405cb53d480e26413adf%7C1%7C0%7C638855011351820003%7CUnknown%7CTWFpbGZsb3d8eyJFbXB0eU1hcGkiOnRydWUsIlYiOiIwLjAuMDAwMCIsIlAiOiJXaW4zMiIsIkFOIjoiTWFpbCIsIldUIjoyfQ%3D%3D%7C0%7C%7C%7C&amp;sdata=ag%2FY7OtaUtNmjwMJC%2FCtfwkbaRIf76%2FlDCIhk1iBbD0%3D&amp;reserved=0"/>
              </a:rPr>
              <a:t>Ultra Low Bitrate Speech Codec</a:t>
            </a:r>
            <a:r>
              <a:rPr lang="en-US" dirty="0"/>
              <a:t> has been </a:t>
            </a:r>
            <a:r>
              <a:rPr lang="en-US" b="1" dirty="0">
                <a:solidFill>
                  <a:srgbClr val="FF0000"/>
                </a:solidFill>
              </a:rPr>
              <a:t>approved</a:t>
            </a:r>
            <a:r>
              <a:rPr lang="en-US" dirty="0"/>
              <a:t>.</a:t>
            </a:r>
          </a:p>
          <a:p>
            <a:pPr lvl="1"/>
            <a:r>
              <a:rPr lang="en-US" dirty="0"/>
              <a:t>The New WID on </a:t>
            </a:r>
            <a:r>
              <a:rPr lang="en-US" u="sng" dirty="0">
                <a:hlinkClick r:id="rId19" tooltip="https://nam12.safelinks.protection.outlook.com/?url=https%3A%2F%2Fwww.3gpp.org%2Fftp%2Ftsg_sa%2FTSG_SA%2FTSGS_108_Prague_2025-06%2FDocs%2FSP-250878.zip&amp;data=05%7C02%7Cteniou%40global.tencent.com%7C5ada743ccaf84ddda3f108ddab3f7bbe%7Ca32856f21731405cb53d480e26413adf%7C1%7C0%7C638855011351830785%7CUnknown%7CTWFpbGZsb3d8eyJFbXB0eU1hcGkiOnRydWUsIlYiOiIwLjAuMDAwMCIsIlAiOiJXaW4zMiIsIkFOIjoiTWFpbCIsIldUIjoyfQ%3D%3D%7C0%7C%7C%7C&amp;sdata=nFKU7vNixjHoikZVHB%2Fg5X7eI2uEgE1BNhX%2Bmqv9Ubs%3D&amp;reserved=0"/>
              </a:rPr>
              <a:t>AI/ML for IMS services</a:t>
            </a:r>
            <a:r>
              <a:rPr lang="en-US" dirty="0"/>
              <a:t> has been </a:t>
            </a:r>
            <a:r>
              <a:rPr lang="en-US" b="1" dirty="0">
                <a:solidFill>
                  <a:srgbClr val="FF0000"/>
                </a:solidFill>
              </a:rPr>
              <a:t>approved</a:t>
            </a:r>
            <a:r>
              <a:rPr lang="en-US" dirty="0"/>
              <a:t> after changing the work item code to AI</a:t>
            </a:r>
            <a:r>
              <a:rPr lang="en-US" dirty="0">
                <a:solidFill>
                  <a:schemeClr val="accent6"/>
                </a:solidFill>
              </a:rPr>
              <a:t>ML</a:t>
            </a:r>
            <a:r>
              <a:rPr lang="en-US" dirty="0"/>
              <a:t>_IMS-MED.</a:t>
            </a:r>
          </a:p>
          <a:p>
            <a:pPr marL="0" indent="0">
              <a:buNone/>
            </a:pPr>
            <a:endParaRPr lang="en-US" dirty="0"/>
          </a:p>
          <a:p>
            <a:pPr marL="0" indent="0">
              <a:spcBef>
                <a:spcPts val="0"/>
              </a:spcBef>
              <a:spcAft>
                <a:spcPts val="900"/>
              </a:spcAft>
              <a:buFontTx/>
              <a:buNone/>
            </a:pPr>
            <a:endParaRPr lang="fr-FR" sz="1000" dirty="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1660908712"/>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025D9B-6F77-9AA1-0179-D552C705353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B64D88E-EB40-F894-3F4B-6E47D750BC7A}"/>
              </a:ext>
            </a:extLst>
          </p:cNvPr>
          <p:cNvSpPr>
            <a:spLocks noGrp="1"/>
          </p:cNvSpPr>
          <p:nvPr>
            <p:ph type="title"/>
          </p:nvPr>
        </p:nvSpPr>
        <p:spPr/>
        <p:txBody>
          <a:bodyPr/>
          <a:lstStyle/>
          <a:p>
            <a:r>
              <a:rPr lang="sv-SE" sz="4000" dirty="0"/>
              <a:t>Outcome of SA4 submissions (WG </a:t>
            </a:r>
            <a:r>
              <a:rPr lang="sv-SE" sz="4000" dirty="0" err="1"/>
              <a:t>report</a:t>
            </a:r>
            <a:r>
              <a:rPr lang="sv-SE" sz="4000" dirty="0"/>
              <a:t>)</a:t>
            </a:r>
          </a:p>
        </p:txBody>
      </p:sp>
      <p:sp>
        <p:nvSpPr>
          <p:cNvPr id="5" name="Content Placeholder 4">
            <a:extLst>
              <a:ext uri="{FF2B5EF4-FFF2-40B4-BE49-F238E27FC236}">
                <a16:creationId xmlns:a16="http://schemas.microsoft.com/office/drawing/2014/main" id="{3CA56077-F4F1-E692-212D-BBDBDA5F071F}"/>
              </a:ext>
            </a:extLst>
          </p:cNvPr>
          <p:cNvSpPr>
            <a:spLocks noGrp="1"/>
          </p:cNvSpPr>
          <p:nvPr>
            <p:ph idx="1"/>
          </p:nvPr>
        </p:nvSpPr>
        <p:spPr/>
        <p:txBody>
          <a:bodyPr>
            <a:normAutofit fontScale="55000" lnSpcReduction="20000"/>
          </a:bodyPr>
          <a:lstStyle/>
          <a:p>
            <a:r>
              <a:rPr lang="en-GB" dirty="0"/>
              <a:t>SP-250630 (REPORT) SA WG4 report to SA#107 (Source: SA WG4 Chair)</a:t>
            </a:r>
            <a:br>
              <a:rPr lang="en-GB" dirty="0"/>
            </a:br>
            <a:r>
              <a:rPr lang="en-GB" b="1" dirty="0"/>
              <a:t>Document for:</a:t>
            </a:r>
            <a:r>
              <a:rPr lang="en-GB" dirty="0"/>
              <a:t> Presentation</a:t>
            </a:r>
            <a:br>
              <a:rPr lang="en-GB" dirty="0"/>
            </a:br>
            <a:r>
              <a:rPr lang="en-GB" b="1" dirty="0"/>
              <a:t>Abstract:</a:t>
            </a:r>
            <a:br>
              <a:rPr lang="en-GB" dirty="0"/>
            </a:br>
            <a:r>
              <a:rPr lang="en-GB" dirty="0"/>
              <a:t>SA WG4 report to SA#107.</a:t>
            </a:r>
            <a:br>
              <a:rPr lang="en-GB" dirty="0"/>
            </a:br>
            <a:r>
              <a:rPr lang="en-GB" u="sng" dirty="0">
                <a:hlinkClick r:id="rId2"/>
              </a:rPr>
              <a:t>https://www.3gpp.org/ftp/tsg_sa/TSG_SA/TSGS_108_Prague_2025-06/Docs/SP-250630.zip</a:t>
            </a:r>
            <a:endParaRPr lang="fr-FR" dirty="0"/>
          </a:p>
          <a:p>
            <a:r>
              <a:rPr lang="en-GB" b="1" dirty="0"/>
              <a:t>Plenary Discussion:</a:t>
            </a:r>
            <a:endParaRPr lang="fr-FR" dirty="0"/>
          </a:p>
          <a:p>
            <a:pPr lvl="1"/>
            <a:r>
              <a:rPr lang="en-GB" b="1" i="1" dirty="0"/>
              <a:t>New SA WG4 Leadership:</a:t>
            </a:r>
            <a:endParaRPr lang="fr-FR" dirty="0"/>
          </a:p>
          <a:p>
            <a:pPr lvl="2"/>
            <a:r>
              <a:rPr lang="en-GB" i="1" dirty="0"/>
              <a:t>Chair	TENIOU, Gilles	Tencent	CCSA</a:t>
            </a:r>
            <a:endParaRPr lang="fr-FR" dirty="0"/>
          </a:p>
          <a:p>
            <a:pPr lvl="2"/>
            <a:r>
              <a:rPr lang="en-GB" i="1" dirty="0"/>
              <a:t>Vice Chair	CHAMPEL, Mary-Luc	Beijing Xiaomi Mobile Software	CCSA</a:t>
            </a:r>
            <a:endParaRPr lang="fr-FR" dirty="0"/>
          </a:p>
          <a:p>
            <a:r>
              <a:rPr lang="en-GB" b="1" dirty="0"/>
              <a:t>Questions and Comments:</a:t>
            </a:r>
            <a:endParaRPr lang="fr-FR" dirty="0"/>
          </a:p>
          <a:p>
            <a:pPr lvl="1"/>
            <a:r>
              <a:rPr lang="en-GB" dirty="0"/>
              <a:t>Slide 14:	Verizon asked whether there were any issues for completion of the WIDs at 15% (</a:t>
            </a:r>
            <a:r>
              <a:rPr lang="en-GB" dirty="0" err="1">
                <a:solidFill>
                  <a:srgbClr val="FF0000"/>
                </a:solidFill>
              </a:rPr>
              <a:t>AvCall</a:t>
            </a:r>
            <a:r>
              <a:rPr lang="en-GB" dirty="0">
                <a:solidFill>
                  <a:srgbClr val="FF0000"/>
                </a:solidFill>
              </a:rPr>
              <a:t>-MED</a:t>
            </a:r>
            <a:r>
              <a:rPr lang="en-GB" dirty="0"/>
              <a:t>) and 40% (</a:t>
            </a:r>
            <a:r>
              <a:rPr lang="en-GB" dirty="0">
                <a:solidFill>
                  <a:srgbClr val="FF0000"/>
                </a:solidFill>
              </a:rPr>
              <a:t>AMD_PRO-MED</a:t>
            </a:r>
            <a:r>
              <a:rPr lang="en-GB" dirty="0"/>
              <a:t>) completion. The SA WG4 Chair replied that these are the outcomes of well-defined studies and the work to be done is clear and there is confidence that these will be completed.</a:t>
            </a:r>
            <a:endParaRPr lang="fr-FR" dirty="0"/>
          </a:p>
          <a:p>
            <a:pPr lvl="1"/>
            <a:r>
              <a:rPr lang="en-GB" dirty="0"/>
              <a:t>Slide 30:	It was clarified that the ad-hoc meeting is for the SWG AhG. The ad-hoc had already been agreed previously. The TSG SA Chair commented that ad-hoc meetings should now be electronic according to the MHPG decision. As this is a SWG meeting, this should be clarified and should be discussed off-line.</a:t>
            </a:r>
            <a:endParaRPr lang="fr-FR" dirty="0"/>
          </a:p>
          <a:p>
            <a:pPr lvl="1"/>
            <a:r>
              <a:rPr lang="en-GB" dirty="0"/>
              <a:t>Slide 35:	The SA WG4 Chair clarified the planning for 6G work.</a:t>
            </a:r>
            <a:endParaRPr lang="fr-FR" dirty="0"/>
          </a:p>
          <a:p>
            <a:pPr lvl="1"/>
            <a:r>
              <a:rPr lang="en-GB" dirty="0"/>
              <a:t>General:	The TSG SA Chair thanked the previous SA WG4 Chair for the excellent work for 8 years of leadership in SA WG4. The newly elected leadership were congratulated. The SA WG4 delegates were thanked for their good work.</a:t>
            </a:r>
            <a:endParaRPr lang="fr-FR" dirty="0"/>
          </a:p>
          <a:p>
            <a:pPr lvl="1"/>
            <a:r>
              <a:rPr lang="en-GB" dirty="0"/>
              <a:t>The (new) SA WG4 Chair was thanked for this report, which was noted.</a:t>
            </a:r>
            <a:endParaRPr lang="fr-FR" dirty="0"/>
          </a:p>
          <a:p>
            <a:r>
              <a:rPr lang="en-GB" b="1" dirty="0"/>
              <a:t>Status:</a:t>
            </a:r>
            <a:r>
              <a:rPr lang="en-GB" dirty="0"/>
              <a:t> Noted.</a:t>
            </a:r>
            <a:endParaRPr lang="fr-FR" dirty="0"/>
          </a:p>
          <a:p>
            <a:pPr marL="0" marR="0" indent="0" hangingPunct="0">
              <a:spcBef>
                <a:spcPts val="0"/>
              </a:spcBef>
              <a:spcAft>
                <a:spcPts val="900"/>
              </a:spcAft>
              <a:buNone/>
            </a:pPr>
            <a:endParaRPr lang="fr-FR" sz="10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213647096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2D8343-9283-202D-4532-B47C605AC65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CBFD3FD-6340-9B45-E5F8-62451B4D98BB}"/>
              </a:ext>
            </a:extLst>
          </p:cNvPr>
          <p:cNvSpPr>
            <a:spLocks noGrp="1"/>
          </p:cNvSpPr>
          <p:nvPr>
            <p:ph type="title"/>
          </p:nvPr>
        </p:nvSpPr>
        <p:spPr/>
        <p:txBody>
          <a:bodyPr/>
          <a:lstStyle/>
          <a:p>
            <a:r>
              <a:rPr lang="sv-SE" sz="4000" dirty="0"/>
              <a:t>Outcome of SA4 submissions (SWG </a:t>
            </a:r>
            <a:r>
              <a:rPr lang="sv-SE" sz="4000" dirty="0" err="1"/>
              <a:t>reports</a:t>
            </a:r>
            <a:r>
              <a:rPr lang="sv-SE" sz="4000" dirty="0"/>
              <a:t>)</a:t>
            </a:r>
          </a:p>
        </p:txBody>
      </p:sp>
      <p:sp>
        <p:nvSpPr>
          <p:cNvPr id="5" name="Content Placeholder 4">
            <a:extLst>
              <a:ext uri="{FF2B5EF4-FFF2-40B4-BE49-F238E27FC236}">
                <a16:creationId xmlns:a16="http://schemas.microsoft.com/office/drawing/2014/main" id="{304C6DC4-EE49-20E7-A374-D06182DCA99C}"/>
              </a:ext>
            </a:extLst>
          </p:cNvPr>
          <p:cNvSpPr>
            <a:spLocks noGrp="1"/>
          </p:cNvSpPr>
          <p:nvPr>
            <p:ph idx="1"/>
          </p:nvPr>
        </p:nvSpPr>
        <p:spPr/>
        <p:txBody>
          <a:bodyPr>
            <a:normAutofit fontScale="62500" lnSpcReduction="20000"/>
          </a:bodyPr>
          <a:lstStyle/>
          <a:p>
            <a:r>
              <a:rPr lang="en-GB" dirty="0"/>
              <a:t>SP-250631 (REPORT) SA4 SWG Reports (Source: MCC)</a:t>
            </a:r>
            <a:br>
              <a:rPr lang="en-GB" dirty="0"/>
            </a:br>
            <a:r>
              <a:rPr lang="en-GB" b="1" dirty="0"/>
              <a:t>Document for:</a:t>
            </a:r>
            <a:r>
              <a:rPr lang="en-GB" dirty="0"/>
              <a:t> Information</a:t>
            </a:r>
            <a:br>
              <a:rPr lang="en-GB" dirty="0"/>
            </a:br>
            <a:r>
              <a:rPr lang="en-GB" b="1" dirty="0"/>
              <a:t>Abstract:</a:t>
            </a:r>
            <a:br>
              <a:rPr lang="en-GB" dirty="0"/>
            </a:br>
            <a:r>
              <a:rPr lang="en-GB" dirty="0"/>
              <a:t>SA WG4 SWG Reports.</a:t>
            </a:r>
            <a:endParaRPr lang="fr-FR" dirty="0"/>
          </a:p>
          <a:p>
            <a:r>
              <a:rPr lang="en-GB" b="1" dirty="0"/>
              <a:t>Plenary Discussion:</a:t>
            </a:r>
            <a:endParaRPr lang="fr-FR" dirty="0"/>
          </a:p>
          <a:p>
            <a:pPr lvl="1"/>
            <a:r>
              <a:rPr lang="en-GB" dirty="0"/>
              <a:t>This was provided for information and was noted.</a:t>
            </a:r>
            <a:endParaRPr lang="fr-FR" dirty="0"/>
          </a:p>
          <a:p>
            <a:r>
              <a:rPr lang="en-GB" b="1" dirty="0"/>
              <a:t>Status:</a:t>
            </a:r>
            <a:r>
              <a:rPr lang="en-GB" dirty="0"/>
              <a:t> Noted.</a:t>
            </a:r>
          </a:p>
          <a:p>
            <a:r>
              <a:rPr lang="en-GB" dirty="0"/>
              <a:t>SP-250643 (REPORT) Verification of IVAS BASOP Encoder (Source: SA WG4)</a:t>
            </a:r>
            <a:br>
              <a:rPr lang="en-GB" dirty="0"/>
            </a:br>
            <a:r>
              <a:rPr lang="en-GB" b="1" dirty="0"/>
              <a:t>Document for:</a:t>
            </a:r>
            <a:r>
              <a:rPr lang="en-GB" dirty="0"/>
              <a:t> Approval</a:t>
            </a:r>
            <a:br>
              <a:rPr lang="en-GB" dirty="0"/>
            </a:br>
            <a:r>
              <a:rPr lang="en-GB" b="1" dirty="0"/>
              <a:t>Abstract:</a:t>
            </a:r>
            <a:br>
              <a:rPr lang="en-GB" dirty="0"/>
            </a:br>
            <a:r>
              <a:rPr lang="en-GB" dirty="0"/>
              <a:t>Report: Verification of IVAS BASOP Encoder.</a:t>
            </a:r>
            <a:endParaRPr lang="fr-FR" dirty="0"/>
          </a:p>
          <a:p>
            <a:r>
              <a:rPr lang="en-GB" b="1" dirty="0"/>
              <a:t>Plenary Discussion:</a:t>
            </a:r>
            <a:endParaRPr lang="fr-FR" dirty="0"/>
          </a:p>
          <a:p>
            <a:pPr lvl="1"/>
            <a:r>
              <a:rPr lang="en-GB" b="1" dirty="0"/>
              <a:t>TSG SA is asked to approve the Delivery of the IVAS fixed-point Encoder, fulfilling 90% of the FL-to-FX requirements.</a:t>
            </a:r>
            <a:endParaRPr lang="fr-FR" dirty="0"/>
          </a:p>
          <a:p>
            <a:pPr lvl="1"/>
            <a:r>
              <a:rPr lang="en-GB" dirty="0"/>
              <a:t>The deliverables had been reviewed by SA WG4 experts and had been formally agreed by SA WG4.</a:t>
            </a:r>
            <a:endParaRPr lang="fr-FR" dirty="0"/>
          </a:p>
          <a:p>
            <a:pPr lvl="1"/>
            <a:r>
              <a:rPr lang="en-GB" dirty="0"/>
              <a:t>The Delivery of the IVAS fixed-point Encoder was approved.</a:t>
            </a:r>
            <a:endParaRPr lang="fr-FR" dirty="0"/>
          </a:p>
          <a:p>
            <a:r>
              <a:rPr lang="en-GB" b="1" dirty="0"/>
              <a:t>Status:</a:t>
            </a:r>
            <a:r>
              <a:rPr lang="en-GB" dirty="0"/>
              <a:t> Approved.</a:t>
            </a:r>
            <a:endParaRPr lang="fr-FR" dirty="0"/>
          </a:p>
          <a:p>
            <a:endParaRPr lang="fr-FR" dirty="0"/>
          </a:p>
          <a:p>
            <a:pPr marL="0" marR="0" indent="0" hangingPunct="0">
              <a:spcBef>
                <a:spcPts val="0"/>
              </a:spcBef>
              <a:spcAft>
                <a:spcPts val="900"/>
              </a:spcAft>
              <a:buNone/>
            </a:pPr>
            <a:endParaRPr lang="fr-FR" sz="10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92136892"/>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607014" cy="1325563"/>
          </a:xfrm>
        </p:spPr>
        <p:txBody>
          <a:bodyPr/>
          <a:lstStyle/>
          <a:p>
            <a:r>
              <a:rPr lang="sv-SE" sz="3200" dirty="0"/>
              <a:t>Outcome of SA4 submissions – (New Rel-19 </a:t>
            </a:r>
            <a:r>
              <a:rPr lang="sv-SE" sz="3200" dirty="0" err="1"/>
              <a:t>WIDs</a:t>
            </a:r>
            <a:r>
              <a:rPr lang="sv-SE" sz="3200" dirty="0"/>
              <a:t>)</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a:spcAft>
                <a:spcPts val="600"/>
              </a:spcAft>
              <a:buNone/>
              <a:tabLst>
                <a:tab pos="540385" algn="l"/>
                <a:tab pos="900430" algn="l"/>
              </a:tabLst>
            </a:pPr>
            <a:r>
              <a:rPr lang="en-GB" sz="1800" dirty="0">
                <a:solidFill>
                  <a:srgbClr val="0000FF"/>
                </a:solidFill>
                <a:effectLst/>
                <a:latin typeface="Arial" panose="020B0604020202020204" pitchFamily="34" charset="0"/>
                <a:ea typeface="MS Mincho" panose="02020609040205080304" pitchFamily="49" charset="-128"/>
              </a:rPr>
              <a:t>SP-250632</a:t>
            </a:r>
            <a:r>
              <a:rPr lang="en-GB" sz="1800" dirty="0">
                <a:effectLst/>
                <a:latin typeface="Arial" panose="020B0604020202020204" pitchFamily="34" charset="0"/>
                <a:ea typeface="MS Mincho" panose="02020609040205080304" pitchFamily="49" charset="-128"/>
              </a:rPr>
              <a:t> (WID NEW) New Work Item for Media Messaging Enhancements (</a:t>
            </a:r>
            <a:r>
              <a:rPr lang="en-GB" sz="1800" dirty="0" err="1">
                <a:effectLst/>
                <a:latin typeface="Arial" panose="020B0604020202020204" pitchFamily="34" charset="0"/>
                <a:ea typeface="MS Mincho" panose="02020609040205080304" pitchFamily="49" charset="-128"/>
              </a:rPr>
              <a:t>MeME</a:t>
            </a:r>
            <a:r>
              <a:rPr lang="en-GB" sz="1800" dirty="0">
                <a:effectLst/>
                <a:latin typeface="Arial" panose="020B0604020202020204" pitchFamily="34" charset="0"/>
                <a:ea typeface="MS Mincho" panose="02020609040205080304" pitchFamily="49" charset="-128"/>
              </a:rPr>
              <a:t>-MED) (Source: SA WG4)</a:t>
            </a:r>
          </a:p>
          <a:p>
            <a:pPr>
              <a:spcAft>
                <a:spcPts val="600"/>
              </a:spcAft>
              <a:buNone/>
              <a:tabLst>
                <a:tab pos="540385" algn="l"/>
                <a:tab pos="900430" algn="l"/>
              </a:tabLst>
            </a:pPr>
            <a:r>
              <a:rPr lang="en-GB" sz="1800" b="1" dirty="0">
                <a:effectLst/>
                <a:latin typeface="Arial" panose="020B0604020202020204" pitchFamily="34" charset="0"/>
                <a:ea typeface="MS Mincho" panose="02020609040205080304" pitchFamily="49" charset="-128"/>
              </a:rPr>
              <a:t>Document for:</a:t>
            </a:r>
            <a:r>
              <a:rPr lang="en-GB" sz="1800" dirty="0">
                <a:effectLst/>
                <a:latin typeface="Arial" panose="020B0604020202020204" pitchFamily="34" charset="0"/>
                <a:ea typeface="MS Mincho" panose="02020609040205080304" pitchFamily="49" charset="-128"/>
              </a:rPr>
              <a:t> Approval</a:t>
            </a:r>
          </a:p>
          <a:p>
            <a:pPr>
              <a:spcAft>
                <a:spcPts val="600"/>
              </a:spcAft>
              <a:buNone/>
              <a:tabLst>
                <a:tab pos="540385" algn="l"/>
                <a:tab pos="900430" algn="l"/>
              </a:tabLst>
            </a:pPr>
            <a:r>
              <a:rPr lang="en-GB" sz="1800" b="1" dirty="0">
                <a:effectLst/>
                <a:latin typeface="Arial" panose="020B0604020202020204" pitchFamily="34" charset="0"/>
                <a:ea typeface="MS Mincho" panose="02020609040205080304" pitchFamily="49" charset="-128"/>
              </a:rPr>
              <a:t>Abstract:</a:t>
            </a:r>
            <a:endParaRPr lang="en-GB" sz="1800" b="1" dirty="0">
              <a:latin typeface="Arial" panose="020B0604020202020204" pitchFamily="34" charset="0"/>
              <a:ea typeface="MS Mincho" panose="02020609040205080304" pitchFamily="49" charset="-128"/>
            </a:endParaRPr>
          </a:p>
          <a:p>
            <a:pPr>
              <a:spcAft>
                <a:spcPts val="600"/>
              </a:spcAft>
              <a:buNone/>
              <a:tabLst>
                <a:tab pos="540385" algn="l"/>
                <a:tab pos="900430" algn="l"/>
              </a:tabLst>
            </a:pPr>
            <a:r>
              <a:rPr lang="en-GB" sz="1800" dirty="0">
                <a:effectLst/>
                <a:latin typeface="Arial" panose="020B0604020202020204" pitchFamily="34" charset="0"/>
                <a:ea typeface="MS Mincho" panose="02020609040205080304" pitchFamily="49" charset="-128"/>
              </a:rPr>
              <a:t>New Work Item for Media Messaging Enhancements (</a:t>
            </a:r>
            <a:r>
              <a:rPr lang="en-GB" sz="1800" dirty="0" err="1">
                <a:effectLst/>
                <a:latin typeface="Arial" panose="020B0604020202020204" pitchFamily="34" charset="0"/>
                <a:ea typeface="MS Mincho" panose="02020609040205080304" pitchFamily="49" charset="-128"/>
              </a:rPr>
              <a:t>MeME</a:t>
            </a:r>
            <a:r>
              <a:rPr lang="en-GB" sz="1800" dirty="0">
                <a:effectLst/>
                <a:latin typeface="Arial" panose="020B0604020202020204" pitchFamily="34" charset="0"/>
                <a:ea typeface="MS Mincho" panose="02020609040205080304" pitchFamily="49" charset="-128"/>
              </a:rPr>
              <a:t>-MED).</a:t>
            </a:r>
            <a:endParaRPr lang="fr-FR" sz="1800" dirty="0">
              <a:effectLst/>
              <a:latin typeface="Arial" panose="020B0604020202020204" pitchFamily="34" charset="0"/>
              <a:ea typeface="MS Mincho" panose="02020609040205080304" pitchFamily="49" charset="-128"/>
            </a:endParaRPr>
          </a:p>
          <a:p>
            <a:pPr hangingPunct="0">
              <a:spcAft>
                <a:spcPts val="900"/>
              </a:spcAft>
              <a:buNone/>
            </a:pPr>
            <a:r>
              <a:rPr lang="en-GB" sz="1800" b="1" dirty="0">
                <a:effectLst/>
                <a:latin typeface="Arial" panose="020B0604020202020204" pitchFamily="34" charset="0"/>
                <a:ea typeface="Arial" panose="020B0604020202020204" pitchFamily="34" charset="0"/>
              </a:rPr>
              <a:t>Plenary Discussion:</a:t>
            </a:r>
            <a:endParaRPr lang="fr-FR" sz="1800" dirty="0">
              <a:effectLst/>
              <a:latin typeface="Arial" panose="020B0604020202020204" pitchFamily="34" charset="0"/>
              <a:ea typeface="Arial" panose="020B0604020202020204" pitchFamily="34" charset="0"/>
            </a:endParaRPr>
          </a:p>
          <a:p>
            <a:pPr hangingPunct="0">
              <a:spcAft>
                <a:spcPts val="900"/>
              </a:spcAft>
              <a:buNone/>
            </a:pPr>
            <a:r>
              <a:rPr lang="en-GB" sz="1800" dirty="0">
                <a:effectLst/>
                <a:latin typeface="Arial" panose="020B0604020202020204" pitchFamily="34" charset="0"/>
                <a:ea typeface="Arial" panose="020B0604020202020204" pitchFamily="34" charset="0"/>
              </a:rPr>
              <a:t>This new WID was </a:t>
            </a:r>
            <a:r>
              <a:rPr lang="en-GB" sz="1800" dirty="0">
                <a:solidFill>
                  <a:srgbClr val="FF0000"/>
                </a:solidFill>
                <a:effectLst/>
                <a:latin typeface="Arial" panose="020B0604020202020204" pitchFamily="34" charset="0"/>
                <a:ea typeface="Arial" panose="020B0604020202020204" pitchFamily="34" charset="0"/>
              </a:rPr>
              <a:t>approved</a:t>
            </a:r>
            <a:r>
              <a:rPr lang="en-GB" sz="1800" dirty="0">
                <a:effectLst/>
                <a:latin typeface="Arial" panose="020B0604020202020204" pitchFamily="34" charset="0"/>
                <a:ea typeface="Arial" panose="020B0604020202020204" pitchFamily="34" charset="0"/>
              </a:rPr>
              <a:t>. </a:t>
            </a:r>
            <a:endParaRPr lang="fr-FR" sz="1800" dirty="0">
              <a:effectLst/>
              <a:latin typeface="Arial" panose="020B0604020202020204" pitchFamily="34" charset="0"/>
              <a:ea typeface="Arial" panose="020B0604020202020204" pitchFamily="34" charset="0"/>
            </a:endParaRPr>
          </a:p>
          <a:p>
            <a:pPr marL="0" indent="0" hangingPunct="0">
              <a:spcAft>
                <a:spcPts val="900"/>
              </a:spcAft>
              <a:buNone/>
            </a:pPr>
            <a:r>
              <a:rPr lang="en-GB" sz="1800" b="1" dirty="0">
                <a:effectLst/>
                <a:latin typeface="Arial" panose="020B0604020202020204" pitchFamily="34" charset="0"/>
                <a:ea typeface="Arial" panose="020B0604020202020204" pitchFamily="34" charset="0"/>
              </a:rPr>
              <a:t>Status:</a:t>
            </a:r>
            <a:r>
              <a:rPr lang="en-GB" sz="1800" dirty="0">
                <a:effectLst/>
                <a:latin typeface="Arial" panose="020B0604020202020204" pitchFamily="34" charset="0"/>
                <a:ea typeface="Arial" panose="020B0604020202020204" pitchFamily="34" charset="0"/>
              </a:rPr>
              <a:t> </a:t>
            </a:r>
            <a:r>
              <a:rPr lang="en-GB" sz="1800" dirty="0">
                <a:solidFill>
                  <a:srgbClr val="FF0000"/>
                </a:solidFill>
                <a:effectLst/>
                <a:latin typeface="Arial" panose="020B0604020202020204" pitchFamily="34" charset="0"/>
                <a:ea typeface="Arial" panose="020B0604020202020204" pitchFamily="34" charset="0"/>
              </a:rPr>
              <a:t>Approved</a:t>
            </a:r>
            <a:r>
              <a:rPr lang="en-GB" sz="1800" dirty="0">
                <a:effectLst/>
                <a:latin typeface="Arial" panose="020B0604020202020204" pitchFamily="34" charset="0"/>
                <a:ea typeface="Arial" panose="020B0604020202020204" pitchFamily="34" charset="0"/>
              </a:rPr>
              <a:t>.</a:t>
            </a:r>
            <a:endParaRPr lang="fr-FR" sz="18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213344435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607014" cy="1325563"/>
          </a:xfrm>
        </p:spPr>
        <p:txBody>
          <a:bodyPr/>
          <a:lstStyle/>
          <a:p>
            <a:r>
              <a:rPr lang="sv-SE" sz="3200" dirty="0"/>
              <a:t>Outcome of SA4 submissions – (</a:t>
            </a:r>
            <a:r>
              <a:rPr lang="sv-SE" sz="3200" dirty="0" err="1"/>
              <a:t>Revised</a:t>
            </a:r>
            <a:r>
              <a:rPr lang="sv-SE" sz="3200" dirty="0"/>
              <a:t> Rel-19 </a:t>
            </a:r>
            <a:r>
              <a:rPr lang="sv-SE" sz="3200" dirty="0" err="1"/>
              <a:t>WIDs</a:t>
            </a:r>
            <a:r>
              <a:rPr lang="sv-SE" sz="3200" dirty="0"/>
              <a:t>)</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indent="0">
              <a:spcAft>
                <a:spcPts val="600"/>
              </a:spcAft>
              <a:buNone/>
              <a:tabLst>
                <a:tab pos="540385" algn="l"/>
                <a:tab pos="900430" algn="l"/>
              </a:tabLst>
            </a:pPr>
            <a:r>
              <a:rPr lang="en-GB" sz="1800" dirty="0">
                <a:solidFill>
                  <a:srgbClr val="0000FF"/>
                </a:solidFill>
                <a:effectLst/>
                <a:latin typeface="Arial" panose="020B0604020202020204" pitchFamily="34" charset="0"/>
                <a:ea typeface="MS Mincho" panose="02020609040205080304" pitchFamily="49" charset="-128"/>
              </a:rPr>
              <a:t>SP-250633</a:t>
            </a:r>
            <a:r>
              <a:rPr lang="en-GB" sz="1800" dirty="0">
                <a:effectLst/>
                <a:latin typeface="Arial" panose="020B0604020202020204" pitchFamily="34" charset="0"/>
                <a:ea typeface="MS Mincho" panose="02020609040205080304" pitchFamily="49" charset="-128"/>
              </a:rPr>
              <a:t> (WID REVISED) Revised Work Item on VOPS to address Conformance (Source: SA WG4)</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Document for:</a:t>
            </a:r>
            <a:r>
              <a:rPr lang="en-GB" sz="1800" dirty="0">
                <a:effectLst/>
                <a:latin typeface="Arial" panose="020B0604020202020204" pitchFamily="34" charset="0"/>
                <a:ea typeface="MS Mincho" panose="02020609040205080304" pitchFamily="49" charset="-128"/>
              </a:rPr>
              <a:t> Approval</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Abstract:</a:t>
            </a:r>
            <a:br>
              <a:rPr lang="en-GB" sz="1800" dirty="0">
                <a:effectLst/>
                <a:latin typeface="Arial" panose="020B0604020202020204" pitchFamily="34" charset="0"/>
                <a:ea typeface="MS Mincho" panose="02020609040205080304" pitchFamily="49" charset="-128"/>
              </a:rPr>
            </a:br>
            <a:r>
              <a:rPr lang="en-GB" sz="1800" dirty="0">
                <a:effectLst/>
                <a:latin typeface="Arial" panose="020B0604020202020204" pitchFamily="34" charset="0"/>
                <a:ea typeface="MS Mincho" panose="02020609040205080304" pitchFamily="49" charset="-128"/>
              </a:rPr>
              <a:t>Revised Work Item on VOPS to address Conformance.</a:t>
            </a:r>
            <a:endParaRPr lang="fr-FR" sz="1800" dirty="0">
              <a:effectLst/>
              <a:latin typeface="Arial" panose="020B0604020202020204" pitchFamily="34" charset="0"/>
              <a:ea typeface="MS Mincho" panose="02020609040205080304" pitchFamily="49" charset="-128"/>
            </a:endParaRPr>
          </a:p>
          <a:p>
            <a:pPr hangingPunct="0">
              <a:spcAft>
                <a:spcPts val="900"/>
              </a:spcAft>
              <a:buNone/>
            </a:pPr>
            <a:r>
              <a:rPr lang="en-GB" sz="1800" b="1" dirty="0">
                <a:effectLst/>
                <a:latin typeface="Arial" panose="020B0604020202020204" pitchFamily="34" charset="0"/>
                <a:ea typeface="Arial" panose="020B0604020202020204" pitchFamily="34" charset="0"/>
              </a:rPr>
              <a:t>Plenary Discussion:</a:t>
            </a:r>
            <a:endParaRPr lang="fr-FR" sz="1800" dirty="0">
              <a:effectLst/>
              <a:latin typeface="Arial" panose="020B0604020202020204" pitchFamily="34" charset="0"/>
              <a:ea typeface="Arial" panose="020B0604020202020204" pitchFamily="34" charset="0"/>
            </a:endParaRPr>
          </a:p>
          <a:p>
            <a:pPr hangingPunct="0">
              <a:spcAft>
                <a:spcPts val="900"/>
              </a:spcAft>
              <a:buNone/>
            </a:pPr>
            <a:r>
              <a:rPr lang="en-GB" sz="1800" dirty="0">
                <a:effectLst/>
                <a:latin typeface="Arial" panose="020B0604020202020204" pitchFamily="34" charset="0"/>
                <a:ea typeface="Arial" panose="020B0604020202020204" pitchFamily="34" charset="0"/>
              </a:rPr>
              <a:t>The meeting name for the impacted TSs should be corrected. This was revised to </a:t>
            </a:r>
            <a:r>
              <a:rPr lang="en-GB" sz="1800" dirty="0">
                <a:solidFill>
                  <a:srgbClr val="0000FF"/>
                </a:solidFill>
                <a:effectLst/>
                <a:latin typeface="Arial" panose="020B0604020202020204" pitchFamily="34" charset="0"/>
                <a:ea typeface="Arial" panose="020B0604020202020204" pitchFamily="34" charset="0"/>
              </a:rPr>
              <a:t>SP-250818</a:t>
            </a:r>
            <a:r>
              <a:rPr lang="en-GB" sz="1800" dirty="0">
                <a:effectLst/>
                <a:latin typeface="Arial" panose="020B0604020202020204" pitchFamily="34" charset="0"/>
                <a:ea typeface="Arial" panose="020B0604020202020204" pitchFamily="34" charset="0"/>
              </a:rPr>
              <a:t>.</a:t>
            </a:r>
            <a:endParaRPr lang="fr-FR" sz="1800" dirty="0">
              <a:effectLst/>
              <a:latin typeface="Arial" panose="020B0604020202020204" pitchFamily="34" charset="0"/>
              <a:ea typeface="Arial" panose="020B0604020202020204" pitchFamily="34" charset="0"/>
            </a:endParaRPr>
          </a:p>
          <a:p>
            <a:pPr hangingPunct="0">
              <a:spcAft>
                <a:spcPts val="900"/>
              </a:spcAft>
              <a:buNone/>
            </a:pPr>
            <a:r>
              <a:rPr lang="en-GB" sz="1800" dirty="0">
                <a:effectLst/>
                <a:latin typeface="Arial" panose="020B0604020202020204" pitchFamily="34" charset="0"/>
                <a:ea typeface="Arial" panose="020B0604020202020204" pitchFamily="34" charset="0"/>
              </a:rPr>
              <a:t>This revised WID was </a:t>
            </a:r>
            <a:r>
              <a:rPr lang="en-GB" sz="1800" dirty="0">
                <a:solidFill>
                  <a:srgbClr val="FF0000"/>
                </a:solidFill>
                <a:effectLst/>
                <a:latin typeface="Arial" panose="020B0604020202020204" pitchFamily="34" charset="0"/>
                <a:ea typeface="Arial" panose="020B0604020202020204" pitchFamily="34" charset="0"/>
              </a:rPr>
              <a:t>approved</a:t>
            </a:r>
            <a:r>
              <a:rPr lang="en-GB" sz="1800" dirty="0">
                <a:effectLst/>
                <a:latin typeface="Arial" panose="020B0604020202020204" pitchFamily="34" charset="0"/>
                <a:ea typeface="Arial" panose="020B0604020202020204" pitchFamily="34" charset="0"/>
              </a:rPr>
              <a:t>.</a:t>
            </a:r>
            <a:endParaRPr lang="fr-FR" sz="1800" dirty="0">
              <a:effectLst/>
              <a:latin typeface="Arial" panose="020B0604020202020204" pitchFamily="34" charset="0"/>
              <a:ea typeface="Arial" panose="020B0604020202020204" pitchFamily="34" charset="0"/>
            </a:endParaRPr>
          </a:p>
          <a:p>
            <a:pPr marL="0" indent="0" hangingPunct="0">
              <a:spcAft>
                <a:spcPts val="900"/>
              </a:spcAft>
              <a:buNone/>
            </a:pPr>
            <a:r>
              <a:rPr lang="en-GB" sz="1800" b="1" dirty="0">
                <a:effectLst/>
                <a:latin typeface="Arial" panose="020B0604020202020204" pitchFamily="34" charset="0"/>
                <a:ea typeface="Arial" panose="020B0604020202020204" pitchFamily="34" charset="0"/>
              </a:rPr>
              <a:t>Status:</a:t>
            </a:r>
            <a:r>
              <a:rPr lang="en-GB" sz="1800" dirty="0">
                <a:effectLst/>
                <a:latin typeface="Arial" panose="020B0604020202020204" pitchFamily="34" charset="0"/>
                <a:ea typeface="Arial" panose="020B0604020202020204" pitchFamily="34" charset="0"/>
              </a:rPr>
              <a:t> </a:t>
            </a:r>
            <a:r>
              <a:rPr lang="en-GB" sz="1800" dirty="0">
                <a:solidFill>
                  <a:srgbClr val="FF0000"/>
                </a:solidFill>
                <a:effectLst/>
                <a:latin typeface="Arial" panose="020B0604020202020204" pitchFamily="34" charset="0"/>
                <a:ea typeface="Arial" panose="020B0604020202020204" pitchFamily="34" charset="0"/>
              </a:rPr>
              <a:t>Approved</a:t>
            </a:r>
            <a:r>
              <a:rPr lang="en-GB" sz="1800" dirty="0">
                <a:effectLst/>
                <a:latin typeface="Arial" panose="020B0604020202020204" pitchFamily="34" charset="0"/>
                <a:ea typeface="Arial" panose="020B0604020202020204" pitchFamily="34" charset="0"/>
              </a:rPr>
              <a:t>.</a:t>
            </a:r>
            <a:endParaRPr lang="fr-FR" sz="18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3312350297"/>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8941EF-0879-2204-F861-BB255F80E9F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2E63436-E6D2-3702-CA8B-8BBBD312418F}"/>
              </a:ext>
            </a:extLst>
          </p:cNvPr>
          <p:cNvSpPr>
            <a:spLocks noGrp="1"/>
          </p:cNvSpPr>
          <p:nvPr>
            <p:ph type="title"/>
          </p:nvPr>
        </p:nvSpPr>
        <p:spPr>
          <a:xfrm>
            <a:off x="838200" y="365125"/>
            <a:ext cx="8607014" cy="1325563"/>
          </a:xfrm>
        </p:spPr>
        <p:txBody>
          <a:bodyPr/>
          <a:lstStyle/>
          <a:p>
            <a:r>
              <a:rPr lang="sv-SE" sz="3200" dirty="0"/>
              <a:t>Outcome of SA4 submissions – (New Rel-20 </a:t>
            </a:r>
            <a:r>
              <a:rPr lang="sv-SE" sz="3200" dirty="0" err="1"/>
              <a:t>WIDs</a:t>
            </a:r>
            <a:r>
              <a:rPr lang="sv-SE" sz="3200" dirty="0"/>
              <a:t>)</a:t>
            </a:r>
          </a:p>
        </p:txBody>
      </p:sp>
      <p:sp>
        <p:nvSpPr>
          <p:cNvPr id="5" name="Content Placeholder 4">
            <a:extLst>
              <a:ext uri="{FF2B5EF4-FFF2-40B4-BE49-F238E27FC236}">
                <a16:creationId xmlns:a16="http://schemas.microsoft.com/office/drawing/2014/main" id="{1253533F-AC89-FB02-37D3-3D7BE5687F10}"/>
              </a:ext>
            </a:extLst>
          </p:cNvPr>
          <p:cNvSpPr>
            <a:spLocks noGrp="1"/>
          </p:cNvSpPr>
          <p:nvPr>
            <p:ph idx="1"/>
          </p:nvPr>
        </p:nvSpPr>
        <p:spPr/>
        <p:txBody>
          <a:bodyPr/>
          <a:lstStyle/>
          <a:p>
            <a:pPr>
              <a:spcAft>
                <a:spcPts val="600"/>
              </a:spcAft>
              <a:buNone/>
              <a:tabLst>
                <a:tab pos="540385" algn="l"/>
                <a:tab pos="900430" algn="l"/>
              </a:tabLst>
            </a:pPr>
            <a:r>
              <a:rPr lang="en-GB" sz="1800" dirty="0">
                <a:solidFill>
                  <a:srgbClr val="0000FF"/>
                </a:solidFill>
                <a:effectLst/>
                <a:latin typeface="Arial" panose="020B0604020202020204" pitchFamily="34" charset="0"/>
                <a:ea typeface="MS Mincho" panose="02020609040205080304" pitchFamily="49" charset="-128"/>
              </a:rPr>
              <a:t>SP-250634</a:t>
            </a:r>
            <a:r>
              <a:rPr lang="en-GB" sz="1800" dirty="0">
                <a:effectLst/>
                <a:latin typeface="Arial" panose="020B0604020202020204" pitchFamily="34" charset="0"/>
                <a:ea typeface="MS Mincho" panose="02020609040205080304" pitchFamily="49" charset="-128"/>
              </a:rPr>
              <a:t> (WID NEW) New WID on AI/ML for IMS services (Source: SA WG4)</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Document for:</a:t>
            </a:r>
            <a:r>
              <a:rPr lang="en-GB" sz="1800" dirty="0">
                <a:effectLst/>
                <a:latin typeface="Arial" panose="020B0604020202020204" pitchFamily="34" charset="0"/>
                <a:ea typeface="MS Mincho" panose="02020609040205080304" pitchFamily="49" charset="-128"/>
              </a:rPr>
              <a:t> Approval</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Abstract:</a:t>
            </a:r>
            <a:br>
              <a:rPr lang="en-GB" sz="1800" dirty="0">
                <a:effectLst/>
                <a:latin typeface="Arial" panose="020B0604020202020204" pitchFamily="34" charset="0"/>
                <a:ea typeface="MS Mincho" panose="02020609040205080304" pitchFamily="49" charset="-128"/>
              </a:rPr>
            </a:br>
            <a:r>
              <a:rPr lang="en-GB" sz="1800" dirty="0">
                <a:effectLst/>
                <a:latin typeface="Arial" panose="020B0604020202020204" pitchFamily="34" charset="0"/>
                <a:ea typeface="MS Mincho" panose="02020609040205080304" pitchFamily="49" charset="-128"/>
              </a:rPr>
              <a:t>New WID on AI/ML for IMS services.</a:t>
            </a:r>
            <a:endParaRPr lang="fr-FR" sz="1800" dirty="0">
              <a:effectLst/>
              <a:latin typeface="Arial" panose="020B0604020202020204" pitchFamily="34" charset="0"/>
              <a:ea typeface="MS Mincho" panose="02020609040205080304" pitchFamily="49" charset="-128"/>
            </a:endParaRPr>
          </a:p>
          <a:p>
            <a:pPr hangingPunct="0">
              <a:spcAft>
                <a:spcPts val="900"/>
              </a:spcAft>
              <a:buNone/>
            </a:pPr>
            <a:r>
              <a:rPr lang="en-GB" sz="1800" b="1" dirty="0">
                <a:effectLst/>
                <a:latin typeface="Arial" panose="020B0604020202020204" pitchFamily="34" charset="0"/>
                <a:ea typeface="Arial" panose="020B0604020202020204" pitchFamily="34" charset="0"/>
              </a:rPr>
              <a:t>Plenary Discussion:</a:t>
            </a:r>
            <a:endParaRPr lang="fr-FR" sz="1800" dirty="0">
              <a:effectLst/>
              <a:latin typeface="Arial" panose="020B0604020202020204" pitchFamily="34" charset="0"/>
              <a:ea typeface="Arial" panose="020B0604020202020204" pitchFamily="34" charset="0"/>
            </a:endParaRPr>
          </a:p>
          <a:p>
            <a:pPr hangingPunct="0">
              <a:spcAft>
                <a:spcPts val="900"/>
              </a:spcAft>
              <a:buNone/>
            </a:pPr>
            <a:r>
              <a:rPr lang="en-GB" sz="1800" dirty="0">
                <a:effectLst/>
                <a:latin typeface="Arial" panose="020B0604020202020204" pitchFamily="34" charset="0"/>
                <a:ea typeface="Arial" panose="020B0604020202020204" pitchFamily="34" charset="0"/>
              </a:rPr>
              <a:t>This was revised, to correct the Acronym from 'AI' to 'AIML', to </a:t>
            </a:r>
            <a:r>
              <a:rPr lang="en-GB" sz="1800" dirty="0">
                <a:solidFill>
                  <a:srgbClr val="0000FF"/>
                </a:solidFill>
                <a:effectLst/>
                <a:latin typeface="Arial" panose="020B0604020202020204" pitchFamily="34" charset="0"/>
                <a:ea typeface="Arial" panose="020B0604020202020204" pitchFamily="34" charset="0"/>
              </a:rPr>
              <a:t>SP-250878</a:t>
            </a:r>
            <a:r>
              <a:rPr lang="en-GB" sz="1800" dirty="0">
                <a:effectLst/>
                <a:latin typeface="Arial" panose="020B0604020202020204" pitchFamily="34" charset="0"/>
                <a:ea typeface="Arial" panose="020B0604020202020204" pitchFamily="34" charset="0"/>
              </a:rPr>
              <a:t>.</a:t>
            </a:r>
            <a:endParaRPr lang="fr-FR" sz="1800" dirty="0">
              <a:effectLst/>
              <a:latin typeface="Arial" panose="020B0604020202020204" pitchFamily="34" charset="0"/>
              <a:ea typeface="Arial" panose="020B0604020202020204" pitchFamily="34" charset="0"/>
            </a:endParaRPr>
          </a:p>
          <a:p>
            <a:pPr hangingPunct="0">
              <a:spcAft>
                <a:spcPts val="900"/>
              </a:spcAft>
              <a:buNone/>
            </a:pPr>
            <a:r>
              <a:rPr lang="en-GB" sz="1800" dirty="0">
                <a:effectLst/>
                <a:latin typeface="Arial" panose="020B0604020202020204" pitchFamily="34" charset="0"/>
                <a:ea typeface="Arial" panose="020B0604020202020204" pitchFamily="34" charset="0"/>
              </a:rPr>
              <a:t>This new WID was </a:t>
            </a:r>
            <a:r>
              <a:rPr lang="en-GB" sz="1800" dirty="0">
                <a:solidFill>
                  <a:srgbClr val="FF0000"/>
                </a:solidFill>
                <a:effectLst/>
                <a:latin typeface="Arial" panose="020B0604020202020204" pitchFamily="34" charset="0"/>
                <a:ea typeface="Arial" panose="020B0604020202020204" pitchFamily="34" charset="0"/>
              </a:rPr>
              <a:t>approved</a:t>
            </a:r>
            <a:r>
              <a:rPr lang="en-GB" sz="1800" dirty="0">
                <a:effectLst/>
                <a:latin typeface="Arial" panose="020B0604020202020204" pitchFamily="34" charset="0"/>
                <a:ea typeface="Arial" panose="020B0604020202020204" pitchFamily="34" charset="0"/>
              </a:rPr>
              <a:t>.</a:t>
            </a:r>
            <a:endParaRPr lang="fr-FR" sz="1800" dirty="0">
              <a:effectLst/>
              <a:latin typeface="Arial" panose="020B0604020202020204" pitchFamily="34" charset="0"/>
              <a:ea typeface="Arial" panose="020B0604020202020204" pitchFamily="34" charset="0"/>
            </a:endParaRPr>
          </a:p>
          <a:p>
            <a:pPr hangingPunct="0">
              <a:spcAft>
                <a:spcPts val="900"/>
              </a:spcAft>
            </a:pPr>
            <a:r>
              <a:rPr lang="en-GB" sz="1800" b="1" dirty="0">
                <a:effectLst/>
                <a:latin typeface="Arial" panose="020B0604020202020204" pitchFamily="34" charset="0"/>
                <a:ea typeface="Arial" panose="020B0604020202020204" pitchFamily="34" charset="0"/>
              </a:rPr>
              <a:t>Status:</a:t>
            </a:r>
            <a:r>
              <a:rPr lang="en-GB" sz="1800" dirty="0">
                <a:effectLst/>
                <a:latin typeface="Arial" panose="020B0604020202020204" pitchFamily="34" charset="0"/>
                <a:ea typeface="Arial" panose="020B0604020202020204" pitchFamily="34" charset="0"/>
              </a:rPr>
              <a:t> </a:t>
            </a:r>
            <a:r>
              <a:rPr lang="en-GB" sz="1800" dirty="0">
                <a:solidFill>
                  <a:srgbClr val="FF0000"/>
                </a:solidFill>
                <a:effectLst/>
                <a:latin typeface="Arial" panose="020B0604020202020204" pitchFamily="34" charset="0"/>
                <a:ea typeface="Arial" panose="020B0604020202020204" pitchFamily="34" charset="0"/>
              </a:rPr>
              <a:t>Approved</a:t>
            </a:r>
            <a:r>
              <a:rPr lang="en-GB" sz="1800" dirty="0">
                <a:effectLst/>
                <a:latin typeface="Arial" panose="020B0604020202020204" pitchFamily="34" charset="0"/>
                <a:ea typeface="Arial" panose="020B0604020202020204" pitchFamily="34" charset="0"/>
              </a:rPr>
              <a:t>.</a:t>
            </a:r>
            <a:endParaRPr lang="fr-FR" sz="18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3593107872"/>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18A9FE4-C404-41F8-9804-B555F1113F06}">
  <ds:schemaRefs>
    <ds:schemaRef ds:uri="http://purl.org/dc/elements/1.1/"/>
    <ds:schemaRef ds:uri="http://purl.org/dc/terms/"/>
    <ds:schemaRef ds:uri="e491cd96-4138-4db9-bee4-fef1313a6c46"/>
    <ds:schemaRef ds:uri="http://purl.org/dc/dcmitype/"/>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DD563390-AB45-40AE-A659-3CAC22FC53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99B797D-523D-4FD7-9545-1790D18AC6C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5256</TotalTime>
  <Words>2741</Words>
  <Application>Microsoft Macintosh PowerPoint</Application>
  <PresentationFormat>Grand écran</PresentationFormat>
  <Paragraphs>422</Paragraphs>
  <Slides>21</Slides>
  <Notes>0</Notes>
  <HiddenSlides>0</HiddenSlides>
  <MMClips>0</MMClips>
  <ScaleCrop>false</ScaleCrop>
  <HeadingPairs>
    <vt:vector size="6" baseType="variant">
      <vt:variant>
        <vt:lpstr>Polices utilisées</vt:lpstr>
      </vt:variant>
      <vt:variant>
        <vt:i4>8</vt:i4>
      </vt:variant>
      <vt:variant>
        <vt:lpstr>Thème</vt:lpstr>
      </vt:variant>
      <vt:variant>
        <vt:i4>1</vt:i4>
      </vt:variant>
      <vt:variant>
        <vt:lpstr>Titres des diapositives</vt:lpstr>
      </vt:variant>
      <vt:variant>
        <vt:i4>21</vt:i4>
      </vt:variant>
    </vt:vector>
  </HeadingPairs>
  <TitlesOfParts>
    <vt:vector size="30" baseType="lpstr">
      <vt:lpstr>MS Mincho</vt:lpstr>
      <vt:lpstr>华文细黑</vt:lpstr>
      <vt:lpstr>Aptos</vt:lpstr>
      <vt:lpstr>Arial</vt:lpstr>
      <vt:lpstr>Calibri</vt:lpstr>
      <vt:lpstr>Calibri Light</vt:lpstr>
      <vt:lpstr>Montserrat</vt:lpstr>
      <vt:lpstr>Times New Roman</vt:lpstr>
      <vt:lpstr>Office Theme</vt:lpstr>
      <vt:lpstr>Brief report from SA#108 on SA4 topics</vt:lpstr>
      <vt:lpstr>Outline</vt:lpstr>
      <vt:lpstr>General information</vt:lpstr>
      <vt:lpstr>Outcome of SA4 submissions (Summary)</vt:lpstr>
      <vt:lpstr>Outcome of SA4 submissions (WG report)</vt:lpstr>
      <vt:lpstr>Outcome of SA4 submissions (SWG reports)</vt:lpstr>
      <vt:lpstr>Outcome of SA4 submissions – (New Rel-19 WIDs)</vt:lpstr>
      <vt:lpstr>Outcome of SA4 submissions – (Revised Rel-19 WIDs)</vt:lpstr>
      <vt:lpstr>Outcome of SA4 submissions – (New Rel-20 WIDs)</vt:lpstr>
      <vt:lpstr>Outcome of SA4 submissions – (New SIDs)</vt:lpstr>
      <vt:lpstr>Outcome of SA4 submissions – (Revised SIDs)</vt:lpstr>
      <vt:lpstr>Outcome of SA4 submissions – Specifications for information </vt:lpstr>
      <vt:lpstr>Outcome of SA4 submissions – Specifications for approval </vt:lpstr>
      <vt:lpstr>Outcome of SA4 submissions – CRs</vt:lpstr>
      <vt:lpstr>AOB</vt:lpstr>
      <vt:lpstr>Guidance and actions to SA4</vt:lpstr>
      <vt:lpstr>Présentation PowerPoint</vt:lpstr>
      <vt:lpstr>Présentation PowerPoint</vt:lpstr>
      <vt:lpstr>Présentation PowerPoint</vt:lpstr>
      <vt:lpstr>Présentation PowerPoint</vt:lpstr>
      <vt:lpstr>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Gabin, Frederic</dc:creator>
  <dc:description/>
  <cp:lastModifiedBy>Gilles Teniou</cp:lastModifiedBy>
  <cp:revision>8</cp:revision>
  <dcterms:created xsi:type="dcterms:W3CDTF">2019-05-22T07:33:39Z</dcterms:created>
  <dcterms:modified xsi:type="dcterms:W3CDTF">2025-07-15T11:59:56Z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0x0101002C7EC6EB72709A4BBD33974080D0AD8A</vt:lpwstr>
  </property>
</Properties>
</file>