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5305" r:id="rId4"/>
    <p:sldMasterId id="2147485421" r:id="rId5"/>
  </p:sldMasterIdLst>
  <p:notesMasterIdLst>
    <p:notesMasterId r:id="rId27"/>
  </p:notesMasterIdLst>
  <p:handoutMasterIdLst>
    <p:handoutMasterId r:id="rId28"/>
  </p:handoutMasterIdLst>
  <p:sldIdLst>
    <p:sldId id="445" r:id="rId6"/>
    <p:sldId id="446" r:id="rId7"/>
    <p:sldId id="447" r:id="rId8"/>
    <p:sldId id="1165" r:id="rId9"/>
    <p:sldId id="1174" r:id="rId10"/>
    <p:sldId id="478" r:id="rId11"/>
    <p:sldId id="1175" r:id="rId12"/>
    <p:sldId id="1176" r:id="rId13"/>
    <p:sldId id="1171" r:id="rId14"/>
    <p:sldId id="1177" r:id="rId15"/>
    <p:sldId id="882" r:id="rId16"/>
    <p:sldId id="1155" r:id="rId17"/>
    <p:sldId id="1178" r:id="rId18"/>
    <p:sldId id="1179" r:id="rId19"/>
    <p:sldId id="585" r:id="rId20"/>
    <p:sldId id="586" r:id="rId21"/>
    <p:sldId id="1161" r:id="rId22"/>
    <p:sldId id="1154" r:id="rId23"/>
    <p:sldId id="1159" r:id="rId24"/>
    <p:sldId id="1163" r:id="rId25"/>
    <p:sldId id="439" r:id="rId26"/>
  </p:sldIdLst>
  <p:sldSz cx="12192000" cy="6858000"/>
  <p:notesSz cx="6921500" cy="100838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华文细黑" panose="0201060004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华文细黑" panose="0201060004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华文细黑" panose="0201060004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华文细黑" panose="0201060004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华文细黑" panose="0201060004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华文细黑" panose="0201060004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华文细黑" panose="0201060004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华文细黑" panose="02010600040101010101" pitchFamily="2" charset="-122"/>
        <a:cs typeface="+mn-cs"/>
      </a:defRPr>
    </a:lvl9pPr>
  </p:defaultTextStyle>
  <p:extLst>
    <p:ext uri="{521415D9-36F7-43E2-AB2F-B90AF26B5E84}">
      <p14:sectionLst xmlns:p14="http://schemas.microsoft.com/office/powerpoint/2010/main">
        <p14:section name="Default Section" id="{BECCE8F7-B084-4B23-8CD3-49B7D87A467D}">
          <p14:sldIdLst>
            <p14:sldId id="445"/>
            <p14:sldId id="446"/>
            <p14:sldId id="447"/>
            <p14:sldId id="1165"/>
            <p14:sldId id="1174"/>
            <p14:sldId id="478"/>
            <p14:sldId id="1175"/>
            <p14:sldId id="1176"/>
            <p14:sldId id="1171"/>
            <p14:sldId id="1177"/>
            <p14:sldId id="882"/>
            <p14:sldId id="1155"/>
            <p14:sldId id="1178"/>
            <p14:sldId id="1179"/>
            <p14:sldId id="585"/>
            <p14:sldId id="586"/>
            <p14:sldId id="1161"/>
            <p14:sldId id="1154"/>
            <p14:sldId id="1159"/>
            <p14:sldId id="1163"/>
            <p14:sldId id="43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76">
          <p15:clr>
            <a:srgbClr val="A4A3A4"/>
          </p15:clr>
        </p15:guide>
        <p15:guide id="2" pos="21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1D254"/>
    <a:srgbClr val="2A6EA8"/>
    <a:srgbClr val="FFFFFF"/>
    <a:srgbClr val="FF6600"/>
    <a:srgbClr val="1A4669"/>
    <a:srgbClr val="C6D254"/>
    <a:srgbClr val="0F5C77"/>
    <a:srgbClr val="127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03" autoAdjust="0"/>
    <p:restoredTop sz="95889" autoAdjust="0"/>
  </p:normalViewPr>
  <p:slideViewPr>
    <p:cSldViewPr snapToGrid="0" showGuides="1">
      <p:cViewPr varScale="1">
        <p:scale>
          <a:sx n="161" d="100"/>
          <a:sy n="161" d="100"/>
        </p:scale>
        <p:origin x="2436" y="14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p:scale>
          <a:sx n="150" d="100"/>
          <a:sy n="150" d="100"/>
        </p:scale>
        <p:origin x="1116" y="-2607"/>
      </p:cViewPr>
      <p:guideLst>
        <p:guide orient="horz" pos="3176"/>
        <p:guide pos="21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9F0E574-D5E5-42E5-8871-9EA236ED0418}"/>
              </a:ext>
            </a:extLst>
          </p:cNvPr>
          <p:cNvSpPr>
            <a:spLocks noGrp="1" noChangeArrowheads="1"/>
          </p:cNvSpPr>
          <p:nvPr>
            <p:ph type="hdr" sz="quarter"/>
          </p:nvPr>
        </p:nvSpPr>
        <p:spPr bwMode="auto">
          <a:xfrm>
            <a:off x="0"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defTabSz="944563" eaLnBrk="1" hangingPunct="1">
              <a:defRPr sz="1200">
                <a:latin typeface="Times New Roman" pitchFamily="18" charset="0"/>
                <a:ea typeface="+mn-ea"/>
                <a:cs typeface="+mn-cs"/>
              </a:defRPr>
            </a:lvl1pPr>
          </a:lstStyle>
          <a:p>
            <a:pPr>
              <a:defRPr/>
            </a:pPr>
            <a:endParaRPr lang="en-GB"/>
          </a:p>
        </p:txBody>
      </p:sp>
      <p:sp>
        <p:nvSpPr>
          <p:cNvPr id="9219" name="Rectangle 3">
            <a:extLst>
              <a:ext uri="{FF2B5EF4-FFF2-40B4-BE49-F238E27FC236}">
                <a16:creationId xmlns:a16="http://schemas.microsoft.com/office/drawing/2014/main" id="{5BA0AB36-4B70-4581-BE64-63AA70ACA8A7}"/>
              </a:ext>
            </a:extLst>
          </p:cNvPr>
          <p:cNvSpPr>
            <a:spLocks noGrp="1" noChangeArrowheads="1"/>
          </p:cNvSpPr>
          <p:nvPr>
            <p:ph type="dt" sz="quarter" idx="1"/>
          </p:nvPr>
        </p:nvSpPr>
        <p:spPr bwMode="auto">
          <a:xfrm>
            <a:off x="3921125"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algn="r" defTabSz="944563" eaLnBrk="1" hangingPunct="1">
              <a:defRPr sz="1200">
                <a:latin typeface="Times New Roman" pitchFamily="18" charset="0"/>
                <a:ea typeface="+mn-ea"/>
                <a:cs typeface="+mn-cs"/>
              </a:defRPr>
            </a:lvl1pPr>
          </a:lstStyle>
          <a:p>
            <a:pPr>
              <a:defRPr/>
            </a:pPr>
            <a:endParaRPr lang="en-GB"/>
          </a:p>
        </p:txBody>
      </p:sp>
      <p:sp>
        <p:nvSpPr>
          <p:cNvPr id="9220" name="Rectangle 4">
            <a:extLst>
              <a:ext uri="{FF2B5EF4-FFF2-40B4-BE49-F238E27FC236}">
                <a16:creationId xmlns:a16="http://schemas.microsoft.com/office/drawing/2014/main" id="{C4BFCF03-F91D-4C08-ACB2-C156330128F2}"/>
              </a:ext>
            </a:extLst>
          </p:cNvPr>
          <p:cNvSpPr>
            <a:spLocks noGrp="1" noChangeArrowheads="1"/>
          </p:cNvSpPr>
          <p:nvPr>
            <p:ph type="ftr" sz="quarter" idx="2"/>
          </p:nvPr>
        </p:nvSpPr>
        <p:spPr bwMode="auto">
          <a:xfrm>
            <a:off x="0"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defTabSz="944563" eaLnBrk="1" hangingPunct="1">
              <a:defRPr sz="1200">
                <a:latin typeface="Times New Roman" pitchFamily="18" charset="0"/>
                <a:ea typeface="+mn-ea"/>
                <a:cs typeface="+mn-cs"/>
              </a:defRPr>
            </a:lvl1pPr>
          </a:lstStyle>
          <a:p>
            <a:pPr>
              <a:defRPr/>
            </a:pPr>
            <a:endParaRPr lang="en-GB"/>
          </a:p>
        </p:txBody>
      </p:sp>
      <p:sp>
        <p:nvSpPr>
          <p:cNvPr id="9221" name="Rectangle 5">
            <a:extLst>
              <a:ext uri="{FF2B5EF4-FFF2-40B4-BE49-F238E27FC236}">
                <a16:creationId xmlns:a16="http://schemas.microsoft.com/office/drawing/2014/main" id="{48A7CB7F-FA31-4DCA-BE50-73124A97FE75}"/>
              </a:ext>
            </a:extLst>
          </p:cNvPr>
          <p:cNvSpPr>
            <a:spLocks noGrp="1" noChangeArrowheads="1"/>
          </p:cNvSpPr>
          <p:nvPr>
            <p:ph type="sldNum" sz="quarter" idx="3"/>
          </p:nvPr>
        </p:nvSpPr>
        <p:spPr bwMode="auto">
          <a:xfrm>
            <a:off x="3921125"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algn="r" defTabSz="944563" eaLnBrk="1" hangingPunct="1">
              <a:defRPr sz="1200">
                <a:latin typeface="Times New Roman" panose="02020603050405020304" pitchFamily="18" charset="0"/>
                <a:ea typeface="+mn-ea"/>
                <a:cs typeface="Arial" panose="020B0604020202020204" pitchFamily="34" charset="0"/>
              </a:defRPr>
            </a:lvl1pPr>
          </a:lstStyle>
          <a:p>
            <a:pPr>
              <a:defRPr/>
            </a:pPr>
            <a:fld id="{B6A01AD0-D987-43EA-88A8-B332DDC59B48}"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CA8F975-62B6-4D29-9497-C4239419F273}"/>
              </a:ext>
            </a:extLst>
          </p:cNvPr>
          <p:cNvSpPr>
            <a:spLocks noGrp="1" noChangeArrowheads="1"/>
          </p:cNvSpPr>
          <p:nvPr>
            <p:ph type="hdr" sz="quarter"/>
          </p:nvPr>
        </p:nvSpPr>
        <p:spPr bwMode="auto">
          <a:xfrm>
            <a:off x="0"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defTabSz="944563" eaLnBrk="1" hangingPunct="1">
              <a:defRPr sz="1200">
                <a:latin typeface="Times New Roman" pitchFamily="18" charset="0"/>
                <a:ea typeface="+mn-ea"/>
                <a:cs typeface="+mn-cs"/>
              </a:defRPr>
            </a:lvl1pPr>
          </a:lstStyle>
          <a:p>
            <a:pPr>
              <a:defRPr/>
            </a:pPr>
            <a:endParaRPr lang="en-GB"/>
          </a:p>
        </p:txBody>
      </p:sp>
      <p:sp>
        <p:nvSpPr>
          <p:cNvPr id="4099" name="Rectangle 3">
            <a:extLst>
              <a:ext uri="{FF2B5EF4-FFF2-40B4-BE49-F238E27FC236}">
                <a16:creationId xmlns:a16="http://schemas.microsoft.com/office/drawing/2014/main" id="{1B832733-B917-4D36-86B7-13FA4D8615BC}"/>
              </a:ext>
            </a:extLst>
          </p:cNvPr>
          <p:cNvSpPr>
            <a:spLocks noGrp="1" noChangeArrowheads="1"/>
          </p:cNvSpPr>
          <p:nvPr>
            <p:ph type="dt" idx="1"/>
          </p:nvPr>
        </p:nvSpPr>
        <p:spPr bwMode="auto">
          <a:xfrm>
            <a:off x="3921125"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algn="r" defTabSz="944563" eaLnBrk="1" hangingPunct="1">
              <a:defRPr sz="1200">
                <a:latin typeface="Times New Roman" pitchFamily="18" charset="0"/>
                <a:ea typeface="+mn-ea"/>
                <a:cs typeface="+mn-cs"/>
              </a:defRPr>
            </a:lvl1pPr>
          </a:lstStyle>
          <a:p>
            <a:pPr>
              <a:defRPr/>
            </a:pPr>
            <a:endParaRPr lang="en-GB"/>
          </a:p>
        </p:txBody>
      </p:sp>
      <p:sp>
        <p:nvSpPr>
          <p:cNvPr id="3076" name="Rectangle 4">
            <a:extLst>
              <a:ext uri="{FF2B5EF4-FFF2-40B4-BE49-F238E27FC236}">
                <a16:creationId xmlns:a16="http://schemas.microsoft.com/office/drawing/2014/main" id="{4D257E03-96B2-4237-BC9C-8088699C005E}"/>
              </a:ext>
            </a:extLst>
          </p:cNvPr>
          <p:cNvSpPr>
            <a:spLocks noGrp="1" noRot="1" noChangeAspect="1" noChangeArrowheads="1" noTextEdit="1"/>
          </p:cNvSpPr>
          <p:nvPr>
            <p:ph type="sldImg" idx="2"/>
          </p:nvPr>
        </p:nvSpPr>
        <p:spPr bwMode="auto">
          <a:xfrm>
            <a:off x="100013" y="755650"/>
            <a:ext cx="6721475" cy="3781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6AEB4D8-0183-4E88-B123-2AB507B78DF0}"/>
              </a:ext>
            </a:extLst>
          </p:cNvPr>
          <p:cNvSpPr>
            <a:spLocks noGrp="1" noChangeArrowheads="1"/>
          </p:cNvSpPr>
          <p:nvPr>
            <p:ph type="body" sz="quarter" idx="3"/>
          </p:nvPr>
        </p:nvSpPr>
        <p:spPr bwMode="auto">
          <a:xfrm>
            <a:off x="923925" y="4789488"/>
            <a:ext cx="5073650" cy="4538662"/>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F9653EBD-7A18-4705-9F8A-47B527E653FD}"/>
              </a:ext>
            </a:extLst>
          </p:cNvPr>
          <p:cNvSpPr>
            <a:spLocks noGrp="1" noChangeArrowheads="1"/>
          </p:cNvSpPr>
          <p:nvPr>
            <p:ph type="ftr" sz="quarter" idx="4"/>
          </p:nvPr>
        </p:nvSpPr>
        <p:spPr bwMode="auto">
          <a:xfrm>
            <a:off x="0"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defTabSz="944563" eaLnBrk="1" hangingPunct="1">
              <a:defRPr sz="1200">
                <a:latin typeface="Times New Roman" pitchFamily="18" charset="0"/>
                <a:ea typeface="+mn-ea"/>
                <a:cs typeface="+mn-cs"/>
              </a:defRPr>
            </a:lvl1pPr>
          </a:lstStyle>
          <a:p>
            <a:pPr>
              <a:defRPr/>
            </a:pPr>
            <a:endParaRPr lang="en-GB"/>
          </a:p>
        </p:txBody>
      </p:sp>
      <p:sp>
        <p:nvSpPr>
          <p:cNvPr id="4103" name="Rectangle 7">
            <a:extLst>
              <a:ext uri="{FF2B5EF4-FFF2-40B4-BE49-F238E27FC236}">
                <a16:creationId xmlns:a16="http://schemas.microsoft.com/office/drawing/2014/main" id="{C14ED718-A1F5-4F84-B0CC-84281BA312C1}"/>
              </a:ext>
            </a:extLst>
          </p:cNvPr>
          <p:cNvSpPr>
            <a:spLocks noGrp="1" noChangeArrowheads="1"/>
          </p:cNvSpPr>
          <p:nvPr>
            <p:ph type="sldNum" sz="quarter" idx="5"/>
          </p:nvPr>
        </p:nvSpPr>
        <p:spPr bwMode="auto">
          <a:xfrm>
            <a:off x="3921125"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algn="r" defTabSz="944563" eaLnBrk="1" hangingPunct="1">
              <a:defRPr sz="1200">
                <a:latin typeface="Times New Roman" panose="02020603050405020304" pitchFamily="18" charset="0"/>
                <a:ea typeface="+mn-ea"/>
                <a:cs typeface="Arial" panose="020B0604020202020204" pitchFamily="34" charset="0"/>
              </a:defRPr>
            </a:lvl1pPr>
          </a:lstStyle>
          <a:p>
            <a:pPr>
              <a:defRPr/>
            </a:pPr>
            <a:fld id="{52CB175A-CCF7-4340-A462-55EAE47CFBD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Font typeface="Arial" panose="020B0604020202020204" pitchFamily="34"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8281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2716198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512493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02BE95C3-7B72-4413-839B-5A1FCCD4B7D4}"/>
              </a:ext>
            </a:extLst>
          </p:cNvPr>
          <p:cNvSpPr>
            <a:spLocks noGrp="1"/>
          </p:cNvSpPr>
          <p:nvPr>
            <p:ph idx="10"/>
          </p:nvPr>
        </p:nvSpPr>
        <p:spPr>
          <a:xfrm>
            <a:off x="6228862" y="1825625"/>
            <a:ext cx="512493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63339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D754-77B0-4F47-A8DB-815F037AB952}"/>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71DB7C28-51FC-4B42-8455-E61B60DB5B8A}"/>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330138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E54B6-A402-48CE-AC60-170C706231FB}"/>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116385771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167462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D3013B12-28F4-4BED-AC0E-02168ADCBE8F}"/>
              </a:ext>
            </a:extLst>
          </p:cNvPr>
          <p:cNvSpPr>
            <a:spLocks noGrp="1"/>
          </p:cNvSpPr>
          <p:nvPr>
            <p:ph type="ftr" sz="quarter" idx="10"/>
          </p:nvPr>
        </p:nvSpPr>
        <p:spPr>
          <a:xfrm>
            <a:off x="4038600" y="5843588"/>
            <a:ext cx="4114800" cy="365125"/>
          </a:xfrm>
          <a:prstGeom prst="rect">
            <a:avLst/>
          </a:prstGeom>
        </p:spPr>
        <p:txBody>
          <a:bodyPr/>
          <a:lstStyle>
            <a:lvl1pPr>
              <a:defRPr>
                <a:ea typeface="华文细黑"/>
                <a:cs typeface="华文细黑"/>
              </a:defRPr>
            </a:lvl1pPr>
          </a:lstStyle>
          <a:p>
            <a:pPr>
              <a:defRPr/>
            </a:pPr>
            <a:endParaRPr lang="en-US"/>
          </a:p>
        </p:txBody>
      </p:sp>
      <p:sp>
        <p:nvSpPr>
          <p:cNvPr id="5" name="Slide Number Placeholder 5">
            <a:extLst>
              <a:ext uri="{FF2B5EF4-FFF2-40B4-BE49-F238E27FC236}">
                <a16:creationId xmlns:a16="http://schemas.microsoft.com/office/drawing/2014/main" id="{61D017C7-4781-495A-90E1-A20058A88468}"/>
              </a:ext>
            </a:extLst>
          </p:cNvPr>
          <p:cNvSpPr>
            <a:spLocks noGrp="1"/>
          </p:cNvSpPr>
          <p:nvPr>
            <p:ph type="sldNum" sz="quarter" idx="11"/>
          </p:nvPr>
        </p:nvSpPr>
        <p:spPr>
          <a:xfrm>
            <a:off x="8610600" y="6356350"/>
            <a:ext cx="1876425" cy="365125"/>
          </a:xfrm>
          <a:prstGeom prst="rect">
            <a:avLst/>
          </a:prstGeom>
        </p:spPr>
        <p:txBody>
          <a:bodyPr/>
          <a:lstStyle>
            <a:lvl1pPr>
              <a:defRPr>
                <a:ea typeface="华文细黑"/>
                <a:cs typeface="华文细黑"/>
              </a:defRPr>
            </a:lvl1pPr>
          </a:lstStyle>
          <a:p>
            <a:pPr>
              <a:defRPr/>
            </a:pPr>
            <a:fld id="{9AC4A928-9492-4498-B7EA-FFCB3E5C8321}" type="slidenum">
              <a:rPr lang="en-GB" altLang="en-US"/>
              <a:pPr>
                <a:defRPr/>
              </a:pPr>
              <a:t>‹#›</a:t>
            </a:fld>
            <a:endParaRPr lang="en-GB" altLang="en-US" dirty="0"/>
          </a:p>
        </p:txBody>
      </p:sp>
    </p:spTree>
    <p:extLst>
      <p:ext uri="{BB962C8B-B14F-4D97-AF65-F5344CB8AC3E}">
        <p14:creationId xmlns:p14="http://schemas.microsoft.com/office/powerpoint/2010/main" val="19094831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39444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2F66953A-34A0-1743-86B2-C6DFC7AE05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484" y="1"/>
            <a:ext cx="5145616" cy="633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837136" y="3812215"/>
            <a:ext cx="8534400" cy="1752600"/>
          </a:xfrm>
        </p:spPr>
        <p:txBody>
          <a:bodyPr/>
          <a:lstStyle>
            <a:lvl1pPr marL="0" indent="0" algn="ctr">
              <a:buNone/>
              <a:defRPr/>
            </a:lvl1pPr>
            <a:lvl2pPr marL="609515" indent="0" algn="ctr">
              <a:buNone/>
              <a:defRPr/>
            </a:lvl2pPr>
            <a:lvl3pPr marL="1219031" indent="0" algn="ctr">
              <a:buNone/>
              <a:defRPr/>
            </a:lvl3pPr>
            <a:lvl4pPr marL="1828546" indent="0" algn="ctr">
              <a:buNone/>
              <a:defRPr/>
            </a:lvl4pPr>
            <a:lvl5pPr marL="2438062" indent="0" algn="ctr">
              <a:buNone/>
              <a:defRPr/>
            </a:lvl5pPr>
            <a:lvl6pPr marL="3047577" indent="0" algn="ctr">
              <a:buNone/>
              <a:defRPr/>
            </a:lvl6pPr>
            <a:lvl7pPr marL="3657093" indent="0" algn="ctr">
              <a:buNone/>
              <a:defRPr/>
            </a:lvl7pPr>
            <a:lvl8pPr marL="4266608" indent="0" algn="ctr">
              <a:buNone/>
              <a:defRPr/>
            </a:lvl8pPr>
            <a:lvl9pPr marL="4876123"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24616485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457137" indent="-457137">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290698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Snip Single Corner Rectangle 11">
            <a:extLst>
              <a:ext uri="{FF2B5EF4-FFF2-40B4-BE49-F238E27FC236}">
                <a16:creationId xmlns:a16="http://schemas.microsoft.com/office/drawing/2014/main" id="{1622A28D-91FF-424D-9A85-3D92302E7DB9}"/>
              </a:ext>
            </a:extLst>
          </p:cNvPr>
          <p:cNvSpPr/>
          <p:nvPr userDrawn="1"/>
        </p:nvSpPr>
        <p:spPr>
          <a:xfrm>
            <a:off x="0" y="6413500"/>
            <a:ext cx="12199938" cy="182563"/>
          </a:xfrm>
          <a:prstGeom prst="snip1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a:solidFill>
                <a:schemeClr val="bg1"/>
              </a:solidFill>
            </a:endParaRPr>
          </a:p>
        </p:txBody>
      </p:sp>
      <p:sp>
        <p:nvSpPr>
          <p:cNvPr id="1027" name="Title Placeholder 1">
            <a:extLst>
              <a:ext uri="{FF2B5EF4-FFF2-40B4-BE49-F238E27FC236}">
                <a16:creationId xmlns:a16="http://schemas.microsoft.com/office/drawing/2014/main" id="{B6DBCF18-D575-4F93-8162-3ADADE4C87E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92EE7BBB-86C4-46F9-ABAA-9947F158819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 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Snip Single Corner Rectangle 6">
            <a:extLst>
              <a:ext uri="{FF2B5EF4-FFF2-40B4-BE49-F238E27FC236}">
                <a16:creationId xmlns:a16="http://schemas.microsoft.com/office/drawing/2014/main" id="{0DEAEC1E-84A2-48EF-A1E5-55F2235ABA0A}"/>
              </a:ext>
            </a:extLst>
          </p:cNvPr>
          <p:cNvSpPr/>
          <p:nvPr userDrawn="1"/>
        </p:nvSpPr>
        <p:spPr>
          <a:xfrm>
            <a:off x="-7938" y="1455738"/>
            <a:ext cx="11483976" cy="269875"/>
          </a:xfrm>
          <a:prstGeom prst="snip1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a:solidFill>
                <a:schemeClr val="bg1"/>
              </a:solidFill>
            </a:endParaRPr>
          </a:p>
        </p:txBody>
      </p:sp>
      <p:sp>
        <p:nvSpPr>
          <p:cNvPr id="9" name="TextBox 7">
            <a:extLst>
              <a:ext uri="{FF2B5EF4-FFF2-40B4-BE49-F238E27FC236}">
                <a16:creationId xmlns:a16="http://schemas.microsoft.com/office/drawing/2014/main" id="{7FC3C839-C9C2-4CE6-8345-973B003AC037}"/>
              </a:ext>
            </a:extLst>
          </p:cNvPr>
          <p:cNvSpPr txBox="1">
            <a:spLocks noChangeArrowheads="1"/>
          </p:cNvSpPr>
          <p:nvPr userDrawn="1"/>
        </p:nvSpPr>
        <p:spPr bwMode="auto">
          <a:xfrm>
            <a:off x="10706100" y="6188075"/>
            <a:ext cx="987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800" dirty="0">
                <a:ln w="0"/>
                <a:latin typeface="Calibri" panose="020F0502020204030204" pitchFamily="34" charset="0"/>
                <a:ea typeface="华文细黑"/>
              </a:rPr>
              <a:t>© 3GPP 2025</a:t>
            </a:r>
          </a:p>
        </p:txBody>
      </p:sp>
      <p:pic>
        <p:nvPicPr>
          <p:cNvPr id="1031" name="Picture 1">
            <a:extLst>
              <a:ext uri="{FF2B5EF4-FFF2-40B4-BE49-F238E27FC236}">
                <a16:creationId xmlns:a16="http://schemas.microsoft.com/office/drawing/2014/main" id="{C60B5DA1-387A-4F0C-9B12-B9F05790505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867900" y="476250"/>
            <a:ext cx="14081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2">
            <a:extLst>
              <a:ext uri="{FF2B5EF4-FFF2-40B4-BE49-F238E27FC236}">
                <a16:creationId xmlns:a16="http://schemas.microsoft.com/office/drawing/2014/main" id="{320A1963-80C5-45FD-8F33-240A40EFEBA6}"/>
              </a:ext>
            </a:extLst>
          </p:cNvPr>
          <p:cNvSpPr txBox="1">
            <a:spLocks noChangeArrowheads="1"/>
          </p:cNvSpPr>
          <p:nvPr userDrawn="1"/>
        </p:nvSpPr>
        <p:spPr bwMode="auto">
          <a:xfrm>
            <a:off x="11495088" y="6351588"/>
            <a:ext cx="3968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3D531E3E-2C22-4EFA-8A5B-5D71AA69E0A5}" type="slidenum">
              <a:rPr lang="en-GB" altLang="en-US" sz="1400" smtClean="0">
                <a:latin typeface="Calibri" panose="020F0502020204030204" pitchFamily="34" charset="0"/>
                <a:ea typeface="华文细黑"/>
              </a:rPr>
              <a:pPr>
                <a:defRPr/>
              </a:pPr>
              <a:t>‹#›</a:t>
            </a:fld>
            <a:endParaRPr lang="en-GB" altLang="en-US" sz="1400">
              <a:latin typeface="Calibri" panose="020F0502020204030204" pitchFamily="34" charset="0"/>
              <a:ea typeface="华文细黑"/>
            </a:endParaRPr>
          </a:p>
        </p:txBody>
      </p:sp>
      <p:sp>
        <p:nvSpPr>
          <p:cNvPr id="13" name="Rectangle 12">
            <a:extLst>
              <a:ext uri="{FF2B5EF4-FFF2-40B4-BE49-F238E27FC236}">
                <a16:creationId xmlns:a16="http://schemas.microsoft.com/office/drawing/2014/main" id="{5A31594D-628B-4CF5-89E2-2A31F528B6F2}"/>
              </a:ext>
            </a:extLst>
          </p:cNvPr>
          <p:cNvSpPr>
            <a:spLocks noChangeArrowheads="1"/>
          </p:cNvSpPr>
          <p:nvPr userDrawn="1"/>
        </p:nvSpPr>
        <p:spPr bwMode="auto">
          <a:xfrm>
            <a:off x="117475" y="6372225"/>
            <a:ext cx="6476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dirty="0">
                <a:ln w="0"/>
                <a:highlight>
                  <a:srgbClr val="FFFF00"/>
                </a:highlight>
                <a:latin typeface="Calibri" panose="020F0502020204030204" pitchFamily="34" charset="0"/>
                <a:ea typeface="华文细黑"/>
              </a:rPr>
              <a:t>S4-25xxxx</a:t>
            </a:r>
            <a:r>
              <a:rPr lang="en-GB" altLang="en-US" sz="1200" dirty="0">
                <a:ln w="0"/>
                <a:latin typeface="Calibri" panose="020F0502020204030204" pitchFamily="34" charset="0"/>
                <a:ea typeface="华文细黑"/>
              </a:rPr>
              <a:t>, </a:t>
            </a:r>
            <a:r>
              <a:rPr lang="de-DE" altLang="en-US" sz="1200" dirty="0">
                <a:ln w="0"/>
                <a:latin typeface="Calibri" panose="020F0502020204030204" pitchFamily="34" charset="0"/>
                <a:ea typeface="华文细黑"/>
              </a:rPr>
              <a:t>SA4#131, Geneva, </a:t>
            </a:r>
            <a:r>
              <a:rPr lang="de-DE" altLang="en-US" sz="1200" dirty="0" err="1">
                <a:ln w="0"/>
                <a:latin typeface="Calibri" panose="020F0502020204030204" pitchFamily="34" charset="0"/>
                <a:ea typeface="华文细黑"/>
              </a:rPr>
              <a:t>Switzerland</a:t>
            </a:r>
            <a:r>
              <a:rPr lang="de-DE" altLang="en-US" sz="1200" dirty="0">
                <a:ln w="0"/>
                <a:latin typeface="Calibri" panose="020F0502020204030204" pitchFamily="34" charset="0"/>
                <a:ea typeface="华文细黑"/>
              </a:rPr>
              <a:t>, 17-21 </a:t>
            </a:r>
            <a:r>
              <a:rPr lang="de-DE" altLang="en-US" sz="1200" dirty="0" err="1">
                <a:ln w="0"/>
                <a:latin typeface="Calibri" panose="020F0502020204030204" pitchFamily="34" charset="0"/>
                <a:ea typeface="华文细黑"/>
              </a:rPr>
              <a:t>February</a:t>
            </a:r>
            <a:r>
              <a:rPr lang="de-DE" altLang="en-US" sz="1200" dirty="0">
                <a:ln w="0"/>
                <a:latin typeface="Calibri" panose="020F0502020204030204" pitchFamily="34" charset="0"/>
                <a:ea typeface="华文细黑"/>
              </a:rPr>
              <a:t> 2025</a:t>
            </a:r>
          </a:p>
          <a:p>
            <a:pPr>
              <a:defRPr/>
            </a:pPr>
            <a:endParaRPr lang="en-GB" altLang="en-US" sz="1200" dirty="0">
              <a:ln w="0"/>
              <a:latin typeface="Calibri" panose="020F0502020204030204" pitchFamily="34" charset="0"/>
              <a:ea typeface="华文细黑"/>
            </a:endParaRPr>
          </a:p>
        </p:txBody>
      </p:sp>
    </p:spTree>
  </p:cSld>
  <p:clrMap bg1="lt1" tx1="dk1" bg2="lt2" tx2="dk2" accent1="accent1" accent2="accent2" accent3="accent3" accent4="accent4" accent5="accent5" accent6="accent6" hlink="hlink" folHlink="folHlink"/>
  <p:sldLayoutIdLst>
    <p:sldLayoutId id="2147485413" r:id="rId1"/>
    <p:sldLayoutId id="2147485414" r:id="rId2"/>
    <p:sldLayoutId id="2147485419" r:id="rId3"/>
    <p:sldLayoutId id="2147485415" r:id="rId4"/>
    <p:sldLayoutId id="2147485416" r:id="rId5"/>
    <p:sldLayoutId id="2147485418" r:id="rId6"/>
    <p:sldLayoutId id="2147485420" r:id="rId7"/>
  </p:sldLayoutIdLst>
  <p:transition>
    <p:wipe dir="r"/>
  </p:transition>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Blip>
          <a:blip r:embed="rId10"/>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ADF10D2-D822-5B35-3DE5-C37E3A840285}"/>
              </a:ext>
            </a:extLst>
          </p:cNvPr>
          <p:cNvSpPr>
            <a:spLocks noGrp="1"/>
          </p:cNvSpPr>
          <p:nvPr>
            <p:ph type="title"/>
          </p:nvPr>
        </p:nvSpPr>
        <p:spPr bwMode="auto">
          <a:xfrm>
            <a:off x="651933" y="228600"/>
            <a:ext cx="91037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7553CD63-40C6-BE8B-B9D0-F6CDF3936E12}"/>
              </a:ext>
            </a:extLst>
          </p:cNvPr>
          <p:cNvSpPr>
            <a:spLocks noGrp="1"/>
          </p:cNvSpPr>
          <p:nvPr>
            <p:ph type="body" idx="1"/>
          </p:nvPr>
        </p:nvSpPr>
        <p:spPr bwMode="auto">
          <a:xfrm>
            <a:off x="647700" y="1454152"/>
            <a:ext cx="11184467" cy="483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a:t> 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0" name="Rectangle 15">
            <a:extLst>
              <a:ext uri="{FF2B5EF4-FFF2-40B4-BE49-F238E27FC236}">
                <a16:creationId xmlns:a16="http://schemas.microsoft.com/office/drawing/2014/main" id="{1EB92FE6-336F-7739-8FF0-3C257B88EB06}"/>
              </a:ext>
            </a:extLst>
          </p:cNvPr>
          <p:cNvSpPr>
            <a:spLocks noChangeArrowheads="1"/>
          </p:cNvSpPr>
          <p:nvPr/>
        </p:nvSpPr>
        <p:spPr bwMode="auto">
          <a:xfrm>
            <a:off x="5448301" y="3304117"/>
            <a:ext cx="1299497" cy="328217"/>
          </a:xfrm>
          <a:prstGeom prst="rect">
            <a:avLst/>
          </a:prstGeom>
          <a:noFill/>
          <a:ln>
            <a:noFill/>
          </a:ln>
        </p:spPr>
        <p:txBody>
          <a:bodyPr wrap="none" lIns="121907" tIns="60953" rIns="121907" bIns="60953">
            <a:spAutoFit/>
          </a:bodyPr>
          <a:lstStyle>
            <a:lvl1pPr eaLnBrk="0" hangingPunct="0">
              <a:defRPr sz="1000">
                <a:solidFill>
                  <a:schemeClr val="tx1"/>
                </a:solidFill>
                <a:latin typeface="Arial" charset="0"/>
                <a:ea typeface="ＭＳ Ｐゴシック" charset="-128"/>
              </a:defRPr>
            </a:lvl1pPr>
            <a:lvl2pPr marL="742950" indent="-285750" eaLnBrk="0" hangingPunct="0">
              <a:defRPr sz="1000">
                <a:solidFill>
                  <a:schemeClr val="tx1"/>
                </a:solidFill>
                <a:latin typeface="Arial" charset="0"/>
                <a:ea typeface="ＭＳ Ｐゴシック" charset="-128"/>
              </a:defRPr>
            </a:lvl2pPr>
            <a:lvl3pPr marL="1143000" indent="-228600" eaLnBrk="0" hangingPunct="0">
              <a:defRPr sz="1000">
                <a:solidFill>
                  <a:schemeClr val="tx1"/>
                </a:solidFill>
                <a:latin typeface="Arial" charset="0"/>
                <a:ea typeface="ＭＳ Ｐゴシック" charset="-128"/>
              </a:defRPr>
            </a:lvl3pPr>
            <a:lvl4pPr marL="1600200" indent="-228600" eaLnBrk="0" hangingPunct="0">
              <a:defRPr sz="1000">
                <a:solidFill>
                  <a:schemeClr val="tx1"/>
                </a:solidFill>
                <a:latin typeface="Arial" charset="0"/>
                <a:ea typeface="ＭＳ Ｐゴシック" charset="-128"/>
              </a:defRPr>
            </a:lvl4pPr>
            <a:lvl5pPr marL="2057400" indent="-228600" eaLnBrk="0" hangingPunct="0">
              <a:defRPr sz="1000">
                <a:solidFill>
                  <a:schemeClr val="tx1"/>
                </a:solidFill>
                <a:latin typeface="Arial" charset="0"/>
                <a:ea typeface="ＭＳ Ｐゴシック" charset="-128"/>
              </a:defRPr>
            </a:lvl5pPr>
            <a:lvl6pPr marL="2514600" indent="-228600" eaLnBrk="0" fontAlgn="base" hangingPunct="0">
              <a:spcBef>
                <a:spcPct val="0"/>
              </a:spcBef>
              <a:spcAft>
                <a:spcPct val="0"/>
              </a:spcAft>
              <a:defRPr sz="1000">
                <a:solidFill>
                  <a:schemeClr val="tx1"/>
                </a:solidFill>
                <a:latin typeface="Arial" charset="0"/>
                <a:ea typeface="ＭＳ Ｐゴシック" charset="-128"/>
              </a:defRPr>
            </a:lvl6pPr>
            <a:lvl7pPr marL="2971800" indent="-228600" eaLnBrk="0" fontAlgn="base" hangingPunct="0">
              <a:spcBef>
                <a:spcPct val="0"/>
              </a:spcBef>
              <a:spcAft>
                <a:spcPct val="0"/>
              </a:spcAft>
              <a:defRPr sz="1000">
                <a:solidFill>
                  <a:schemeClr val="tx1"/>
                </a:solidFill>
                <a:latin typeface="Arial" charset="0"/>
                <a:ea typeface="ＭＳ Ｐゴシック" charset="-128"/>
              </a:defRPr>
            </a:lvl7pPr>
            <a:lvl8pPr marL="3429000" indent="-228600" eaLnBrk="0" fontAlgn="base" hangingPunct="0">
              <a:spcBef>
                <a:spcPct val="0"/>
              </a:spcBef>
              <a:spcAft>
                <a:spcPct val="0"/>
              </a:spcAft>
              <a:defRPr sz="1000">
                <a:solidFill>
                  <a:schemeClr val="tx1"/>
                </a:solidFill>
                <a:latin typeface="Arial" charset="0"/>
                <a:ea typeface="ＭＳ Ｐゴシック" charset="-128"/>
              </a:defRPr>
            </a:lvl8pPr>
            <a:lvl9pPr marL="3886200" indent="-228600" eaLnBrk="0" fontAlgn="base" hangingPunct="0">
              <a:spcBef>
                <a:spcPct val="0"/>
              </a:spcBef>
              <a:spcAft>
                <a:spcPct val="0"/>
              </a:spcAft>
              <a:defRPr sz="1000">
                <a:solidFill>
                  <a:schemeClr val="tx1"/>
                </a:solidFill>
                <a:latin typeface="Arial" charset="0"/>
                <a:ea typeface="ＭＳ Ｐゴシック" charset="-128"/>
              </a:defRPr>
            </a:lvl9pPr>
          </a:lstStyle>
          <a:p>
            <a:pPr eaLnBrk="1" hangingPunct="1">
              <a:defRPr/>
            </a:pPr>
            <a:r>
              <a:rPr lang="en-GB" altLang="en-US" sz="1333">
                <a:solidFill>
                  <a:schemeClr val="bg1"/>
                </a:solidFill>
              </a:rPr>
              <a:t>© 3GPP 2012</a:t>
            </a:r>
            <a:endParaRPr lang="en-GB" altLang="en-US" sz="1333"/>
          </a:p>
        </p:txBody>
      </p:sp>
      <p:pic>
        <p:nvPicPr>
          <p:cNvPr id="1029" name="Picture 10">
            <a:extLst>
              <a:ext uri="{FF2B5EF4-FFF2-40B4-BE49-F238E27FC236}">
                <a16:creationId xmlns:a16="http://schemas.microsoft.com/office/drawing/2014/main" id="{00201BCD-9158-65BD-02F8-251CF89925E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98617" y="306918"/>
            <a:ext cx="1583267" cy="92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Oval 11">
            <a:extLst>
              <a:ext uri="{FF2B5EF4-FFF2-40B4-BE49-F238E27FC236}">
                <a16:creationId xmlns:a16="http://schemas.microsoft.com/office/drawing/2014/main" id="{48C3E24C-8FED-F78E-D253-924AAA00592E}"/>
              </a:ext>
            </a:extLst>
          </p:cNvPr>
          <p:cNvSpPr>
            <a:spLocks noChangeArrowheads="1"/>
          </p:cNvSpPr>
          <p:nvPr/>
        </p:nvSpPr>
        <p:spPr bwMode="auto">
          <a:xfrm>
            <a:off x="11078633" y="6364818"/>
            <a:ext cx="812800" cy="419100"/>
          </a:xfrm>
          <a:prstGeom prst="ellipse">
            <a:avLst/>
          </a:prstGeom>
          <a:solidFill>
            <a:schemeClr val="bg1">
              <a:alpha val="50195"/>
            </a:schemeClr>
          </a:solidFill>
          <a:ln>
            <a:noFill/>
          </a:ln>
        </p:spPr>
        <p:txBody>
          <a:bodyPr lIns="121907" tIns="60953" rIns="121907" bIns="60953"/>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defRPr/>
            </a:pPr>
            <a:fld id="{24193B4E-ECD9-49E2-8CF8-619F73D953CF}" type="slidenum">
              <a:rPr lang="en-GB" altLang="en-US" sz="1333" b="1" smtClean="0"/>
              <a:pPr algn="ctr">
                <a:defRPr/>
              </a:pPr>
              <a:t>‹#›</a:t>
            </a:fld>
            <a:endParaRPr lang="en-GB" altLang="en-US" sz="1333" b="1"/>
          </a:p>
          <a:p>
            <a:pPr>
              <a:defRPr/>
            </a:pPr>
            <a:endParaRPr lang="en-GB" altLang="en-US" sz="1333"/>
          </a:p>
        </p:txBody>
      </p:sp>
    </p:spTree>
    <p:extLst>
      <p:ext uri="{BB962C8B-B14F-4D97-AF65-F5344CB8AC3E}">
        <p14:creationId xmlns:p14="http://schemas.microsoft.com/office/powerpoint/2010/main" val="3172766951"/>
      </p:ext>
    </p:extLst>
  </p:cSld>
  <p:clrMap bg1="lt1" tx1="dk1" bg2="lt2" tx2="dk2" accent1="accent1" accent2="accent2" accent3="accent3" accent4="accent4" accent5="accent5" accent6="accent6" hlink="hlink" folHlink="folHlink"/>
  <p:sldLayoutIdLst>
    <p:sldLayoutId id="2147485422" r:id="rId1"/>
    <p:sldLayoutId id="2147485423" r:id="rId2"/>
    <p:sldLayoutId id="2147485424" r:id="rId3"/>
  </p:sldLayoutIdLst>
  <p:transition spd="slow"/>
  <p:hf hdr="0" ftr="0" dt="0"/>
  <p:txStyles>
    <p:titleStyle>
      <a:lvl1pPr algn="ctr" rtl="0" eaLnBrk="0" fontAlgn="base" hangingPunct="0">
        <a:spcBef>
          <a:spcPct val="0"/>
        </a:spcBef>
        <a:spcAft>
          <a:spcPct val="0"/>
        </a:spcAft>
        <a:defRPr sz="4267">
          <a:solidFill>
            <a:srgbClr val="FF0000"/>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267">
          <a:solidFill>
            <a:srgbClr val="FF0000"/>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267">
          <a:solidFill>
            <a:srgbClr val="FF0000"/>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267">
          <a:solidFill>
            <a:srgbClr val="FF0000"/>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267">
          <a:solidFill>
            <a:srgbClr val="FF0000"/>
          </a:solidFill>
          <a:latin typeface="Calibri" pitchFamily="34" charset="0"/>
          <a:ea typeface="MS PGothic" panose="020B0600070205080204" pitchFamily="34" charset="-128"/>
          <a:cs typeface="ＭＳ Ｐゴシック" charset="0"/>
        </a:defRPr>
      </a:lvl5pPr>
      <a:lvl6pPr marL="609515" algn="ctr" rtl="0" eaLnBrk="0" fontAlgn="base" hangingPunct="0">
        <a:spcBef>
          <a:spcPct val="0"/>
        </a:spcBef>
        <a:spcAft>
          <a:spcPct val="0"/>
        </a:spcAft>
        <a:defRPr sz="4267">
          <a:solidFill>
            <a:srgbClr val="FF0000"/>
          </a:solidFill>
          <a:latin typeface="Calibri" pitchFamily="34" charset="0"/>
        </a:defRPr>
      </a:lvl6pPr>
      <a:lvl7pPr marL="1219031" algn="ctr" rtl="0" eaLnBrk="0" fontAlgn="base" hangingPunct="0">
        <a:spcBef>
          <a:spcPct val="0"/>
        </a:spcBef>
        <a:spcAft>
          <a:spcPct val="0"/>
        </a:spcAft>
        <a:defRPr sz="4267">
          <a:solidFill>
            <a:srgbClr val="FF0000"/>
          </a:solidFill>
          <a:latin typeface="Calibri" pitchFamily="34" charset="0"/>
        </a:defRPr>
      </a:lvl7pPr>
      <a:lvl8pPr marL="1828546" algn="ctr" rtl="0" eaLnBrk="0" fontAlgn="base" hangingPunct="0">
        <a:spcBef>
          <a:spcPct val="0"/>
        </a:spcBef>
        <a:spcAft>
          <a:spcPct val="0"/>
        </a:spcAft>
        <a:defRPr sz="4267">
          <a:solidFill>
            <a:srgbClr val="FF0000"/>
          </a:solidFill>
          <a:latin typeface="Calibri" pitchFamily="34" charset="0"/>
        </a:defRPr>
      </a:lvl8pPr>
      <a:lvl9pPr marL="2438062" algn="ctr" rtl="0" eaLnBrk="0" fontAlgn="base" hangingPunct="0">
        <a:spcBef>
          <a:spcPct val="0"/>
        </a:spcBef>
        <a:spcAft>
          <a:spcPct val="0"/>
        </a:spcAft>
        <a:defRPr sz="4267">
          <a:solidFill>
            <a:srgbClr val="FF0000"/>
          </a:solidFill>
          <a:latin typeface="Calibri" pitchFamily="34" charset="0"/>
        </a:defRPr>
      </a:lvl9pPr>
    </p:titleStyle>
    <p:bodyStyle>
      <a:lvl1pPr marL="455073" indent="-455073" algn="l" rtl="0" eaLnBrk="0" fontAlgn="base" hangingPunct="0">
        <a:spcBef>
          <a:spcPct val="20000"/>
        </a:spcBef>
        <a:spcAft>
          <a:spcPct val="0"/>
        </a:spcAft>
        <a:buBlip>
          <a:blip r:embed="rId6"/>
        </a:buBlip>
        <a:defRPr sz="3733">
          <a:solidFill>
            <a:schemeClr val="tx1"/>
          </a:solidFill>
          <a:latin typeface="+mn-lt"/>
          <a:ea typeface="MS PGothic" panose="020B0600070205080204" pitchFamily="34" charset="-128"/>
          <a:cs typeface="ＭＳ Ｐゴシック" charset="0"/>
        </a:defRPr>
      </a:lvl1pPr>
      <a:lvl2pPr marL="988459" indent="-378875" algn="l" rtl="0" eaLnBrk="0" fontAlgn="base" hangingPunct="0">
        <a:spcBef>
          <a:spcPct val="20000"/>
        </a:spcBef>
        <a:spcAft>
          <a:spcPct val="0"/>
        </a:spcAft>
        <a:buClr>
          <a:srgbClr val="C00000"/>
        </a:buClr>
        <a:buFont typeface="Arial" panose="020B0604020202020204" pitchFamily="34" charset="0"/>
        <a:buChar char="•"/>
        <a:defRPr sz="3200">
          <a:solidFill>
            <a:schemeClr val="tx1"/>
          </a:solidFill>
          <a:latin typeface="+mn-lt"/>
          <a:ea typeface="MS PGothic" panose="020B0600070205080204" pitchFamily="34" charset="-128"/>
        </a:defRPr>
      </a:lvl2pPr>
      <a:lvl3pPr marL="1521846" indent="-302676" algn="l" rtl="0" eaLnBrk="0" fontAlgn="base" hangingPunct="0">
        <a:spcBef>
          <a:spcPct val="20000"/>
        </a:spcBef>
        <a:spcAft>
          <a:spcPct val="0"/>
        </a:spcAft>
        <a:buFont typeface="Arial" panose="020B0604020202020204" pitchFamily="34" charset="0"/>
        <a:buChar char="•"/>
        <a:defRPr sz="2667">
          <a:solidFill>
            <a:schemeClr val="tx1"/>
          </a:solidFill>
          <a:latin typeface="+mn-lt"/>
          <a:ea typeface="MS PGothic" panose="020B0600070205080204" pitchFamily="34" charset="-128"/>
        </a:defRPr>
      </a:lvl3pPr>
      <a:lvl4pPr marL="2131431" indent="-302676" algn="l" rtl="0" eaLnBrk="0" fontAlgn="base" hangingPunct="0">
        <a:spcBef>
          <a:spcPct val="20000"/>
        </a:spcBef>
        <a:spcAft>
          <a:spcPct val="0"/>
        </a:spcAft>
        <a:buFont typeface="Arial" panose="020B0604020202020204" pitchFamily="34" charset="0"/>
        <a:buChar char="–"/>
        <a:defRPr sz="2667">
          <a:solidFill>
            <a:schemeClr val="tx1"/>
          </a:solidFill>
          <a:latin typeface="+mn-lt"/>
          <a:ea typeface="MS PGothic" panose="020B0600070205080204" pitchFamily="34" charset="-128"/>
        </a:defRPr>
      </a:lvl4pPr>
      <a:lvl5pPr marL="2741015" indent="-302676" algn="l" rtl="0" eaLnBrk="0" fontAlgn="base" hangingPunct="0">
        <a:spcBef>
          <a:spcPct val="20000"/>
        </a:spcBef>
        <a:spcAft>
          <a:spcPct val="0"/>
        </a:spcAft>
        <a:buFont typeface="Arial" panose="020B0604020202020204" pitchFamily="34" charset="0"/>
        <a:buChar char="»"/>
        <a:defRPr sz="2133">
          <a:solidFill>
            <a:schemeClr val="tx1"/>
          </a:solidFill>
          <a:latin typeface="+mn-lt"/>
          <a:ea typeface="MS PGothic" panose="020B0600070205080204" pitchFamily="34" charset="-128"/>
        </a:defRPr>
      </a:lvl5pPr>
      <a:lvl6pPr marL="3352335" indent="-304758" algn="l" rtl="0" eaLnBrk="0" fontAlgn="base" hangingPunct="0">
        <a:spcBef>
          <a:spcPct val="20000"/>
        </a:spcBef>
        <a:spcAft>
          <a:spcPct val="0"/>
        </a:spcAft>
        <a:buFont typeface="Arial" charset="0"/>
        <a:buChar char="»"/>
        <a:defRPr sz="2133">
          <a:solidFill>
            <a:schemeClr val="tx1"/>
          </a:solidFill>
          <a:latin typeface="+mn-lt"/>
        </a:defRPr>
      </a:lvl6pPr>
      <a:lvl7pPr marL="3961850" indent="-304758" algn="l" rtl="0" eaLnBrk="0" fontAlgn="base" hangingPunct="0">
        <a:spcBef>
          <a:spcPct val="20000"/>
        </a:spcBef>
        <a:spcAft>
          <a:spcPct val="0"/>
        </a:spcAft>
        <a:buFont typeface="Arial" charset="0"/>
        <a:buChar char="»"/>
        <a:defRPr sz="2133">
          <a:solidFill>
            <a:schemeClr val="tx1"/>
          </a:solidFill>
          <a:latin typeface="+mn-lt"/>
        </a:defRPr>
      </a:lvl7pPr>
      <a:lvl8pPr marL="4571366" indent="-304758" algn="l" rtl="0" eaLnBrk="0" fontAlgn="base" hangingPunct="0">
        <a:spcBef>
          <a:spcPct val="20000"/>
        </a:spcBef>
        <a:spcAft>
          <a:spcPct val="0"/>
        </a:spcAft>
        <a:buFont typeface="Arial" charset="0"/>
        <a:buChar char="»"/>
        <a:defRPr sz="2133">
          <a:solidFill>
            <a:schemeClr val="tx1"/>
          </a:solidFill>
          <a:latin typeface="+mn-lt"/>
        </a:defRPr>
      </a:lvl8pPr>
      <a:lvl9pPr marL="5180881" indent="-304758"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031" rtl="0" eaLnBrk="1" latinLnBrk="0" hangingPunct="1">
        <a:defRPr sz="2400" kern="1200">
          <a:solidFill>
            <a:schemeClr val="tx1"/>
          </a:solidFill>
          <a:latin typeface="+mn-lt"/>
          <a:ea typeface="+mn-ea"/>
          <a:cs typeface="+mn-cs"/>
        </a:defRPr>
      </a:lvl1pPr>
      <a:lvl2pPr marL="609515" algn="l" defTabSz="1219031" rtl="0" eaLnBrk="1" latinLnBrk="0" hangingPunct="1">
        <a:defRPr sz="2400" kern="1200">
          <a:solidFill>
            <a:schemeClr val="tx1"/>
          </a:solidFill>
          <a:latin typeface="+mn-lt"/>
          <a:ea typeface="+mn-ea"/>
          <a:cs typeface="+mn-cs"/>
        </a:defRPr>
      </a:lvl2pPr>
      <a:lvl3pPr marL="1219031" algn="l" defTabSz="1219031" rtl="0" eaLnBrk="1" latinLnBrk="0" hangingPunct="1">
        <a:defRPr sz="2400" kern="1200">
          <a:solidFill>
            <a:schemeClr val="tx1"/>
          </a:solidFill>
          <a:latin typeface="+mn-lt"/>
          <a:ea typeface="+mn-ea"/>
          <a:cs typeface="+mn-cs"/>
        </a:defRPr>
      </a:lvl3pPr>
      <a:lvl4pPr marL="1828546" algn="l" defTabSz="1219031" rtl="0" eaLnBrk="1" latinLnBrk="0" hangingPunct="1">
        <a:defRPr sz="2400" kern="1200">
          <a:solidFill>
            <a:schemeClr val="tx1"/>
          </a:solidFill>
          <a:latin typeface="+mn-lt"/>
          <a:ea typeface="+mn-ea"/>
          <a:cs typeface="+mn-cs"/>
        </a:defRPr>
      </a:lvl4pPr>
      <a:lvl5pPr marL="2438062" algn="l" defTabSz="1219031" rtl="0" eaLnBrk="1" latinLnBrk="0" hangingPunct="1">
        <a:defRPr sz="2400" kern="1200">
          <a:solidFill>
            <a:schemeClr val="tx1"/>
          </a:solidFill>
          <a:latin typeface="+mn-lt"/>
          <a:ea typeface="+mn-ea"/>
          <a:cs typeface="+mn-cs"/>
        </a:defRPr>
      </a:lvl5pPr>
      <a:lvl6pPr marL="3047577" algn="l" defTabSz="1219031" rtl="0" eaLnBrk="1" latinLnBrk="0" hangingPunct="1">
        <a:defRPr sz="2400" kern="1200">
          <a:solidFill>
            <a:schemeClr val="tx1"/>
          </a:solidFill>
          <a:latin typeface="+mn-lt"/>
          <a:ea typeface="+mn-ea"/>
          <a:cs typeface="+mn-cs"/>
        </a:defRPr>
      </a:lvl6pPr>
      <a:lvl7pPr marL="3657093" algn="l" defTabSz="1219031" rtl="0" eaLnBrk="1" latinLnBrk="0" hangingPunct="1">
        <a:defRPr sz="2400" kern="1200">
          <a:solidFill>
            <a:schemeClr val="tx1"/>
          </a:solidFill>
          <a:latin typeface="+mn-lt"/>
          <a:ea typeface="+mn-ea"/>
          <a:cs typeface="+mn-cs"/>
        </a:defRPr>
      </a:lvl7pPr>
      <a:lvl8pPr marL="4266608" algn="l" defTabSz="1219031" rtl="0" eaLnBrk="1" latinLnBrk="0" hangingPunct="1">
        <a:defRPr sz="2400" kern="1200">
          <a:solidFill>
            <a:schemeClr val="tx1"/>
          </a:solidFill>
          <a:latin typeface="+mn-lt"/>
          <a:ea typeface="+mn-ea"/>
          <a:cs typeface="+mn-cs"/>
        </a:defRPr>
      </a:lvl8pPr>
      <a:lvl9pPr marL="4876123" algn="l" defTabSz="121903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3gpp.org/ftp/tsg_sa/TSG_SA/TSGS_106_Madrid_2024-12/Docs/SP-241907.zip" TargetMode="External"/><Relationship Id="rId7" Type="http://schemas.openxmlformats.org/officeDocument/2006/relationships/hyperlink" Target="https://www.3gpp.org/ftp/tsg_sa/TSG_SA/TSGS_106_Madrid_2024-12/Docs/SP-241892.zip" TargetMode="External"/><Relationship Id="rId2" Type="http://schemas.openxmlformats.org/officeDocument/2006/relationships/hyperlink" Target="https://www.3gpp.org/ftp/tsg_sa/TSG_SA/TSGS_106_Madrid_2024-12/Docs/SP-241737.zip" TargetMode="External"/><Relationship Id="rId1" Type="http://schemas.openxmlformats.org/officeDocument/2006/relationships/slideLayout" Target="../slideLayouts/slideLayout3.xml"/><Relationship Id="rId6" Type="http://schemas.openxmlformats.org/officeDocument/2006/relationships/hyperlink" Target="https://www.3gpp.org/ftp/tsg_sa/TSG_SA/TSGS_106_Madrid_2024-12/Docs/SP-241893.zip" TargetMode="External"/><Relationship Id="rId5" Type="http://schemas.openxmlformats.org/officeDocument/2006/relationships/hyperlink" Target="https://www.3gpp.org/ftp/tsg_sa/TSG_SA/TSGS_106_Madrid_2024-12/Docs/SP-241990.zip" TargetMode="External"/><Relationship Id="rId4" Type="http://schemas.openxmlformats.org/officeDocument/2006/relationships/hyperlink" Target="https://www.3gpp.org/ftp/tsg_sa/TSG_SA/TSGS_106_Madrid_2024-12/Docs/SP-241989.zip"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atatracker.ietf.org/doc/draft-wright-json-schema/" TargetMode="External"/><Relationship Id="rId2" Type="http://schemas.openxmlformats.org/officeDocument/2006/relationships/hyperlink" Target="https://datatracker.ietf.org/doc/draft-bhutton-json-schema/" TargetMode="External"/><Relationship Id="rId1" Type="http://schemas.openxmlformats.org/officeDocument/2006/relationships/slideLayout" Target="../slideLayouts/slideLayout7.xml"/><Relationship Id="rId5" Type="http://schemas.openxmlformats.org/officeDocument/2006/relationships/hyperlink" Target="https://json-schema.org/specification" TargetMode="External"/><Relationship Id="rId4" Type="http://schemas.openxmlformats.org/officeDocument/2006/relationships/hyperlink" Target="https://json-schema.org/slac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atatracker.ietf.org/doc/draft-wright-json-schema-validation/01/" TargetMode="External"/><Relationship Id="rId2" Type="http://schemas.openxmlformats.org/officeDocument/2006/relationships/hyperlink" Target="https://datatracker.ietf.org/doc/html/draft-bhutton-json-schema-validation" TargetMode="External"/><Relationship Id="rId1" Type="http://schemas.openxmlformats.org/officeDocument/2006/relationships/slideLayout" Target="../slideLayouts/slideLayout7.xml"/><Relationship Id="rId5" Type="http://schemas.openxmlformats.org/officeDocument/2006/relationships/hyperlink" Target="https://datatracker.ietf.org/doc/draft-wright-json-schema-hyperschema/01/" TargetMode="External"/><Relationship Id="rId4" Type="http://schemas.openxmlformats.org/officeDocument/2006/relationships/hyperlink" Target="https://datatracker.ietf.org/doc/draft-handrews-json-schema-hyperschema/0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forge.3gpp.org/swagger/tools/types.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3gpp.org/ftp/tsg_sa/TSG_SA/TSGS_106_Madrid_2024-12/Report" TargetMode="External"/><Relationship Id="rId7" Type="http://schemas.openxmlformats.org/officeDocument/2006/relationships/hyperlink" Target="https://www.3gpp.org/ftp/tsg_sa/TSG_SA/TSGS_106_Madrid_2024-12/Docs/SP-241881.zip" TargetMode="External"/><Relationship Id="rId2" Type="http://schemas.openxmlformats.org/officeDocument/2006/relationships/hyperlink" Target="https://www.3gpp.org/ftp/tsg_sa/TSG_SA/TSGS_106_Madrid_2024-12/Docs" TargetMode="External"/><Relationship Id="rId1" Type="http://schemas.openxmlformats.org/officeDocument/2006/relationships/slideLayout" Target="../slideLayouts/slideLayout2.xml"/><Relationship Id="rId6" Type="http://schemas.openxmlformats.org/officeDocument/2006/relationships/hyperlink" Target="https://www.3gpp.org/ftp/tsg_sa/TSG_SA/TSGS_106_Madrid_2024-12/Docs/SP-241892.zip" TargetMode="External"/><Relationship Id="rId5" Type="http://schemas.openxmlformats.org/officeDocument/2006/relationships/hyperlink" Target="https://www.3gpp.org/ftp/tsg_sa/TSG_SA/TSGS_106_Madrid_2024-12/Docs/SP-241911.zip" TargetMode="External"/><Relationship Id="rId4" Type="http://schemas.openxmlformats.org/officeDocument/2006/relationships/hyperlink" Target="https://www.3gpp.org/ftp/tsg_sa/TSG_SA/TSGS_106_Madrid_2024-12/Docs/SP-241671.zip"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3gpp.org/ftp/tsg_sa/TSG_SA/TSGS_106_Madrid_2024-12/Docs/SP-241459.zip"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6F74BBF-6643-4D12-BB2C-2105504062AD}"/>
              </a:ext>
            </a:extLst>
          </p:cNvPr>
          <p:cNvSpPr>
            <a:spLocks noGrp="1"/>
          </p:cNvSpPr>
          <p:nvPr>
            <p:ph type="ctrTitle"/>
          </p:nvPr>
        </p:nvSpPr>
        <p:spPr/>
        <p:txBody>
          <a:bodyPr/>
          <a:lstStyle/>
          <a:p>
            <a:r>
              <a:rPr lang="sv-SE" altLang="sv-SE" dirty="0"/>
              <a:t>Brief report from SA#106 on SA4 topics</a:t>
            </a:r>
          </a:p>
        </p:txBody>
      </p:sp>
      <p:sp>
        <p:nvSpPr>
          <p:cNvPr id="5123" name="Subtitle 2">
            <a:extLst>
              <a:ext uri="{FF2B5EF4-FFF2-40B4-BE49-F238E27FC236}">
                <a16:creationId xmlns:a16="http://schemas.microsoft.com/office/drawing/2014/main" id="{6076546E-D892-4ECA-A62B-AF382ED7CF28}"/>
              </a:ext>
            </a:extLst>
          </p:cNvPr>
          <p:cNvSpPr>
            <a:spLocks noGrp="1"/>
          </p:cNvSpPr>
          <p:nvPr>
            <p:ph type="subTitle" idx="1"/>
          </p:nvPr>
        </p:nvSpPr>
        <p:spPr/>
        <p:txBody>
          <a:bodyPr/>
          <a:lstStyle/>
          <a:p>
            <a:pPr>
              <a:lnSpc>
                <a:spcPct val="80000"/>
              </a:lnSpc>
            </a:pPr>
            <a:r>
              <a:rPr lang="en-US" altLang="en-US" sz="2000" b="1" dirty="0">
                <a:latin typeface="Arial" panose="020B0604020202020204" pitchFamily="34" charset="0"/>
              </a:rPr>
              <a:t>Frédéric Gabin, </a:t>
            </a:r>
            <a:r>
              <a:rPr lang="en-US" altLang="en-US" sz="2000" dirty="0">
                <a:latin typeface="Arial" panose="020B0604020202020204" pitchFamily="34" charset="0"/>
              </a:rPr>
              <a:t>SA4 Chair, Dolby France SAS (ETSI)</a:t>
            </a:r>
          </a:p>
          <a:p>
            <a:pPr>
              <a:lnSpc>
                <a:spcPct val="80000"/>
              </a:lnSpc>
            </a:pPr>
            <a:r>
              <a:rPr lang="en-US" altLang="en-US" sz="2000" dirty="0">
                <a:latin typeface="Arial" panose="020B0604020202020204" pitchFamily="34" charset="0"/>
              </a:rPr>
              <a:t>SA4#131, Geneva, Switzerland, 17-21 February 2025</a:t>
            </a:r>
          </a:p>
          <a:p>
            <a:pPr>
              <a:lnSpc>
                <a:spcPct val="80000"/>
              </a:lnSpc>
            </a:pPr>
            <a:r>
              <a:rPr lang="en-US" altLang="en-US" sz="2000" dirty="0" err="1">
                <a:latin typeface="Arial" panose="020B0604020202020204" pitchFamily="34" charset="0"/>
              </a:rPr>
              <a:t>Tdoc</a:t>
            </a:r>
            <a:r>
              <a:rPr lang="en-US" altLang="en-US" sz="2000" dirty="0">
                <a:latin typeface="Arial" panose="020B0604020202020204" pitchFamily="34" charset="0"/>
              </a:rPr>
              <a:t>: </a:t>
            </a:r>
            <a:r>
              <a:rPr lang="en-US" altLang="en-US" sz="2000" dirty="0">
                <a:highlight>
                  <a:srgbClr val="FFFF00"/>
                </a:highlight>
                <a:latin typeface="Arial" panose="020B0604020202020204" pitchFamily="34" charset="0"/>
              </a:rPr>
              <a:t>S4-25xxxx</a:t>
            </a:r>
            <a:endParaRPr lang="sv-SE" altLang="sv-SE" sz="2000" dirty="0">
              <a:highlight>
                <a:srgbClr val="FFFF00"/>
              </a:highlight>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ABC1-E959-40A4-87E2-B56926DFE305}"/>
              </a:ext>
            </a:extLst>
          </p:cNvPr>
          <p:cNvSpPr>
            <a:spLocks noGrp="1"/>
          </p:cNvSpPr>
          <p:nvPr>
            <p:ph type="title"/>
          </p:nvPr>
        </p:nvSpPr>
        <p:spPr>
          <a:xfrm>
            <a:off x="838200" y="365125"/>
            <a:ext cx="8940501" cy="1325563"/>
          </a:xfrm>
        </p:spPr>
        <p:txBody>
          <a:bodyPr/>
          <a:lstStyle/>
          <a:p>
            <a:r>
              <a:rPr lang="sv-SE" sz="3600" dirty="0"/>
              <a:t>Guidance and actions to SA4</a:t>
            </a:r>
          </a:p>
        </p:txBody>
      </p:sp>
      <p:sp>
        <p:nvSpPr>
          <p:cNvPr id="5" name="Content Placeholder 4">
            <a:extLst>
              <a:ext uri="{FF2B5EF4-FFF2-40B4-BE49-F238E27FC236}">
                <a16:creationId xmlns:a16="http://schemas.microsoft.com/office/drawing/2014/main" id="{E1E2C71D-159C-4427-AF4A-F930C16488CC}"/>
              </a:ext>
            </a:extLst>
          </p:cNvPr>
          <p:cNvSpPr>
            <a:spLocks noGrp="1"/>
          </p:cNvSpPr>
          <p:nvPr>
            <p:ph idx="1"/>
          </p:nvPr>
        </p:nvSpPr>
        <p:spPr/>
        <p:txBody>
          <a:bodyPr/>
          <a:lstStyle/>
          <a:p>
            <a:pPr marL="0" marR="0" hangingPunct="0">
              <a:spcBef>
                <a:spcPts val="0"/>
              </a:spcBef>
              <a:spcAft>
                <a:spcPts val="900"/>
              </a:spcAft>
            </a:pPr>
            <a:r>
              <a:rPr lang="en-GB" sz="1800" dirty="0">
                <a:effectLst/>
                <a:latin typeface="Arial" panose="020B0604020202020204" pitchFamily="34" charset="0"/>
                <a:ea typeface="Arial" panose="020B0604020202020204" pitchFamily="34" charset="0"/>
              </a:rPr>
              <a:t> </a:t>
            </a:r>
            <a:r>
              <a:rPr lang="en-GB" sz="2000" dirty="0">
                <a:effectLst/>
                <a:ea typeface="Arial" panose="020B0604020202020204" pitchFamily="34" charset="0"/>
              </a:rPr>
              <a:t>March 2025 </a:t>
            </a:r>
            <a:r>
              <a:rPr lang="en-US" sz="2000" b="0" i="0" dirty="0">
                <a:solidFill>
                  <a:srgbClr val="000000"/>
                </a:solidFill>
                <a:effectLst/>
              </a:rPr>
              <a:t>3GPP 6G Workshop: Agenda and Details: </a:t>
            </a:r>
            <a:r>
              <a:rPr lang="en-US" sz="2000" dirty="0">
                <a:hlinkClick r:id="rId2"/>
              </a:rPr>
              <a:t>SP-241737</a:t>
            </a:r>
            <a:endParaRPr lang="en-US" sz="2000" dirty="0"/>
          </a:p>
          <a:p>
            <a:pPr marL="0" marR="0" hangingPunct="0">
              <a:spcBef>
                <a:spcPts val="0"/>
              </a:spcBef>
              <a:spcAft>
                <a:spcPts val="900"/>
              </a:spcAft>
            </a:pPr>
            <a:r>
              <a:rPr lang="en-US" sz="2000" dirty="0"/>
              <a:t> SA WG Rel-20 5G-A capacity consolidated information: </a:t>
            </a:r>
            <a:r>
              <a:rPr lang="en-US" sz="2000" dirty="0">
                <a:hlinkClick r:id="rId3"/>
              </a:rPr>
              <a:t>SP-241907</a:t>
            </a:r>
            <a:endParaRPr lang="en-US" sz="2000" dirty="0"/>
          </a:p>
          <a:p>
            <a:pPr marL="0" marR="0" hangingPunct="0">
              <a:spcBef>
                <a:spcPts val="0"/>
              </a:spcBef>
              <a:spcAft>
                <a:spcPts val="900"/>
              </a:spcAft>
            </a:pPr>
            <a:r>
              <a:rPr lang="en-US" sz="2000" dirty="0"/>
              <a:t> 5GA Guidance to SA2: </a:t>
            </a:r>
            <a:r>
              <a:rPr lang="en-US" sz="2000" dirty="0">
                <a:hlinkClick r:id="rId4"/>
              </a:rPr>
              <a:t>SP-241989</a:t>
            </a:r>
            <a:endParaRPr lang="en-US" sz="2000" dirty="0"/>
          </a:p>
          <a:p>
            <a:pPr marL="0" marR="0" hangingPunct="0">
              <a:spcBef>
                <a:spcPts val="0"/>
              </a:spcBef>
              <a:spcAft>
                <a:spcPts val="900"/>
              </a:spcAft>
            </a:pPr>
            <a:r>
              <a:rPr lang="en-US" sz="2000" dirty="0">
                <a:effectLst/>
                <a:ea typeface="Arial" panose="020B0604020202020204" pitchFamily="34" charset="0"/>
              </a:rPr>
              <a:t> Acronyms MCC (see next slide): </a:t>
            </a:r>
            <a:r>
              <a:rPr lang="en-US" sz="2000" dirty="0">
                <a:hlinkClick r:id="rId5"/>
              </a:rPr>
              <a:t>SP-241990</a:t>
            </a:r>
            <a:endParaRPr lang="en-US" sz="2000" dirty="0">
              <a:effectLst/>
              <a:ea typeface="Arial" panose="020B0604020202020204" pitchFamily="34" charset="0"/>
            </a:endParaRPr>
          </a:p>
          <a:p>
            <a:pPr marL="0" marR="0" hangingPunct="0">
              <a:spcBef>
                <a:spcPts val="0"/>
              </a:spcBef>
              <a:spcAft>
                <a:spcPts val="900"/>
              </a:spcAft>
            </a:pPr>
            <a:r>
              <a:rPr lang="en-US" sz="2000" dirty="0">
                <a:effectLst/>
                <a:ea typeface="Arial" panose="020B0604020202020204" pitchFamily="34" charset="0"/>
              </a:rPr>
              <a:t> IETF dependencies (see next slides): </a:t>
            </a:r>
            <a:r>
              <a:rPr lang="en-US" sz="2000" dirty="0">
                <a:hlinkClick r:id="rId6"/>
              </a:rPr>
              <a:t>SP-241893</a:t>
            </a:r>
            <a:endParaRPr lang="en-US" sz="2000" dirty="0">
              <a:effectLst/>
              <a:ea typeface="Arial" panose="020B0604020202020204" pitchFamily="34" charset="0"/>
            </a:endParaRPr>
          </a:p>
          <a:p>
            <a:pPr marL="0">
              <a:spcBef>
                <a:spcPts val="0"/>
              </a:spcBef>
              <a:spcAft>
                <a:spcPts val="900"/>
              </a:spcAft>
            </a:pPr>
            <a:r>
              <a:rPr lang="en-US" sz="2000" dirty="0">
                <a:ea typeface="Arial" panose="020B0604020202020204" pitchFamily="34" charset="0"/>
              </a:rPr>
              <a:t> CT tracking of </a:t>
            </a:r>
            <a:r>
              <a:rPr lang="en-US" sz="2000" dirty="0" err="1">
                <a:ea typeface="Arial" panose="020B0604020202020204" pitchFamily="34" charset="0"/>
              </a:rPr>
              <a:t>OpenAPI</a:t>
            </a:r>
            <a:r>
              <a:rPr lang="en-US" sz="2000" dirty="0">
                <a:ea typeface="Arial" panose="020B0604020202020204" pitchFamily="34" charset="0"/>
              </a:rPr>
              <a:t> changes from other WG (see next slides): </a:t>
            </a:r>
            <a:r>
              <a:rPr lang="en-US" sz="2000" dirty="0">
                <a:hlinkClick r:id="rId7"/>
              </a:rPr>
              <a:t>SP-241892</a:t>
            </a:r>
            <a:endParaRPr lang="en-US" sz="2000" dirty="0">
              <a:ea typeface="Arial" panose="020B0604020202020204" pitchFamily="34" charset="0"/>
            </a:endParaRPr>
          </a:p>
          <a:p>
            <a:pPr marL="0" marR="0" hangingPunct="0">
              <a:spcBef>
                <a:spcPts val="0"/>
              </a:spcBef>
              <a:spcAft>
                <a:spcPts val="900"/>
              </a:spcAft>
            </a:pPr>
            <a:r>
              <a:rPr lang="en-US" sz="2000" dirty="0">
                <a:effectLst/>
                <a:ea typeface="Arial" panose="020B0604020202020204" pitchFamily="34" charset="0"/>
              </a:rPr>
              <a:t> SA4 should provide the workload split between Rel-20 5GA/FS_6G at TSG SA#107 (March 2025)</a:t>
            </a:r>
            <a:endParaRPr lang="en-GB" dirty="0">
              <a:effectLst/>
              <a:ea typeface="Arial" panose="020B0604020202020204" pitchFamily="34" charset="0"/>
            </a:endParaRPr>
          </a:p>
        </p:txBody>
      </p:sp>
    </p:spTree>
    <p:extLst>
      <p:ext uri="{BB962C8B-B14F-4D97-AF65-F5344CB8AC3E}">
        <p14:creationId xmlns:p14="http://schemas.microsoft.com/office/powerpoint/2010/main" val="20351173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5BB98A4-7D29-3DA4-B2D8-42100BDE5D27}"/>
              </a:ext>
            </a:extLst>
          </p:cNvPr>
          <p:cNvSpPr>
            <a:spLocks noGrp="1"/>
          </p:cNvSpPr>
          <p:nvPr>
            <p:ph type="title"/>
          </p:nvPr>
        </p:nvSpPr>
        <p:spPr>
          <a:xfrm>
            <a:off x="984251" y="1"/>
            <a:ext cx="9103783" cy="785284"/>
          </a:xfrm>
        </p:spPr>
        <p:txBody>
          <a:bodyPr/>
          <a:lstStyle/>
          <a:p>
            <a:r>
              <a:rPr lang="en-GB" altLang="en-US" sz="3733" dirty="0"/>
              <a:t>Endorsed by SA#106</a:t>
            </a:r>
          </a:p>
        </p:txBody>
      </p:sp>
      <p:sp>
        <p:nvSpPr>
          <p:cNvPr id="12291" name="Content Placeholder 2">
            <a:extLst>
              <a:ext uri="{FF2B5EF4-FFF2-40B4-BE49-F238E27FC236}">
                <a16:creationId xmlns:a16="http://schemas.microsoft.com/office/drawing/2014/main" id="{51A64FF6-394D-E06D-A9BC-85F39FEAC5D7}"/>
              </a:ext>
            </a:extLst>
          </p:cNvPr>
          <p:cNvSpPr>
            <a:spLocks noGrp="1"/>
          </p:cNvSpPr>
          <p:nvPr>
            <p:ph idx="1"/>
          </p:nvPr>
        </p:nvSpPr>
        <p:spPr>
          <a:xfrm>
            <a:off x="205318" y="537633"/>
            <a:ext cx="11358033" cy="5215467"/>
          </a:xfrm>
        </p:spPr>
        <p:txBody>
          <a:bodyPr/>
          <a:lstStyle/>
          <a:p>
            <a:pPr marL="455073" indent="-455073">
              <a:defRPr/>
            </a:pPr>
            <a:r>
              <a:rPr lang="en-GB" altLang="en-US" sz="2133" dirty="0"/>
              <a:t>For all normative WIDs, use the following suffixes and names :</a:t>
            </a:r>
          </a:p>
          <a:p>
            <a:pPr marL="455073" indent="-455073">
              <a:defRPr/>
            </a:pPr>
            <a:endParaRPr lang="en-GB" altLang="en-US" sz="2133" dirty="0"/>
          </a:p>
          <a:p>
            <a:pPr lvl="1">
              <a:defRPr/>
            </a:pPr>
            <a:endParaRPr lang="en-GB" altLang="en-US" sz="1867" dirty="0"/>
          </a:p>
          <a:p>
            <a:pPr lvl="1">
              <a:defRPr/>
            </a:pPr>
            <a:endParaRPr lang="en-GB" altLang="en-US" sz="1867" dirty="0"/>
          </a:p>
          <a:p>
            <a:pPr lvl="1">
              <a:defRPr/>
            </a:pPr>
            <a:endParaRPr lang="en-GB" altLang="en-US" sz="1867" dirty="0"/>
          </a:p>
          <a:p>
            <a:pPr lvl="1">
              <a:defRPr/>
            </a:pPr>
            <a:endParaRPr lang="en-GB" altLang="en-US" sz="1867" dirty="0"/>
          </a:p>
          <a:p>
            <a:pPr lvl="1">
              <a:defRPr/>
            </a:pPr>
            <a:endParaRPr lang="en-GB" altLang="en-US" sz="1867" dirty="0"/>
          </a:p>
          <a:p>
            <a:pPr lvl="1">
              <a:defRPr/>
            </a:pPr>
            <a:endParaRPr lang="en-GB" altLang="en-US" sz="1867" dirty="0"/>
          </a:p>
          <a:p>
            <a:pPr marL="609585" lvl="1" indent="0">
              <a:buNone/>
              <a:defRPr/>
            </a:pPr>
            <a:endParaRPr lang="en-GB" altLang="en-US" sz="1867" dirty="0"/>
          </a:p>
          <a:p>
            <a:pPr lvl="1">
              <a:defRPr/>
            </a:pPr>
            <a:endParaRPr lang="en-GB" altLang="en-US" sz="1867" dirty="0"/>
          </a:p>
          <a:p>
            <a:pPr lvl="1">
              <a:defRPr/>
            </a:pPr>
            <a:endParaRPr lang="en-GB" altLang="en-US" sz="1867" dirty="0"/>
          </a:p>
          <a:p>
            <a:pPr lvl="1">
              <a:defRPr/>
            </a:pPr>
            <a:endParaRPr lang="en-GB" altLang="en-US" sz="1867" dirty="0"/>
          </a:p>
          <a:p>
            <a:pPr lvl="1">
              <a:defRPr/>
            </a:pPr>
            <a:endParaRPr lang="en-GB" altLang="en-US" sz="1867" dirty="0"/>
          </a:p>
          <a:p>
            <a:pPr lvl="1">
              <a:defRPr/>
            </a:pPr>
            <a:endParaRPr lang="en-GB" altLang="en-US" sz="1867" dirty="0"/>
          </a:p>
          <a:p>
            <a:pPr lvl="1">
              <a:defRPr/>
            </a:pPr>
            <a:endParaRPr lang="en-GB" altLang="en-US" sz="1867" dirty="0"/>
          </a:p>
          <a:p>
            <a:pPr lvl="1">
              <a:defRPr/>
            </a:pPr>
            <a:endParaRPr lang="en-GB" altLang="en-US" sz="1867" dirty="0"/>
          </a:p>
          <a:p>
            <a:pPr lvl="1">
              <a:defRPr/>
            </a:pPr>
            <a:endParaRPr lang="en-GB" altLang="en-US" sz="1867" dirty="0"/>
          </a:p>
        </p:txBody>
      </p:sp>
      <p:graphicFrame>
        <p:nvGraphicFramePr>
          <p:cNvPr id="3" name="Table 2">
            <a:extLst>
              <a:ext uri="{FF2B5EF4-FFF2-40B4-BE49-F238E27FC236}">
                <a16:creationId xmlns:a16="http://schemas.microsoft.com/office/drawing/2014/main" id="{F3DB55E6-93A2-C7EF-9994-55B698948F7F}"/>
              </a:ext>
            </a:extLst>
          </p:cNvPr>
          <p:cNvGraphicFramePr>
            <a:graphicFrameLocks noGrp="1"/>
          </p:cNvGraphicFramePr>
          <p:nvPr>
            <p:extLst>
              <p:ext uri="{D42A27DB-BD31-4B8C-83A1-F6EECF244321}">
                <p14:modId xmlns:p14="http://schemas.microsoft.com/office/powerpoint/2010/main" val="2897769603"/>
              </p:ext>
            </p:extLst>
          </p:nvPr>
        </p:nvGraphicFramePr>
        <p:xfrm>
          <a:off x="793751" y="912285"/>
          <a:ext cx="6446145" cy="5136132"/>
        </p:xfrm>
        <a:graphic>
          <a:graphicData uri="http://schemas.openxmlformats.org/drawingml/2006/table">
            <a:tbl>
              <a:tblPr firstRow="1" bandRow="1">
                <a:tableStyleId>{5C22544A-7EE6-4342-B048-85BDC9FD1C3A}</a:tableStyleId>
              </a:tblPr>
              <a:tblGrid>
                <a:gridCol w="2891427">
                  <a:extLst>
                    <a:ext uri="{9D8B030D-6E8A-4147-A177-3AD203B41FA5}">
                      <a16:colId xmlns:a16="http://schemas.microsoft.com/office/drawing/2014/main" val="20000"/>
                    </a:ext>
                  </a:extLst>
                </a:gridCol>
                <a:gridCol w="1777359">
                  <a:extLst>
                    <a:ext uri="{9D8B030D-6E8A-4147-A177-3AD203B41FA5}">
                      <a16:colId xmlns:a16="http://schemas.microsoft.com/office/drawing/2014/main" val="20001"/>
                    </a:ext>
                  </a:extLst>
                </a:gridCol>
                <a:gridCol w="1777359">
                  <a:extLst>
                    <a:ext uri="{9D8B030D-6E8A-4147-A177-3AD203B41FA5}">
                      <a16:colId xmlns:a16="http://schemas.microsoft.com/office/drawing/2014/main" val="20002"/>
                    </a:ext>
                  </a:extLst>
                </a:gridCol>
              </a:tblGrid>
              <a:tr h="265960">
                <a:tc>
                  <a:txBody>
                    <a:bodyPr/>
                    <a:lstStyle/>
                    <a:p>
                      <a:pPr algn="ctr"/>
                      <a:r>
                        <a:rPr lang="en-GB" sz="1500" dirty="0"/>
                        <a:t>Group/topic</a:t>
                      </a:r>
                    </a:p>
                  </a:txBody>
                  <a:tcPr marL="121953" marR="121953" marT="60969" marB="60969"/>
                </a:tc>
                <a:tc>
                  <a:txBody>
                    <a:bodyPr/>
                    <a:lstStyle/>
                    <a:p>
                      <a:pPr algn="ctr"/>
                      <a:r>
                        <a:rPr lang="en-GB" sz="1500" dirty="0"/>
                        <a:t>Acronym’s Suffix</a:t>
                      </a:r>
                      <a:r>
                        <a:rPr lang="en-GB" sz="1500" baseline="30000" dirty="0"/>
                        <a:t>1</a:t>
                      </a:r>
                    </a:p>
                  </a:txBody>
                  <a:tcPr marL="121953" marR="121953" marT="60969" marB="60969"/>
                </a:tc>
                <a:tc>
                  <a:txBody>
                    <a:bodyPr/>
                    <a:lstStyle/>
                    <a:p>
                      <a:pPr algn="ctr"/>
                      <a:r>
                        <a:rPr lang="en-GB" sz="1500" dirty="0"/>
                        <a:t>WI Name’s prefix</a:t>
                      </a:r>
                      <a:r>
                        <a:rPr lang="en-GB" sz="1500" baseline="30000" dirty="0"/>
                        <a:t>4</a:t>
                      </a:r>
                    </a:p>
                  </a:txBody>
                  <a:tcPr marL="121953" marR="121953" marT="60969" marB="60969"/>
                </a:tc>
                <a:extLst>
                  <a:ext uri="{0D108BD9-81ED-4DB2-BD59-A6C34878D82A}">
                    <a16:rowId xmlns:a16="http://schemas.microsoft.com/office/drawing/2014/main" val="10000"/>
                  </a:ext>
                </a:extLst>
              </a:tr>
              <a:tr h="265960">
                <a:tc>
                  <a:txBody>
                    <a:bodyPr/>
                    <a:lstStyle/>
                    <a:p>
                      <a:pPr algn="ctr"/>
                      <a:r>
                        <a:rPr lang="en-GB" sz="1500" dirty="0"/>
                        <a:t>SA1</a:t>
                      </a:r>
                    </a:p>
                  </a:txBody>
                  <a:tcPr marL="121953" marR="121953" marT="60969" marB="60969"/>
                </a:tc>
                <a:tc>
                  <a:txBody>
                    <a:bodyPr/>
                    <a:lstStyle/>
                    <a:p>
                      <a:pPr algn="ctr"/>
                      <a:r>
                        <a:rPr lang="en-GB" sz="1500" i="0" dirty="0"/>
                        <a:t>-REQ</a:t>
                      </a:r>
                    </a:p>
                  </a:txBody>
                  <a:tcPr marL="121953" marR="121953" marT="60969" marB="60969"/>
                </a:tc>
                <a:tc>
                  <a:txBody>
                    <a:bodyPr/>
                    <a:lstStyle/>
                    <a:p>
                      <a:pPr algn="ctr"/>
                      <a:r>
                        <a:rPr lang="en-GB" sz="1500" i="0" dirty="0"/>
                        <a:t>Stage 1 for</a:t>
                      </a:r>
                    </a:p>
                  </a:txBody>
                  <a:tcPr marL="121953" marR="121953" marT="60969" marB="60969"/>
                </a:tc>
                <a:extLst>
                  <a:ext uri="{0D108BD9-81ED-4DB2-BD59-A6C34878D82A}">
                    <a16:rowId xmlns:a16="http://schemas.microsoft.com/office/drawing/2014/main" val="10001"/>
                  </a:ext>
                </a:extLst>
              </a:tr>
              <a:tr h="265960">
                <a:tc>
                  <a:txBody>
                    <a:bodyPr/>
                    <a:lstStyle/>
                    <a:p>
                      <a:pPr algn="ctr"/>
                      <a:r>
                        <a:rPr lang="en-GB" sz="1500" dirty="0"/>
                        <a:t>SA2</a:t>
                      </a:r>
                    </a:p>
                  </a:txBody>
                  <a:tcPr marL="121953" marR="121953" marT="60969" marB="60969"/>
                </a:tc>
                <a:tc>
                  <a:txBody>
                    <a:bodyPr/>
                    <a:lstStyle/>
                    <a:p>
                      <a:pPr algn="ctr"/>
                      <a:r>
                        <a:rPr lang="en-GB" sz="1500" i="0" dirty="0"/>
                        <a:t>-ARC</a:t>
                      </a:r>
                    </a:p>
                  </a:txBody>
                  <a:tcPr marL="121953" marR="121953" marT="60969" marB="60969"/>
                </a:tc>
                <a:tc>
                  <a:txBody>
                    <a:bodyPr/>
                    <a:lstStyle/>
                    <a:p>
                      <a:pPr algn="ctr"/>
                      <a:r>
                        <a:rPr lang="en-GB" sz="1500" i="0" dirty="0"/>
                        <a:t>Stage 2 for</a:t>
                      </a:r>
                    </a:p>
                  </a:txBody>
                  <a:tcPr marL="121953" marR="121953" marT="60969" marB="60969"/>
                </a:tc>
                <a:extLst>
                  <a:ext uri="{0D108BD9-81ED-4DB2-BD59-A6C34878D82A}">
                    <a16:rowId xmlns:a16="http://schemas.microsoft.com/office/drawing/2014/main" val="10002"/>
                  </a:ext>
                </a:extLst>
              </a:tr>
              <a:tr h="265960">
                <a:tc>
                  <a:txBody>
                    <a:bodyPr/>
                    <a:lstStyle/>
                    <a:p>
                      <a:pPr algn="ctr"/>
                      <a:r>
                        <a:rPr lang="en-GB" sz="1500" dirty="0"/>
                        <a:t>SA3</a:t>
                      </a:r>
                    </a:p>
                  </a:txBody>
                  <a:tcPr marL="121953" marR="121953" marT="60969" marB="60969"/>
                </a:tc>
                <a:tc>
                  <a:txBody>
                    <a:bodyPr/>
                    <a:lstStyle/>
                    <a:p>
                      <a:pPr algn="ctr"/>
                      <a:r>
                        <a:rPr lang="en-GB" sz="1500" i="0" dirty="0"/>
                        <a:t>-SEC</a:t>
                      </a:r>
                    </a:p>
                  </a:txBody>
                  <a:tcPr marL="121953" marR="121953" marT="60969" marB="60969"/>
                </a:tc>
                <a:tc>
                  <a:txBody>
                    <a:bodyPr/>
                    <a:lstStyle/>
                    <a:p>
                      <a:pPr algn="ctr"/>
                      <a:r>
                        <a:rPr lang="en-GB" sz="1500" i="0" u="none" dirty="0"/>
                        <a:t>Security for</a:t>
                      </a:r>
                    </a:p>
                  </a:txBody>
                  <a:tcPr marL="121953" marR="121953" marT="60969" marB="60969"/>
                </a:tc>
                <a:extLst>
                  <a:ext uri="{0D108BD9-81ED-4DB2-BD59-A6C34878D82A}">
                    <a16:rowId xmlns:a16="http://schemas.microsoft.com/office/drawing/2014/main" val="10003"/>
                  </a:ext>
                </a:extLst>
              </a:tr>
              <a:tr h="265960">
                <a:tc>
                  <a:txBody>
                    <a:bodyPr/>
                    <a:lstStyle/>
                    <a:p>
                      <a:pPr algn="ctr"/>
                      <a:r>
                        <a:rPr lang="en-GB" sz="1500" dirty="0"/>
                        <a:t>SA3 Lawful Intercept</a:t>
                      </a:r>
                    </a:p>
                  </a:txBody>
                  <a:tcPr marL="121953" marR="121953" marT="60969" marB="60969"/>
                </a:tc>
                <a:tc>
                  <a:txBody>
                    <a:bodyPr/>
                    <a:lstStyle/>
                    <a:p>
                      <a:pPr algn="ctr"/>
                      <a:r>
                        <a:rPr lang="en-GB" sz="1500" i="0" dirty="0"/>
                        <a:t>-LI</a:t>
                      </a:r>
                    </a:p>
                  </a:txBody>
                  <a:tcPr marL="121953" marR="121953" marT="60969" marB="60969"/>
                </a:tc>
                <a:tc>
                  <a:txBody>
                    <a:bodyPr/>
                    <a:lstStyle/>
                    <a:p>
                      <a:pPr algn="ctr"/>
                      <a:r>
                        <a:rPr lang="en-GB" sz="1500" i="0" u="none" dirty="0"/>
                        <a:t>Lawful Intercept for</a:t>
                      </a:r>
                    </a:p>
                  </a:txBody>
                  <a:tcPr marL="121953" marR="121953" marT="60969" marB="60969"/>
                </a:tc>
                <a:extLst>
                  <a:ext uri="{0D108BD9-81ED-4DB2-BD59-A6C34878D82A}">
                    <a16:rowId xmlns:a16="http://schemas.microsoft.com/office/drawing/2014/main" val="10004"/>
                  </a:ext>
                </a:extLst>
              </a:tr>
              <a:tr h="265960">
                <a:tc>
                  <a:txBody>
                    <a:bodyPr/>
                    <a:lstStyle/>
                    <a:p>
                      <a:pPr algn="ctr"/>
                      <a:r>
                        <a:rPr lang="en-GB" sz="1500" dirty="0"/>
                        <a:t>SA4</a:t>
                      </a:r>
                    </a:p>
                  </a:txBody>
                  <a:tcPr marL="121953" marR="121953" marT="60969" marB="60969"/>
                </a:tc>
                <a:tc>
                  <a:txBody>
                    <a:bodyPr/>
                    <a:lstStyle/>
                    <a:p>
                      <a:pPr algn="ctr"/>
                      <a:r>
                        <a:rPr lang="en-GB" sz="1500" i="0" dirty="0"/>
                        <a:t>-MED</a:t>
                      </a:r>
                    </a:p>
                  </a:txBody>
                  <a:tcPr marL="121953" marR="121953" marT="60969" marB="60969"/>
                </a:tc>
                <a:tc>
                  <a:txBody>
                    <a:bodyPr/>
                    <a:lstStyle/>
                    <a:p>
                      <a:pPr algn="ctr"/>
                      <a:r>
                        <a:rPr lang="en-GB" sz="1500" i="0" u="none" dirty="0"/>
                        <a:t>Media aspects for</a:t>
                      </a:r>
                    </a:p>
                  </a:txBody>
                  <a:tcPr marL="121953" marR="121953" marT="60969" marB="60969"/>
                </a:tc>
                <a:extLst>
                  <a:ext uri="{0D108BD9-81ED-4DB2-BD59-A6C34878D82A}">
                    <a16:rowId xmlns:a16="http://schemas.microsoft.com/office/drawing/2014/main" val="10005"/>
                  </a:ext>
                </a:extLst>
              </a:tr>
              <a:tr h="265960">
                <a:tc>
                  <a:txBody>
                    <a:bodyPr/>
                    <a:lstStyle/>
                    <a:p>
                      <a:pPr algn="ctr"/>
                      <a:r>
                        <a:rPr lang="en-GB" sz="1500" dirty="0"/>
                        <a:t>SA5 for Management</a:t>
                      </a:r>
                      <a:endParaRPr lang="en-GB" sz="1500" baseline="30000" dirty="0"/>
                    </a:p>
                  </a:txBody>
                  <a:tcPr marL="121953" marR="121953" marT="60969" marB="60969"/>
                </a:tc>
                <a:tc>
                  <a:txBody>
                    <a:bodyPr/>
                    <a:lstStyle/>
                    <a:p>
                      <a:pPr algn="ctr"/>
                      <a:r>
                        <a:rPr lang="en-GB" sz="1500" i="0" dirty="0"/>
                        <a:t>-OAM</a:t>
                      </a:r>
                    </a:p>
                  </a:txBody>
                  <a:tcPr marL="121953" marR="121953" marT="60969" marB="60969"/>
                </a:tc>
                <a:tc>
                  <a:txBody>
                    <a:bodyPr/>
                    <a:lstStyle/>
                    <a:p>
                      <a:pPr algn="ctr"/>
                      <a:r>
                        <a:rPr lang="en-GB" sz="1500" i="0" u="none" dirty="0"/>
                        <a:t>OAM for</a:t>
                      </a:r>
                    </a:p>
                  </a:txBody>
                  <a:tcPr marL="121953" marR="121953" marT="60969" marB="60969"/>
                </a:tc>
                <a:extLst>
                  <a:ext uri="{0D108BD9-81ED-4DB2-BD59-A6C34878D82A}">
                    <a16:rowId xmlns:a16="http://schemas.microsoft.com/office/drawing/2014/main" val="10006"/>
                  </a:ext>
                </a:extLst>
              </a:tr>
              <a:tr h="265960">
                <a:tc>
                  <a:txBody>
                    <a:bodyPr/>
                    <a:lstStyle/>
                    <a:p>
                      <a:pPr algn="ctr"/>
                      <a:r>
                        <a:rPr lang="en-GB" sz="1500" dirty="0"/>
                        <a:t>SA5 for Charging</a:t>
                      </a:r>
                      <a:endParaRPr lang="en-GB" sz="1500" baseline="30000" dirty="0"/>
                    </a:p>
                  </a:txBody>
                  <a:tcPr marL="121953" marR="121953" marT="60969" marB="60969"/>
                </a:tc>
                <a:tc>
                  <a:txBody>
                    <a:bodyPr/>
                    <a:lstStyle/>
                    <a:p>
                      <a:pPr algn="ctr"/>
                      <a:r>
                        <a:rPr lang="en-GB" sz="1500" i="0" dirty="0"/>
                        <a:t>-CH</a:t>
                      </a:r>
                    </a:p>
                  </a:txBody>
                  <a:tcPr marL="121953" marR="121953" marT="60969" marB="60969"/>
                </a:tc>
                <a:tc>
                  <a:txBody>
                    <a:bodyPr/>
                    <a:lstStyle/>
                    <a:p>
                      <a:pPr algn="ctr"/>
                      <a:r>
                        <a:rPr lang="en-GB" sz="1500" i="0" u="none" dirty="0"/>
                        <a:t>Charging for</a:t>
                      </a:r>
                    </a:p>
                  </a:txBody>
                  <a:tcPr marL="121953" marR="121953" marT="60969" marB="60969"/>
                </a:tc>
                <a:extLst>
                  <a:ext uri="{0D108BD9-81ED-4DB2-BD59-A6C34878D82A}">
                    <a16:rowId xmlns:a16="http://schemas.microsoft.com/office/drawing/2014/main" val="10007"/>
                  </a:ext>
                </a:extLst>
              </a:tr>
              <a:tr h="265960">
                <a:tc>
                  <a:txBody>
                    <a:bodyPr/>
                    <a:lstStyle/>
                    <a:p>
                      <a:pPr algn="ctr"/>
                      <a:r>
                        <a:rPr lang="en-GB" sz="1500" dirty="0"/>
                        <a:t>SA6 for Mission Critical</a:t>
                      </a:r>
                    </a:p>
                  </a:txBody>
                  <a:tcPr marL="121953" marR="121953" marT="60969" marB="60969"/>
                </a:tc>
                <a:tc>
                  <a:txBody>
                    <a:bodyPr/>
                    <a:lstStyle/>
                    <a:p>
                      <a:pPr algn="ctr"/>
                      <a:r>
                        <a:rPr lang="en-GB" sz="1500" i="0" dirty="0"/>
                        <a:t>-MC</a:t>
                      </a:r>
                    </a:p>
                  </a:txBody>
                  <a:tcPr marL="121953" marR="121953" marT="60969" marB="60969"/>
                </a:tc>
                <a:tc>
                  <a:txBody>
                    <a:bodyPr/>
                    <a:lstStyle/>
                    <a:p>
                      <a:pPr algn="ctr"/>
                      <a:r>
                        <a:rPr lang="en-GB" sz="1500" i="0" dirty="0"/>
                        <a:t>Stage 2 for</a:t>
                      </a:r>
                    </a:p>
                  </a:txBody>
                  <a:tcPr marL="121953" marR="121953" marT="60969" marB="60969"/>
                </a:tc>
                <a:extLst>
                  <a:ext uri="{0D108BD9-81ED-4DB2-BD59-A6C34878D82A}">
                    <a16:rowId xmlns:a16="http://schemas.microsoft.com/office/drawing/2014/main" val="10008"/>
                  </a:ext>
                </a:extLst>
              </a:tr>
              <a:tr h="439404">
                <a:tc>
                  <a:txBody>
                    <a:bodyPr/>
                    <a:lstStyle/>
                    <a:p>
                      <a:pPr algn="ctr"/>
                      <a:r>
                        <a:rPr lang="en-GB" sz="1500" dirty="0"/>
                        <a:t>SA6 for Application Enablement and Framework</a:t>
                      </a:r>
                    </a:p>
                  </a:txBody>
                  <a:tcPr marL="121953" marR="121953" marT="60969" marB="60969"/>
                </a:tc>
                <a:tc>
                  <a:txBody>
                    <a:bodyPr/>
                    <a:lstStyle/>
                    <a:p>
                      <a:pPr algn="ctr"/>
                      <a:r>
                        <a:rPr lang="en-GB" sz="1500" i="0" dirty="0"/>
                        <a:t>-APP</a:t>
                      </a:r>
                    </a:p>
                  </a:txBody>
                  <a:tcPr marL="121953" marR="121953" marT="60969" marB="60969"/>
                </a:tc>
                <a:tc>
                  <a:txBody>
                    <a:bodyPr/>
                    <a:lstStyle/>
                    <a:p>
                      <a:pPr algn="ctr"/>
                      <a:r>
                        <a:rPr lang="en-GB" sz="1500" i="0" dirty="0"/>
                        <a:t>Stage 2 for</a:t>
                      </a:r>
                    </a:p>
                  </a:txBody>
                  <a:tcPr marL="121953" marR="121953" marT="60969" marB="60969"/>
                </a:tc>
                <a:extLst>
                  <a:ext uri="{0D108BD9-81ED-4DB2-BD59-A6C34878D82A}">
                    <a16:rowId xmlns:a16="http://schemas.microsoft.com/office/drawing/2014/main" val="10009"/>
                  </a:ext>
                </a:extLst>
              </a:tr>
              <a:tr h="265960">
                <a:tc>
                  <a:txBody>
                    <a:bodyPr/>
                    <a:lstStyle/>
                    <a:p>
                      <a:pPr algn="ctr"/>
                      <a:r>
                        <a:rPr lang="en-GB" sz="1500" dirty="0"/>
                        <a:t>CT WGs</a:t>
                      </a:r>
                      <a:r>
                        <a:rPr lang="en-GB" sz="1500" baseline="30000" dirty="0"/>
                        <a:t>2</a:t>
                      </a:r>
                    </a:p>
                  </a:txBody>
                  <a:tcPr marL="121953" marR="121953" marT="60969" marB="60969"/>
                </a:tc>
                <a:tc>
                  <a:txBody>
                    <a:bodyPr/>
                    <a:lstStyle/>
                    <a:p>
                      <a:pPr algn="ctr"/>
                      <a:r>
                        <a:rPr lang="en-GB" sz="1500" i="0" dirty="0"/>
                        <a:t>-CT</a:t>
                      </a:r>
                    </a:p>
                  </a:txBody>
                  <a:tcPr marL="121953" marR="121953" marT="60969" marB="60969"/>
                </a:tc>
                <a:tc>
                  <a:txBody>
                    <a:bodyPr/>
                    <a:lstStyle/>
                    <a:p>
                      <a:pPr algn="ctr"/>
                      <a:r>
                        <a:rPr lang="en-GB" sz="1500" dirty="0"/>
                        <a:t>CT Aspects for</a:t>
                      </a:r>
                    </a:p>
                  </a:txBody>
                  <a:tcPr marL="121953" marR="121953" marT="60969" marB="60969"/>
                </a:tc>
                <a:extLst>
                  <a:ext uri="{0D108BD9-81ED-4DB2-BD59-A6C34878D82A}">
                    <a16:rowId xmlns:a16="http://schemas.microsoft.com/office/drawing/2014/main" val="10010"/>
                  </a:ext>
                </a:extLst>
              </a:tr>
              <a:tr h="265960">
                <a:tc>
                  <a:txBody>
                    <a:bodyPr/>
                    <a:lstStyle/>
                    <a:p>
                      <a:pPr algn="ctr"/>
                      <a:r>
                        <a:rPr lang="en-GB" sz="1500" dirty="0"/>
                        <a:t>RAN’s Core Part</a:t>
                      </a:r>
                    </a:p>
                  </a:txBody>
                  <a:tcPr marL="121953" marR="121953" marT="60969" marB="60969"/>
                </a:tc>
                <a:tc>
                  <a:txBody>
                    <a:bodyPr/>
                    <a:lstStyle/>
                    <a:p>
                      <a:pPr algn="ctr"/>
                      <a:r>
                        <a:rPr lang="en-GB" sz="1500" dirty="0"/>
                        <a:t>-Core</a:t>
                      </a:r>
                    </a:p>
                  </a:txBody>
                  <a:tcPr marL="121953" marR="121953" marT="60969" marB="60969"/>
                </a:tc>
                <a:tc>
                  <a:txBody>
                    <a:bodyPr/>
                    <a:lstStyle/>
                    <a:p>
                      <a:pPr algn="ctr"/>
                      <a:r>
                        <a:rPr lang="en-GB" sz="1500" dirty="0"/>
                        <a:t>Core Part:</a:t>
                      </a:r>
                    </a:p>
                  </a:txBody>
                  <a:tcPr marL="121953" marR="121953" marT="60969" marB="60969"/>
                </a:tc>
                <a:extLst>
                  <a:ext uri="{0D108BD9-81ED-4DB2-BD59-A6C34878D82A}">
                    <a16:rowId xmlns:a16="http://schemas.microsoft.com/office/drawing/2014/main" val="10011"/>
                  </a:ext>
                </a:extLst>
              </a:tr>
              <a:tr h="265960">
                <a:tc>
                  <a:txBody>
                    <a:bodyPr/>
                    <a:lstStyle/>
                    <a:p>
                      <a:pPr algn="ctr"/>
                      <a:r>
                        <a:rPr lang="en-GB" sz="1500" dirty="0"/>
                        <a:t>RAN’s Perf Part</a:t>
                      </a:r>
                    </a:p>
                  </a:txBody>
                  <a:tcPr marL="121953" marR="121953" marT="60969" marB="60969"/>
                </a:tc>
                <a:tc>
                  <a:txBody>
                    <a:bodyPr/>
                    <a:lstStyle/>
                    <a:p>
                      <a:pPr algn="ctr"/>
                      <a:r>
                        <a:rPr lang="en-GB" sz="1500" dirty="0"/>
                        <a:t>-Perf</a:t>
                      </a:r>
                    </a:p>
                  </a:txBody>
                  <a:tcPr marL="121953" marR="121953" marT="60969" marB="60969"/>
                </a:tc>
                <a:tc>
                  <a:txBody>
                    <a:bodyPr/>
                    <a:lstStyle/>
                    <a:p>
                      <a:pPr algn="ctr"/>
                      <a:r>
                        <a:rPr lang="en-GB" sz="1500" dirty="0"/>
                        <a:t>Perf. Part:</a:t>
                      </a:r>
                    </a:p>
                  </a:txBody>
                  <a:tcPr marL="121953" marR="121953" marT="60969" marB="60969"/>
                </a:tc>
                <a:extLst>
                  <a:ext uri="{0D108BD9-81ED-4DB2-BD59-A6C34878D82A}">
                    <a16:rowId xmlns:a16="http://schemas.microsoft.com/office/drawing/2014/main" val="10012"/>
                  </a:ext>
                </a:extLst>
              </a:tr>
              <a:tr h="265960">
                <a:tc>
                  <a:txBody>
                    <a:bodyPr/>
                    <a:lstStyle/>
                    <a:p>
                      <a:pPr algn="ctr"/>
                      <a:r>
                        <a:rPr lang="en-GB" sz="1500" dirty="0"/>
                        <a:t>RAN’s UE Conformance Testing</a:t>
                      </a:r>
                    </a:p>
                  </a:txBody>
                  <a:tcPr marL="121953" marR="121953" marT="60969" marB="60969"/>
                </a:tc>
                <a:tc>
                  <a:txBody>
                    <a:bodyPr/>
                    <a:lstStyle/>
                    <a:p>
                      <a:pPr algn="ctr"/>
                      <a:r>
                        <a:rPr lang="en-GB" sz="1500" dirty="0"/>
                        <a:t>-</a:t>
                      </a:r>
                      <a:r>
                        <a:rPr lang="en-GB" sz="1500" dirty="0" err="1"/>
                        <a:t>UEConTest</a:t>
                      </a:r>
                      <a:endParaRPr lang="en-GB" sz="1500" dirty="0"/>
                    </a:p>
                  </a:txBody>
                  <a:tcPr marL="121953" marR="121953" marT="60969" marB="60969"/>
                </a:tc>
                <a:tc>
                  <a:txBody>
                    <a:bodyPr/>
                    <a:lstStyle/>
                    <a:p>
                      <a:pPr algn="ctr"/>
                      <a:r>
                        <a:rPr lang="en-GB" sz="1500" dirty="0"/>
                        <a:t>UE Conformance - </a:t>
                      </a:r>
                    </a:p>
                  </a:txBody>
                  <a:tcPr marL="121953" marR="121953" marT="60969" marB="60969"/>
                </a:tc>
                <a:extLst>
                  <a:ext uri="{0D108BD9-81ED-4DB2-BD59-A6C34878D82A}">
                    <a16:rowId xmlns:a16="http://schemas.microsoft.com/office/drawing/2014/main" val="10013"/>
                  </a:ext>
                </a:extLst>
              </a:tr>
            </a:tbl>
          </a:graphicData>
        </a:graphic>
      </p:graphicFrame>
      <p:sp>
        <p:nvSpPr>
          <p:cNvPr id="4" name="Content Placeholder 5">
            <a:extLst>
              <a:ext uri="{FF2B5EF4-FFF2-40B4-BE49-F238E27FC236}">
                <a16:creationId xmlns:a16="http://schemas.microsoft.com/office/drawing/2014/main" id="{776915F7-9183-B1E6-3400-FE6ADBDA470A}"/>
              </a:ext>
            </a:extLst>
          </p:cNvPr>
          <p:cNvSpPr txBox="1">
            <a:spLocks/>
          </p:cNvSpPr>
          <p:nvPr/>
        </p:nvSpPr>
        <p:spPr bwMode="auto">
          <a:xfrm>
            <a:off x="8953500" y="1921934"/>
            <a:ext cx="3081867" cy="2908300"/>
          </a:xfrm>
          <a:prstGeom prst="rect">
            <a:avLst/>
          </a:prstGeom>
          <a:noFill/>
          <a:ln>
            <a:noFill/>
          </a:ln>
        </p:spPr>
        <p:txBody>
          <a:bodyPr lIns="121907" tIns="60953" rIns="121907" bIns="60953"/>
          <a:lstStyle>
            <a:lvl1pPr marL="342861" indent="-342861" algn="l" rtl="0" eaLnBrk="0" fontAlgn="base" hangingPunct="0">
              <a:spcBef>
                <a:spcPct val="20000"/>
              </a:spcBef>
              <a:spcAft>
                <a:spcPct val="0"/>
              </a:spcAft>
              <a:buFontTx/>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a:buNone/>
              <a:defRPr/>
            </a:pPr>
            <a:r>
              <a:rPr lang="en-GB" altLang="en-US" sz="1467" i="1" kern="0" baseline="30000" dirty="0"/>
              <a:t>1</a:t>
            </a:r>
            <a:r>
              <a:rPr lang="en-GB" altLang="en-US" sz="1467" i="1" kern="0" dirty="0"/>
              <a:t>Mandatory. The suffix comes </a:t>
            </a:r>
            <a:r>
              <a:rPr lang="en-GB" altLang="en-US" sz="1467" b="1" i="1" kern="0" dirty="0"/>
              <a:t>completely at the end</a:t>
            </a:r>
            <a:r>
              <a:rPr lang="en-GB" altLang="en-US" sz="1467" i="1" kern="0" dirty="0"/>
              <a:t>,, even after the “_</a:t>
            </a:r>
            <a:r>
              <a:rPr lang="en-GB" altLang="en-US" sz="1467" i="1" kern="0" dirty="0" err="1"/>
              <a:t>PhN</a:t>
            </a:r>
            <a:r>
              <a:rPr lang="en-GB" altLang="en-US" sz="1467" i="1" kern="0" dirty="0"/>
              <a:t>”, e.g. “5GSat_Ph3-S2” </a:t>
            </a:r>
          </a:p>
          <a:p>
            <a:pPr marL="0" indent="0">
              <a:buNone/>
              <a:defRPr/>
            </a:pPr>
            <a:endParaRPr lang="en-GB" altLang="en-US" sz="1467" i="1" kern="0" dirty="0"/>
          </a:p>
          <a:p>
            <a:pPr marL="0" indent="0">
              <a:buNone/>
              <a:defRPr/>
            </a:pPr>
            <a:r>
              <a:rPr lang="en-GB" altLang="en-US" sz="1467" i="1" kern="0" baseline="30000" dirty="0"/>
              <a:t>2</a:t>
            </a:r>
            <a:r>
              <a:rPr lang="en-GB" altLang="en-US" sz="1467" i="1" kern="0" dirty="0"/>
              <a:t>can also be WG-specific if necessary, e.g. ‘-CT1’ and “CT1 aspects for”, etc.</a:t>
            </a:r>
          </a:p>
          <a:p>
            <a:pPr marL="0" indent="0">
              <a:buNone/>
              <a:defRPr/>
            </a:pPr>
            <a:r>
              <a:rPr lang="en-GB" altLang="en-US" sz="1467" i="1" kern="0" baseline="30000" dirty="0"/>
              <a:t>4 </a:t>
            </a:r>
            <a:r>
              <a:rPr lang="en-GB" altLang="en-US" sz="1467" i="1" kern="0" dirty="0"/>
              <a:t>Recommendation. Can differ as needed </a:t>
            </a:r>
          </a:p>
          <a:p>
            <a:pPr marL="0" indent="0">
              <a:buNone/>
              <a:defRPr/>
            </a:pPr>
            <a:endParaRPr lang="en-GB" altLang="en-US" sz="1467" i="1" kern="0" dirty="0"/>
          </a:p>
        </p:txBody>
      </p:sp>
      <p:sp>
        <p:nvSpPr>
          <p:cNvPr id="2" name="Content Placeholder 2">
            <a:extLst>
              <a:ext uri="{FF2B5EF4-FFF2-40B4-BE49-F238E27FC236}">
                <a16:creationId xmlns:a16="http://schemas.microsoft.com/office/drawing/2014/main" id="{1CE87107-EEA5-0546-EAD6-33D30A666494}"/>
              </a:ext>
            </a:extLst>
          </p:cNvPr>
          <p:cNvSpPr txBox="1">
            <a:spLocks/>
          </p:cNvSpPr>
          <p:nvPr/>
        </p:nvSpPr>
        <p:spPr bwMode="auto">
          <a:xfrm>
            <a:off x="7315200" y="3958814"/>
            <a:ext cx="4619502" cy="2590153"/>
          </a:xfrm>
          <a:prstGeom prst="rect">
            <a:avLst/>
          </a:prstGeom>
          <a:noFill/>
          <a:ln>
            <a:noFill/>
          </a:ln>
        </p:spPr>
        <p:txBody>
          <a:bodyPr lIns="121907" tIns="60953" rIns="121907" bIns="60953"/>
          <a:lstStyle>
            <a:lvl1pPr marL="342861" indent="-342861" algn="l" rtl="0" eaLnBrk="0" fontAlgn="base" hangingPunct="0">
              <a:spcBef>
                <a:spcPct val="20000"/>
              </a:spcBef>
              <a:spcAft>
                <a:spcPct val="0"/>
              </a:spcAft>
              <a:buFontTx/>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455073" indent="-455073">
              <a:defRPr/>
            </a:pPr>
            <a:r>
              <a:rPr lang="en-GB" altLang="en-US" sz="2133" kern="0" dirty="0"/>
              <a:t>For normative WIDs, the sign “-” shall be used ONLY for the suffixes above &amp; forbidden at other places.</a:t>
            </a:r>
          </a:p>
          <a:p>
            <a:pPr marL="455073" indent="-455073">
              <a:defRPr/>
            </a:pPr>
            <a:r>
              <a:rPr lang="en-GB" altLang="en-US" sz="2133" kern="0" dirty="0"/>
              <a:t>For study WIDs, “-” is forbidden. The suffixes can still be used (optional). If so, use “_” (e.g. _REQ)</a:t>
            </a:r>
            <a:endParaRPr lang="en-GB" altLang="en-US" sz="1867" kern="0" dirty="0"/>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2AB2E5-863C-4EB3-93CA-B93A16DF3EBA}"/>
              </a:ext>
            </a:extLst>
          </p:cNvPr>
          <p:cNvSpPr txBox="1">
            <a:spLocks/>
          </p:cNvSpPr>
          <p:nvPr/>
        </p:nvSpPr>
        <p:spPr>
          <a:xfrm>
            <a:off x="708691" y="1862661"/>
            <a:ext cx="10515600" cy="4351338"/>
          </a:xfrm>
          <a:prstGeom prst="rect">
            <a:avLst/>
          </a:prstGeom>
        </p:spPr>
        <p:txBody>
          <a:bodyPr/>
          <a:lstStyle>
            <a:lvl1pPr marL="228600" indent="-228600" algn="l" rtl="0" eaLnBrk="0" fontAlgn="base" hangingPunct="0">
              <a:lnSpc>
                <a:spcPct val="90000"/>
              </a:lnSpc>
              <a:spcBef>
                <a:spcPts val="1000"/>
              </a:spcBef>
              <a:spcAft>
                <a:spcPct val="0"/>
              </a:spcAft>
              <a:buBlip>
                <a:blip r:embed="rId2"/>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DE" dirty="0">
                <a:highlight>
                  <a:srgbClr val="FFFFFF"/>
                </a:highlight>
              </a:rPr>
              <a:t>R</a:t>
            </a:r>
            <a:r>
              <a:rPr lang="en-GB" dirty="0">
                <a:highlight>
                  <a:srgbClr val="FFFFFF"/>
                </a:highlight>
              </a:rPr>
              <a:t>e</a:t>
            </a:r>
            <a:r>
              <a:rPr lang="en-DE" dirty="0">
                <a:highlight>
                  <a:srgbClr val="FFFFFF"/>
                </a:highlight>
              </a:rPr>
              <a:t>m</a:t>
            </a:r>
            <a:r>
              <a:rPr lang="en-GB" dirty="0">
                <a:highlight>
                  <a:srgbClr val="FFFFFF"/>
                </a:highlight>
              </a:rPr>
              <a:t>i</a:t>
            </a:r>
            <a:r>
              <a:rPr lang="en-DE" dirty="0">
                <a:highlight>
                  <a:srgbClr val="FFFFFF"/>
                </a:highlight>
              </a:rPr>
              <a:t>n</a:t>
            </a:r>
            <a:r>
              <a:rPr lang="en-GB" dirty="0">
                <a:highlight>
                  <a:srgbClr val="FFFFFF"/>
                </a:highlight>
              </a:rPr>
              <a:t>d</a:t>
            </a:r>
            <a:r>
              <a:rPr lang="en-DE" dirty="0">
                <a:highlight>
                  <a:srgbClr val="FFFFFF"/>
                </a:highlight>
              </a:rPr>
              <a:t>e</a:t>
            </a:r>
            <a:r>
              <a:rPr lang="en-GB" dirty="0">
                <a:highlight>
                  <a:srgbClr val="FFFFFF"/>
                </a:highlight>
              </a:rPr>
              <a:t>r</a:t>
            </a:r>
            <a:endParaRPr lang="en-US" dirty="0">
              <a:highlight>
                <a:srgbClr val="FFFFFF"/>
              </a:highlight>
            </a:endParaRPr>
          </a:p>
          <a:p>
            <a:pPr marL="457200" lvl="1" indent="0">
              <a:buFont typeface="Arial" pitchFamily="34" charset="0"/>
              <a:buNone/>
              <a:defRPr/>
            </a:pPr>
            <a:r>
              <a:rPr lang="en-DE" dirty="0">
                <a:highlight>
                  <a:srgbClr val="FFFFFF"/>
                </a:highlight>
              </a:rPr>
              <a:t>To al</a:t>
            </a:r>
            <a:r>
              <a:rPr lang="en-GB" dirty="0">
                <a:highlight>
                  <a:srgbClr val="FFFFFF"/>
                </a:highlight>
              </a:rPr>
              <a:t>l</a:t>
            </a:r>
            <a:r>
              <a:rPr lang="en-DE" dirty="0">
                <a:highlight>
                  <a:srgbClr val="FFFFFF"/>
                </a:highlight>
              </a:rPr>
              <a:t>o</a:t>
            </a:r>
            <a:r>
              <a:rPr lang="en-GB" dirty="0">
                <a:highlight>
                  <a:srgbClr val="FFFFFF"/>
                </a:highlight>
              </a:rPr>
              <a:t>w</a:t>
            </a:r>
            <a:r>
              <a:rPr lang="en-DE" dirty="0">
                <a:highlight>
                  <a:srgbClr val="FFFFFF"/>
                </a:highlight>
              </a:rPr>
              <a:t> </a:t>
            </a:r>
            <a:r>
              <a:rPr lang="en-GB" dirty="0">
                <a:highlight>
                  <a:srgbClr val="FFFFFF"/>
                </a:highlight>
              </a:rPr>
              <a:t>t</a:t>
            </a:r>
            <a:r>
              <a:rPr lang="en-DE" dirty="0">
                <a:highlight>
                  <a:srgbClr val="FFFFFF"/>
                </a:highlight>
              </a:rPr>
              <a:t>r</a:t>
            </a:r>
            <a:r>
              <a:rPr lang="en-GB" dirty="0">
                <a:highlight>
                  <a:srgbClr val="FFFFFF"/>
                </a:highlight>
              </a:rPr>
              <a:t>a</a:t>
            </a:r>
            <a:r>
              <a:rPr lang="en-DE" dirty="0">
                <a:highlight>
                  <a:srgbClr val="FFFFFF"/>
                </a:highlight>
              </a:rPr>
              <a:t>c</a:t>
            </a:r>
            <a:r>
              <a:rPr lang="en-GB" dirty="0">
                <a:highlight>
                  <a:srgbClr val="FFFFFF"/>
                </a:highlight>
              </a:rPr>
              <a:t>i</a:t>
            </a:r>
            <a:r>
              <a:rPr lang="en-DE" dirty="0">
                <a:highlight>
                  <a:srgbClr val="FFFFFF"/>
                </a:highlight>
              </a:rPr>
              <a:t>n</a:t>
            </a:r>
            <a:r>
              <a:rPr lang="en-GB" dirty="0">
                <a:highlight>
                  <a:srgbClr val="FFFFFF"/>
                </a:highlight>
              </a:rPr>
              <a:t>g</a:t>
            </a:r>
            <a:r>
              <a:rPr lang="en-DE" dirty="0">
                <a:highlight>
                  <a:srgbClr val="FFFFFF"/>
                </a:highlight>
              </a:rPr>
              <a:t> </a:t>
            </a:r>
            <a:r>
              <a:rPr lang="en-GB" dirty="0">
                <a:highlight>
                  <a:srgbClr val="FFFFFF"/>
                </a:highlight>
              </a:rPr>
              <a:t>o</a:t>
            </a:r>
            <a:r>
              <a:rPr lang="en-DE" dirty="0">
                <a:highlight>
                  <a:srgbClr val="FFFFFF"/>
                </a:highlight>
              </a:rPr>
              <a:t>f </a:t>
            </a:r>
            <a:r>
              <a:rPr lang="en-GB" dirty="0">
                <a:highlight>
                  <a:srgbClr val="FFFFFF"/>
                </a:highlight>
              </a:rPr>
              <a:t>a</a:t>
            </a:r>
            <a:r>
              <a:rPr lang="en-DE" dirty="0">
                <a:highlight>
                  <a:srgbClr val="FFFFFF"/>
                </a:highlight>
              </a:rPr>
              <a:t>l</a:t>
            </a:r>
            <a:r>
              <a:rPr lang="en-GB" dirty="0">
                <a:highlight>
                  <a:srgbClr val="FFFFFF"/>
                </a:highlight>
              </a:rPr>
              <a:t>l</a:t>
            </a:r>
            <a:r>
              <a:rPr lang="en-DE" dirty="0">
                <a:highlight>
                  <a:srgbClr val="FFFFFF"/>
                </a:highlight>
              </a:rPr>
              <a:t> </a:t>
            </a:r>
            <a:r>
              <a:rPr lang="en-GB" dirty="0">
                <a:highlight>
                  <a:srgbClr val="FFFFFF"/>
                </a:highlight>
              </a:rPr>
              <a:t>I</a:t>
            </a:r>
            <a:r>
              <a:rPr lang="en-DE" dirty="0">
                <a:highlight>
                  <a:srgbClr val="FFFFFF"/>
                </a:highlight>
              </a:rPr>
              <a:t>E</a:t>
            </a:r>
            <a:r>
              <a:rPr lang="en-GB" dirty="0">
                <a:highlight>
                  <a:srgbClr val="FFFFFF"/>
                </a:highlight>
              </a:rPr>
              <a:t>T</a:t>
            </a:r>
            <a:r>
              <a:rPr lang="en-DE" dirty="0">
                <a:highlight>
                  <a:srgbClr val="FFFFFF"/>
                </a:highlight>
              </a:rPr>
              <a:t>F </a:t>
            </a:r>
            <a:r>
              <a:rPr lang="en-GB" dirty="0">
                <a:highlight>
                  <a:srgbClr val="FFFFFF"/>
                </a:highlight>
              </a:rPr>
              <a:t>d</a:t>
            </a:r>
            <a:r>
              <a:rPr lang="en-DE" dirty="0">
                <a:highlight>
                  <a:srgbClr val="FFFFFF"/>
                </a:highlight>
              </a:rPr>
              <a:t>r</a:t>
            </a:r>
            <a:r>
              <a:rPr lang="en-GB" dirty="0">
                <a:highlight>
                  <a:srgbClr val="FFFFFF"/>
                </a:highlight>
              </a:rPr>
              <a:t>a</a:t>
            </a:r>
            <a:r>
              <a:rPr lang="en-DE" dirty="0">
                <a:highlight>
                  <a:srgbClr val="FFFFFF"/>
                </a:highlight>
              </a:rPr>
              <a:t>f</a:t>
            </a:r>
            <a:r>
              <a:rPr lang="en-GB" dirty="0">
                <a:highlight>
                  <a:srgbClr val="FFFFFF"/>
                </a:highlight>
              </a:rPr>
              <a:t>t</a:t>
            </a:r>
            <a:r>
              <a:rPr lang="en-DE" dirty="0">
                <a:highlight>
                  <a:srgbClr val="FFFFFF"/>
                </a:highlight>
              </a:rPr>
              <a:t>s </a:t>
            </a:r>
            <a:r>
              <a:rPr lang="en-GB" dirty="0">
                <a:highlight>
                  <a:srgbClr val="FFFFFF"/>
                </a:highlight>
              </a:rPr>
              <a:t>r</a:t>
            </a:r>
            <a:r>
              <a:rPr lang="en-DE" dirty="0">
                <a:highlight>
                  <a:srgbClr val="FFFFFF"/>
                </a:highlight>
              </a:rPr>
              <a:t>e</a:t>
            </a:r>
            <a:r>
              <a:rPr lang="en-GB" dirty="0">
                <a:highlight>
                  <a:srgbClr val="FFFFFF"/>
                </a:highlight>
              </a:rPr>
              <a:t>f</a:t>
            </a:r>
            <a:r>
              <a:rPr lang="en-DE" dirty="0">
                <a:highlight>
                  <a:srgbClr val="FFFFFF"/>
                </a:highlight>
              </a:rPr>
              <a:t>e</a:t>
            </a:r>
            <a:r>
              <a:rPr lang="en-GB" dirty="0">
                <a:highlight>
                  <a:srgbClr val="FFFFFF"/>
                </a:highlight>
              </a:rPr>
              <a:t>r</a:t>
            </a:r>
            <a:r>
              <a:rPr lang="en-DE" dirty="0">
                <a:highlight>
                  <a:srgbClr val="FFFFFF"/>
                </a:highlight>
              </a:rPr>
              <a:t>e</a:t>
            </a:r>
            <a:r>
              <a:rPr lang="en-GB" dirty="0">
                <a:highlight>
                  <a:srgbClr val="FFFFFF"/>
                </a:highlight>
              </a:rPr>
              <a:t>n</a:t>
            </a:r>
            <a:r>
              <a:rPr lang="en-DE" dirty="0">
                <a:highlight>
                  <a:srgbClr val="FFFFFF"/>
                </a:highlight>
              </a:rPr>
              <a:t>c</a:t>
            </a:r>
            <a:r>
              <a:rPr lang="en-GB" dirty="0">
                <a:highlight>
                  <a:srgbClr val="FFFFFF"/>
                </a:highlight>
              </a:rPr>
              <a:t>e</a:t>
            </a:r>
            <a:r>
              <a:rPr lang="en-DE" dirty="0">
                <a:highlight>
                  <a:srgbClr val="FFFFFF"/>
                </a:highlight>
              </a:rPr>
              <a:t>d </a:t>
            </a:r>
            <a:r>
              <a:rPr lang="en-GB" dirty="0">
                <a:highlight>
                  <a:srgbClr val="FFFFFF"/>
                </a:highlight>
              </a:rPr>
              <a:t>i</a:t>
            </a:r>
            <a:r>
              <a:rPr lang="en-DE" dirty="0">
                <a:highlight>
                  <a:srgbClr val="FFFFFF"/>
                </a:highlight>
              </a:rPr>
              <a:t>n 3</a:t>
            </a:r>
            <a:r>
              <a:rPr lang="en-GB" dirty="0">
                <a:highlight>
                  <a:srgbClr val="FFFFFF"/>
                </a:highlight>
              </a:rPr>
              <a:t>G</a:t>
            </a:r>
            <a:r>
              <a:rPr lang="en-DE" dirty="0">
                <a:highlight>
                  <a:srgbClr val="FFFFFF"/>
                </a:highlight>
              </a:rPr>
              <a:t>P</a:t>
            </a:r>
            <a:r>
              <a:rPr lang="en-GB" dirty="0">
                <a:highlight>
                  <a:srgbClr val="FFFFFF"/>
                </a:highlight>
              </a:rPr>
              <a:t>P</a:t>
            </a:r>
            <a:r>
              <a:rPr lang="en-DE" dirty="0">
                <a:highlight>
                  <a:srgbClr val="FFFFFF"/>
                </a:highlight>
              </a:rPr>
              <a:t> </a:t>
            </a:r>
            <a:r>
              <a:rPr lang="en-GB" dirty="0">
                <a:highlight>
                  <a:srgbClr val="FFFFFF"/>
                </a:highlight>
              </a:rPr>
              <a:t>s</a:t>
            </a:r>
            <a:r>
              <a:rPr lang="en-DE" dirty="0">
                <a:highlight>
                  <a:srgbClr val="FFFFFF"/>
                </a:highlight>
              </a:rPr>
              <a:t>pecifications</a:t>
            </a:r>
          </a:p>
          <a:p>
            <a:pPr marL="457200" lvl="1" indent="0">
              <a:buFont typeface="Arial" pitchFamily="34" charset="0"/>
              <a:buNone/>
              <a:defRPr/>
            </a:pPr>
            <a:endParaRPr lang="en-DE" dirty="0">
              <a:highlight>
                <a:srgbClr val="FFFFFF"/>
              </a:highlight>
            </a:endParaRPr>
          </a:p>
          <a:p>
            <a:pPr lvl="1">
              <a:defRPr/>
            </a:pPr>
            <a:r>
              <a:rPr lang="en-GB" dirty="0">
                <a:highlight>
                  <a:srgbClr val="FFFFFF"/>
                </a:highlight>
              </a:rPr>
              <a:t>I</a:t>
            </a:r>
            <a:r>
              <a:rPr lang="en-DE" dirty="0">
                <a:highlight>
                  <a:srgbClr val="FFFFFF"/>
                </a:highlight>
              </a:rPr>
              <a:t>E</a:t>
            </a:r>
            <a:r>
              <a:rPr lang="en-GB" dirty="0">
                <a:highlight>
                  <a:srgbClr val="FFFFFF"/>
                </a:highlight>
              </a:rPr>
              <a:t>T</a:t>
            </a:r>
            <a:r>
              <a:rPr lang="en-DE" dirty="0">
                <a:highlight>
                  <a:srgbClr val="FFFFFF"/>
                </a:highlight>
              </a:rPr>
              <a:t>F  </a:t>
            </a:r>
            <a:r>
              <a:rPr lang="en-GB" dirty="0">
                <a:highlight>
                  <a:srgbClr val="FFFFFF"/>
                </a:highlight>
              </a:rPr>
              <a:t>d</a:t>
            </a:r>
            <a:r>
              <a:rPr lang="en-DE" dirty="0">
                <a:highlight>
                  <a:srgbClr val="FFFFFF"/>
                </a:highlight>
              </a:rPr>
              <a:t>e</a:t>
            </a:r>
            <a:r>
              <a:rPr lang="en-GB" dirty="0">
                <a:highlight>
                  <a:srgbClr val="FFFFFF"/>
                </a:highlight>
              </a:rPr>
              <a:t>p</a:t>
            </a:r>
            <a:r>
              <a:rPr lang="en-DE" dirty="0">
                <a:highlight>
                  <a:srgbClr val="FFFFFF"/>
                </a:highlight>
              </a:rPr>
              <a:t>e</a:t>
            </a:r>
            <a:r>
              <a:rPr lang="en-GB" dirty="0">
                <a:highlight>
                  <a:srgbClr val="FFFFFF"/>
                </a:highlight>
              </a:rPr>
              <a:t>n</a:t>
            </a:r>
            <a:r>
              <a:rPr lang="en-DE" dirty="0">
                <a:highlight>
                  <a:srgbClr val="FFFFFF"/>
                </a:highlight>
              </a:rPr>
              <a:t>d</a:t>
            </a:r>
            <a:r>
              <a:rPr lang="en-GB" dirty="0">
                <a:highlight>
                  <a:srgbClr val="FFFFFF"/>
                </a:highlight>
              </a:rPr>
              <a:t>en</a:t>
            </a:r>
            <a:r>
              <a:rPr lang="en-DE" dirty="0">
                <a:highlight>
                  <a:srgbClr val="FFFFFF"/>
                </a:highlight>
              </a:rPr>
              <a:t>c</a:t>
            </a:r>
            <a:r>
              <a:rPr lang="en-GB" dirty="0">
                <a:highlight>
                  <a:srgbClr val="FFFFFF"/>
                </a:highlight>
              </a:rPr>
              <a:t>i</a:t>
            </a:r>
            <a:r>
              <a:rPr lang="en-DE" dirty="0">
                <a:highlight>
                  <a:srgbClr val="FFFFFF"/>
                </a:highlight>
              </a:rPr>
              <a:t>e</a:t>
            </a:r>
            <a:r>
              <a:rPr lang="en-GB" dirty="0">
                <a:highlight>
                  <a:srgbClr val="FFFFFF"/>
                </a:highlight>
              </a:rPr>
              <a:t>s</a:t>
            </a:r>
            <a:r>
              <a:rPr lang="en-DE" dirty="0">
                <a:highlight>
                  <a:srgbClr val="FFFFFF"/>
                </a:highlight>
              </a:rPr>
              <a:t> </a:t>
            </a:r>
            <a:r>
              <a:rPr lang="en-GB" dirty="0">
                <a:highlight>
                  <a:srgbClr val="FFFFFF"/>
                </a:highlight>
              </a:rPr>
              <a:t>n</a:t>
            </a:r>
            <a:r>
              <a:rPr lang="en-DE" dirty="0">
                <a:highlight>
                  <a:srgbClr val="FFFFFF"/>
                </a:highlight>
              </a:rPr>
              <a:t>e</a:t>
            </a:r>
            <a:r>
              <a:rPr lang="en-GB" dirty="0">
                <a:highlight>
                  <a:srgbClr val="FFFFFF"/>
                </a:highlight>
              </a:rPr>
              <a:t>w</a:t>
            </a:r>
            <a:r>
              <a:rPr lang="en-DE" dirty="0">
                <a:highlight>
                  <a:srgbClr val="FFFFFF"/>
                </a:highlight>
              </a:rPr>
              <a:t>l</a:t>
            </a:r>
            <a:r>
              <a:rPr lang="en-GB" dirty="0">
                <a:highlight>
                  <a:srgbClr val="FFFFFF"/>
                </a:highlight>
              </a:rPr>
              <a:t>y</a:t>
            </a:r>
            <a:r>
              <a:rPr lang="en-DE" dirty="0">
                <a:highlight>
                  <a:srgbClr val="FFFFFF"/>
                </a:highlight>
              </a:rPr>
              <a:t> </a:t>
            </a:r>
            <a:r>
              <a:rPr lang="en-GB" dirty="0">
                <a:highlight>
                  <a:srgbClr val="FFFFFF"/>
                </a:highlight>
              </a:rPr>
              <a:t>i</a:t>
            </a:r>
            <a:r>
              <a:rPr lang="en-DE" dirty="0">
                <a:highlight>
                  <a:srgbClr val="FFFFFF"/>
                </a:highlight>
              </a:rPr>
              <a:t>n</a:t>
            </a:r>
            <a:r>
              <a:rPr lang="en-GB" dirty="0">
                <a:highlight>
                  <a:srgbClr val="FFFFFF"/>
                </a:highlight>
              </a:rPr>
              <a:t>t</a:t>
            </a:r>
            <a:r>
              <a:rPr lang="en-DE" dirty="0">
                <a:highlight>
                  <a:srgbClr val="FFFFFF"/>
                </a:highlight>
              </a:rPr>
              <a:t>r</a:t>
            </a:r>
            <a:r>
              <a:rPr lang="en-GB" dirty="0">
                <a:highlight>
                  <a:srgbClr val="FFFFFF"/>
                </a:highlight>
              </a:rPr>
              <a:t>o</a:t>
            </a:r>
            <a:r>
              <a:rPr lang="en-DE" dirty="0">
                <a:highlight>
                  <a:srgbClr val="FFFFFF"/>
                </a:highlight>
              </a:rPr>
              <a:t>d</a:t>
            </a:r>
            <a:r>
              <a:rPr lang="en-GB" dirty="0">
                <a:highlight>
                  <a:srgbClr val="FFFFFF"/>
                </a:highlight>
              </a:rPr>
              <a:t>u</a:t>
            </a:r>
            <a:r>
              <a:rPr lang="en-DE" dirty="0">
                <a:highlight>
                  <a:srgbClr val="FFFFFF"/>
                </a:highlight>
              </a:rPr>
              <a:t>c</a:t>
            </a:r>
            <a:r>
              <a:rPr lang="en-GB" dirty="0">
                <a:highlight>
                  <a:srgbClr val="FFFFFF"/>
                </a:highlight>
              </a:rPr>
              <a:t>e</a:t>
            </a:r>
            <a:r>
              <a:rPr lang="en-DE" dirty="0">
                <a:highlight>
                  <a:srgbClr val="FFFFFF"/>
                </a:highlight>
              </a:rPr>
              <a:t>d in </a:t>
            </a:r>
            <a:r>
              <a:rPr lang="en-GB" dirty="0">
                <a:highlight>
                  <a:srgbClr val="FFFFFF"/>
                </a:highlight>
              </a:rPr>
              <a:t>a</a:t>
            </a:r>
            <a:r>
              <a:rPr lang="en-DE" dirty="0">
                <a:highlight>
                  <a:srgbClr val="FFFFFF"/>
                </a:highlight>
              </a:rPr>
              <a:t> 3GPP specification should be reported  to the workplan manager </a:t>
            </a:r>
            <a:r>
              <a:rPr lang="en-GB" dirty="0">
                <a:highlight>
                  <a:srgbClr val="FFFFFF"/>
                </a:highlight>
              </a:rPr>
              <a:t>b</a:t>
            </a:r>
            <a:r>
              <a:rPr lang="en-DE" dirty="0">
                <a:highlight>
                  <a:srgbClr val="FFFFFF"/>
                </a:highlight>
              </a:rPr>
              <a:t>y </a:t>
            </a:r>
            <a:r>
              <a:rPr lang="en-GB" dirty="0">
                <a:highlight>
                  <a:srgbClr val="FFFFFF"/>
                </a:highlight>
              </a:rPr>
              <a:t>t</a:t>
            </a:r>
            <a:r>
              <a:rPr lang="en-DE" dirty="0">
                <a:highlight>
                  <a:srgbClr val="FFFFFF"/>
                </a:highlight>
              </a:rPr>
              <a:t>h</a:t>
            </a:r>
            <a:r>
              <a:rPr lang="en-GB" dirty="0">
                <a:highlight>
                  <a:srgbClr val="FFFFFF"/>
                </a:highlight>
              </a:rPr>
              <a:t>e</a:t>
            </a:r>
            <a:r>
              <a:rPr lang="en-DE" dirty="0">
                <a:highlight>
                  <a:srgbClr val="FFFFFF"/>
                </a:highlight>
              </a:rPr>
              <a:t>  3GPP WG chair</a:t>
            </a:r>
            <a:r>
              <a:rPr lang="en-GB" dirty="0">
                <a:highlight>
                  <a:srgbClr val="FFFFFF"/>
                </a:highlight>
              </a:rPr>
              <a:t>s</a:t>
            </a:r>
            <a:r>
              <a:rPr lang="en-DE" dirty="0">
                <a:highlight>
                  <a:srgbClr val="FFFFFF"/>
                </a:highlight>
              </a:rPr>
              <a:t>.</a:t>
            </a:r>
          </a:p>
          <a:p>
            <a:pPr lvl="1">
              <a:defRPr/>
            </a:pPr>
            <a:r>
              <a:rPr lang="en-DE" dirty="0">
                <a:highlight>
                  <a:srgbClr val="FFFFFF"/>
                </a:highlight>
              </a:rPr>
              <a:t>IETF Coordinator  will trace the progress of the IETF draf</a:t>
            </a:r>
            <a:r>
              <a:rPr lang="en-GB" dirty="0">
                <a:highlight>
                  <a:srgbClr val="FFFFFF"/>
                </a:highlight>
              </a:rPr>
              <a:t>t</a:t>
            </a:r>
            <a:endParaRPr lang="en-DE" dirty="0">
              <a:highlight>
                <a:srgbClr val="FFFFFF"/>
              </a:highlight>
            </a:endParaRPr>
          </a:p>
          <a:p>
            <a:pPr lvl="1">
              <a:defRPr/>
            </a:pPr>
            <a:r>
              <a:rPr lang="en-DE" dirty="0">
                <a:highlight>
                  <a:srgbClr val="FFFFFF"/>
                </a:highlight>
              </a:rPr>
              <a:t>The workplan man</a:t>
            </a:r>
            <a:r>
              <a:rPr lang="en-GB">
                <a:highlight>
                  <a:srgbClr val="FFFFFF"/>
                </a:highlight>
              </a:rPr>
              <a:t>a</a:t>
            </a:r>
            <a:r>
              <a:rPr lang="en-DE">
                <a:highlight>
                  <a:srgbClr val="FFFFFF"/>
                </a:highlight>
              </a:rPr>
              <a:t>ge</a:t>
            </a:r>
            <a:r>
              <a:rPr lang="en-GB">
                <a:highlight>
                  <a:srgbClr val="FFFFFF"/>
                </a:highlight>
              </a:rPr>
              <a:t>r</a:t>
            </a:r>
            <a:r>
              <a:rPr lang="en-DE">
                <a:highlight>
                  <a:srgbClr val="FFFFFF"/>
                </a:highlight>
              </a:rPr>
              <a:t> </a:t>
            </a:r>
            <a:r>
              <a:rPr lang="en-DE" dirty="0">
                <a:highlight>
                  <a:srgbClr val="FFFFFF"/>
                </a:highlight>
              </a:rPr>
              <a:t>will add a line to the workplan for each IETF draft.</a:t>
            </a:r>
          </a:p>
          <a:p>
            <a:pPr lvl="1">
              <a:defRPr/>
            </a:pPr>
            <a:r>
              <a:rPr lang="en-DE" dirty="0">
                <a:highlight>
                  <a:srgbClr val="FFFFFF"/>
                </a:highlight>
              </a:rPr>
              <a:t>The workplan manager will mar</a:t>
            </a:r>
            <a:r>
              <a:rPr lang="en-GB" dirty="0">
                <a:highlight>
                  <a:srgbClr val="FFFFFF"/>
                </a:highlight>
              </a:rPr>
              <a:t>k</a:t>
            </a:r>
            <a:r>
              <a:rPr lang="en-DE" dirty="0">
                <a:highlight>
                  <a:srgbClr val="FFFFFF"/>
                </a:highlight>
              </a:rPr>
              <a:t> </a:t>
            </a:r>
            <a:r>
              <a:rPr lang="en-GB" dirty="0">
                <a:highlight>
                  <a:srgbClr val="FFFFFF"/>
                </a:highlight>
              </a:rPr>
              <a:t>t</a:t>
            </a:r>
            <a:r>
              <a:rPr lang="en-DE" dirty="0">
                <a:highlight>
                  <a:srgbClr val="FFFFFF"/>
                </a:highlight>
              </a:rPr>
              <a:t>h</a:t>
            </a:r>
            <a:r>
              <a:rPr lang="en-GB" dirty="0">
                <a:highlight>
                  <a:srgbClr val="FFFFFF"/>
                </a:highlight>
              </a:rPr>
              <a:t>e</a:t>
            </a:r>
            <a:r>
              <a:rPr lang="en-DE" dirty="0">
                <a:highlight>
                  <a:srgbClr val="FFFFFF"/>
                </a:highlight>
              </a:rPr>
              <a:t> </a:t>
            </a:r>
            <a:r>
              <a:rPr lang="en-GB" dirty="0">
                <a:highlight>
                  <a:srgbClr val="FFFFFF"/>
                </a:highlight>
              </a:rPr>
              <a:t>t</a:t>
            </a:r>
            <a:r>
              <a:rPr lang="en-DE" dirty="0">
                <a:highlight>
                  <a:srgbClr val="FFFFFF"/>
                </a:highlight>
              </a:rPr>
              <a:t>a</a:t>
            </a:r>
            <a:r>
              <a:rPr lang="en-GB" dirty="0">
                <a:highlight>
                  <a:srgbClr val="FFFFFF"/>
                </a:highlight>
              </a:rPr>
              <a:t>s</a:t>
            </a:r>
            <a:r>
              <a:rPr lang="en-DE" dirty="0">
                <a:highlight>
                  <a:srgbClr val="FFFFFF"/>
                </a:highlight>
              </a:rPr>
              <a:t>k </a:t>
            </a:r>
            <a:r>
              <a:rPr lang="en-GB" dirty="0">
                <a:highlight>
                  <a:srgbClr val="FFFFFF"/>
                </a:highlight>
              </a:rPr>
              <a:t>a</a:t>
            </a:r>
            <a:r>
              <a:rPr lang="en-DE" dirty="0">
                <a:highlight>
                  <a:srgbClr val="FFFFFF"/>
                </a:highlight>
              </a:rPr>
              <a:t>s </a:t>
            </a:r>
            <a:r>
              <a:rPr lang="en-GB" dirty="0">
                <a:highlight>
                  <a:srgbClr val="FFFFFF"/>
                </a:highlight>
              </a:rPr>
              <a:t>c</a:t>
            </a:r>
            <a:r>
              <a:rPr lang="en-DE" dirty="0">
                <a:highlight>
                  <a:srgbClr val="FFFFFF"/>
                </a:highlight>
              </a:rPr>
              <a:t>o</a:t>
            </a:r>
            <a:r>
              <a:rPr lang="en-GB" dirty="0">
                <a:highlight>
                  <a:srgbClr val="FFFFFF"/>
                </a:highlight>
              </a:rPr>
              <a:t>m</a:t>
            </a:r>
            <a:r>
              <a:rPr lang="en-DE" dirty="0">
                <a:highlight>
                  <a:srgbClr val="FFFFFF"/>
                </a:highlight>
              </a:rPr>
              <a:t>p</a:t>
            </a:r>
            <a:r>
              <a:rPr lang="en-GB" dirty="0">
                <a:highlight>
                  <a:srgbClr val="FFFFFF"/>
                </a:highlight>
              </a:rPr>
              <a:t>l</a:t>
            </a:r>
            <a:r>
              <a:rPr lang="en-DE" dirty="0">
                <a:highlight>
                  <a:srgbClr val="FFFFFF"/>
                </a:highlight>
              </a:rPr>
              <a:t>e</a:t>
            </a:r>
            <a:r>
              <a:rPr lang="en-GB" dirty="0">
                <a:highlight>
                  <a:srgbClr val="FFFFFF"/>
                </a:highlight>
              </a:rPr>
              <a:t>t</a:t>
            </a:r>
            <a:r>
              <a:rPr lang="en-DE" dirty="0">
                <a:highlight>
                  <a:srgbClr val="FFFFFF"/>
                </a:highlight>
              </a:rPr>
              <a:t>e</a:t>
            </a:r>
            <a:r>
              <a:rPr lang="en-GB" dirty="0">
                <a:highlight>
                  <a:srgbClr val="FFFFFF"/>
                </a:highlight>
              </a:rPr>
              <a:t>d</a:t>
            </a:r>
            <a:r>
              <a:rPr lang="en-DE" dirty="0">
                <a:highlight>
                  <a:srgbClr val="FFFFFF"/>
                </a:highlight>
              </a:rPr>
              <a:t> </a:t>
            </a:r>
            <a:r>
              <a:rPr lang="en-GB" dirty="0">
                <a:highlight>
                  <a:srgbClr val="FFFFFF"/>
                </a:highlight>
              </a:rPr>
              <a:t>o</a:t>
            </a:r>
            <a:r>
              <a:rPr lang="en-DE" dirty="0">
                <a:highlight>
                  <a:srgbClr val="FFFFFF"/>
                </a:highlight>
              </a:rPr>
              <a:t>n</a:t>
            </a:r>
            <a:r>
              <a:rPr lang="en-GB" dirty="0">
                <a:highlight>
                  <a:srgbClr val="FFFFFF"/>
                </a:highlight>
              </a:rPr>
              <a:t>c</a:t>
            </a:r>
            <a:r>
              <a:rPr lang="en-DE" dirty="0">
                <a:highlight>
                  <a:srgbClr val="FFFFFF"/>
                </a:highlight>
              </a:rPr>
              <a:t>e </a:t>
            </a:r>
            <a:r>
              <a:rPr lang="en-GB" dirty="0">
                <a:highlight>
                  <a:srgbClr val="FFFFFF"/>
                </a:highlight>
              </a:rPr>
              <a:t>t</a:t>
            </a:r>
            <a:r>
              <a:rPr lang="en-DE" dirty="0">
                <a:highlight>
                  <a:srgbClr val="FFFFFF"/>
                </a:highlight>
              </a:rPr>
              <a:t>h</a:t>
            </a:r>
            <a:r>
              <a:rPr lang="en-GB" dirty="0">
                <a:highlight>
                  <a:srgbClr val="FFFFFF"/>
                </a:highlight>
              </a:rPr>
              <a:t>e</a:t>
            </a:r>
            <a:r>
              <a:rPr lang="en-DE" dirty="0">
                <a:highlight>
                  <a:srgbClr val="FFFFFF"/>
                </a:highlight>
              </a:rPr>
              <a:t> IETF draft becomes an RFC and the RFC is referenced in the 3GPP TS</a:t>
            </a:r>
            <a:endParaRPr lang="en-US" dirty="0">
              <a:highlight>
                <a:srgbClr val="FFFF00"/>
              </a:highlight>
            </a:endParaRPr>
          </a:p>
          <a:p>
            <a:pPr lvl="1">
              <a:defRPr/>
            </a:pPr>
            <a:endParaRPr lang="en-DE" dirty="0">
              <a:highlight>
                <a:srgbClr val="FFFF00"/>
              </a:highlight>
            </a:endParaRPr>
          </a:p>
          <a:p>
            <a:pPr lvl="1">
              <a:defRPr/>
            </a:pPr>
            <a:endParaRPr lang="fr-FR" dirty="0"/>
          </a:p>
          <a:p>
            <a:pPr>
              <a:defRPr/>
            </a:pPr>
            <a:endParaRPr lang="fr-FR" dirty="0"/>
          </a:p>
          <a:p>
            <a:pPr>
              <a:defRPr/>
            </a:pPr>
            <a:endParaRPr lang="fr-FR" dirty="0"/>
          </a:p>
        </p:txBody>
      </p:sp>
      <p:sp>
        <p:nvSpPr>
          <p:cNvPr id="2" name="Title 1">
            <a:extLst>
              <a:ext uri="{FF2B5EF4-FFF2-40B4-BE49-F238E27FC236}">
                <a16:creationId xmlns:a16="http://schemas.microsoft.com/office/drawing/2014/main" id="{D84570C1-CC35-F922-6A6E-07E20064B192}"/>
              </a:ext>
            </a:extLst>
          </p:cNvPr>
          <p:cNvSpPr>
            <a:spLocks noGrp="1"/>
          </p:cNvSpPr>
          <p:nvPr>
            <p:ph type="title"/>
          </p:nvPr>
        </p:nvSpPr>
        <p:spPr>
          <a:xfrm>
            <a:off x="881230" y="644001"/>
            <a:ext cx="8940501" cy="636439"/>
          </a:xfrm>
        </p:spPr>
        <p:txBody>
          <a:bodyPr/>
          <a:lstStyle/>
          <a:p>
            <a:r>
              <a:rPr lang="sv-SE" sz="3600" dirty="0"/>
              <a:t>Reminder on IETF dependencies (SP-241893)</a:t>
            </a: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003CB1-C825-43FC-AB97-E8C8097E0059}"/>
              </a:ext>
            </a:extLst>
          </p:cNvPr>
          <p:cNvSpPr>
            <a:spLocks noGrp="1"/>
          </p:cNvSpPr>
          <p:nvPr>
            <p:ph type="title"/>
          </p:nvPr>
        </p:nvSpPr>
        <p:spPr/>
        <p:txBody>
          <a:bodyPr/>
          <a:lstStyle/>
          <a:p>
            <a:pPr>
              <a:defRPr/>
            </a:pPr>
            <a:r>
              <a:rPr lang="fr-FR" altLang="en-US" dirty="0" err="1"/>
              <a:t>Referenced</a:t>
            </a:r>
            <a:r>
              <a:rPr lang="fr-FR" altLang="en-US" dirty="0"/>
              <a:t> </a:t>
            </a:r>
            <a:r>
              <a:rPr lang="fr-FR" altLang="en-US" dirty="0" err="1"/>
              <a:t>Expired</a:t>
            </a:r>
            <a:r>
              <a:rPr lang="fr-FR" altLang="en-US" dirty="0"/>
              <a:t> drafts</a:t>
            </a:r>
            <a:r>
              <a:rPr lang="en-DE" altLang="en-US" dirty="0"/>
              <a:t> (</a:t>
            </a:r>
            <a:r>
              <a:rPr lang="en-US" altLang="en-US" dirty="0"/>
              <a:t>2</a:t>
            </a:r>
            <a:r>
              <a:rPr lang="en-DE" altLang="en-US" dirty="0"/>
              <a:t>/</a:t>
            </a:r>
            <a:r>
              <a:rPr lang="en-US" altLang="en-US" dirty="0"/>
              <a:t>3</a:t>
            </a:r>
            <a:r>
              <a:rPr lang="en-DE" altLang="en-US" dirty="0"/>
              <a:t>)</a:t>
            </a:r>
            <a:endParaRPr lang="en-US" dirty="0">
              <a:highlight>
                <a:srgbClr val="FFFFFF"/>
              </a:highlight>
            </a:endParaRPr>
          </a:p>
        </p:txBody>
      </p:sp>
      <p:sp>
        <p:nvSpPr>
          <p:cNvPr id="3" name="Espace réservé du contenu 2">
            <a:extLst>
              <a:ext uri="{FF2B5EF4-FFF2-40B4-BE49-F238E27FC236}">
                <a16:creationId xmlns:a16="http://schemas.microsoft.com/office/drawing/2014/main" id="{2B1F4ED6-9688-4425-86F0-765B5FF70CC2}"/>
              </a:ext>
            </a:extLst>
          </p:cNvPr>
          <p:cNvSpPr>
            <a:spLocks noGrp="1"/>
          </p:cNvSpPr>
          <p:nvPr>
            <p:ph idx="1"/>
          </p:nvPr>
        </p:nvSpPr>
        <p:spPr>
          <a:xfrm>
            <a:off x="591312" y="1862201"/>
            <a:ext cx="10515600" cy="4351338"/>
          </a:xfrm>
        </p:spPr>
        <p:txBody>
          <a:bodyPr/>
          <a:lstStyle/>
          <a:p>
            <a:pPr>
              <a:defRPr/>
            </a:pPr>
            <a:r>
              <a:rPr lang="en-US" altLang="en-US" dirty="0">
                <a:solidFill>
                  <a:srgbClr val="212529"/>
                </a:solidFill>
                <a:latin typeface="Inter"/>
                <a:hlinkClick r:id="rId2"/>
              </a:rPr>
              <a:t>draft-bhutton-json-schema-01</a:t>
            </a:r>
            <a:endParaRPr lang="en-US" dirty="0">
              <a:highlight>
                <a:srgbClr val="FFFFFF"/>
              </a:highlight>
            </a:endParaRPr>
          </a:p>
          <a:p>
            <a:pPr lvl="1">
              <a:defRPr/>
            </a:pPr>
            <a:r>
              <a:rPr lang="en-US" dirty="0">
                <a:highlight>
                  <a:srgbClr val="FFFFFF"/>
                </a:highlight>
              </a:rPr>
              <a:t>Title: </a:t>
            </a:r>
            <a:r>
              <a:rPr lang="en-GB" dirty="0">
                <a:highlight>
                  <a:srgbClr val="FFFFFF"/>
                </a:highlight>
              </a:rPr>
              <a:t>JSON Schema: A Media Type for Describing JSON Documents</a:t>
            </a:r>
          </a:p>
          <a:p>
            <a:pPr lvl="1">
              <a:defRPr/>
            </a:pPr>
            <a:r>
              <a:rPr lang="en-US" dirty="0">
                <a:highlight>
                  <a:srgbClr val="FFFFFF"/>
                </a:highlight>
              </a:rPr>
              <a:t>Status: </a:t>
            </a:r>
            <a:r>
              <a:rPr lang="de-DE" dirty="0"/>
              <a:t>Last version published in 06/2022</a:t>
            </a:r>
            <a:endParaRPr lang="en-US" dirty="0">
              <a:solidFill>
                <a:srgbClr val="FF0000"/>
              </a:solidFill>
            </a:endParaRPr>
          </a:p>
          <a:p>
            <a:pPr lvl="1">
              <a:defRPr/>
            </a:pPr>
            <a:r>
              <a:rPr lang="de-DE" dirty="0">
                <a:highlight>
                  <a:srgbClr val="FFFFFF"/>
                </a:highlight>
              </a:rPr>
              <a:t>Expired internet draft</a:t>
            </a:r>
            <a:r>
              <a:rPr lang="en-US" dirty="0">
                <a:highlight>
                  <a:srgbClr val="FFFFFF"/>
                </a:highlight>
              </a:rPr>
              <a:t>, </a:t>
            </a:r>
            <a:r>
              <a:rPr lang="en-DE" dirty="0">
                <a:highlight>
                  <a:srgbClr val="FFFFFF"/>
                </a:highlight>
              </a:rPr>
              <a:t>S</a:t>
            </a:r>
            <a:r>
              <a:rPr lang="en-GB" dirty="0">
                <a:highlight>
                  <a:srgbClr val="FFFFFF"/>
                </a:highlight>
              </a:rPr>
              <a:t>A</a:t>
            </a:r>
            <a:r>
              <a:rPr lang="en-DE" dirty="0">
                <a:highlight>
                  <a:srgbClr val="FFFFFF"/>
                </a:highlight>
              </a:rPr>
              <a:t>4 </a:t>
            </a:r>
            <a:r>
              <a:rPr lang="en-GB" dirty="0">
                <a:highlight>
                  <a:srgbClr val="FFFFFF"/>
                </a:highlight>
              </a:rPr>
              <a:t>a</a:t>
            </a:r>
            <a:r>
              <a:rPr lang="en-DE" dirty="0">
                <a:highlight>
                  <a:srgbClr val="FFFFFF"/>
                </a:highlight>
              </a:rPr>
              <a:t>n</a:t>
            </a:r>
            <a:r>
              <a:rPr lang="en-GB" dirty="0">
                <a:highlight>
                  <a:srgbClr val="FFFFFF"/>
                </a:highlight>
              </a:rPr>
              <a:t>d</a:t>
            </a:r>
            <a:r>
              <a:rPr lang="en-DE" dirty="0">
                <a:highlight>
                  <a:srgbClr val="FFFFFF"/>
                </a:highlight>
              </a:rPr>
              <a:t> </a:t>
            </a:r>
            <a:r>
              <a:rPr lang="en-US" dirty="0">
                <a:highlight>
                  <a:srgbClr val="FFFFFF"/>
                </a:highlight>
              </a:rPr>
              <a:t>SA</a:t>
            </a:r>
            <a:r>
              <a:rPr lang="en-DE" dirty="0">
                <a:highlight>
                  <a:srgbClr val="FFFFFF"/>
                </a:highlight>
              </a:rPr>
              <a:t>5</a:t>
            </a:r>
            <a:r>
              <a:rPr lang="en-US" dirty="0">
                <a:highlight>
                  <a:srgbClr val="FFFFFF"/>
                </a:highlight>
              </a:rPr>
              <a:t> referenced </a:t>
            </a:r>
            <a:r>
              <a:rPr lang="en-DE" dirty="0">
                <a:highlight>
                  <a:srgbClr val="FFFFFF"/>
                </a:highlight>
                <a:hlinkClick r:id="rId3"/>
              </a:rPr>
              <a:t>o</a:t>
            </a:r>
            <a:r>
              <a:rPr lang="en-GB" dirty="0">
                <a:highlight>
                  <a:srgbClr val="FFFFFF"/>
                </a:highlight>
                <a:hlinkClick r:id="rId3"/>
              </a:rPr>
              <a:t>l</a:t>
            </a:r>
            <a:r>
              <a:rPr lang="en-DE" dirty="0">
                <a:highlight>
                  <a:srgbClr val="FFFFFF"/>
                </a:highlight>
                <a:hlinkClick r:id="rId3"/>
              </a:rPr>
              <a:t>d</a:t>
            </a:r>
            <a:r>
              <a:rPr lang="en-GB" dirty="0">
                <a:highlight>
                  <a:srgbClr val="FFFFFF"/>
                </a:highlight>
                <a:hlinkClick r:id="rId3"/>
              </a:rPr>
              <a:t>e</a:t>
            </a:r>
            <a:r>
              <a:rPr lang="en-DE" dirty="0">
                <a:highlight>
                  <a:srgbClr val="FFFFFF"/>
                </a:highlight>
                <a:hlinkClick r:id="rId3"/>
              </a:rPr>
              <a:t>r </a:t>
            </a:r>
            <a:r>
              <a:rPr lang="en-GB" dirty="0">
                <a:highlight>
                  <a:srgbClr val="FFFFFF"/>
                </a:highlight>
                <a:hlinkClick r:id="rId3"/>
              </a:rPr>
              <a:t>v</a:t>
            </a:r>
            <a:r>
              <a:rPr lang="en-DE" dirty="0">
                <a:highlight>
                  <a:srgbClr val="FFFFFF"/>
                </a:highlight>
                <a:hlinkClick r:id="rId3"/>
              </a:rPr>
              <a:t>e</a:t>
            </a:r>
            <a:r>
              <a:rPr lang="en-GB" dirty="0">
                <a:highlight>
                  <a:srgbClr val="FFFFFF"/>
                </a:highlight>
                <a:hlinkClick r:id="rId3"/>
              </a:rPr>
              <a:t>r</a:t>
            </a:r>
            <a:r>
              <a:rPr lang="en-DE" dirty="0">
                <a:highlight>
                  <a:srgbClr val="FFFFFF"/>
                </a:highlight>
                <a:hlinkClick r:id="rId3"/>
              </a:rPr>
              <a:t>s</a:t>
            </a:r>
            <a:r>
              <a:rPr lang="en-GB" dirty="0" err="1">
                <a:highlight>
                  <a:srgbClr val="FFFFFF"/>
                </a:highlight>
                <a:hlinkClick r:id="rId3"/>
              </a:rPr>
              <a:t>i</a:t>
            </a:r>
            <a:r>
              <a:rPr lang="en-DE" dirty="0">
                <a:highlight>
                  <a:srgbClr val="FFFFFF"/>
                </a:highlight>
                <a:hlinkClick r:id="rId3"/>
              </a:rPr>
              <a:t>o</a:t>
            </a:r>
            <a:r>
              <a:rPr lang="en-GB" dirty="0">
                <a:highlight>
                  <a:srgbClr val="FFFFFF"/>
                </a:highlight>
                <a:hlinkClick r:id="rId3"/>
              </a:rPr>
              <a:t>n</a:t>
            </a:r>
            <a:r>
              <a:rPr lang="en-DE" dirty="0">
                <a:highlight>
                  <a:srgbClr val="FFFFFF"/>
                </a:highlight>
                <a:hlinkClick r:id="rId3"/>
              </a:rPr>
              <a:t>s </a:t>
            </a:r>
            <a:r>
              <a:rPr lang="en-US" dirty="0">
                <a:highlight>
                  <a:srgbClr val="FFFFFF"/>
                </a:highlight>
              </a:rPr>
              <a:t>in </a:t>
            </a:r>
            <a:r>
              <a:rPr lang="en-DE" dirty="0">
                <a:highlight>
                  <a:srgbClr val="FFFFFF"/>
                </a:highlight>
              </a:rPr>
              <a:t> </a:t>
            </a:r>
            <a:r>
              <a:rPr lang="en-GB" dirty="0">
                <a:highlight>
                  <a:srgbClr val="FFFFFF"/>
                </a:highlight>
              </a:rPr>
              <a:t>T</a:t>
            </a:r>
            <a:r>
              <a:rPr lang="en-DE" dirty="0">
                <a:highlight>
                  <a:srgbClr val="FFFFFF"/>
                </a:highlight>
              </a:rPr>
              <a:t>S 26.346, </a:t>
            </a:r>
            <a:r>
              <a:rPr lang="en-GB" dirty="0">
                <a:highlight>
                  <a:srgbClr val="FFFFFF"/>
                </a:highlight>
              </a:rPr>
              <a:t>T</a:t>
            </a:r>
            <a:r>
              <a:rPr lang="en-DE" dirty="0">
                <a:highlight>
                  <a:srgbClr val="FFFFFF"/>
                </a:highlight>
              </a:rPr>
              <a:t>S 26.348, T</a:t>
            </a:r>
            <a:r>
              <a:rPr lang="en-GB" dirty="0">
                <a:highlight>
                  <a:srgbClr val="FFFFFF"/>
                </a:highlight>
              </a:rPr>
              <a:t>S</a:t>
            </a:r>
            <a:r>
              <a:rPr lang="en-DE" dirty="0">
                <a:highlight>
                  <a:srgbClr val="FFFFFF"/>
                </a:highlight>
              </a:rPr>
              <a:t> 32.158 </a:t>
            </a:r>
            <a:r>
              <a:rPr lang="en-GB" dirty="0">
                <a:highlight>
                  <a:srgbClr val="FFFFFF"/>
                </a:highlight>
              </a:rPr>
              <a:t>a</a:t>
            </a:r>
            <a:r>
              <a:rPr lang="en-DE" dirty="0" err="1">
                <a:highlight>
                  <a:srgbClr val="FFFFFF"/>
                </a:highlight>
              </a:rPr>
              <a:t>nd</a:t>
            </a:r>
            <a:r>
              <a:rPr lang="en-DE" dirty="0">
                <a:highlight>
                  <a:srgbClr val="FFFFFF"/>
                </a:highlight>
              </a:rPr>
              <a:t> TS 3</a:t>
            </a:r>
            <a:r>
              <a:rPr lang="en-US" dirty="0">
                <a:highlight>
                  <a:srgbClr val="FFFFFF"/>
                </a:highlight>
              </a:rPr>
              <a:t>2.</a:t>
            </a:r>
            <a:r>
              <a:rPr lang="en-DE" dirty="0">
                <a:highlight>
                  <a:srgbClr val="FFFFFF"/>
                </a:highlight>
              </a:rPr>
              <a:t>160</a:t>
            </a:r>
          </a:p>
          <a:p>
            <a:pPr>
              <a:defRPr/>
            </a:pPr>
            <a:r>
              <a:rPr lang="en-DE" sz="2000" dirty="0">
                <a:highlight>
                  <a:srgbClr val="FFFFFF"/>
                </a:highlight>
              </a:rPr>
              <a:t>Note: </a:t>
            </a:r>
            <a:r>
              <a:rPr lang="en-GB" sz="2000" dirty="0">
                <a:highlight>
                  <a:srgbClr val="FFFFFF"/>
                </a:highlight>
              </a:rPr>
              <a:t>T</a:t>
            </a:r>
            <a:r>
              <a:rPr lang="en-US" sz="2000" dirty="0">
                <a:highlight>
                  <a:srgbClr val="FFFFFF"/>
                </a:highlight>
              </a:rPr>
              <a:t>he JSON Schema TSC ( </a:t>
            </a:r>
            <a:r>
              <a:rPr lang="en-US" sz="2000" u="sng" dirty="0">
                <a:highlight>
                  <a:srgbClr val="FFFFFF"/>
                </a:highlight>
                <a:hlinkClick r:id="rId4"/>
              </a:rPr>
              <a:t>https://json-schema.org/slack</a:t>
            </a:r>
            <a:r>
              <a:rPr lang="en-DE" sz="2000" u="sng" dirty="0">
                <a:highlight>
                  <a:srgbClr val="FFFFFF"/>
                </a:highlight>
              </a:rPr>
              <a:t> )</a:t>
            </a:r>
            <a:r>
              <a:rPr lang="en-US" sz="2000" dirty="0">
                <a:highlight>
                  <a:srgbClr val="FFFFFF"/>
                </a:highlight>
              </a:rPr>
              <a:t>,it is open if a new draft will be provided to IETF.</a:t>
            </a:r>
            <a:br>
              <a:rPr lang="en-US" sz="2000" dirty="0">
                <a:highlight>
                  <a:srgbClr val="FFFFFF"/>
                </a:highlight>
              </a:rPr>
            </a:br>
            <a:r>
              <a:rPr lang="en-US" sz="2000" dirty="0">
                <a:highlight>
                  <a:srgbClr val="FFFFFF"/>
                </a:highlight>
              </a:rPr>
              <a:t>The latest versions of JSON Schema can be found here: </a:t>
            </a:r>
            <a:r>
              <a:rPr lang="en-US" sz="2000" u="sng" dirty="0">
                <a:highlight>
                  <a:srgbClr val="FFFFFF"/>
                </a:highlight>
                <a:hlinkClick r:id="rId5"/>
              </a:rPr>
              <a:t>https://json-schema.org/specification</a:t>
            </a:r>
            <a:br>
              <a:rPr lang="en-US" sz="2000" dirty="0">
                <a:highlight>
                  <a:srgbClr val="FFFFFF"/>
                </a:highlight>
              </a:rPr>
            </a:br>
            <a:r>
              <a:rPr lang="en-US" sz="2000" dirty="0">
                <a:highlight>
                  <a:srgbClr val="FFFFFF"/>
                </a:highlight>
              </a:rPr>
              <a:t>Copyrights do not allow  3GPP to reference. 3GPP need to reference the expired draft version on IETF server.</a:t>
            </a:r>
            <a:br>
              <a:rPr lang="en-US" sz="2000" dirty="0">
                <a:highlight>
                  <a:srgbClr val="FFFFFF"/>
                </a:highlight>
              </a:rPr>
            </a:br>
            <a:endParaRPr lang="en-US" sz="2000" dirty="0">
              <a:highlight>
                <a:srgbClr val="FFFFFF"/>
              </a:highlight>
            </a:endParaRPr>
          </a:p>
          <a:p>
            <a:pPr lvl="1">
              <a:defRPr/>
            </a:pPr>
            <a:endParaRPr lang="en-DE" dirty="0">
              <a:highlight>
                <a:srgbClr val="FFFF00"/>
              </a:highlight>
            </a:endParaRPr>
          </a:p>
          <a:p>
            <a:pPr lvl="1">
              <a:defRPr/>
            </a:pPr>
            <a:endParaRPr lang="fr-FR" dirty="0"/>
          </a:p>
          <a:p>
            <a:pPr>
              <a:defRPr/>
            </a:pPr>
            <a:endParaRPr lang="fr-FR" dirty="0"/>
          </a:p>
          <a:p>
            <a:pPr>
              <a:defRPr/>
            </a:pPr>
            <a:endParaRPr lang="fr-FR" dirty="0"/>
          </a:p>
        </p:txBody>
      </p:sp>
    </p:spTree>
    <p:extLst>
      <p:ext uri="{BB962C8B-B14F-4D97-AF65-F5344CB8AC3E}">
        <p14:creationId xmlns:p14="http://schemas.microsoft.com/office/powerpoint/2010/main" val="500993736"/>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003CB1-C825-43FC-AB97-E8C8097E0059}"/>
              </a:ext>
            </a:extLst>
          </p:cNvPr>
          <p:cNvSpPr>
            <a:spLocks noGrp="1"/>
          </p:cNvSpPr>
          <p:nvPr>
            <p:ph type="title"/>
          </p:nvPr>
        </p:nvSpPr>
        <p:spPr/>
        <p:txBody>
          <a:bodyPr/>
          <a:lstStyle/>
          <a:p>
            <a:pPr>
              <a:defRPr/>
            </a:pPr>
            <a:r>
              <a:rPr lang="fr-FR" altLang="en-US" dirty="0" err="1"/>
              <a:t>Referenced</a:t>
            </a:r>
            <a:r>
              <a:rPr lang="fr-FR" altLang="en-US" dirty="0"/>
              <a:t> </a:t>
            </a:r>
            <a:r>
              <a:rPr lang="fr-FR" altLang="en-US" dirty="0" err="1"/>
              <a:t>Expired</a:t>
            </a:r>
            <a:r>
              <a:rPr lang="fr-FR" altLang="en-US" dirty="0"/>
              <a:t> drafts</a:t>
            </a:r>
            <a:r>
              <a:rPr lang="en-DE" altLang="en-US" dirty="0"/>
              <a:t> (</a:t>
            </a:r>
            <a:r>
              <a:rPr lang="en-US" altLang="en-US" dirty="0"/>
              <a:t>3</a:t>
            </a:r>
            <a:r>
              <a:rPr lang="en-DE" altLang="en-US" dirty="0"/>
              <a:t>/</a:t>
            </a:r>
            <a:r>
              <a:rPr lang="en-US" altLang="en-US" dirty="0"/>
              <a:t>3</a:t>
            </a:r>
            <a:r>
              <a:rPr lang="en-DE" altLang="en-US" dirty="0"/>
              <a:t>)</a:t>
            </a:r>
            <a:endParaRPr lang="en-US" dirty="0">
              <a:highlight>
                <a:srgbClr val="FFFFFF"/>
              </a:highlight>
            </a:endParaRPr>
          </a:p>
        </p:txBody>
      </p:sp>
      <p:sp>
        <p:nvSpPr>
          <p:cNvPr id="3" name="Espace réservé du contenu 2">
            <a:extLst>
              <a:ext uri="{FF2B5EF4-FFF2-40B4-BE49-F238E27FC236}">
                <a16:creationId xmlns:a16="http://schemas.microsoft.com/office/drawing/2014/main" id="{2B1F4ED6-9688-4425-86F0-765B5FF70CC2}"/>
              </a:ext>
            </a:extLst>
          </p:cNvPr>
          <p:cNvSpPr>
            <a:spLocks noGrp="1"/>
          </p:cNvSpPr>
          <p:nvPr>
            <p:ph idx="1"/>
          </p:nvPr>
        </p:nvSpPr>
        <p:spPr>
          <a:xfrm>
            <a:off x="591312" y="1862201"/>
            <a:ext cx="10515600" cy="4351338"/>
          </a:xfrm>
        </p:spPr>
        <p:txBody>
          <a:bodyPr/>
          <a:lstStyle/>
          <a:p>
            <a:r>
              <a:rPr lang="en-US" u="sng" dirty="0">
                <a:hlinkClick r:id="rId2"/>
              </a:rPr>
              <a:t>draft-</a:t>
            </a:r>
            <a:r>
              <a:rPr lang="en-US" u="sng" dirty="0" err="1">
                <a:hlinkClick r:id="rId2"/>
              </a:rPr>
              <a:t>bhutton</a:t>
            </a:r>
            <a:r>
              <a:rPr lang="en-US" u="sng" dirty="0">
                <a:hlinkClick r:id="rId2"/>
              </a:rPr>
              <a:t>-json-schema-validation</a:t>
            </a:r>
            <a:endParaRPr lang="en-GB" dirty="0"/>
          </a:p>
          <a:p>
            <a:pPr lvl="1"/>
            <a:r>
              <a:rPr lang="en-US" dirty="0"/>
              <a:t>Title: JSON Schema Validation: A Vocabulary for Structural Validation of JSON</a:t>
            </a:r>
            <a:endParaRPr lang="en-GB" dirty="0"/>
          </a:p>
          <a:p>
            <a:pPr lvl="1"/>
            <a:r>
              <a:rPr lang="en-US" dirty="0"/>
              <a:t>Status: Last version published 06/2022</a:t>
            </a:r>
            <a:endParaRPr lang="en-GB" dirty="0"/>
          </a:p>
          <a:p>
            <a:pPr lvl="1"/>
            <a:r>
              <a:rPr lang="en-US" dirty="0">
                <a:solidFill>
                  <a:srgbClr val="FF0000"/>
                </a:solidFill>
              </a:rPr>
              <a:t>Expired</a:t>
            </a:r>
            <a:r>
              <a:rPr lang="de-DE" dirty="0">
                <a:solidFill>
                  <a:srgbClr val="FF0000"/>
                </a:solidFill>
                <a:highlight>
                  <a:srgbClr val="FFFFFF"/>
                </a:highlight>
              </a:rPr>
              <a:t> internet draft, </a:t>
            </a:r>
            <a:r>
              <a:rPr lang="en-US" dirty="0"/>
              <a:t>SA4 referenced in </a:t>
            </a:r>
            <a:r>
              <a:rPr lang="en-DE" dirty="0"/>
              <a:t>T</a:t>
            </a:r>
            <a:r>
              <a:rPr lang="en-GB" dirty="0"/>
              <a:t>S</a:t>
            </a:r>
            <a:r>
              <a:rPr lang="en-DE" dirty="0"/>
              <a:t> 2</a:t>
            </a:r>
            <a:r>
              <a:rPr lang="en-US" dirty="0"/>
              <a:t>6</a:t>
            </a:r>
            <a:r>
              <a:rPr lang="en-DE" dirty="0"/>
              <a:t>.510 </a:t>
            </a:r>
            <a:r>
              <a:rPr lang="en-GB" dirty="0"/>
              <a:t>a</a:t>
            </a:r>
            <a:r>
              <a:rPr lang="en-DE" dirty="0"/>
              <a:t>n</a:t>
            </a:r>
            <a:r>
              <a:rPr lang="en-GB" dirty="0"/>
              <a:t>d</a:t>
            </a:r>
            <a:r>
              <a:rPr lang="en-DE" dirty="0"/>
              <a:t> </a:t>
            </a:r>
            <a:r>
              <a:rPr lang="en-US" dirty="0"/>
              <a:t>TS 26.512 </a:t>
            </a:r>
            <a:r>
              <a:rPr lang="en-DE" dirty="0"/>
              <a:t>, </a:t>
            </a:r>
            <a:r>
              <a:rPr lang="en-US" dirty="0">
                <a:highlight>
                  <a:srgbClr val="FFFFFF"/>
                </a:highlight>
              </a:rPr>
              <a:t>SA</a:t>
            </a:r>
            <a:r>
              <a:rPr lang="en-DE" dirty="0">
                <a:highlight>
                  <a:srgbClr val="FFFFFF"/>
                </a:highlight>
              </a:rPr>
              <a:t>5</a:t>
            </a:r>
            <a:r>
              <a:rPr lang="en-US" dirty="0">
                <a:highlight>
                  <a:srgbClr val="FFFFFF"/>
                </a:highlight>
              </a:rPr>
              <a:t> referenced </a:t>
            </a:r>
            <a:r>
              <a:rPr lang="en-DE" dirty="0">
                <a:highlight>
                  <a:srgbClr val="FFFFFF"/>
                </a:highlight>
                <a:hlinkClick r:id="rId3"/>
              </a:rPr>
              <a:t>o</a:t>
            </a:r>
            <a:r>
              <a:rPr lang="en-GB" dirty="0">
                <a:highlight>
                  <a:srgbClr val="FFFFFF"/>
                </a:highlight>
                <a:hlinkClick r:id="rId3"/>
              </a:rPr>
              <a:t>l</a:t>
            </a:r>
            <a:r>
              <a:rPr lang="en-DE" dirty="0">
                <a:highlight>
                  <a:srgbClr val="FFFFFF"/>
                </a:highlight>
                <a:hlinkClick r:id="rId3"/>
              </a:rPr>
              <a:t>d</a:t>
            </a:r>
            <a:r>
              <a:rPr lang="en-GB" dirty="0">
                <a:highlight>
                  <a:srgbClr val="FFFFFF"/>
                </a:highlight>
                <a:hlinkClick r:id="rId3"/>
              </a:rPr>
              <a:t>e</a:t>
            </a:r>
            <a:r>
              <a:rPr lang="en-DE" dirty="0">
                <a:highlight>
                  <a:srgbClr val="FFFFFF"/>
                </a:highlight>
                <a:hlinkClick r:id="rId3"/>
              </a:rPr>
              <a:t>r </a:t>
            </a:r>
            <a:r>
              <a:rPr lang="en-GB" dirty="0">
                <a:highlight>
                  <a:srgbClr val="FFFFFF"/>
                </a:highlight>
                <a:hlinkClick r:id="rId3"/>
              </a:rPr>
              <a:t>v</a:t>
            </a:r>
            <a:r>
              <a:rPr lang="en-DE" dirty="0">
                <a:highlight>
                  <a:srgbClr val="FFFFFF"/>
                </a:highlight>
                <a:hlinkClick r:id="rId3"/>
              </a:rPr>
              <a:t>e</a:t>
            </a:r>
            <a:r>
              <a:rPr lang="en-GB" dirty="0">
                <a:highlight>
                  <a:srgbClr val="FFFFFF"/>
                </a:highlight>
                <a:hlinkClick r:id="rId3"/>
              </a:rPr>
              <a:t>r</a:t>
            </a:r>
            <a:r>
              <a:rPr lang="en-DE" dirty="0">
                <a:highlight>
                  <a:srgbClr val="FFFFFF"/>
                </a:highlight>
                <a:hlinkClick r:id="rId3"/>
              </a:rPr>
              <a:t>s</a:t>
            </a:r>
            <a:r>
              <a:rPr lang="en-GB" dirty="0" err="1">
                <a:highlight>
                  <a:srgbClr val="FFFFFF"/>
                </a:highlight>
                <a:hlinkClick r:id="rId3"/>
              </a:rPr>
              <a:t>i</a:t>
            </a:r>
            <a:r>
              <a:rPr lang="en-DE" dirty="0">
                <a:highlight>
                  <a:srgbClr val="FFFFFF"/>
                </a:highlight>
                <a:hlinkClick r:id="rId3"/>
              </a:rPr>
              <a:t>o</a:t>
            </a:r>
            <a:r>
              <a:rPr lang="en-GB" dirty="0">
                <a:highlight>
                  <a:srgbClr val="FFFFFF"/>
                </a:highlight>
                <a:hlinkClick r:id="rId3"/>
              </a:rPr>
              <a:t>n</a:t>
            </a:r>
            <a:r>
              <a:rPr lang="en-DE" dirty="0">
                <a:highlight>
                  <a:srgbClr val="FFFFFF"/>
                </a:highlight>
                <a:hlinkClick r:id="rId3"/>
              </a:rPr>
              <a:t>s </a:t>
            </a:r>
            <a:r>
              <a:rPr lang="en-US" dirty="0">
                <a:highlight>
                  <a:srgbClr val="FFFFFF"/>
                </a:highlight>
              </a:rPr>
              <a:t>in </a:t>
            </a:r>
            <a:r>
              <a:rPr lang="en-DE" dirty="0">
                <a:highlight>
                  <a:srgbClr val="FFFFFF"/>
                </a:highlight>
              </a:rPr>
              <a:t>T</a:t>
            </a:r>
            <a:r>
              <a:rPr lang="en-GB" dirty="0">
                <a:highlight>
                  <a:srgbClr val="FFFFFF"/>
                </a:highlight>
              </a:rPr>
              <a:t>S</a:t>
            </a:r>
            <a:r>
              <a:rPr lang="en-DE" dirty="0">
                <a:highlight>
                  <a:srgbClr val="FFFFFF"/>
                </a:highlight>
              </a:rPr>
              <a:t> 32.158 </a:t>
            </a:r>
            <a:r>
              <a:rPr lang="en-GB" dirty="0">
                <a:highlight>
                  <a:srgbClr val="FFFFFF"/>
                </a:highlight>
              </a:rPr>
              <a:t>a</a:t>
            </a:r>
            <a:r>
              <a:rPr lang="en-DE" dirty="0" err="1">
                <a:highlight>
                  <a:srgbClr val="FFFFFF"/>
                </a:highlight>
              </a:rPr>
              <a:t>nd</a:t>
            </a:r>
            <a:r>
              <a:rPr lang="en-DE" dirty="0">
                <a:highlight>
                  <a:srgbClr val="FFFFFF"/>
                </a:highlight>
              </a:rPr>
              <a:t> TS 3</a:t>
            </a:r>
            <a:r>
              <a:rPr lang="en-US" dirty="0">
                <a:highlight>
                  <a:srgbClr val="FFFFFF"/>
                </a:highlight>
              </a:rPr>
              <a:t>2.</a:t>
            </a:r>
            <a:r>
              <a:rPr lang="en-DE" dirty="0">
                <a:highlight>
                  <a:srgbClr val="FFFFFF"/>
                </a:highlight>
              </a:rPr>
              <a:t>160</a:t>
            </a:r>
            <a:endParaRPr lang="en-GB" dirty="0"/>
          </a:p>
          <a:p>
            <a:pPr>
              <a:defRPr/>
            </a:pPr>
            <a:r>
              <a:rPr lang="en-GB" dirty="0">
                <a:highlight>
                  <a:srgbClr val="FFFFFF"/>
                </a:highlight>
                <a:hlinkClick r:id="rId4"/>
              </a:rPr>
              <a:t>draft-</a:t>
            </a:r>
            <a:r>
              <a:rPr lang="en-GB" dirty="0" err="1">
                <a:highlight>
                  <a:srgbClr val="FFFFFF"/>
                </a:highlight>
                <a:hlinkClick r:id="rId4"/>
              </a:rPr>
              <a:t>handrews</a:t>
            </a:r>
            <a:r>
              <a:rPr lang="en-GB" dirty="0">
                <a:highlight>
                  <a:srgbClr val="FFFFFF"/>
                </a:highlight>
                <a:hlinkClick r:id="rId4"/>
              </a:rPr>
              <a:t>-json-schema-</a:t>
            </a:r>
            <a:r>
              <a:rPr lang="en-GB" dirty="0" err="1">
                <a:highlight>
                  <a:srgbClr val="FFFFFF"/>
                </a:highlight>
                <a:hlinkClick r:id="rId4"/>
              </a:rPr>
              <a:t>hyperschema</a:t>
            </a:r>
            <a:endParaRPr lang="en-DE" dirty="0">
              <a:highlight>
                <a:srgbClr val="FFFFFF"/>
              </a:highlight>
            </a:endParaRPr>
          </a:p>
          <a:p>
            <a:pPr lvl="1">
              <a:defRPr/>
            </a:pPr>
            <a:r>
              <a:rPr lang="en-US" dirty="0">
                <a:highlight>
                  <a:srgbClr val="FFFFFF"/>
                </a:highlight>
              </a:rPr>
              <a:t>Title: </a:t>
            </a:r>
            <a:r>
              <a:rPr lang="en-GB" dirty="0">
                <a:highlight>
                  <a:srgbClr val="FFFFFF"/>
                </a:highlight>
              </a:rPr>
              <a:t>JSON Hyper-Schema: A Vocabulary for Hypermedia Annotation of JSON</a:t>
            </a:r>
          </a:p>
          <a:p>
            <a:pPr lvl="1">
              <a:defRPr/>
            </a:pPr>
            <a:r>
              <a:rPr lang="en-US" dirty="0">
                <a:highlight>
                  <a:srgbClr val="FFFFFF"/>
                </a:highlight>
              </a:rPr>
              <a:t>Status: </a:t>
            </a:r>
            <a:r>
              <a:rPr lang="de-DE" dirty="0">
                <a:highlight>
                  <a:srgbClr val="FFFFFF"/>
                </a:highlight>
              </a:rPr>
              <a:t>Last version published in 0</a:t>
            </a:r>
            <a:r>
              <a:rPr lang="en-DE" dirty="0">
                <a:highlight>
                  <a:srgbClr val="FFFFFF"/>
                </a:highlight>
              </a:rPr>
              <a:t>9</a:t>
            </a:r>
            <a:r>
              <a:rPr lang="de-DE" dirty="0">
                <a:highlight>
                  <a:srgbClr val="FFFFFF"/>
                </a:highlight>
              </a:rPr>
              <a:t>/20</a:t>
            </a:r>
            <a:r>
              <a:rPr lang="en-DE" dirty="0">
                <a:highlight>
                  <a:srgbClr val="FFFFFF"/>
                </a:highlight>
              </a:rPr>
              <a:t>19</a:t>
            </a:r>
            <a:endParaRPr lang="en-US" dirty="0">
              <a:solidFill>
                <a:srgbClr val="FF0000"/>
              </a:solidFill>
              <a:highlight>
                <a:srgbClr val="FFFFFF"/>
              </a:highlight>
            </a:endParaRPr>
          </a:p>
          <a:p>
            <a:pPr lvl="1">
              <a:defRPr/>
            </a:pPr>
            <a:r>
              <a:rPr lang="de-DE" dirty="0">
                <a:solidFill>
                  <a:srgbClr val="FF0000"/>
                </a:solidFill>
                <a:highlight>
                  <a:srgbClr val="FFFFFF"/>
                </a:highlight>
              </a:rPr>
              <a:t>Expired internet draft</a:t>
            </a:r>
            <a:r>
              <a:rPr lang="en-US" dirty="0">
                <a:solidFill>
                  <a:srgbClr val="FF0000"/>
                </a:solidFill>
                <a:highlight>
                  <a:srgbClr val="FFFFFF"/>
                </a:highlight>
              </a:rPr>
              <a:t>, </a:t>
            </a:r>
            <a:r>
              <a:rPr lang="en-US" dirty="0">
                <a:highlight>
                  <a:srgbClr val="FFFFFF"/>
                </a:highlight>
              </a:rPr>
              <a:t>SA</a:t>
            </a:r>
            <a:r>
              <a:rPr lang="en-DE" dirty="0">
                <a:highlight>
                  <a:srgbClr val="FFFFFF"/>
                </a:highlight>
              </a:rPr>
              <a:t>5</a:t>
            </a:r>
            <a:r>
              <a:rPr lang="en-US" dirty="0">
                <a:highlight>
                  <a:srgbClr val="FFFFFF"/>
                </a:highlight>
              </a:rPr>
              <a:t> referenced </a:t>
            </a:r>
            <a:r>
              <a:rPr lang="en-DE" dirty="0">
                <a:highlight>
                  <a:srgbClr val="FFFFFF"/>
                </a:highlight>
                <a:hlinkClick r:id="rId5"/>
              </a:rPr>
              <a:t>o</a:t>
            </a:r>
            <a:r>
              <a:rPr lang="en-GB" dirty="0">
                <a:highlight>
                  <a:srgbClr val="FFFFFF"/>
                </a:highlight>
                <a:hlinkClick r:id="rId5"/>
              </a:rPr>
              <a:t>l</a:t>
            </a:r>
            <a:r>
              <a:rPr lang="en-DE" dirty="0">
                <a:highlight>
                  <a:srgbClr val="FFFFFF"/>
                </a:highlight>
                <a:hlinkClick r:id="rId5"/>
              </a:rPr>
              <a:t>d</a:t>
            </a:r>
            <a:r>
              <a:rPr lang="en-GB" dirty="0">
                <a:highlight>
                  <a:srgbClr val="FFFFFF"/>
                </a:highlight>
                <a:hlinkClick r:id="rId5"/>
              </a:rPr>
              <a:t>e</a:t>
            </a:r>
            <a:r>
              <a:rPr lang="en-DE" dirty="0">
                <a:highlight>
                  <a:srgbClr val="FFFFFF"/>
                </a:highlight>
                <a:hlinkClick r:id="rId5"/>
              </a:rPr>
              <a:t>r </a:t>
            </a:r>
            <a:r>
              <a:rPr lang="en-GB" dirty="0">
                <a:highlight>
                  <a:srgbClr val="FFFFFF"/>
                </a:highlight>
                <a:hlinkClick r:id="rId5"/>
              </a:rPr>
              <a:t>v</a:t>
            </a:r>
            <a:r>
              <a:rPr lang="en-DE" dirty="0">
                <a:highlight>
                  <a:srgbClr val="FFFFFF"/>
                </a:highlight>
                <a:hlinkClick r:id="rId5"/>
              </a:rPr>
              <a:t>e</a:t>
            </a:r>
            <a:r>
              <a:rPr lang="en-GB" dirty="0">
                <a:highlight>
                  <a:srgbClr val="FFFFFF"/>
                </a:highlight>
                <a:hlinkClick r:id="rId5"/>
              </a:rPr>
              <a:t>r</a:t>
            </a:r>
            <a:r>
              <a:rPr lang="en-DE" dirty="0">
                <a:highlight>
                  <a:srgbClr val="FFFFFF"/>
                </a:highlight>
                <a:hlinkClick r:id="rId5"/>
              </a:rPr>
              <a:t>s</a:t>
            </a:r>
            <a:r>
              <a:rPr lang="en-GB" dirty="0" err="1">
                <a:highlight>
                  <a:srgbClr val="FFFFFF"/>
                </a:highlight>
                <a:hlinkClick r:id="rId5"/>
              </a:rPr>
              <a:t>i</a:t>
            </a:r>
            <a:r>
              <a:rPr lang="en-DE" dirty="0">
                <a:highlight>
                  <a:srgbClr val="FFFFFF"/>
                </a:highlight>
                <a:hlinkClick r:id="rId5"/>
              </a:rPr>
              <a:t>o</a:t>
            </a:r>
            <a:r>
              <a:rPr lang="en-GB" dirty="0">
                <a:highlight>
                  <a:srgbClr val="FFFFFF"/>
                </a:highlight>
                <a:hlinkClick r:id="rId5"/>
              </a:rPr>
              <a:t>n</a:t>
            </a:r>
            <a:r>
              <a:rPr lang="en-DE" dirty="0">
                <a:highlight>
                  <a:srgbClr val="FFFFFF"/>
                </a:highlight>
                <a:hlinkClick r:id="rId5"/>
              </a:rPr>
              <a:t>s </a:t>
            </a:r>
            <a:r>
              <a:rPr lang="en-US" dirty="0">
                <a:highlight>
                  <a:srgbClr val="FFFFFF"/>
                </a:highlight>
              </a:rPr>
              <a:t>in </a:t>
            </a:r>
            <a:r>
              <a:rPr lang="en-DE" dirty="0">
                <a:highlight>
                  <a:srgbClr val="FFFFFF"/>
                </a:highlight>
              </a:rPr>
              <a:t>T</a:t>
            </a:r>
            <a:r>
              <a:rPr lang="en-GB" dirty="0">
                <a:highlight>
                  <a:srgbClr val="FFFFFF"/>
                </a:highlight>
              </a:rPr>
              <a:t>S</a:t>
            </a:r>
            <a:r>
              <a:rPr lang="en-DE" dirty="0">
                <a:highlight>
                  <a:srgbClr val="FFFFFF"/>
                </a:highlight>
              </a:rPr>
              <a:t> 32.158 </a:t>
            </a:r>
            <a:r>
              <a:rPr lang="en-GB" dirty="0">
                <a:highlight>
                  <a:srgbClr val="FFFFFF"/>
                </a:highlight>
              </a:rPr>
              <a:t>a</a:t>
            </a:r>
            <a:r>
              <a:rPr lang="en-DE" dirty="0" err="1">
                <a:highlight>
                  <a:srgbClr val="FFFFFF"/>
                </a:highlight>
              </a:rPr>
              <a:t>nd</a:t>
            </a:r>
            <a:r>
              <a:rPr lang="en-DE" dirty="0">
                <a:highlight>
                  <a:srgbClr val="FFFFFF"/>
                </a:highlight>
              </a:rPr>
              <a:t> TS 3</a:t>
            </a:r>
            <a:r>
              <a:rPr lang="en-US" dirty="0">
                <a:highlight>
                  <a:srgbClr val="FFFFFF"/>
                </a:highlight>
              </a:rPr>
              <a:t>2.</a:t>
            </a:r>
            <a:r>
              <a:rPr lang="en-DE" dirty="0">
                <a:highlight>
                  <a:srgbClr val="FFFFFF"/>
                </a:highlight>
              </a:rPr>
              <a:t>160</a:t>
            </a:r>
          </a:p>
          <a:p>
            <a:pPr marL="457200" lvl="1" indent="0">
              <a:buNone/>
              <a:defRPr/>
            </a:pPr>
            <a:r>
              <a:rPr lang="en-GB" dirty="0">
                <a:highlight>
                  <a:srgbClr val="FFFFFF"/>
                </a:highlight>
              </a:rPr>
              <a:t> </a:t>
            </a:r>
          </a:p>
          <a:p>
            <a:pPr lvl="1">
              <a:defRPr/>
            </a:pPr>
            <a:endParaRPr lang="en-DE" dirty="0">
              <a:highlight>
                <a:srgbClr val="FFFF00"/>
              </a:highlight>
            </a:endParaRPr>
          </a:p>
          <a:p>
            <a:pPr lvl="1">
              <a:defRPr/>
            </a:pPr>
            <a:endParaRPr lang="fr-FR" dirty="0"/>
          </a:p>
          <a:p>
            <a:pPr>
              <a:defRPr/>
            </a:pPr>
            <a:endParaRPr lang="fr-FR" dirty="0"/>
          </a:p>
          <a:p>
            <a:pPr>
              <a:defRPr/>
            </a:pPr>
            <a:endParaRPr lang="fr-FR" dirty="0"/>
          </a:p>
        </p:txBody>
      </p:sp>
    </p:spTree>
    <p:extLst>
      <p:ext uri="{BB962C8B-B14F-4D97-AF65-F5344CB8AC3E}">
        <p14:creationId xmlns:p14="http://schemas.microsoft.com/office/powerpoint/2010/main" val="1863904908"/>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dirty="0"/>
              <a:t>CT Information to TSG SA (1/2)</a:t>
            </a:r>
          </a:p>
        </p:txBody>
      </p:sp>
      <p:sp>
        <p:nvSpPr>
          <p:cNvPr id="8195" name="Content Placeholder 2"/>
          <p:cNvSpPr>
            <a:spLocks noGrp="1"/>
          </p:cNvSpPr>
          <p:nvPr>
            <p:ph idx="1"/>
          </p:nvPr>
        </p:nvSpPr>
        <p:spPr>
          <a:xfrm>
            <a:off x="232475" y="1825625"/>
            <a:ext cx="11121325" cy="4351338"/>
          </a:xfrm>
        </p:spPr>
        <p:txBody>
          <a:bodyPr/>
          <a:lstStyle/>
          <a:p>
            <a:pPr marL="531813" indent="-531813">
              <a:tabLst>
                <a:tab pos="531813" algn="l"/>
              </a:tabLst>
            </a:pPr>
            <a:r>
              <a:rPr lang="de-DE" dirty="0">
                <a:effectLst/>
                <a:ea typeface="Calibri" panose="020F0502020204030204" pitchFamily="34" charset="0"/>
              </a:rPr>
              <a:t>For 5G APIs, if there are URI query parameters defined as array or JSON object, the format of the query parameters shall be documented in the corresponding yaml file (see clause 5.3.13 of TS 29.501). However there are some specifications fail to follow this rule, which may lead to interoperability issues. </a:t>
            </a:r>
            <a:br>
              <a:rPr lang="de-DE" dirty="0">
                <a:effectLst/>
                <a:ea typeface="Calibri" panose="020F0502020204030204" pitchFamily="34" charset="0"/>
              </a:rPr>
            </a:br>
            <a:r>
              <a:rPr lang="de-DE" dirty="0">
                <a:effectLst/>
                <a:ea typeface="Calibri" panose="020F0502020204030204" pitchFamily="34" charset="0"/>
              </a:rPr>
              <a:t>In TS 29.501 it is clarified that if the formatting definition is missing from the yaml file, the default format defined in TS29.501 shall apply. In addition, CT </a:t>
            </a:r>
            <a:r>
              <a:rPr lang="de-DE" dirty="0">
                <a:ea typeface="Calibri" panose="020F0502020204030204" pitchFamily="34" charset="0"/>
              </a:rPr>
              <a:t>requests</a:t>
            </a:r>
            <a:r>
              <a:rPr lang="de-DE" dirty="0">
                <a:effectLst/>
                <a:ea typeface="Calibri" panose="020F0502020204030204" pitchFamily="34" charset="0"/>
              </a:rPr>
              <a:t> rapporteurs shall bring CRs (from Rel-19 onwards) to add the formatting definition (if missing).</a:t>
            </a:r>
            <a:br>
              <a:rPr lang="de-DE" dirty="0">
                <a:effectLst/>
                <a:ea typeface="Calibri" panose="020F0502020204030204" pitchFamily="34" charset="0"/>
              </a:rPr>
            </a:br>
            <a:endParaRPr lang="en-GB" dirty="0"/>
          </a:p>
          <a:p>
            <a:endParaRPr lang="en-US" altLang="en-US" dirty="0"/>
          </a:p>
        </p:txBody>
      </p:sp>
    </p:spTree>
    <p:extLst>
      <p:ext uri="{BB962C8B-B14F-4D97-AF65-F5344CB8AC3E}">
        <p14:creationId xmlns:p14="http://schemas.microsoft.com/office/powerpoint/2010/main" val="234487448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dirty="0"/>
              <a:t>Information to TSG SA (2/2)</a:t>
            </a:r>
          </a:p>
        </p:txBody>
      </p:sp>
      <p:sp>
        <p:nvSpPr>
          <p:cNvPr id="8195" name="Content Placeholder 2"/>
          <p:cNvSpPr>
            <a:spLocks noGrp="1"/>
          </p:cNvSpPr>
          <p:nvPr>
            <p:ph idx="1"/>
          </p:nvPr>
        </p:nvSpPr>
        <p:spPr>
          <a:xfrm>
            <a:off x="232475" y="1825625"/>
            <a:ext cx="11121325" cy="4351338"/>
          </a:xfrm>
        </p:spPr>
        <p:txBody>
          <a:bodyPr/>
          <a:lstStyle/>
          <a:p>
            <a:pPr marL="531813" indent="-531813">
              <a:tabLst>
                <a:tab pos="531813" algn="l"/>
              </a:tabLst>
            </a:pPr>
            <a:r>
              <a:rPr lang="en-US" dirty="0">
                <a:effectLst/>
                <a:ea typeface="Calibri" panose="020F0502020204030204" pitchFamily="34" charset="0"/>
              </a:rPr>
              <a:t>In CT we are  using standardized format for Software versioning (format: Major. Minor.Patch). CT noted that the check to </a:t>
            </a:r>
            <a:r>
              <a:rPr lang="en-US" dirty="0">
                <a:ea typeface="Calibri" panose="020F0502020204030204" pitchFamily="34" charset="0"/>
              </a:rPr>
              <a:t>identify OpenAPIs which are changed  due to a change of a definition which is imported from a different TS/OpenAPI. </a:t>
            </a:r>
            <a:r>
              <a:rPr lang="en-US" dirty="0">
                <a:effectLst/>
                <a:ea typeface="Calibri" panose="020F0502020204030204" pitchFamily="34" charset="0"/>
              </a:rPr>
              <a:t>CT agreed to run a trial on a tool developed by MCC to identify them. MCC will run the tools and provide an excel list containing effected OpenAPIs. Rapporteurs are asked to check this file and provide the related version update CRs. The tool expects that a CR list on the cover page the OpenAPIs impacted by a datatype change. The tool provided at </a:t>
            </a:r>
            <a:r>
              <a:rPr lang="en-US" dirty="0">
                <a:hlinkClick r:id="rId2"/>
              </a:rPr>
              <a:t>forge.3gpp.org/swagger/tools/types.html</a:t>
            </a:r>
            <a:r>
              <a:rPr lang="en-US" dirty="0"/>
              <a:t> provide the list to be added on the CR cover page.</a:t>
            </a:r>
            <a:br>
              <a:rPr lang="en-US" dirty="0">
                <a:effectLst/>
                <a:ea typeface="Calibri" panose="020F0502020204030204" pitchFamily="34" charset="0"/>
              </a:rPr>
            </a:br>
            <a:r>
              <a:rPr lang="en-US" dirty="0">
                <a:effectLst/>
                <a:ea typeface="Calibri" panose="020F0502020204030204" pitchFamily="34" charset="0"/>
              </a:rPr>
              <a:t>CT WG chairs are asked to provide feedback on the tool to next plenary.</a:t>
            </a:r>
            <a:br>
              <a:rPr lang="de-DE" dirty="0">
                <a:effectLst/>
                <a:ea typeface="Calibri" panose="020F0502020204030204" pitchFamily="34" charset="0"/>
              </a:rPr>
            </a:br>
            <a:endParaRPr lang="en-GB" dirty="0"/>
          </a:p>
          <a:p>
            <a:endParaRPr lang="en-US" altLang="en-US" dirty="0"/>
          </a:p>
        </p:txBody>
      </p:sp>
    </p:spTree>
    <p:extLst>
      <p:ext uri="{BB962C8B-B14F-4D97-AF65-F5344CB8AC3E}">
        <p14:creationId xmlns:p14="http://schemas.microsoft.com/office/powerpoint/2010/main" val="3766962787"/>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15789859-632E-1A08-EF86-09D33E8FC20D}"/>
              </a:ext>
            </a:extLst>
          </p:cNvPr>
          <p:cNvCxnSpPr>
            <a:cxnSpLocks/>
          </p:cNvCxnSpPr>
          <p:nvPr/>
        </p:nvCxnSpPr>
        <p:spPr bwMode="auto">
          <a:xfrm>
            <a:off x="5526618" y="920751"/>
            <a:ext cx="1568449"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58E4666E-BA56-34F4-9118-5EB912F4184D}"/>
              </a:ext>
            </a:extLst>
          </p:cNvPr>
          <p:cNvCxnSpPr>
            <a:cxnSpLocks/>
          </p:cNvCxnSpPr>
          <p:nvPr/>
        </p:nvCxnSpPr>
        <p:spPr bwMode="auto">
          <a:xfrm>
            <a:off x="7363885" y="920751"/>
            <a:ext cx="1568449"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 name="Straight Connector 16">
            <a:extLst>
              <a:ext uri="{FF2B5EF4-FFF2-40B4-BE49-F238E27FC236}">
                <a16:creationId xmlns:a16="http://schemas.microsoft.com/office/drawing/2014/main" id="{F9336F9A-A56E-003E-04C3-D10DBB4568EA}"/>
              </a:ext>
            </a:extLst>
          </p:cNvPr>
          <p:cNvCxnSpPr>
            <a:cxnSpLocks/>
          </p:cNvCxnSpPr>
          <p:nvPr/>
        </p:nvCxnSpPr>
        <p:spPr bwMode="auto">
          <a:xfrm>
            <a:off x="9099552" y="920751"/>
            <a:ext cx="1568449"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0" name="Straight Connector 19">
            <a:extLst>
              <a:ext uri="{FF2B5EF4-FFF2-40B4-BE49-F238E27FC236}">
                <a16:creationId xmlns:a16="http://schemas.microsoft.com/office/drawing/2014/main" id="{995BE91F-C9EC-88A7-9684-42FE668BA2D3}"/>
              </a:ext>
            </a:extLst>
          </p:cNvPr>
          <p:cNvCxnSpPr>
            <a:cxnSpLocks/>
          </p:cNvCxnSpPr>
          <p:nvPr/>
        </p:nvCxnSpPr>
        <p:spPr bwMode="auto">
          <a:xfrm>
            <a:off x="294218" y="920751"/>
            <a:ext cx="1568449"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C62547E6-37EE-12DD-374F-2027740A171F}"/>
              </a:ext>
            </a:extLst>
          </p:cNvPr>
          <p:cNvCxnSpPr>
            <a:cxnSpLocks/>
          </p:cNvCxnSpPr>
          <p:nvPr/>
        </p:nvCxnSpPr>
        <p:spPr bwMode="auto">
          <a:xfrm>
            <a:off x="1966385" y="922867"/>
            <a:ext cx="1568449"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A422F661-8F02-B49E-2739-31883C685814}"/>
              </a:ext>
            </a:extLst>
          </p:cNvPr>
          <p:cNvCxnSpPr>
            <a:cxnSpLocks/>
          </p:cNvCxnSpPr>
          <p:nvPr/>
        </p:nvCxnSpPr>
        <p:spPr bwMode="auto">
          <a:xfrm>
            <a:off x="3659718" y="920751"/>
            <a:ext cx="1568449"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266" name="Straight Connector 114">
            <a:extLst>
              <a:ext uri="{FF2B5EF4-FFF2-40B4-BE49-F238E27FC236}">
                <a16:creationId xmlns:a16="http://schemas.microsoft.com/office/drawing/2014/main" id="{49EB06F2-6811-E147-35AA-1A01D49771C0}"/>
              </a:ext>
            </a:extLst>
          </p:cNvPr>
          <p:cNvCxnSpPr>
            <a:cxnSpLocks noChangeShapeType="1"/>
          </p:cNvCxnSpPr>
          <p:nvPr/>
        </p:nvCxnSpPr>
        <p:spPr bwMode="auto">
          <a:xfrm>
            <a:off x="10845800" y="1610785"/>
            <a:ext cx="0" cy="5082116"/>
          </a:xfrm>
          <a:prstGeom prst="line">
            <a:avLst/>
          </a:prstGeom>
          <a:noFill/>
          <a:ln w="28575" algn="ctr">
            <a:solidFill>
              <a:schemeClr val="accent4">
                <a:lumMod val="60000"/>
                <a:lumOff val="40000"/>
              </a:schemeClr>
            </a:solidFill>
            <a:round/>
            <a:headEnd/>
            <a:tailEnd/>
          </a:ln>
        </p:spPr>
      </p:cxnSp>
      <p:cxnSp>
        <p:nvCxnSpPr>
          <p:cNvPr id="9273" name="Straight Connector 114">
            <a:extLst>
              <a:ext uri="{FF2B5EF4-FFF2-40B4-BE49-F238E27FC236}">
                <a16:creationId xmlns:a16="http://schemas.microsoft.com/office/drawing/2014/main" id="{4398C679-6F12-F151-9217-5B8A918962F0}"/>
              </a:ext>
            </a:extLst>
          </p:cNvPr>
          <p:cNvCxnSpPr>
            <a:cxnSpLocks noChangeShapeType="1"/>
          </p:cNvCxnSpPr>
          <p:nvPr/>
        </p:nvCxnSpPr>
        <p:spPr bwMode="auto">
          <a:xfrm>
            <a:off x="7280223" y="1576917"/>
            <a:ext cx="0" cy="5204883"/>
          </a:xfrm>
          <a:prstGeom prst="line">
            <a:avLst/>
          </a:prstGeom>
          <a:noFill/>
          <a:ln w="28575" algn="ctr">
            <a:solidFill>
              <a:schemeClr val="accent4">
                <a:lumMod val="60000"/>
                <a:lumOff val="40000"/>
              </a:schemeClr>
            </a:solidFill>
            <a:round/>
            <a:headEnd/>
            <a:tailEnd/>
          </a:ln>
        </p:spPr>
      </p:cxnSp>
      <p:cxnSp>
        <p:nvCxnSpPr>
          <p:cNvPr id="9298" name="Straight Connector 114">
            <a:extLst>
              <a:ext uri="{FF2B5EF4-FFF2-40B4-BE49-F238E27FC236}">
                <a16:creationId xmlns:a16="http://schemas.microsoft.com/office/drawing/2014/main" id="{AE94497F-DE7D-80E4-EA2E-21E8C4DF21FA}"/>
              </a:ext>
            </a:extLst>
          </p:cNvPr>
          <p:cNvCxnSpPr>
            <a:cxnSpLocks noChangeShapeType="1"/>
          </p:cNvCxnSpPr>
          <p:nvPr/>
        </p:nvCxnSpPr>
        <p:spPr bwMode="auto">
          <a:xfrm>
            <a:off x="3712539" y="1576918"/>
            <a:ext cx="0" cy="5153396"/>
          </a:xfrm>
          <a:prstGeom prst="line">
            <a:avLst/>
          </a:prstGeom>
          <a:noFill/>
          <a:ln w="28575" algn="ctr">
            <a:solidFill>
              <a:schemeClr val="accent4">
                <a:lumMod val="60000"/>
                <a:lumOff val="40000"/>
              </a:schemeClr>
            </a:solidFill>
            <a:round/>
            <a:headEnd/>
            <a:tailEnd/>
          </a:ln>
        </p:spPr>
      </p:cxnSp>
      <p:cxnSp>
        <p:nvCxnSpPr>
          <p:cNvPr id="9265" name="Straight Connector 114">
            <a:extLst>
              <a:ext uri="{FF2B5EF4-FFF2-40B4-BE49-F238E27FC236}">
                <a16:creationId xmlns:a16="http://schemas.microsoft.com/office/drawing/2014/main" id="{5CDE35A7-99BA-813E-5531-08DD4E057B76}"/>
              </a:ext>
            </a:extLst>
          </p:cNvPr>
          <p:cNvCxnSpPr>
            <a:cxnSpLocks noChangeShapeType="1"/>
          </p:cNvCxnSpPr>
          <p:nvPr/>
        </p:nvCxnSpPr>
        <p:spPr bwMode="auto">
          <a:xfrm>
            <a:off x="2821147" y="1576918"/>
            <a:ext cx="0" cy="4965700"/>
          </a:xfrm>
          <a:prstGeom prst="line">
            <a:avLst/>
          </a:prstGeom>
          <a:noFill/>
          <a:ln w="9525" algn="ctr">
            <a:solidFill>
              <a:schemeClr val="accent4">
                <a:lumMod val="60000"/>
                <a:lumOff val="40000"/>
              </a:schemeClr>
            </a:solidFill>
            <a:prstDash val="dash"/>
            <a:round/>
            <a:headEnd/>
            <a:tailEnd/>
          </a:ln>
        </p:spPr>
      </p:cxnSp>
      <p:cxnSp>
        <p:nvCxnSpPr>
          <p:cNvPr id="9268" name="Straight Connector 114">
            <a:extLst>
              <a:ext uri="{FF2B5EF4-FFF2-40B4-BE49-F238E27FC236}">
                <a16:creationId xmlns:a16="http://schemas.microsoft.com/office/drawing/2014/main" id="{A6170BA6-C7FE-ADA7-6D35-08AD87B169E5}"/>
              </a:ext>
            </a:extLst>
          </p:cNvPr>
          <p:cNvCxnSpPr>
            <a:cxnSpLocks noChangeShapeType="1"/>
          </p:cNvCxnSpPr>
          <p:nvPr/>
        </p:nvCxnSpPr>
        <p:spPr bwMode="auto">
          <a:xfrm>
            <a:off x="9954399" y="1576917"/>
            <a:ext cx="0" cy="5003800"/>
          </a:xfrm>
          <a:prstGeom prst="line">
            <a:avLst/>
          </a:prstGeom>
          <a:noFill/>
          <a:ln w="9525" algn="ctr">
            <a:solidFill>
              <a:schemeClr val="accent4">
                <a:lumMod val="60000"/>
                <a:lumOff val="40000"/>
              </a:schemeClr>
            </a:solidFill>
            <a:prstDash val="dash"/>
            <a:round/>
            <a:headEnd/>
            <a:tailEnd/>
          </a:ln>
        </p:spPr>
      </p:cxnSp>
      <p:cxnSp>
        <p:nvCxnSpPr>
          <p:cNvPr id="9269" name="Straight Connector 114">
            <a:extLst>
              <a:ext uri="{FF2B5EF4-FFF2-40B4-BE49-F238E27FC236}">
                <a16:creationId xmlns:a16="http://schemas.microsoft.com/office/drawing/2014/main" id="{532A73DE-5F43-7D3D-4B0F-EE919A072CF2}"/>
              </a:ext>
            </a:extLst>
          </p:cNvPr>
          <p:cNvCxnSpPr>
            <a:cxnSpLocks noChangeShapeType="1"/>
          </p:cNvCxnSpPr>
          <p:nvPr/>
        </p:nvCxnSpPr>
        <p:spPr bwMode="auto">
          <a:xfrm>
            <a:off x="8171615" y="1576918"/>
            <a:ext cx="0" cy="4965700"/>
          </a:xfrm>
          <a:prstGeom prst="line">
            <a:avLst/>
          </a:prstGeom>
          <a:noFill/>
          <a:ln w="9525" algn="ctr">
            <a:solidFill>
              <a:schemeClr val="accent4">
                <a:lumMod val="60000"/>
                <a:lumOff val="40000"/>
              </a:schemeClr>
            </a:solidFill>
            <a:prstDash val="dash"/>
            <a:round/>
            <a:headEnd/>
            <a:tailEnd/>
          </a:ln>
        </p:spPr>
      </p:cxnSp>
      <p:cxnSp>
        <p:nvCxnSpPr>
          <p:cNvPr id="9270" name="Straight Connector 114">
            <a:extLst>
              <a:ext uri="{FF2B5EF4-FFF2-40B4-BE49-F238E27FC236}">
                <a16:creationId xmlns:a16="http://schemas.microsoft.com/office/drawing/2014/main" id="{191DCE4A-ADA6-9728-C45E-4EC907726A91}"/>
              </a:ext>
            </a:extLst>
          </p:cNvPr>
          <p:cNvCxnSpPr>
            <a:cxnSpLocks noChangeShapeType="1"/>
          </p:cNvCxnSpPr>
          <p:nvPr/>
        </p:nvCxnSpPr>
        <p:spPr bwMode="auto">
          <a:xfrm>
            <a:off x="7725919" y="1731434"/>
            <a:ext cx="0" cy="4965700"/>
          </a:xfrm>
          <a:prstGeom prst="line">
            <a:avLst/>
          </a:prstGeom>
          <a:noFill/>
          <a:ln w="9525" algn="ctr">
            <a:solidFill>
              <a:schemeClr val="accent4">
                <a:lumMod val="60000"/>
                <a:lumOff val="40000"/>
              </a:schemeClr>
            </a:solidFill>
            <a:prstDash val="dash"/>
            <a:round/>
            <a:headEnd/>
            <a:tailEnd/>
          </a:ln>
        </p:spPr>
      </p:cxnSp>
      <p:cxnSp>
        <p:nvCxnSpPr>
          <p:cNvPr id="9271" name="Straight Connector 114">
            <a:extLst>
              <a:ext uri="{FF2B5EF4-FFF2-40B4-BE49-F238E27FC236}">
                <a16:creationId xmlns:a16="http://schemas.microsoft.com/office/drawing/2014/main" id="{B7AEDE40-050F-2F67-7677-F9A272BE5E3C}"/>
              </a:ext>
            </a:extLst>
          </p:cNvPr>
          <p:cNvCxnSpPr>
            <a:cxnSpLocks noChangeShapeType="1"/>
          </p:cNvCxnSpPr>
          <p:nvPr/>
        </p:nvCxnSpPr>
        <p:spPr bwMode="auto">
          <a:xfrm>
            <a:off x="6388831" y="1576918"/>
            <a:ext cx="0" cy="5168900"/>
          </a:xfrm>
          <a:prstGeom prst="line">
            <a:avLst/>
          </a:prstGeom>
          <a:noFill/>
          <a:ln w="9525" algn="ctr">
            <a:solidFill>
              <a:schemeClr val="accent4">
                <a:lumMod val="60000"/>
                <a:lumOff val="40000"/>
              </a:schemeClr>
            </a:solidFill>
            <a:prstDash val="dash"/>
            <a:round/>
            <a:headEnd/>
            <a:tailEnd/>
          </a:ln>
        </p:spPr>
      </p:cxnSp>
      <p:cxnSp>
        <p:nvCxnSpPr>
          <p:cNvPr id="9272" name="Straight Connector 114">
            <a:extLst>
              <a:ext uri="{FF2B5EF4-FFF2-40B4-BE49-F238E27FC236}">
                <a16:creationId xmlns:a16="http://schemas.microsoft.com/office/drawing/2014/main" id="{361DFDE6-DB24-8CD6-F1C3-DD56950152DB}"/>
              </a:ext>
            </a:extLst>
          </p:cNvPr>
          <p:cNvCxnSpPr>
            <a:cxnSpLocks noChangeShapeType="1"/>
          </p:cNvCxnSpPr>
          <p:nvPr/>
        </p:nvCxnSpPr>
        <p:spPr bwMode="auto">
          <a:xfrm>
            <a:off x="4158235" y="1712385"/>
            <a:ext cx="0" cy="4965700"/>
          </a:xfrm>
          <a:prstGeom prst="line">
            <a:avLst/>
          </a:prstGeom>
          <a:noFill/>
          <a:ln w="9525" algn="ctr">
            <a:solidFill>
              <a:schemeClr val="accent4">
                <a:lumMod val="60000"/>
                <a:lumOff val="40000"/>
              </a:schemeClr>
            </a:solidFill>
            <a:prstDash val="dash"/>
            <a:round/>
            <a:headEnd/>
            <a:tailEnd/>
          </a:ln>
        </p:spPr>
      </p:cxnSp>
      <p:cxnSp>
        <p:nvCxnSpPr>
          <p:cNvPr id="28" name="Straight Connector 114">
            <a:extLst>
              <a:ext uri="{FF2B5EF4-FFF2-40B4-BE49-F238E27FC236}">
                <a16:creationId xmlns:a16="http://schemas.microsoft.com/office/drawing/2014/main" id="{FBE5A83F-2D13-BBD5-79E8-9D8C916A6737}"/>
              </a:ext>
            </a:extLst>
          </p:cNvPr>
          <p:cNvCxnSpPr>
            <a:cxnSpLocks noChangeShapeType="1"/>
          </p:cNvCxnSpPr>
          <p:nvPr/>
        </p:nvCxnSpPr>
        <p:spPr bwMode="auto">
          <a:xfrm>
            <a:off x="9063007" y="1610784"/>
            <a:ext cx="0" cy="5181600"/>
          </a:xfrm>
          <a:prstGeom prst="line">
            <a:avLst/>
          </a:prstGeom>
          <a:noFill/>
          <a:ln w="28575" algn="ctr">
            <a:solidFill>
              <a:schemeClr val="accent4">
                <a:lumMod val="60000"/>
                <a:lumOff val="40000"/>
              </a:schemeClr>
            </a:solidFill>
            <a:round/>
            <a:headEnd/>
            <a:tailEnd/>
          </a:ln>
        </p:spPr>
      </p:cxnSp>
      <p:cxnSp>
        <p:nvCxnSpPr>
          <p:cNvPr id="29" name="Straight Connector 114">
            <a:extLst>
              <a:ext uri="{FF2B5EF4-FFF2-40B4-BE49-F238E27FC236}">
                <a16:creationId xmlns:a16="http://schemas.microsoft.com/office/drawing/2014/main" id="{C77A827D-FBAB-48BE-33D9-D31E8576A66F}"/>
              </a:ext>
            </a:extLst>
          </p:cNvPr>
          <p:cNvCxnSpPr>
            <a:cxnSpLocks noChangeShapeType="1"/>
          </p:cNvCxnSpPr>
          <p:nvPr/>
        </p:nvCxnSpPr>
        <p:spPr bwMode="auto">
          <a:xfrm flipH="1">
            <a:off x="5495323" y="1576918"/>
            <a:ext cx="2116" cy="5160433"/>
          </a:xfrm>
          <a:prstGeom prst="line">
            <a:avLst/>
          </a:prstGeom>
          <a:noFill/>
          <a:ln w="28575" algn="ctr">
            <a:solidFill>
              <a:schemeClr val="accent4">
                <a:lumMod val="60000"/>
                <a:lumOff val="40000"/>
              </a:schemeClr>
            </a:solidFill>
            <a:round/>
            <a:headEnd/>
            <a:tailEnd/>
          </a:ln>
        </p:spPr>
      </p:cxnSp>
      <p:cxnSp>
        <p:nvCxnSpPr>
          <p:cNvPr id="31" name="Straight Connector 115">
            <a:extLst>
              <a:ext uri="{FF2B5EF4-FFF2-40B4-BE49-F238E27FC236}">
                <a16:creationId xmlns:a16="http://schemas.microsoft.com/office/drawing/2014/main" id="{0F414A71-8380-9FA3-57C5-23BEE19F8013}"/>
              </a:ext>
            </a:extLst>
          </p:cNvPr>
          <p:cNvCxnSpPr>
            <a:cxnSpLocks noChangeShapeType="1"/>
          </p:cNvCxnSpPr>
          <p:nvPr/>
        </p:nvCxnSpPr>
        <p:spPr bwMode="auto">
          <a:xfrm>
            <a:off x="5049627" y="1780118"/>
            <a:ext cx="0" cy="4965700"/>
          </a:xfrm>
          <a:prstGeom prst="line">
            <a:avLst/>
          </a:prstGeom>
          <a:noFill/>
          <a:ln w="9525" algn="ctr">
            <a:solidFill>
              <a:schemeClr val="accent4">
                <a:lumMod val="60000"/>
                <a:lumOff val="40000"/>
              </a:schemeClr>
            </a:solidFill>
            <a:prstDash val="dash"/>
            <a:round/>
            <a:headEnd/>
            <a:tailEnd/>
          </a:ln>
        </p:spPr>
      </p:cxnSp>
      <p:cxnSp>
        <p:nvCxnSpPr>
          <p:cNvPr id="9217" name="Straight Connector 114">
            <a:extLst>
              <a:ext uri="{FF2B5EF4-FFF2-40B4-BE49-F238E27FC236}">
                <a16:creationId xmlns:a16="http://schemas.microsoft.com/office/drawing/2014/main" id="{79D662AD-ED12-54C4-1422-DB4599198946}"/>
              </a:ext>
            </a:extLst>
          </p:cNvPr>
          <p:cNvCxnSpPr>
            <a:cxnSpLocks noChangeShapeType="1"/>
          </p:cNvCxnSpPr>
          <p:nvPr/>
        </p:nvCxnSpPr>
        <p:spPr bwMode="auto">
          <a:xfrm>
            <a:off x="3266843" y="1780118"/>
            <a:ext cx="0" cy="4965700"/>
          </a:xfrm>
          <a:prstGeom prst="line">
            <a:avLst/>
          </a:prstGeom>
          <a:noFill/>
          <a:ln w="9525" algn="ctr">
            <a:solidFill>
              <a:schemeClr val="accent4">
                <a:lumMod val="60000"/>
                <a:lumOff val="40000"/>
              </a:schemeClr>
            </a:solidFill>
            <a:prstDash val="dash"/>
            <a:round/>
            <a:headEnd/>
            <a:tailEnd/>
          </a:ln>
        </p:spPr>
      </p:cxnSp>
      <p:cxnSp>
        <p:nvCxnSpPr>
          <p:cNvPr id="9219" name="Straight Connector 114">
            <a:extLst>
              <a:ext uri="{FF2B5EF4-FFF2-40B4-BE49-F238E27FC236}">
                <a16:creationId xmlns:a16="http://schemas.microsoft.com/office/drawing/2014/main" id="{91F6B5C6-C8DF-79EB-2281-8CD0A2FB068C}"/>
              </a:ext>
            </a:extLst>
          </p:cNvPr>
          <p:cNvCxnSpPr>
            <a:cxnSpLocks noChangeShapeType="1"/>
          </p:cNvCxnSpPr>
          <p:nvPr/>
        </p:nvCxnSpPr>
        <p:spPr bwMode="auto">
          <a:xfrm>
            <a:off x="10400095" y="1780117"/>
            <a:ext cx="0" cy="5003800"/>
          </a:xfrm>
          <a:prstGeom prst="line">
            <a:avLst/>
          </a:prstGeom>
          <a:noFill/>
          <a:ln w="9525" algn="ctr">
            <a:solidFill>
              <a:schemeClr val="accent4">
                <a:lumMod val="60000"/>
                <a:lumOff val="40000"/>
              </a:schemeClr>
            </a:solidFill>
            <a:prstDash val="dash"/>
            <a:round/>
            <a:headEnd/>
            <a:tailEnd/>
          </a:ln>
        </p:spPr>
      </p:cxnSp>
      <p:cxnSp>
        <p:nvCxnSpPr>
          <p:cNvPr id="9220" name="Straight Connector 114">
            <a:extLst>
              <a:ext uri="{FF2B5EF4-FFF2-40B4-BE49-F238E27FC236}">
                <a16:creationId xmlns:a16="http://schemas.microsoft.com/office/drawing/2014/main" id="{4D70DFC6-E28E-865F-2F06-B0D00B4DF17F}"/>
              </a:ext>
            </a:extLst>
          </p:cNvPr>
          <p:cNvCxnSpPr>
            <a:cxnSpLocks noChangeShapeType="1"/>
          </p:cNvCxnSpPr>
          <p:nvPr/>
        </p:nvCxnSpPr>
        <p:spPr bwMode="auto">
          <a:xfrm>
            <a:off x="8617311" y="1780118"/>
            <a:ext cx="0" cy="4965700"/>
          </a:xfrm>
          <a:prstGeom prst="line">
            <a:avLst/>
          </a:prstGeom>
          <a:noFill/>
          <a:ln w="9525" algn="ctr">
            <a:solidFill>
              <a:schemeClr val="accent4">
                <a:lumMod val="60000"/>
                <a:lumOff val="40000"/>
              </a:schemeClr>
            </a:solidFill>
            <a:prstDash val="dash"/>
            <a:round/>
            <a:headEnd/>
            <a:tailEnd/>
          </a:ln>
        </p:spPr>
      </p:cxnSp>
      <p:cxnSp>
        <p:nvCxnSpPr>
          <p:cNvPr id="9221" name="Straight Connector 114">
            <a:extLst>
              <a:ext uri="{FF2B5EF4-FFF2-40B4-BE49-F238E27FC236}">
                <a16:creationId xmlns:a16="http://schemas.microsoft.com/office/drawing/2014/main" id="{7B107C97-283E-502A-D4D5-9069F8F4DDBA}"/>
              </a:ext>
            </a:extLst>
          </p:cNvPr>
          <p:cNvCxnSpPr>
            <a:cxnSpLocks noChangeShapeType="1"/>
          </p:cNvCxnSpPr>
          <p:nvPr/>
        </p:nvCxnSpPr>
        <p:spPr bwMode="auto">
          <a:xfrm>
            <a:off x="9508703" y="1780118"/>
            <a:ext cx="0" cy="4965700"/>
          </a:xfrm>
          <a:prstGeom prst="line">
            <a:avLst/>
          </a:prstGeom>
          <a:noFill/>
          <a:ln w="9525" algn="ctr">
            <a:solidFill>
              <a:schemeClr val="accent4">
                <a:lumMod val="60000"/>
                <a:lumOff val="40000"/>
              </a:schemeClr>
            </a:solidFill>
            <a:prstDash val="dash"/>
            <a:round/>
            <a:headEnd/>
            <a:tailEnd/>
          </a:ln>
        </p:spPr>
      </p:cxnSp>
      <p:cxnSp>
        <p:nvCxnSpPr>
          <p:cNvPr id="9222" name="Straight Connector 114">
            <a:extLst>
              <a:ext uri="{FF2B5EF4-FFF2-40B4-BE49-F238E27FC236}">
                <a16:creationId xmlns:a16="http://schemas.microsoft.com/office/drawing/2014/main" id="{14FEA51C-515D-4F18-15C5-41C1989F5E4A}"/>
              </a:ext>
            </a:extLst>
          </p:cNvPr>
          <p:cNvCxnSpPr>
            <a:cxnSpLocks noChangeShapeType="1"/>
          </p:cNvCxnSpPr>
          <p:nvPr/>
        </p:nvCxnSpPr>
        <p:spPr bwMode="auto">
          <a:xfrm>
            <a:off x="6834527" y="1780118"/>
            <a:ext cx="0" cy="4965700"/>
          </a:xfrm>
          <a:prstGeom prst="line">
            <a:avLst/>
          </a:prstGeom>
          <a:noFill/>
          <a:ln w="9525" algn="ctr">
            <a:solidFill>
              <a:schemeClr val="accent4">
                <a:lumMod val="60000"/>
                <a:lumOff val="40000"/>
              </a:schemeClr>
            </a:solidFill>
            <a:prstDash val="dash"/>
            <a:round/>
            <a:headEnd/>
            <a:tailEnd/>
          </a:ln>
        </p:spPr>
      </p:cxnSp>
      <p:cxnSp>
        <p:nvCxnSpPr>
          <p:cNvPr id="9224" name="Straight Connector 114">
            <a:extLst>
              <a:ext uri="{FF2B5EF4-FFF2-40B4-BE49-F238E27FC236}">
                <a16:creationId xmlns:a16="http://schemas.microsoft.com/office/drawing/2014/main" id="{1E44B1E5-6D7C-6C88-A8F3-4AF00400D8CB}"/>
              </a:ext>
            </a:extLst>
          </p:cNvPr>
          <p:cNvCxnSpPr>
            <a:cxnSpLocks noChangeShapeType="1"/>
          </p:cNvCxnSpPr>
          <p:nvPr/>
        </p:nvCxnSpPr>
        <p:spPr bwMode="auto">
          <a:xfrm>
            <a:off x="5943135" y="1780118"/>
            <a:ext cx="0" cy="4965700"/>
          </a:xfrm>
          <a:prstGeom prst="line">
            <a:avLst/>
          </a:prstGeom>
          <a:noFill/>
          <a:ln w="9525" algn="ctr">
            <a:solidFill>
              <a:schemeClr val="accent4">
                <a:lumMod val="60000"/>
                <a:lumOff val="40000"/>
              </a:schemeClr>
            </a:solidFill>
            <a:prstDash val="dash"/>
            <a:round/>
            <a:headEnd/>
            <a:tailEnd/>
          </a:ln>
        </p:spPr>
      </p:cxnSp>
      <p:cxnSp>
        <p:nvCxnSpPr>
          <p:cNvPr id="10310" name="Straight Connector 114">
            <a:extLst>
              <a:ext uri="{FF2B5EF4-FFF2-40B4-BE49-F238E27FC236}">
                <a16:creationId xmlns:a16="http://schemas.microsoft.com/office/drawing/2014/main" id="{CC20CBF8-098F-9604-29AA-365855FBF038}"/>
              </a:ext>
            </a:extLst>
          </p:cNvPr>
          <p:cNvCxnSpPr>
            <a:cxnSpLocks noChangeShapeType="1"/>
          </p:cNvCxnSpPr>
          <p:nvPr/>
        </p:nvCxnSpPr>
        <p:spPr bwMode="auto">
          <a:xfrm>
            <a:off x="1929755" y="1526118"/>
            <a:ext cx="0" cy="5107516"/>
          </a:xfrm>
          <a:prstGeom prst="line">
            <a:avLst/>
          </a:prstGeom>
          <a:noFill/>
          <a:ln w="28575" algn="ctr">
            <a:solidFill>
              <a:schemeClr val="accent4">
                <a:lumMod val="60000"/>
                <a:lumOff val="40000"/>
              </a:schemeClr>
            </a:solidFill>
            <a:round/>
            <a:headEnd/>
            <a:tailEnd/>
          </a:ln>
        </p:spPr>
      </p:cxnSp>
      <p:cxnSp>
        <p:nvCxnSpPr>
          <p:cNvPr id="10311" name="Straight Connector 114">
            <a:extLst>
              <a:ext uri="{FF2B5EF4-FFF2-40B4-BE49-F238E27FC236}">
                <a16:creationId xmlns:a16="http://schemas.microsoft.com/office/drawing/2014/main" id="{2AA6CD35-955E-B6F5-77E4-6A04EC08B123}"/>
              </a:ext>
            </a:extLst>
          </p:cNvPr>
          <p:cNvCxnSpPr>
            <a:cxnSpLocks noChangeShapeType="1"/>
          </p:cNvCxnSpPr>
          <p:nvPr/>
        </p:nvCxnSpPr>
        <p:spPr bwMode="auto">
          <a:xfrm>
            <a:off x="1034129" y="1517651"/>
            <a:ext cx="0" cy="5003800"/>
          </a:xfrm>
          <a:prstGeom prst="line">
            <a:avLst/>
          </a:prstGeom>
          <a:noFill/>
          <a:ln w="9525" algn="ctr">
            <a:solidFill>
              <a:schemeClr val="accent4">
                <a:lumMod val="60000"/>
                <a:lumOff val="40000"/>
              </a:schemeClr>
            </a:solidFill>
            <a:prstDash val="dash"/>
            <a:round/>
            <a:headEnd/>
            <a:tailEnd/>
          </a:ln>
        </p:spPr>
      </p:cxnSp>
      <p:cxnSp>
        <p:nvCxnSpPr>
          <p:cNvPr id="10312" name="Straight Connector 114">
            <a:extLst>
              <a:ext uri="{FF2B5EF4-FFF2-40B4-BE49-F238E27FC236}">
                <a16:creationId xmlns:a16="http://schemas.microsoft.com/office/drawing/2014/main" id="{4A4D0144-A96F-DE60-5221-54D5D62BE179}"/>
              </a:ext>
            </a:extLst>
          </p:cNvPr>
          <p:cNvCxnSpPr>
            <a:cxnSpLocks noChangeShapeType="1"/>
          </p:cNvCxnSpPr>
          <p:nvPr/>
        </p:nvCxnSpPr>
        <p:spPr bwMode="auto">
          <a:xfrm>
            <a:off x="1515533" y="1720851"/>
            <a:ext cx="0" cy="5003800"/>
          </a:xfrm>
          <a:prstGeom prst="line">
            <a:avLst/>
          </a:prstGeom>
          <a:noFill/>
          <a:ln w="9525" algn="ctr">
            <a:solidFill>
              <a:schemeClr val="accent4">
                <a:lumMod val="60000"/>
                <a:lumOff val="40000"/>
              </a:schemeClr>
            </a:solidFill>
            <a:prstDash val="dash"/>
            <a:round/>
            <a:headEnd/>
            <a:tailEnd/>
          </a:ln>
        </p:spPr>
      </p:cxnSp>
      <p:cxnSp>
        <p:nvCxnSpPr>
          <p:cNvPr id="10313" name="Straight Connector 114">
            <a:extLst>
              <a:ext uri="{FF2B5EF4-FFF2-40B4-BE49-F238E27FC236}">
                <a16:creationId xmlns:a16="http://schemas.microsoft.com/office/drawing/2014/main" id="{A6D32D01-B256-8B07-026B-AD7612D3C557}"/>
              </a:ext>
            </a:extLst>
          </p:cNvPr>
          <p:cNvCxnSpPr>
            <a:cxnSpLocks noChangeShapeType="1"/>
          </p:cNvCxnSpPr>
          <p:nvPr/>
        </p:nvCxnSpPr>
        <p:spPr bwMode="auto">
          <a:xfrm>
            <a:off x="588433" y="1720851"/>
            <a:ext cx="0" cy="4965700"/>
          </a:xfrm>
          <a:prstGeom prst="line">
            <a:avLst/>
          </a:prstGeom>
          <a:noFill/>
          <a:ln w="9525" algn="ctr">
            <a:solidFill>
              <a:schemeClr val="accent4">
                <a:lumMod val="60000"/>
                <a:lumOff val="40000"/>
              </a:schemeClr>
            </a:solidFill>
            <a:prstDash val="dash"/>
            <a:round/>
            <a:headEnd/>
            <a:tailEnd/>
          </a:ln>
        </p:spPr>
      </p:cxnSp>
      <p:cxnSp>
        <p:nvCxnSpPr>
          <p:cNvPr id="10333" name="Straight Connector 114">
            <a:extLst>
              <a:ext uri="{FF2B5EF4-FFF2-40B4-BE49-F238E27FC236}">
                <a16:creationId xmlns:a16="http://schemas.microsoft.com/office/drawing/2014/main" id="{81E11D81-D205-84AA-C08A-F7C1291135B7}"/>
              </a:ext>
            </a:extLst>
          </p:cNvPr>
          <p:cNvCxnSpPr>
            <a:cxnSpLocks noChangeShapeType="1"/>
          </p:cNvCxnSpPr>
          <p:nvPr/>
        </p:nvCxnSpPr>
        <p:spPr bwMode="auto">
          <a:xfrm>
            <a:off x="2375451" y="1761067"/>
            <a:ext cx="0" cy="4965700"/>
          </a:xfrm>
          <a:prstGeom prst="line">
            <a:avLst/>
          </a:prstGeom>
          <a:noFill/>
          <a:ln w="9525" algn="ctr">
            <a:solidFill>
              <a:schemeClr val="accent4">
                <a:lumMod val="60000"/>
                <a:lumOff val="40000"/>
              </a:schemeClr>
            </a:solidFill>
            <a:prstDash val="dash"/>
            <a:round/>
            <a:headEnd/>
            <a:tailEnd/>
          </a:ln>
        </p:spPr>
      </p:cxnSp>
      <p:sp>
        <p:nvSpPr>
          <p:cNvPr id="10" name="Title 1">
            <a:extLst>
              <a:ext uri="{FF2B5EF4-FFF2-40B4-BE49-F238E27FC236}">
                <a16:creationId xmlns:a16="http://schemas.microsoft.com/office/drawing/2014/main" id="{1B76AB23-BA01-F752-DA99-02255CD8F901}"/>
              </a:ext>
            </a:extLst>
          </p:cNvPr>
          <p:cNvSpPr txBox="1">
            <a:spLocks/>
          </p:cNvSpPr>
          <p:nvPr/>
        </p:nvSpPr>
        <p:spPr bwMode="auto">
          <a:xfrm>
            <a:off x="535711" y="131920"/>
            <a:ext cx="9522691" cy="518248"/>
          </a:xfrm>
          <a:prstGeom prst="rect">
            <a:avLst/>
          </a:prstGeom>
          <a:noFill/>
          <a:ln>
            <a:noFill/>
          </a:ln>
        </p:spPr>
        <p:txBody>
          <a:bodyPr lIns="121907" tIns="60953" rIns="121907" bIns="60953" anchor="ctr">
            <a:scene3d>
              <a:camera prst="orthographicFront"/>
              <a:lightRig rig="soft" dir="t">
                <a:rot lat="0" lon="0" rev="15600000"/>
              </a:lightRig>
            </a:scene3d>
            <a:sp3d extrusionH="57150" prstMaterial="softEdge">
              <a:bevelT w="25400" h="38100"/>
            </a:sp3d>
          </a:bodyPr>
          <a:lstStyle/>
          <a:p>
            <a:pPr algn="ctr" defTabSz="1219170">
              <a:defRPr/>
            </a:pPr>
            <a:r>
              <a:rPr lang="en-GB" sz="3200" kern="0" dirty="0">
                <a:solidFill>
                  <a:prstClr val="black"/>
                </a:solidFill>
                <a:latin typeface="Montserrat" panose="00000500000000000000" pitchFamily="50" charset="0"/>
                <a:ea typeface="ＭＳ Ｐゴシック" charset="0"/>
                <a:cs typeface="ＭＳ Ｐゴシック" charset="0"/>
              </a:rPr>
              <a:t>Releases 19  to 21 timelines</a:t>
            </a:r>
            <a:endParaRPr lang="en-US" sz="2667" kern="0" dirty="0">
              <a:solidFill>
                <a:prstClr val="black"/>
              </a:solidFill>
              <a:latin typeface="Montserrat" panose="00000500000000000000" pitchFamily="50" charset="0"/>
              <a:ea typeface="ＭＳ Ｐゴシック" charset="0"/>
              <a:cs typeface="ＭＳ Ｐゴシック" charset="0"/>
            </a:endParaRPr>
          </a:p>
        </p:txBody>
      </p:sp>
      <p:sp>
        <p:nvSpPr>
          <p:cNvPr id="9248" name="TextBox 86">
            <a:extLst>
              <a:ext uri="{FF2B5EF4-FFF2-40B4-BE49-F238E27FC236}">
                <a16:creationId xmlns:a16="http://schemas.microsoft.com/office/drawing/2014/main" id="{63314D26-34B9-CC7A-5097-D2232549C1B5}"/>
              </a:ext>
            </a:extLst>
          </p:cNvPr>
          <p:cNvSpPr txBox="1">
            <a:spLocks noChangeArrowheads="1"/>
          </p:cNvSpPr>
          <p:nvPr/>
        </p:nvSpPr>
        <p:spPr bwMode="auto">
          <a:xfrm>
            <a:off x="2551008" y="1145117"/>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#108</a:t>
            </a:r>
          </a:p>
        </p:txBody>
      </p:sp>
      <p:cxnSp>
        <p:nvCxnSpPr>
          <p:cNvPr id="9281" name="Straight Connector 97">
            <a:extLst>
              <a:ext uri="{FF2B5EF4-FFF2-40B4-BE49-F238E27FC236}">
                <a16:creationId xmlns:a16="http://schemas.microsoft.com/office/drawing/2014/main" id="{76E336F1-DDE5-9A68-4DEC-950D6C651F5D}"/>
              </a:ext>
            </a:extLst>
          </p:cNvPr>
          <p:cNvCxnSpPr>
            <a:cxnSpLocks noChangeShapeType="1"/>
          </p:cNvCxnSpPr>
          <p:nvPr/>
        </p:nvCxnSpPr>
        <p:spPr bwMode="auto">
          <a:xfrm>
            <a:off x="76200" y="2660160"/>
            <a:ext cx="12115800" cy="10584"/>
          </a:xfrm>
          <a:prstGeom prst="line">
            <a:avLst/>
          </a:prstGeom>
          <a:noFill/>
          <a:ln w="38100" algn="ctr">
            <a:solidFill>
              <a:schemeClr val="accent4">
                <a:lumMod val="60000"/>
                <a:lumOff val="40000"/>
              </a:schemeClr>
            </a:solidFill>
            <a:round/>
            <a:headEnd/>
            <a:tailEnd/>
          </a:ln>
        </p:spPr>
      </p:cxnSp>
      <p:sp>
        <p:nvSpPr>
          <p:cNvPr id="9251" name="TextBox 112">
            <a:extLst>
              <a:ext uri="{FF2B5EF4-FFF2-40B4-BE49-F238E27FC236}">
                <a16:creationId xmlns:a16="http://schemas.microsoft.com/office/drawing/2014/main" id="{A8788988-60C5-D0D5-3510-57879C59DC38}"/>
              </a:ext>
            </a:extLst>
          </p:cNvPr>
          <p:cNvSpPr txBox="1">
            <a:spLocks noChangeArrowheads="1"/>
          </p:cNvSpPr>
          <p:nvPr/>
        </p:nvSpPr>
        <p:spPr bwMode="auto">
          <a:xfrm>
            <a:off x="9719598" y="2028282"/>
            <a:ext cx="1840568"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2400" b="1" dirty="0">
                <a:solidFill>
                  <a:prstClr val="black"/>
                </a:solidFill>
                <a:latin typeface="Montserrat" panose="00000500000000000000" pitchFamily="2" charset="0"/>
              </a:rPr>
              <a:t>Release 19</a:t>
            </a:r>
            <a:endParaRPr lang="en-GB" altLang="en-US" sz="2133" b="1" dirty="0">
              <a:solidFill>
                <a:prstClr val="black"/>
              </a:solidFill>
              <a:latin typeface="Montserrat" panose="00000500000000000000" pitchFamily="2" charset="0"/>
            </a:endParaRPr>
          </a:p>
        </p:txBody>
      </p:sp>
      <p:sp>
        <p:nvSpPr>
          <p:cNvPr id="9256" name="TextBox 1">
            <a:extLst>
              <a:ext uri="{FF2B5EF4-FFF2-40B4-BE49-F238E27FC236}">
                <a16:creationId xmlns:a16="http://schemas.microsoft.com/office/drawing/2014/main" id="{D7A00B03-21AF-6C01-7ABD-D582E545D4C7}"/>
              </a:ext>
            </a:extLst>
          </p:cNvPr>
          <p:cNvSpPr txBox="1">
            <a:spLocks noChangeArrowheads="1"/>
          </p:cNvSpPr>
          <p:nvPr/>
        </p:nvSpPr>
        <p:spPr bwMode="auto">
          <a:xfrm>
            <a:off x="8233949" y="189571"/>
            <a:ext cx="1755609" cy="194990"/>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defTabSz="1219170">
              <a:defRPr/>
            </a:pPr>
            <a:r>
              <a:rPr lang="en-GB" altLang="en-US" sz="667" b="1" dirty="0">
                <a:solidFill>
                  <a:prstClr val="black"/>
                </a:solidFill>
                <a:latin typeface="Montserrat" panose="00000500000000000000" pitchFamily="50" charset="0"/>
              </a:rPr>
              <a:t>Note</a:t>
            </a:r>
            <a:r>
              <a:rPr lang="en-GB" altLang="en-US" sz="667" dirty="0">
                <a:solidFill>
                  <a:prstClr val="black"/>
                </a:solidFill>
                <a:latin typeface="Montserrat" panose="00000500000000000000" pitchFamily="50" charset="0"/>
              </a:rPr>
              <a:t>: All starting dates are indicative</a:t>
            </a:r>
          </a:p>
        </p:txBody>
      </p:sp>
      <p:sp>
        <p:nvSpPr>
          <p:cNvPr id="9253" name="TextBox 86">
            <a:extLst>
              <a:ext uri="{FF2B5EF4-FFF2-40B4-BE49-F238E27FC236}">
                <a16:creationId xmlns:a16="http://schemas.microsoft.com/office/drawing/2014/main" id="{3465C78E-ADED-B530-A027-685500906709}"/>
              </a:ext>
            </a:extLst>
          </p:cNvPr>
          <p:cNvSpPr txBox="1">
            <a:spLocks noChangeArrowheads="1"/>
          </p:cNvSpPr>
          <p:nvPr/>
        </p:nvSpPr>
        <p:spPr bwMode="auto">
          <a:xfrm>
            <a:off x="3473491" y="1145117"/>
            <a:ext cx="3978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#110</a:t>
            </a:r>
            <a:endParaRPr lang="en-GB" altLang="en-US" sz="400" dirty="0">
              <a:solidFill>
                <a:prstClr val="black"/>
              </a:solidFill>
              <a:latin typeface="Montserrat" panose="00000500000000000000" pitchFamily="2" charset="0"/>
            </a:endParaRPr>
          </a:p>
        </p:txBody>
      </p:sp>
      <p:sp>
        <p:nvSpPr>
          <p:cNvPr id="9254" name="TextBox 86">
            <a:extLst>
              <a:ext uri="{FF2B5EF4-FFF2-40B4-BE49-F238E27FC236}">
                <a16:creationId xmlns:a16="http://schemas.microsoft.com/office/drawing/2014/main" id="{3812A9DA-87F9-905F-A772-F707D8AF7400}"/>
              </a:ext>
            </a:extLst>
          </p:cNvPr>
          <p:cNvSpPr txBox="1">
            <a:spLocks noChangeArrowheads="1"/>
          </p:cNvSpPr>
          <p:nvPr/>
        </p:nvSpPr>
        <p:spPr bwMode="auto">
          <a:xfrm>
            <a:off x="4416939" y="1145117"/>
            <a:ext cx="3882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#112</a:t>
            </a:r>
            <a:endParaRPr lang="en-GB" altLang="en-US" sz="400" dirty="0">
              <a:solidFill>
                <a:prstClr val="black"/>
              </a:solidFill>
              <a:latin typeface="Montserrat" panose="00000500000000000000" pitchFamily="2" charset="0"/>
            </a:endParaRPr>
          </a:p>
        </p:txBody>
      </p:sp>
      <p:sp>
        <p:nvSpPr>
          <p:cNvPr id="9255" name="TextBox 86">
            <a:extLst>
              <a:ext uri="{FF2B5EF4-FFF2-40B4-BE49-F238E27FC236}">
                <a16:creationId xmlns:a16="http://schemas.microsoft.com/office/drawing/2014/main" id="{30F88BD3-C08F-BAB7-1F08-E8E9149203C3}"/>
              </a:ext>
            </a:extLst>
          </p:cNvPr>
          <p:cNvSpPr txBox="1">
            <a:spLocks noChangeArrowheads="1"/>
          </p:cNvSpPr>
          <p:nvPr/>
        </p:nvSpPr>
        <p:spPr bwMode="auto">
          <a:xfrm>
            <a:off x="5246795" y="1145117"/>
            <a:ext cx="3978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#114</a:t>
            </a:r>
            <a:endParaRPr lang="en-GB" altLang="en-US" sz="400" dirty="0">
              <a:solidFill>
                <a:prstClr val="black"/>
              </a:solidFill>
              <a:latin typeface="Montserrat" panose="00000500000000000000" pitchFamily="2" charset="0"/>
            </a:endParaRPr>
          </a:p>
        </p:txBody>
      </p:sp>
      <p:sp>
        <p:nvSpPr>
          <p:cNvPr id="6" name="TextBox 86">
            <a:extLst>
              <a:ext uri="{FF2B5EF4-FFF2-40B4-BE49-F238E27FC236}">
                <a16:creationId xmlns:a16="http://schemas.microsoft.com/office/drawing/2014/main" id="{8CAE4681-7518-9B74-81E9-E817BC33D0D3}"/>
              </a:ext>
            </a:extLst>
          </p:cNvPr>
          <p:cNvSpPr txBox="1">
            <a:spLocks noChangeArrowheads="1"/>
          </p:cNvSpPr>
          <p:nvPr/>
        </p:nvSpPr>
        <p:spPr bwMode="auto">
          <a:xfrm>
            <a:off x="6140772" y="1145117"/>
            <a:ext cx="393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#116</a:t>
            </a:r>
            <a:endParaRPr lang="en-GB" altLang="en-US" sz="400" dirty="0">
              <a:solidFill>
                <a:prstClr val="black"/>
              </a:solidFill>
              <a:latin typeface="Montserrat" panose="00000500000000000000" pitchFamily="2" charset="0"/>
            </a:endParaRPr>
          </a:p>
        </p:txBody>
      </p:sp>
      <p:sp>
        <p:nvSpPr>
          <p:cNvPr id="9257" name="TextBox 86">
            <a:extLst>
              <a:ext uri="{FF2B5EF4-FFF2-40B4-BE49-F238E27FC236}">
                <a16:creationId xmlns:a16="http://schemas.microsoft.com/office/drawing/2014/main" id="{47A2938A-6E18-A0F5-0546-15988D566720}"/>
              </a:ext>
            </a:extLst>
          </p:cNvPr>
          <p:cNvSpPr txBox="1">
            <a:spLocks noChangeArrowheads="1"/>
          </p:cNvSpPr>
          <p:nvPr/>
        </p:nvSpPr>
        <p:spPr bwMode="auto">
          <a:xfrm>
            <a:off x="6994301" y="1145117"/>
            <a:ext cx="3962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#118</a:t>
            </a:r>
            <a:endParaRPr lang="en-GB" altLang="en-US" sz="400" dirty="0">
              <a:solidFill>
                <a:prstClr val="black"/>
              </a:solidFill>
              <a:latin typeface="Montserrat" panose="00000500000000000000" pitchFamily="2" charset="0"/>
            </a:endParaRPr>
          </a:p>
        </p:txBody>
      </p:sp>
      <p:sp>
        <p:nvSpPr>
          <p:cNvPr id="9258" name="TextBox 86">
            <a:extLst>
              <a:ext uri="{FF2B5EF4-FFF2-40B4-BE49-F238E27FC236}">
                <a16:creationId xmlns:a16="http://schemas.microsoft.com/office/drawing/2014/main" id="{566C0FDB-28E3-9363-50B2-A1CD841F316B}"/>
              </a:ext>
            </a:extLst>
          </p:cNvPr>
          <p:cNvSpPr txBox="1">
            <a:spLocks noChangeArrowheads="1"/>
          </p:cNvSpPr>
          <p:nvPr/>
        </p:nvSpPr>
        <p:spPr bwMode="auto">
          <a:xfrm>
            <a:off x="7853032" y="1145117"/>
            <a:ext cx="4187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#120</a:t>
            </a:r>
            <a:endParaRPr lang="en-GB" altLang="en-US" sz="400" dirty="0">
              <a:solidFill>
                <a:prstClr val="black"/>
              </a:solidFill>
              <a:latin typeface="Montserrat" panose="00000500000000000000" pitchFamily="2" charset="0"/>
            </a:endParaRPr>
          </a:p>
        </p:txBody>
      </p:sp>
      <p:sp>
        <p:nvSpPr>
          <p:cNvPr id="9259" name="TextBox 86">
            <a:extLst>
              <a:ext uri="{FF2B5EF4-FFF2-40B4-BE49-F238E27FC236}">
                <a16:creationId xmlns:a16="http://schemas.microsoft.com/office/drawing/2014/main" id="{21D46A4C-6D36-624A-9B02-625AE556C1E6}"/>
              </a:ext>
            </a:extLst>
          </p:cNvPr>
          <p:cNvSpPr txBox="1">
            <a:spLocks noChangeArrowheads="1"/>
          </p:cNvSpPr>
          <p:nvPr/>
        </p:nvSpPr>
        <p:spPr bwMode="auto">
          <a:xfrm>
            <a:off x="8795525" y="1145117"/>
            <a:ext cx="4090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#122</a:t>
            </a:r>
            <a:endParaRPr lang="en-GB" altLang="en-US" sz="400" dirty="0">
              <a:solidFill>
                <a:prstClr val="black"/>
              </a:solidFill>
              <a:latin typeface="Montserrat" panose="00000500000000000000" pitchFamily="2" charset="0"/>
            </a:endParaRPr>
          </a:p>
        </p:txBody>
      </p:sp>
      <p:sp>
        <p:nvSpPr>
          <p:cNvPr id="9260" name="TextBox 86">
            <a:extLst>
              <a:ext uri="{FF2B5EF4-FFF2-40B4-BE49-F238E27FC236}">
                <a16:creationId xmlns:a16="http://schemas.microsoft.com/office/drawing/2014/main" id="{B9A88BE3-8507-8036-008F-130B58006314}"/>
              </a:ext>
            </a:extLst>
          </p:cNvPr>
          <p:cNvSpPr txBox="1">
            <a:spLocks noChangeArrowheads="1"/>
          </p:cNvSpPr>
          <p:nvPr/>
        </p:nvSpPr>
        <p:spPr bwMode="auto">
          <a:xfrm>
            <a:off x="9715700" y="1145117"/>
            <a:ext cx="4187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#124</a:t>
            </a:r>
            <a:endParaRPr lang="en-GB" altLang="en-US" sz="400" dirty="0">
              <a:solidFill>
                <a:prstClr val="black"/>
              </a:solidFill>
              <a:latin typeface="Montserrat" panose="00000500000000000000" pitchFamily="2" charset="0"/>
            </a:endParaRPr>
          </a:p>
        </p:txBody>
      </p:sp>
      <p:sp>
        <p:nvSpPr>
          <p:cNvPr id="9261" name="TextBox 86">
            <a:extLst>
              <a:ext uri="{FF2B5EF4-FFF2-40B4-BE49-F238E27FC236}">
                <a16:creationId xmlns:a16="http://schemas.microsoft.com/office/drawing/2014/main" id="{6D213B16-0C28-8CE4-A14F-AF4870C0F23F}"/>
              </a:ext>
            </a:extLst>
          </p:cNvPr>
          <p:cNvSpPr txBox="1">
            <a:spLocks noChangeArrowheads="1"/>
          </p:cNvSpPr>
          <p:nvPr/>
        </p:nvSpPr>
        <p:spPr bwMode="auto">
          <a:xfrm>
            <a:off x="10607102" y="1145117"/>
            <a:ext cx="4138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#126</a:t>
            </a:r>
            <a:endParaRPr lang="en-GB" altLang="en-US" sz="400" dirty="0">
              <a:solidFill>
                <a:prstClr val="black"/>
              </a:solidFill>
              <a:latin typeface="Montserrat" panose="00000500000000000000" pitchFamily="2" charset="0"/>
            </a:endParaRPr>
          </a:p>
        </p:txBody>
      </p:sp>
      <p:sp>
        <p:nvSpPr>
          <p:cNvPr id="2" name="TextBox 1">
            <a:extLst>
              <a:ext uri="{FF2B5EF4-FFF2-40B4-BE49-F238E27FC236}">
                <a16:creationId xmlns:a16="http://schemas.microsoft.com/office/drawing/2014/main" id="{0D627D1B-C3B8-1E30-E8C3-B519FF6478C4}"/>
              </a:ext>
            </a:extLst>
          </p:cNvPr>
          <p:cNvSpPr txBox="1"/>
          <p:nvPr/>
        </p:nvSpPr>
        <p:spPr>
          <a:xfrm>
            <a:off x="2336800" y="757767"/>
            <a:ext cx="590226"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2025</a:t>
            </a:r>
          </a:p>
        </p:txBody>
      </p:sp>
      <p:sp>
        <p:nvSpPr>
          <p:cNvPr id="58" name="TextBox 57">
            <a:extLst>
              <a:ext uri="{FF2B5EF4-FFF2-40B4-BE49-F238E27FC236}">
                <a16:creationId xmlns:a16="http://schemas.microsoft.com/office/drawing/2014/main" id="{15AE7F1D-8B00-7867-1676-914CC3AD24A6}"/>
              </a:ext>
            </a:extLst>
          </p:cNvPr>
          <p:cNvSpPr txBox="1"/>
          <p:nvPr/>
        </p:nvSpPr>
        <p:spPr>
          <a:xfrm>
            <a:off x="4163485" y="749300"/>
            <a:ext cx="598241"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2026</a:t>
            </a:r>
          </a:p>
        </p:txBody>
      </p:sp>
      <p:sp>
        <p:nvSpPr>
          <p:cNvPr id="92" name="TextBox 91">
            <a:extLst>
              <a:ext uri="{FF2B5EF4-FFF2-40B4-BE49-F238E27FC236}">
                <a16:creationId xmlns:a16="http://schemas.microsoft.com/office/drawing/2014/main" id="{9DDBF5FE-7C57-2CDB-BE0A-572F6BAEF563}"/>
              </a:ext>
            </a:extLst>
          </p:cNvPr>
          <p:cNvSpPr txBox="1"/>
          <p:nvPr/>
        </p:nvSpPr>
        <p:spPr>
          <a:xfrm>
            <a:off x="7859184" y="751418"/>
            <a:ext cx="603050"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2028</a:t>
            </a:r>
          </a:p>
        </p:txBody>
      </p:sp>
      <p:sp>
        <p:nvSpPr>
          <p:cNvPr id="11" name="TextBox 1">
            <a:extLst>
              <a:ext uri="{FF2B5EF4-FFF2-40B4-BE49-F238E27FC236}">
                <a16:creationId xmlns:a16="http://schemas.microsoft.com/office/drawing/2014/main" id="{F9DAF4FE-8129-CC8C-8055-EBD23E98DDE8}"/>
              </a:ext>
            </a:extLst>
          </p:cNvPr>
          <p:cNvSpPr txBox="1">
            <a:spLocks noChangeArrowheads="1"/>
          </p:cNvSpPr>
          <p:nvPr/>
        </p:nvSpPr>
        <p:spPr bwMode="auto">
          <a:xfrm>
            <a:off x="5724582" y="1878457"/>
            <a:ext cx="1816100" cy="523028"/>
          </a:xfrm>
          <a:prstGeom prst="rect">
            <a:avLst/>
          </a:prstGeom>
          <a:ln w="3175"/>
        </p:spPr>
        <p:style>
          <a:lnRef idx="2">
            <a:schemeClr val="accent6"/>
          </a:lnRef>
          <a:fillRef idx="1">
            <a:schemeClr val="lt1"/>
          </a:fillRef>
          <a:effectRef idx="0">
            <a:schemeClr val="accent6"/>
          </a:effectRef>
          <a:fontRef idx="minor">
            <a:schemeClr val="dk1"/>
          </a:fontRef>
        </p:style>
        <p:txBody>
          <a:bodyPr>
            <a:spAutoFit/>
          </a:bodyPr>
          <a:lstStyle/>
          <a:p>
            <a:pPr defTabSz="1219170">
              <a:defRPr/>
            </a:pPr>
            <a:r>
              <a:rPr lang="en-GB" altLang="en-US" sz="933" b="1" dirty="0">
                <a:solidFill>
                  <a:prstClr val="black"/>
                </a:solidFill>
                <a:latin typeface="Montserrat" panose="00000500000000000000" pitchFamily="50" charset="0"/>
              </a:rPr>
              <a:t>*</a:t>
            </a:r>
            <a:r>
              <a:rPr lang="en-GB" altLang="en-US" sz="933" dirty="0">
                <a:solidFill>
                  <a:prstClr val="black"/>
                </a:solidFill>
                <a:latin typeface="Montserrat" panose="00000500000000000000" pitchFamily="50" charset="0"/>
              </a:rPr>
              <a:t>: +3 months for RAN4</a:t>
            </a:r>
          </a:p>
          <a:p>
            <a:pPr defTabSz="1219170">
              <a:defRPr/>
            </a:pPr>
            <a:r>
              <a:rPr lang="en-GB" altLang="en-US" sz="933" dirty="0">
                <a:solidFill>
                  <a:prstClr val="black"/>
                </a:solidFill>
                <a:latin typeface="Montserrat" panose="00000500000000000000" pitchFamily="50" charset="0"/>
              </a:rPr>
              <a:t>**: - 3 months for RAN1 &amp;</a:t>
            </a:r>
            <a:br>
              <a:rPr lang="en-GB" altLang="en-US" sz="933" dirty="0">
                <a:solidFill>
                  <a:prstClr val="black"/>
                </a:solidFill>
                <a:latin typeface="Montserrat" panose="00000500000000000000" pitchFamily="50" charset="0"/>
              </a:rPr>
            </a:br>
            <a:r>
              <a:rPr lang="en-GB" altLang="en-US" sz="933" dirty="0">
                <a:solidFill>
                  <a:prstClr val="black"/>
                </a:solidFill>
                <a:latin typeface="Montserrat" panose="00000500000000000000" pitchFamily="50" charset="0"/>
              </a:rPr>
              <a:t>+ 3 months for RAN4 perf</a:t>
            </a:r>
          </a:p>
        </p:txBody>
      </p:sp>
      <p:sp>
        <p:nvSpPr>
          <p:cNvPr id="9276" name="TextBox 86">
            <a:extLst>
              <a:ext uri="{FF2B5EF4-FFF2-40B4-BE49-F238E27FC236}">
                <a16:creationId xmlns:a16="http://schemas.microsoft.com/office/drawing/2014/main" id="{8DF02D70-037A-AC3F-1DAC-3C3C8D10615D}"/>
              </a:ext>
            </a:extLst>
          </p:cNvPr>
          <p:cNvSpPr txBox="1">
            <a:spLocks noChangeArrowheads="1"/>
          </p:cNvSpPr>
          <p:nvPr/>
        </p:nvSpPr>
        <p:spPr bwMode="auto">
          <a:xfrm>
            <a:off x="3947933" y="1145117"/>
            <a:ext cx="3674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#111</a:t>
            </a:r>
            <a:endParaRPr lang="en-GB" altLang="en-US" sz="400" dirty="0">
              <a:solidFill>
                <a:prstClr val="black"/>
              </a:solidFill>
              <a:latin typeface="Montserrat" panose="00000500000000000000" pitchFamily="2" charset="0"/>
            </a:endParaRPr>
          </a:p>
        </p:txBody>
      </p:sp>
      <p:sp>
        <p:nvSpPr>
          <p:cNvPr id="9277" name="TextBox 86">
            <a:extLst>
              <a:ext uri="{FF2B5EF4-FFF2-40B4-BE49-F238E27FC236}">
                <a16:creationId xmlns:a16="http://schemas.microsoft.com/office/drawing/2014/main" id="{B8D7F9CE-A852-98E2-BFA8-A35F942D475D}"/>
              </a:ext>
            </a:extLst>
          </p:cNvPr>
          <p:cNvSpPr txBox="1">
            <a:spLocks noChangeArrowheads="1"/>
          </p:cNvSpPr>
          <p:nvPr/>
        </p:nvSpPr>
        <p:spPr bwMode="auto">
          <a:xfrm>
            <a:off x="4796881" y="1145117"/>
            <a:ext cx="3882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#113</a:t>
            </a:r>
            <a:endParaRPr lang="en-GB" altLang="en-US" sz="400" dirty="0">
              <a:solidFill>
                <a:prstClr val="black"/>
              </a:solidFill>
              <a:latin typeface="Montserrat" panose="00000500000000000000" pitchFamily="2" charset="0"/>
            </a:endParaRPr>
          </a:p>
        </p:txBody>
      </p:sp>
      <p:sp>
        <p:nvSpPr>
          <p:cNvPr id="9278" name="TextBox 86">
            <a:extLst>
              <a:ext uri="{FF2B5EF4-FFF2-40B4-BE49-F238E27FC236}">
                <a16:creationId xmlns:a16="http://schemas.microsoft.com/office/drawing/2014/main" id="{D148543F-F29B-3779-8278-5B2C99889B2E}"/>
              </a:ext>
            </a:extLst>
          </p:cNvPr>
          <p:cNvSpPr txBox="1">
            <a:spLocks noChangeArrowheads="1"/>
          </p:cNvSpPr>
          <p:nvPr/>
        </p:nvSpPr>
        <p:spPr bwMode="auto">
          <a:xfrm>
            <a:off x="5697619" y="1145117"/>
            <a:ext cx="3882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#115</a:t>
            </a:r>
            <a:endParaRPr lang="en-GB" altLang="en-US" sz="400" dirty="0">
              <a:solidFill>
                <a:prstClr val="black"/>
              </a:solidFill>
              <a:latin typeface="Montserrat" panose="00000500000000000000" pitchFamily="2" charset="0"/>
            </a:endParaRPr>
          </a:p>
        </p:txBody>
      </p:sp>
      <p:sp>
        <p:nvSpPr>
          <p:cNvPr id="9279" name="TextBox 86">
            <a:extLst>
              <a:ext uri="{FF2B5EF4-FFF2-40B4-BE49-F238E27FC236}">
                <a16:creationId xmlns:a16="http://schemas.microsoft.com/office/drawing/2014/main" id="{45B603B9-8783-9D4D-64E0-F9248074F617}"/>
              </a:ext>
            </a:extLst>
          </p:cNvPr>
          <p:cNvSpPr txBox="1">
            <a:spLocks noChangeArrowheads="1"/>
          </p:cNvSpPr>
          <p:nvPr/>
        </p:nvSpPr>
        <p:spPr bwMode="auto">
          <a:xfrm>
            <a:off x="7405481" y="1145117"/>
            <a:ext cx="393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#119</a:t>
            </a:r>
            <a:endParaRPr lang="en-GB" altLang="en-US" sz="400" dirty="0">
              <a:solidFill>
                <a:prstClr val="black"/>
              </a:solidFill>
              <a:latin typeface="Montserrat" panose="00000500000000000000" pitchFamily="2" charset="0"/>
            </a:endParaRPr>
          </a:p>
        </p:txBody>
      </p:sp>
      <p:sp>
        <p:nvSpPr>
          <p:cNvPr id="9280" name="TextBox 86">
            <a:extLst>
              <a:ext uri="{FF2B5EF4-FFF2-40B4-BE49-F238E27FC236}">
                <a16:creationId xmlns:a16="http://schemas.microsoft.com/office/drawing/2014/main" id="{E8B185B9-5449-607B-3EF2-23157EF9A4E3}"/>
              </a:ext>
            </a:extLst>
          </p:cNvPr>
          <p:cNvSpPr txBox="1">
            <a:spLocks noChangeArrowheads="1"/>
          </p:cNvSpPr>
          <p:nvPr/>
        </p:nvSpPr>
        <p:spPr bwMode="auto">
          <a:xfrm>
            <a:off x="8315933" y="1145117"/>
            <a:ext cx="3882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#121</a:t>
            </a:r>
            <a:endParaRPr lang="en-GB" altLang="en-US" sz="400" dirty="0">
              <a:solidFill>
                <a:prstClr val="black"/>
              </a:solidFill>
              <a:latin typeface="Montserrat" panose="00000500000000000000" pitchFamily="2" charset="0"/>
            </a:endParaRPr>
          </a:p>
        </p:txBody>
      </p:sp>
      <p:sp>
        <p:nvSpPr>
          <p:cNvPr id="30" name="TextBox 86">
            <a:extLst>
              <a:ext uri="{FF2B5EF4-FFF2-40B4-BE49-F238E27FC236}">
                <a16:creationId xmlns:a16="http://schemas.microsoft.com/office/drawing/2014/main" id="{A136D926-8D3C-F22F-B32F-3EA6ADE21C72}"/>
              </a:ext>
            </a:extLst>
          </p:cNvPr>
          <p:cNvSpPr txBox="1">
            <a:spLocks noChangeArrowheads="1"/>
          </p:cNvSpPr>
          <p:nvPr/>
        </p:nvSpPr>
        <p:spPr bwMode="auto">
          <a:xfrm>
            <a:off x="9242141" y="1145117"/>
            <a:ext cx="4090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#123</a:t>
            </a:r>
            <a:endParaRPr lang="en-GB" altLang="en-US" sz="400" dirty="0">
              <a:solidFill>
                <a:prstClr val="black"/>
              </a:solidFill>
              <a:latin typeface="Montserrat" panose="00000500000000000000" pitchFamily="2" charset="0"/>
            </a:endParaRPr>
          </a:p>
        </p:txBody>
      </p:sp>
      <p:sp>
        <p:nvSpPr>
          <p:cNvPr id="9282" name="TextBox 86">
            <a:extLst>
              <a:ext uri="{FF2B5EF4-FFF2-40B4-BE49-F238E27FC236}">
                <a16:creationId xmlns:a16="http://schemas.microsoft.com/office/drawing/2014/main" id="{E6E6125D-A6B8-405D-CEFB-04102737707E}"/>
              </a:ext>
            </a:extLst>
          </p:cNvPr>
          <p:cNvSpPr txBox="1">
            <a:spLocks noChangeArrowheads="1"/>
          </p:cNvSpPr>
          <p:nvPr/>
        </p:nvSpPr>
        <p:spPr bwMode="auto">
          <a:xfrm>
            <a:off x="10159715" y="1145117"/>
            <a:ext cx="4090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#125</a:t>
            </a:r>
            <a:endParaRPr lang="en-GB" altLang="en-US" sz="400" dirty="0">
              <a:solidFill>
                <a:prstClr val="black"/>
              </a:solidFill>
              <a:latin typeface="Montserrat" panose="00000500000000000000" pitchFamily="2" charset="0"/>
            </a:endParaRPr>
          </a:p>
        </p:txBody>
      </p:sp>
      <p:sp>
        <p:nvSpPr>
          <p:cNvPr id="70" name="TextBox 69">
            <a:extLst>
              <a:ext uri="{FF2B5EF4-FFF2-40B4-BE49-F238E27FC236}">
                <a16:creationId xmlns:a16="http://schemas.microsoft.com/office/drawing/2014/main" id="{AD738434-1C6D-4FB5-67AA-A919CD19069E}"/>
              </a:ext>
            </a:extLst>
          </p:cNvPr>
          <p:cNvSpPr txBox="1"/>
          <p:nvPr/>
        </p:nvSpPr>
        <p:spPr>
          <a:xfrm>
            <a:off x="6062134" y="745067"/>
            <a:ext cx="595035"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2027</a:t>
            </a:r>
          </a:p>
        </p:txBody>
      </p:sp>
      <p:sp>
        <p:nvSpPr>
          <p:cNvPr id="71" name="TextBox 70">
            <a:extLst>
              <a:ext uri="{FF2B5EF4-FFF2-40B4-BE49-F238E27FC236}">
                <a16:creationId xmlns:a16="http://schemas.microsoft.com/office/drawing/2014/main" id="{ED532AC2-9A0E-A375-5FC9-6BC545AE1379}"/>
              </a:ext>
            </a:extLst>
          </p:cNvPr>
          <p:cNvSpPr txBox="1"/>
          <p:nvPr/>
        </p:nvSpPr>
        <p:spPr>
          <a:xfrm>
            <a:off x="9516534" y="745067"/>
            <a:ext cx="598241"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2029</a:t>
            </a:r>
          </a:p>
        </p:txBody>
      </p:sp>
      <p:sp>
        <p:nvSpPr>
          <p:cNvPr id="72" name="Chevron 60">
            <a:extLst>
              <a:ext uri="{FF2B5EF4-FFF2-40B4-BE49-F238E27FC236}">
                <a16:creationId xmlns:a16="http://schemas.microsoft.com/office/drawing/2014/main" id="{C4DF2E5D-EE29-D2E1-330A-D16D01C2251B}"/>
              </a:ext>
            </a:extLst>
          </p:cNvPr>
          <p:cNvSpPr/>
          <p:nvPr/>
        </p:nvSpPr>
        <p:spPr bwMode="auto">
          <a:xfrm>
            <a:off x="1029752" y="2763775"/>
            <a:ext cx="1786467"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  5GA Stage 1</a:t>
            </a:r>
          </a:p>
        </p:txBody>
      </p:sp>
      <p:sp>
        <p:nvSpPr>
          <p:cNvPr id="4" name="Chevron 60">
            <a:extLst>
              <a:ext uri="{FF2B5EF4-FFF2-40B4-BE49-F238E27FC236}">
                <a16:creationId xmlns:a16="http://schemas.microsoft.com/office/drawing/2014/main" id="{0D1CAEDC-A4A0-8804-B0E4-709418E55DA2}"/>
              </a:ext>
            </a:extLst>
          </p:cNvPr>
          <p:cNvSpPr/>
          <p:nvPr/>
        </p:nvSpPr>
        <p:spPr bwMode="auto">
          <a:xfrm>
            <a:off x="0" y="1896576"/>
            <a:ext cx="3247235" cy="30268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RAN </a:t>
            </a:r>
            <a:r>
              <a:rPr lang="fr-FR" sz="1200" dirty="0" err="1">
                <a:solidFill>
                  <a:prstClr val="black"/>
                </a:solidFill>
                <a:latin typeface="Montserrat" panose="00000500000000000000" pitchFamily="50" charset="0"/>
                <a:ea typeface="ＭＳ Ｐゴシック" charset="-128"/>
                <a:cs typeface="Arial" pitchFamily="34" charset="0"/>
              </a:rPr>
              <a:t>Completion</a:t>
            </a:r>
            <a:r>
              <a:rPr lang="fr-FR" sz="1200" dirty="0">
                <a:solidFill>
                  <a:prstClr val="black"/>
                </a:solidFill>
                <a:latin typeface="Montserrat" panose="00000500000000000000" pitchFamily="50" charset="0"/>
                <a:ea typeface="ＭＳ Ｐゴシック" charset="-128"/>
                <a:cs typeface="Arial" pitchFamily="34" charset="0"/>
              </a:rPr>
              <a:t>**</a:t>
            </a:r>
          </a:p>
        </p:txBody>
      </p:sp>
      <p:sp>
        <p:nvSpPr>
          <p:cNvPr id="5" name="Chevron 58">
            <a:extLst>
              <a:ext uri="{FF2B5EF4-FFF2-40B4-BE49-F238E27FC236}">
                <a16:creationId xmlns:a16="http://schemas.microsoft.com/office/drawing/2014/main" id="{4A3406C9-0705-6A20-A7D8-5ADAA96C6515}"/>
              </a:ext>
            </a:extLst>
          </p:cNvPr>
          <p:cNvSpPr/>
          <p:nvPr/>
        </p:nvSpPr>
        <p:spPr bwMode="auto">
          <a:xfrm>
            <a:off x="720284" y="2203694"/>
            <a:ext cx="2538845" cy="300567"/>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067" dirty="0">
                <a:solidFill>
                  <a:prstClr val="black"/>
                </a:solidFill>
                <a:latin typeface="Montserrat" panose="00000500000000000000" pitchFamily="50" charset="0"/>
                <a:ea typeface="ＭＳ Ｐゴシック" charset="-128"/>
                <a:cs typeface="Arial" pitchFamily="34" charset="0"/>
              </a:rPr>
              <a:t>Stage 3 (CT &amp; SA) </a:t>
            </a:r>
          </a:p>
        </p:txBody>
      </p:sp>
      <p:sp>
        <p:nvSpPr>
          <p:cNvPr id="8" name="Chevron 58">
            <a:extLst>
              <a:ext uri="{FF2B5EF4-FFF2-40B4-BE49-F238E27FC236}">
                <a16:creationId xmlns:a16="http://schemas.microsoft.com/office/drawing/2014/main" id="{A7AE6323-B510-DB5D-FD67-26BF258AF660}"/>
              </a:ext>
            </a:extLst>
          </p:cNvPr>
          <p:cNvSpPr/>
          <p:nvPr/>
        </p:nvSpPr>
        <p:spPr bwMode="auto">
          <a:xfrm>
            <a:off x="3128289" y="1915037"/>
            <a:ext cx="563300" cy="594732"/>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endParaRPr lang="fr-FR" sz="533" dirty="0">
              <a:solidFill>
                <a:prstClr val="black"/>
              </a:solidFill>
              <a:latin typeface="Montserrat" panose="00000500000000000000" pitchFamily="50" charset="0"/>
              <a:ea typeface="ＭＳ Ｐゴシック" charset="-128"/>
              <a:cs typeface="Arial" pitchFamily="34" charset="0"/>
            </a:endParaRPr>
          </a:p>
          <a:p>
            <a:pPr algn="ctr" defTabSz="1219170">
              <a:defRPr/>
            </a:pPr>
            <a:r>
              <a:rPr lang="fr-FR" sz="533" dirty="0">
                <a:solidFill>
                  <a:prstClr val="black"/>
                </a:solidFill>
                <a:latin typeface="Montserrat" panose="00000500000000000000" pitchFamily="50" charset="0"/>
                <a:ea typeface="ＭＳ Ｐゴシック" charset="-128"/>
                <a:cs typeface="Arial" pitchFamily="34" charset="0"/>
              </a:rPr>
              <a:t>ASN.1 </a:t>
            </a:r>
          </a:p>
          <a:p>
            <a:pPr algn="ctr" defTabSz="1219170">
              <a:defRPr/>
            </a:pPr>
            <a:r>
              <a:rPr lang="fr-FR" sz="533" dirty="0">
                <a:solidFill>
                  <a:prstClr val="black"/>
                </a:solidFill>
                <a:latin typeface="Montserrat" panose="00000500000000000000" pitchFamily="50" charset="0"/>
                <a:ea typeface="ＭＳ Ｐゴシック" charset="-128"/>
                <a:cs typeface="Arial" pitchFamily="34" charset="0"/>
              </a:rPr>
              <a:t>&amp;</a:t>
            </a:r>
          </a:p>
          <a:p>
            <a:pPr algn="ctr" defTabSz="1219170">
              <a:defRPr/>
            </a:pPr>
            <a:r>
              <a:rPr lang="fr-FR" sz="533" dirty="0">
                <a:solidFill>
                  <a:prstClr val="black"/>
                </a:solidFill>
                <a:latin typeface="Montserrat" panose="00000500000000000000" pitchFamily="50" charset="0"/>
                <a:ea typeface="ＭＳ Ｐゴシック" charset="-128"/>
                <a:cs typeface="Arial" pitchFamily="34" charset="0"/>
              </a:rPr>
              <a:t>         </a:t>
            </a:r>
          </a:p>
          <a:p>
            <a:pPr algn="ctr" defTabSz="1219170">
              <a:defRPr/>
            </a:pPr>
            <a:r>
              <a:rPr lang="fr-FR" sz="533" dirty="0">
                <a:solidFill>
                  <a:prstClr val="black"/>
                </a:solidFill>
                <a:latin typeface="Montserrat" panose="00000500000000000000" pitchFamily="50" charset="0"/>
                <a:ea typeface="ＭＳ Ｐゴシック" charset="-128"/>
                <a:cs typeface="Arial" pitchFamily="34" charset="0"/>
              </a:rPr>
              <a:t>Open </a:t>
            </a:r>
          </a:p>
          <a:p>
            <a:pPr algn="ctr" defTabSz="1219170">
              <a:defRPr/>
            </a:pPr>
            <a:r>
              <a:rPr lang="fr-FR" sz="533" dirty="0">
                <a:solidFill>
                  <a:prstClr val="black"/>
                </a:solidFill>
                <a:latin typeface="Montserrat" panose="00000500000000000000" pitchFamily="50" charset="0"/>
                <a:ea typeface="ＭＳ Ｐゴシック" charset="-128"/>
                <a:cs typeface="Arial" pitchFamily="34" charset="0"/>
              </a:rPr>
              <a:t>   APIs </a:t>
            </a:r>
          </a:p>
        </p:txBody>
      </p:sp>
      <p:sp>
        <p:nvSpPr>
          <p:cNvPr id="12" name="Chevron 60">
            <a:extLst>
              <a:ext uri="{FF2B5EF4-FFF2-40B4-BE49-F238E27FC236}">
                <a16:creationId xmlns:a16="http://schemas.microsoft.com/office/drawing/2014/main" id="{63DE25FC-14F2-8AA8-BA0F-1885FA3D6D65}"/>
              </a:ext>
            </a:extLst>
          </p:cNvPr>
          <p:cNvSpPr/>
          <p:nvPr/>
        </p:nvSpPr>
        <p:spPr bwMode="auto">
          <a:xfrm>
            <a:off x="1" y="1551559"/>
            <a:ext cx="1973412"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Stage 2</a:t>
            </a:r>
          </a:p>
        </p:txBody>
      </p:sp>
      <p:sp>
        <p:nvSpPr>
          <p:cNvPr id="9291" name="TextBox 86">
            <a:extLst>
              <a:ext uri="{FF2B5EF4-FFF2-40B4-BE49-F238E27FC236}">
                <a16:creationId xmlns:a16="http://schemas.microsoft.com/office/drawing/2014/main" id="{C97E812A-0335-4F83-6F37-713E7417CAE2}"/>
              </a:ext>
            </a:extLst>
          </p:cNvPr>
          <p:cNvSpPr txBox="1">
            <a:spLocks noChangeArrowheads="1"/>
          </p:cNvSpPr>
          <p:nvPr/>
        </p:nvSpPr>
        <p:spPr bwMode="auto">
          <a:xfrm>
            <a:off x="6588190" y="1145117"/>
            <a:ext cx="3914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#117</a:t>
            </a:r>
            <a:endParaRPr lang="en-GB" altLang="en-US" sz="400" dirty="0">
              <a:solidFill>
                <a:prstClr val="black"/>
              </a:solidFill>
              <a:latin typeface="Montserrat" panose="00000500000000000000" pitchFamily="2" charset="0"/>
            </a:endParaRPr>
          </a:p>
        </p:txBody>
      </p:sp>
      <p:sp>
        <p:nvSpPr>
          <p:cNvPr id="9292" name="TextBox 86">
            <a:extLst>
              <a:ext uri="{FF2B5EF4-FFF2-40B4-BE49-F238E27FC236}">
                <a16:creationId xmlns:a16="http://schemas.microsoft.com/office/drawing/2014/main" id="{DB4EE260-B3AA-5CDF-4AA2-84A0EA93926F}"/>
              </a:ext>
            </a:extLst>
          </p:cNvPr>
          <p:cNvSpPr txBox="1">
            <a:spLocks noChangeArrowheads="1"/>
          </p:cNvSpPr>
          <p:nvPr/>
        </p:nvSpPr>
        <p:spPr bwMode="auto">
          <a:xfrm>
            <a:off x="2979624" y="1145117"/>
            <a:ext cx="4235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#109</a:t>
            </a:r>
          </a:p>
        </p:txBody>
      </p:sp>
      <p:sp>
        <p:nvSpPr>
          <p:cNvPr id="10334" name="TextBox 10333">
            <a:extLst>
              <a:ext uri="{FF2B5EF4-FFF2-40B4-BE49-F238E27FC236}">
                <a16:creationId xmlns:a16="http://schemas.microsoft.com/office/drawing/2014/main" id="{3534A917-8D67-9975-E83F-7553D256CB22}"/>
              </a:ext>
            </a:extLst>
          </p:cNvPr>
          <p:cNvSpPr txBox="1"/>
          <p:nvPr/>
        </p:nvSpPr>
        <p:spPr>
          <a:xfrm>
            <a:off x="643467" y="745067"/>
            <a:ext cx="606256"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2024</a:t>
            </a:r>
          </a:p>
        </p:txBody>
      </p:sp>
      <p:sp>
        <p:nvSpPr>
          <p:cNvPr id="9296" name="TextBox 86">
            <a:extLst>
              <a:ext uri="{FF2B5EF4-FFF2-40B4-BE49-F238E27FC236}">
                <a16:creationId xmlns:a16="http://schemas.microsoft.com/office/drawing/2014/main" id="{0DE0BAE6-F167-5B77-C18D-CA92CED96075}"/>
              </a:ext>
            </a:extLst>
          </p:cNvPr>
          <p:cNvSpPr txBox="1">
            <a:spLocks noChangeArrowheads="1"/>
          </p:cNvSpPr>
          <p:nvPr/>
        </p:nvSpPr>
        <p:spPr bwMode="auto">
          <a:xfrm>
            <a:off x="821948" y="1145117"/>
            <a:ext cx="4283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#104</a:t>
            </a:r>
          </a:p>
        </p:txBody>
      </p:sp>
      <p:sp>
        <p:nvSpPr>
          <p:cNvPr id="9297" name="TextBox 86">
            <a:extLst>
              <a:ext uri="{FF2B5EF4-FFF2-40B4-BE49-F238E27FC236}">
                <a16:creationId xmlns:a16="http://schemas.microsoft.com/office/drawing/2014/main" id="{7EF2B7B9-07AB-0AC2-EED1-067065723713}"/>
              </a:ext>
            </a:extLst>
          </p:cNvPr>
          <p:cNvSpPr txBox="1">
            <a:spLocks noChangeArrowheads="1"/>
          </p:cNvSpPr>
          <p:nvPr/>
        </p:nvSpPr>
        <p:spPr bwMode="auto">
          <a:xfrm>
            <a:off x="1762037" y="1145117"/>
            <a:ext cx="4235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#106</a:t>
            </a:r>
            <a:endParaRPr lang="en-GB" altLang="en-US" sz="400" dirty="0">
              <a:solidFill>
                <a:prstClr val="black"/>
              </a:solidFill>
              <a:latin typeface="Montserrat" panose="00000500000000000000" pitchFamily="2" charset="0"/>
            </a:endParaRPr>
          </a:p>
        </p:txBody>
      </p:sp>
      <p:sp>
        <p:nvSpPr>
          <p:cNvPr id="10305" name="TextBox 86">
            <a:extLst>
              <a:ext uri="{FF2B5EF4-FFF2-40B4-BE49-F238E27FC236}">
                <a16:creationId xmlns:a16="http://schemas.microsoft.com/office/drawing/2014/main" id="{738FAE36-6FCC-3787-D17C-69BEE5D05C33}"/>
              </a:ext>
            </a:extLst>
          </p:cNvPr>
          <p:cNvSpPr txBox="1">
            <a:spLocks noChangeArrowheads="1"/>
          </p:cNvSpPr>
          <p:nvPr/>
        </p:nvSpPr>
        <p:spPr bwMode="auto">
          <a:xfrm>
            <a:off x="2153362" y="1145117"/>
            <a:ext cx="4219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#107</a:t>
            </a:r>
            <a:endParaRPr lang="en-GB" altLang="en-US" sz="400" dirty="0">
              <a:solidFill>
                <a:prstClr val="black"/>
              </a:solidFill>
              <a:latin typeface="Montserrat" panose="00000500000000000000" pitchFamily="2" charset="0"/>
            </a:endParaRPr>
          </a:p>
        </p:txBody>
      </p:sp>
      <p:sp>
        <p:nvSpPr>
          <p:cNvPr id="9299" name="TextBox 86">
            <a:extLst>
              <a:ext uri="{FF2B5EF4-FFF2-40B4-BE49-F238E27FC236}">
                <a16:creationId xmlns:a16="http://schemas.microsoft.com/office/drawing/2014/main" id="{E049F891-C855-1A65-6280-2005282B1AE6}"/>
              </a:ext>
            </a:extLst>
          </p:cNvPr>
          <p:cNvSpPr txBox="1">
            <a:spLocks noChangeArrowheads="1"/>
          </p:cNvSpPr>
          <p:nvPr/>
        </p:nvSpPr>
        <p:spPr bwMode="auto">
          <a:xfrm>
            <a:off x="1297717" y="1145117"/>
            <a:ext cx="4187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#105</a:t>
            </a:r>
          </a:p>
        </p:txBody>
      </p:sp>
      <p:sp>
        <p:nvSpPr>
          <p:cNvPr id="9300" name="TextBox 86">
            <a:extLst>
              <a:ext uri="{FF2B5EF4-FFF2-40B4-BE49-F238E27FC236}">
                <a16:creationId xmlns:a16="http://schemas.microsoft.com/office/drawing/2014/main" id="{1F009C8B-8620-7A64-29E2-5687DDBAC104}"/>
              </a:ext>
            </a:extLst>
          </p:cNvPr>
          <p:cNvSpPr txBox="1">
            <a:spLocks noChangeArrowheads="1"/>
          </p:cNvSpPr>
          <p:nvPr/>
        </p:nvSpPr>
        <p:spPr bwMode="auto">
          <a:xfrm>
            <a:off x="361892" y="1310217"/>
            <a:ext cx="4171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Mar.</a:t>
            </a:r>
          </a:p>
        </p:txBody>
      </p:sp>
      <p:sp>
        <p:nvSpPr>
          <p:cNvPr id="9301" name="TextBox 86">
            <a:extLst>
              <a:ext uri="{FF2B5EF4-FFF2-40B4-BE49-F238E27FC236}">
                <a16:creationId xmlns:a16="http://schemas.microsoft.com/office/drawing/2014/main" id="{46F3644B-3097-7778-64E2-C5DE9FDC17E6}"/>
              </a:ext>
            </a:extLst>
          </p:cNvPr>
          <p:cNvSpPr txBox="1">
            <a:spLocks noChangeArrowheads="1"/>
          </p:cNvSpPr>
          <p:nvPr/>
        </p:nvSpPr>
        <p:spPr bwMode="auto">
          <a:xfrm>
            <a:off x="344158" y="1145117"/>
            <a:ext cx="4187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dirty="0">
                <a:solidFill>
                  <a:prstClr val="black"/>
                </a:solidFill>
                <a:latin typeface="Montserrat" panose="00000500000000000000" pitchFamily="2" charset="0"/>
              </a:rPr>
              <a:t>#103</a:t>
            </a:r>
          </a:p>
        </p:txBody>
      </p:sp>
      <p:sp>
        <p:nvSpPr>
          <p:cNvPr id="9302" name="TextBox 86">
            <a:extLst>
              <a:ext uri="{FF2B5EF4-FFF2-40B4-BE49-F238E27FC236}">
                <a16:creationId xmlns:a16="http://schemas.microsoft.com/office/drawing/2014/main" id="{D3255497-3A09-A75C-C222-18BEAFE027A8}"/>
              </a:ext>
            </a:extLst>
          </p:cNvPr>
          <p:cNvSpPr txBox="1">
            <a:spLocks noChangeArrowheads="1"/>
          </p:cNvSpPr>
          <p:nvPr/>
        </p:nvSpPr>
        <p:spPr bwMode="auto">
          <a:xfrm>
            <a:off x="-30042" y="1200151"/>
            <a:ext cx="4347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a:solidFill>
                  <a:prstClr val="black"/>
                </a:solidFill>
                <a:latin typeface="Montserrat" panose="00000500000000000000" pitchFamily="2" charset="0"/>
              </a:rPr>
              <a:t>TSGs</a:t>
            </a:r>
          </a:p>
        </p:txBody>
      </p:sp>
      <p:sp>
        <p:nvSpPr>
          <p:cNvPr id="9303" name="TextBox 86">
            <a:extLst>
              <a:ext uri="{FF2B5EF4-FFF2-40B4-BE49-F238E27FC236}">
                <a16:creationId xmlns:a16="http://schemas.microsoft.com/office/drawing/2014/main" id="{F12A48D7-5549-7405-07EF-E919A4058E2D}"/>
              </a:ext>
            </a:extLst>
          </p:cNvPr>
          <p:cNvSpPr txBox="1">
            <a:spLocks noChangeArrowheads="1"/>
          </p:cNvSpPr>
          <p:nvPr/>
        </p:nvSpPr>
        <p:spPr bwMode="auto">
          <a:xfrm>
            <a:off x="2131425" y="1310217"/>
            <a:ext cx="4171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Mar.</a:t>
            </a:r>
          </a:p>
        </p:txBody>
      </p:sp>
      <p:sp>
        <p:nvSpPr>
          <p:cNvPr id="9304" name="TextBox 86">
            <a:extLst>
              <a:ext uri="{FF2B5EF4-FFF2-40B4-BE49-F238E27FC236}">
                <a16:creationId xmlns:a16="http://schemas.microsoft.com/office/drawing/2014/main" id="{0627CB54-2FC2-0B3E-44EE-45589CBC399C}"/>
              </a:ext>
            </a:extLst>
          </p:cNvPr>
          <p:cNvSpPr txBox="1">
            <a:spLocks noChangeArrowheads="1"/>
          </p:cNvSpPr>
          <p:nvPr/>
        </p:nvSpPr>
        <p:spPr bwMode="auto">
          <a:xfrm>
            <a:off x="3928378" y="1310217"/>
            <a:ext cx="4171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Mar.</a:t>
            </a:r>
          </a:p>
        </p:txBody>
      </p:sp>
      <p:sp>
        <p:nvSpPr>
          <p:cNvPr id="9305" name="TextBox 86">
            <a:extLst>
              <a:ext uri="{FF2B5EF4-FFF2-40B4-BE49-F238E27FC236}">
                <a16:creationId xmlns:a16="http://schemas.microsoft.com/office/drawing/2014/main" id="{AE316525-B964-400F-8CB6-1158DE93FE37}"/>
              </a:ext>
            </a:extLst>
          </p:cNvPr>
          <p:cNvSpPr txBox="1">
            <a:spLocks noChangeArrowheads="1"/>
          </p:cNvSpPr>
          <p:nvPr/>
        </p:nvSpPr>
        <p:spPr bwMode="auto">
          <a:xfrm>
            <a:off x="5702241" y="1310217"/>
            <a:ext cx="4171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Mar.</a:t>
            </a:r>
          </a:p>
        </p:txBody>
      </p:sp>
      <p:sp>
        <p:nvSpPr>
          <p:cNvPr id="9306" name="TextBox 86">
            <a:extLst>
              <a:ext uri="{FF2B5EF4-FFF2-40B4-BE49-F238E27FC236}">
                <a16:creationId xmlns:a16="http://schemas.microsoft.com/office/drawing/2014/main" id="{2B5ECC4E-CCE9-4766-08D7-03D432509BD5}"/>
              </a:ext>
            </a:extLst>
          </p:cNvPr>
          <p:cNvSpPr txBox="1">
            <a:spLocks noChangeArrowheads="1"/>
          </p:cNvSpPr>
          <p:nvPr/>
        </p:nvSpPr>
        <p:spPr bwMode="auto">
          <a:xfrm>
            <a:off x="7420974" y="1310217"/>
            <a:ext cx="4171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Mar.</a:t>
            </a:r>
          </a:p>
        </p:txBody>
      </p:sp>
      <p:sp>
        <p:nvSpPr>
          <p:cNvPr id="9307" name="TextBox 86">
            <a:extLst>
              <a:ext uri="{FF2B5EF4-FFF2-40B4-BE49-F238E27FC236}">
                <a16:creationId xmlns:a16="http://schemas.microsoft.com/office/drawing/2014/main" id="{F62E733A-7A2E-1A35-E09F-22883EC29A7B}"/>
              </a:ext>
            </a:extLst>
          </p:cNvPr>
          <p:cNvSpPr txBox="1">
            <a:spLocks noChangeArrowheads="1"/>
          </p:cNvSpPr>
          <p:nvPr/>
        </p:nvSpPr>
        <p:spPr bwMode="auto">
          <a:xfrm>
            <a:off x="9256125" y="1310217"/>
            <a:ext cx="4171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Mar.</a:t>
            </a:r>
          </a:p>
        </p:txBody>
      </p:sp>
      <p:sp>
        <p:nvSpPr>
          <p:cNvPr id="9308" name="TextBox 86">
            <a:extLst>
              <a:ext uri="{FF2B5EF4-FFF2-40B4-BE49-F238E27FC236}">
                <a16:creationId xmlns:a16="http://schemas.microsoft.com/office/drawing/2014/main" id="{17A314DB-FB29-1391-989A-45D9B94EC78F}"/>
              </a:ext>
            </a:extLst>
          </p:cNvPr>
          <p:cNvSpPr txBox="1">
            <a:spLocks noChangeArrowheads="1"/>
          </p:cNvSpPr>
          <p:nvPr/>
        </p:nvSpPr>
        <p:spPr bwMode="auto">
          <a:xfrm>
            <a:off x="869666" y="1322917"/>
            <a:ext cx="4090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Jun.</a:t>
            </a:r>
          </a:p>
        </p:txBody>
      </p:sp>
      <p:sp>
        <p:nvSpPr>
          <p:cNvPr id="9309" name="TextBox 86">
            <a:extLst>
              <a:ext uri="{FF2B5EF4-FFF2-40B4-BE49-F238E27FC236}">
                <a16:creationId xmlns:a16="http://schemas.microsoft.com/office/drawing/2014/main" id="{DD92A151-CA14-F3E2-20B9-987C8031AAB3}"/>
              </a:ext>
            </a:extLst>
          </p:cNvPr>
          <p:cNvSpPr txBox="1">
            <a:spLocks noChangeArrowheads="1"/>
          </p:cNvSpPr>
          <p:nvPr/>
        </p:nvSpPr>
        <p:spPr bwMode="auto">
          <a:xfrm>
            <a:off x="2571466" y="1322917"/>
            <a:ext cx="4090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Jun.</a:t>
            </a:r>
          </a:p>
        </p:txBody>
      </p:sp>
      <p:sp>
        <p:nvSpPr>
          <p:cNvPr id="9310" name="TextBox 86">
            <a:extLst>
              <a:ext uri="{FF2B5EF4-FFF2-40B4-BE49-F238E27FC236}">
                <a16:creationId xmlns:a16="http://schemas.microsoft.com/office/drawing/2014/main" id="{D80395B6-EFF7-16CD-CE93-78FA6B97BD0C}"/>
              </a:ext>
            </a:extLst>
          </p:cNvPr>
          <p:cNvSpPr txBox="1">
            <a:spLocks noChangeArrowheads="1"/>
          </p:cNvSpPr>
          <p:nvPr/>
        </p:nvSpPr>
        <p:spPr bwMode="auto">
          <a:xfrm>
            <a:off x="4395936" y="1322917"/>
            <a:ext cx="4090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Jun.</a:t>
            </a:r>
          </a:p>
        </p:txBody>
      </p:sp>
      <p:sp>
        <p:nvSpPr>
          <p:cNvPr id="9311" name="TextBox 86">
            <a:extLst>
              <a:ext uri="{FF2B5EF4-FFF2-40B4-BE49-F238E27FC236}">
                <a16:creationId xmlns:a16="http://schemas.microsoft.com/office/drawing/2014/main" id="{6F7D45B0-2745-4629-7999-AE587C6BBF37}"/>
              </a:ext>
            </a:extLst>
          </p:cNvPr>
          <p:cNvSpPr txBox="1">
            <a:spLocks noChangeArrowheads="1"/>
          </p:cNvSpPr>
          <p:nvPr/>
        </p:nvSpPr>
        <p:spPr bwMode="auto">
          <a:xfrm>
            <a:off x="6169800" y="1322917"/>
            <a:ext cx="4090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Jun.</a:t>
            </a:r>
          </a:p>
        </p:txBody>
      </p:sp>
      <p:sp>
        <p:nvSpPr>
          <p:cNvPr id="9312" name="TextBox 86">
            <a:extLst>
              <a:ext uri="{FF2B5EF4-FFF2-40B4-BE49-F238E27FC236}">
                <a16:creationId xmlns:a16="http://schemas.microsoft.com/office/drawing/2014/main" id="{C79036BF-AD30-325C-4BB6-895ACA928240}"/>
              </a:ext>
            </a:extLst>
          </p:cNvPr>
          <p:cNvSpPr txBox="1">
            <a:spLocks noChangeArrowheads="1"/>
          </p:cNvSpPr>
          <p:nvPr/>
        </p:nvSpPr>
        <p:spPr bwMode="auto">
          <a:xfrm>
            <a:off x="7886416" y="1322917"/>
            <a:ext cx="4090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Jun.</a:t>
            </a:r>
          </a:p>
        </p:txBody>
      </p:sp>
      <p:sp>
        <p:nvSpPr>
          <p:cNvPr id="9313" name="TextBox 86">
            <a:extLst>
              <a:ext uri="{FF2B5EF4-FFF2-40B4-BE49-F238E27FC236}">
                <a16:creationId xmlns:a16="http://schemas.microsoft.com/office/drawing/2014/main" id="{0CF5D734-DD6C-AD2E-9440-6B33766FE402}"/>
              </a:ext>
            </a:extLst>
          </p:cNvPr>
          <p:cNvSpPr txBox="1">
            <a:spLocks noChangeArrowheads="1"/>
          </p:cNvSpPr>
          <p:nvPr/>
        </p:nvSpPr>
        <p:spPr bwMode="auto">
          <a:xfrm>
            <a:off x="9742733" y="1322917"/>
            <a:ext cx="4090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Jun.</a:t>
            </a:r>
          </a:p>
        </p:txBody>
      </p:sp>
      <p:sp>
        <p:nvSpPr>
          <p:cNvPr id="9314" name="TextBox 86">
            <a:extLst>
              <a:ext uri="{FF2B5EF4-FFF2-40B4-BE49-F238E27FC236}">
                <a16:creationId xmlns:a16="http://schemas.microsoft.com/office/drawing/2014/main" id="{28D9AA08-8A8B-63A9-0898-84136AB1D279}"/>
              </a:ext>
            </a:extLst>
          </p:cNvPr>
          <p:cNvSpPr txBox="1">
            <a:spLocks noChangeArrowheads="1"/>
          </p:cNvSpPr>
          <p:nvPr/>
        </p:nvSpPr>
        <p:spPr bwMode="auto">
          <a:xfrm>
            <a:off x="1289279" y="1312333"/>
            <a:ext cx="4122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Sep.</a:t>
            </a:r>
          </a:p>
        </p:txBody>
      </p:sp>
      <p:sp>
        <p:nvSpPr>
          <p:cNvPr id="9315" name="TextBox 86">
            <a:extLst>
              <a:ext uri="{FF2B5EF4-FFF2-40B4-BE49-F238E27FC236}">
                <a16:creationId xmlns:a16="http://schemas.microsoft.com/office/drawing/2014/main" id="{5DC8C23D-8C8A-6898-C86B-0ACF9865AB06}"/>
              </a:ext>
            </a:extLst>
          </p:cNvPr>
          <p:cNvSpPr txBox="1">
            <a:spLocks noChangeArrowheads="1"/>
          </p:cNvSpPr>
          <p:nvPr/>
        </p:nvSpPr>
        <p:spPr bwMode="auto">
          <a:xfrm>
            <a:off x="3022275" y="1312333"/>
            <a:ext cx="4122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Sep.</a:t>
            </a:r>
          </a:p>
        </p:txBody>
      </p:sp>
      <p:sp>
        <p:nvSpPr>
          <p:cNvPr id="9316" name="TextBox 86">
            <a:extLst>
              <a:ext uri="{FF2B5EF4-FFF2-40B4-BE49-F238E27FC236}">
                <a16:creationId xmlns:a16="http://schemas.microsoft.com/office/drawing/2014/main" id="{BDA196AA-25DC-9772-D28B-D2B72AE94253}"/>
              </a:ext>
            </a:extLst>
          </p:cNvPr>
          <p:cNvSpPr txBox="1">
            <a:spLocks noChangeArrowheads="1"/>
          </p:cNvSpPr>
          <p:nvPr/>
        </p:nvSpPr>
        <p:spPr bwMode="auto">
          <a:xfrm>
            <a:off x="4815550" y="1312333"/>
            <a:ext cx="4122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Sep.</a:t>
            </a:r>
          </a:p>
        </p:txBody>
      </p:sp>
      <p:sp>
        <p:nvSpPr>
          <p:cNvPr id="9317" name="TextBox 86">
            <a:extLst>
              <a:ext uri="{FF2B5EF4-FFF2-40B4-BE49-F238E27FC236}">
                <a16:creationId xmlns:a16="http://schemas.microsoft.com/office/drawing/2014/main" id="{184823E6-7E3C-F946-D1B2-66DD4423CD00}"/>
              </a:ext>
            </a:extLst>
          </p:cNvPr>
          <p:cNvSpPr txBox="1">
            <a:spLocks noChangeArrowheads="1"/>
          </p:cNvSpPr>
          <p:nvPr/>
        </p:nvSpPr>
        <p:spPr bwMode="auto">
          <a:xfrm>
            <a:off x="6635979" y="1312333"/>
            <a:ext cx="4122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Sep.</a:t>
            </a:r>
          </a:p>
        </p:txBody>
      </p:sp>
      <p:sp>
        <p:nvSpPr>
          <p:cNvPr id="9318" name="TextBox 86">
            <a:extLst>
              <a:ext uri="{FF2B5EF4-FFF2-40B4-BE49-F238E27FC236}">
                <a16:creationId xmlns:a16="http://schemas.microsoft.com/office/drawing/2014/main" id="{2894C9DD-B6EC-EA67-D77D-978077AF552F}"/>
              </a:ext>
            </a:extLst>
          </p:cNvPr>
          <p:cNvSpPr txBox="1">
            <a:spLocks noChangeArrowheads="1"/>
          </p:cNvSpPr>
          <p:nvPr/>
        </p:nvSpPr>
        <p:spPr bwMode="auto">
          <a:xfrm>
            <a:off x="8333546" y="1312333"/>
            <a:ext cx="4122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Sep.</a:t>
            </a:r>
          </a:p>
        </p:txBody>
      </p:sp>
      <p:sp>
        <p:nvSpPr>
          <p:cNvPr id="9319" name="TextBox 86">
            <a:extLst>
              <a:ext uri="{FF2B5EF4-FFF2-40B4-BE49-F238E27FC236}">
                <a16:creationId xmlns:a16="http://schemas.microsoft.com/office/drawing/2014/main" id="{954356E6-4333-06ED-1416-1F19213EAEC9}"/>
              </a:ext>
            </a:extLst>
          </p:cNvPr>
          <p:cNvSpPr txBox="1">
            <a:spLocks noChangeArrowheads="1"/>
          </p:cNvSpPr>
          <p:nvPr/>
        </p:nvSpPr>
        <p:spPr bwMode="auto">
          <a:xfrm>
            <a:off x="10183512" y="1312333"/>
            <a:ext cx="4122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Sep.</a:t>
            </a:r>
          </a:p>
        </p:txBody>
      </p:sp>
      <p:sp>
        <p:nvSpPr>
          <p:cNvPr id="9320" name="TextBox 86">
            <a:extLst>
              <a:ext uri="{FF2B5EF4-FFF2-40B4-BE49-F238E27FC236}">
                <a16:creationId xmlns:a16="http://schemas.microsoft.com/office/drawing/2014/main" id="{65128A06-4803-E32F-6C6D-D3BB65A5C3F1}"/>
              </a:ext>
            </a:extLst>
          </p:cNvPr>
          <p:cNvSpPr txBox="1">
            <a:spLocks noChangeArrowheads="1"/>
          </p:cNvSpPr>
          <p:nvPr/>
        </p:nvSpPr>
        <p:spPr bwMode="auto">
          <a:xfrm>
            <a:off x="1746962" y="1312333"/>
            <a:ext cx="4219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Dec.</a:t>
            </a:r>
          </a:p>
        </p:txBody>
      </p:sp>
      <p:sp>
        <p:nvSpPr>
          <p:cNvPr id="9321" name="TextBox 86">
            <a:extLst>
              <a:ext uri="{FF2B5EF4-FFF2-40B4-BE49-F238E27FC236}">
                <a16:creationId xmlns:a16="http://schemas.microsoft.com/office/drawing/2014/main" id="{BB26C952-E6A9-693D-98B4-78C7B90BF666}"/>
              </a:ext>
            </a:extLst>
          </p:cNvPr>
          <p:cNvSpPr txBox="1">
            <a:spLocks noChangeArrowheads="1"/>
          </p:cNvSpPr>
          <p:nvPr/>
        </p:nvSpPr>
        <p:spPr bwMode="auto">
          <a:xfrm>
            <a:off x="3480519" y="1312333"/>
            <a:ext cx="4219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Dec.</a:t>
            </a:r>
          </a:p>
        </p:txBody>
      </p:sp>
      <p:sp>
        <p:nvSpPr>
          <p:cNvPr id="9322" name="TextBox 86">
            <a:extLst>
              <a:ext uri="{FF2B5EF4-FFF2-40B4-BE49-F238E27FC236}">
                <a16:creationId xmlns:a16="http://schemas.microsoft.com/office/drawing/2014/main" id="{0D6F4EF5-4AA8-842C-9D83-3C72692BD233}"/>
              </a:ext>
            </a:extLst>
          </p:cNvPr>
          <p:cNvSpPr txBox="1">
            <a:spLocks noChangeArrowheads="1"/>
          </p:cNvSpPr>
          <p:nvPr/>
        </p:nvSpPr>
        <p:spPr bwMode="auto">
          <a:xfrm>
            <a:off x="5251708" y="1312333"/>
            <a:ext cx="4219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Dec.</a:t>
            </a:r>
          </a:p>
        </p:txBody>
      </p:sp>
      <p:sp>
        <p:nvSpPr>
          <p:cNvPr id="9323" name="TextBox 86">
            <a:extLst>
              <a:ext uri="{FF2B5EF4-FFF2-40B4-BE49-F238E27FC236}">
                <a16:creationId xmlns:a16="http://schemas.microsoft.com/office/drawing/2014/main" id="{EA8073C6-C988-E28B-5638-2BB77F88083B}"/>
              </a:ext>
            </a:extLst>
          </p:cNvPr>
          <p:cNvSpPr txBox="1">
            <a:spLocks noChangeArrowheads="1"/>
          </p:cNvSpPr>
          <p:nvPr/>
        </p:nvSpPr>
        <p:spPr bwMode="auto">
          <a:xfrm>
            <a:off x="7007938" y="1312333"/>
            <a:ext cx="4219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Dec.</a:t>
            </a:r>
          </a:p>
        </p:txBody>
      </p:sp>
      <p:sp>
        <p:nvSpPr>
          <p:cNvPr id="9324" name="TextBox 86">
            <a:extLst>
              <a:ext uri="{FF2B5EF4-FFF2-40B4-BE49-F238E27FC236}">
                <a16:creationId xmlns:a16="http://schemas.microsoft.com/office/drawing/2014/main" id="{34B62DE1-4063-E33D-416A-E6ED2E5B3F38}"/>
              </a:ext>
            </a:extLst>
          </p:cNvPr>
          <p:cNvSpPr txBox="1">
            <a:spLocks noChangeArrowheads="1"/>
          </p:cNvSpPr>
          <p:nvPr/>
        </p:nvSpPr>
        <p:spPr bwMode="auto">
          <a:xfrm>
            <a:off x="8798638" y="1312333"/>
            <a:ext cx="4219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Dec.</a:t>
            </a:r>
          </a:p>
        </p:txBody>
      </p:sp>
      <p:sp>
        <p:nvSpPr>
          <p:cNvPr id="9325" name="TextBox 86">
            <a:extLst>
              <a:ext uri="{FF2B5EF4-FFF2-40B4-BE49-F238E27FC236}">
                <a16:creationId xmlns:a16="http://schemas.microsoft.com/office/drawing/2014/main" id="{146197F9-B764-5CE3-B61A-D3F6C85D9311}"/>
              </a:ext>
            </a:extLst>
          </p:cNvPr>
          <p:cNvSpPr txBox="1">
            <a:spLocks noChangeArrowheads="1"/>
          </p:cNvSpPr>
          <p:nvPr/>
        </p:nvSpPr>
        <p:spPr bwMode="auto">
          <a:xfrm>
            <a:off x="10614738" y="1312333"/>
            <a:ext cx="4219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800" b="1">
                <a:solidFill>
                  <a:prstClr val="black"/>
                </a:solidFill>
                <a:latin typeface="Montserrat" panose="00000500000000000000" pitchFamily="2" charset="0"/>
              </a:rPr>
              <a:t>Dec.</a:t>
            </a:r>
          </a:p>
        </p:txBody>
      </p:sp>
      <p:cxnSp>
        <p:nvCxnSpPr>
          <p:cNvPr id="19" name="Straight Connector 114">
            <a:extLst>
              <a:ext uri="{FF2B5EF4-FFF2-40B4-BE49-F238E27FC236}">
                <a16:creationId xmlns:a16="http://schemas.microsoft.com/office/drawing/2014/main" id="{3C2AA942-1C8F-3D6F-1F70-5C3FB4E1B17E}"/>
              </a:ext>
            </a:extLst>
          </p:cNvPr>
          <p:cNvCxnSpPr>
            <a:cxnSpLocks noChangeShapeType="1"/>
          </p:cNvCxnSpPr>
          <p:nvPr/>
        </p:nvCxnSpPr>
        <p:spPr bwMode="auto">
          <a:xfrm>
            <a:off x="1946754" y="1525361"/>
            <a:ext cx="4233" cy="5073649"/>
          </a:xfrm>
          <a:prstGeom prst="line">
            <a:avLst/>
          </a:prstGeom>
          <a:ln>
            <a:headEnd/>
            <a:tailEnd/>
          </a:ln>
        </p:spPr>
        <p:style>
          <a:lnRef idx="3">
            <a:schemeClr val="accent2"/>
          </a:lnRef>
          <a:fillRef idx="0">
            <a:schemeClr val="accent2"/>
          </a:fillRef>
          <a:effectRef idx="2">
            <a:schemeClr val="accent2"/>
          </a:effectRef>
          <a:fontRef idx="minor">
            <a:schemeClr val="tx1"/>
          </a:fontRef>
        </p:style>
      </p:cxnSp>
      <p:cxnSp>
        <p:nvCxnSpPr>
          <p:cNvPr id="10304" name="Straight Connector 114">
            <a:extLst>
              <a:ext uri="{FF2B5EF4-FFF2-40B4-BE49-F238E27FC236}">
                <a16:creationId xmlns:a16="http://schemas.microsoft.com/office/drawing/2014/main" id="{7FFACECD-A0AE-6740-39FB-ACFC2EC0A9B8}"/>
              </a:ext>
            </a:extLst>
          </p:cNvPr>
          <p:cNvCxnSpPr>
            <a:cxnSpLocks noChangeShapeType="1"/>
          </p:cNvCxnSpPr>
          <p:nvPr/>
        </p:nvCxnSpPr>
        <p:spPr bwMode="auto">
          <a:xfrm>
            <a:off x="4603931" y="1615018"/>
            <a:ext cx="0" cy="4965700"/>
          </a:xfrm>
          <a:prstGeom prst="line">
            <a:avLst/>
          </a:prstGeom>
          <a:noFill/>
          <a:ln w="9525" algn="ctr">
            <a:solidFill>
              <a:schemeClr val="accent4">
                <a:lumMod val="60000"/>
                <a:lumOff val="40000"/>
              </a:schemeClr>
            </a:solidFill>
            <a:prstDash val="dash"/>
            <a:round/>
            <a:headEnd/>
            <a:tailEnd/>
          </a:ln>
        </p:spPr>
      </p:cxnSp>
      <p:sp>
        <p:nvSpPr>
          <p:cNvPr id="9328" name="Rectangle 12">
            <a:extLst>
              <a:ext uri="{FF2B5EF4-FFF2-40B4-BE49-F238E27FC236}">
                <a16:creationId xmlns:a16="http://schemas.microsoft.com/office/drawing/2014/main" id="{1635EF4B-1875-778E-1777-97465BA37EA7}"/>
              </a:ext>
            </a:extLst>
          </p:cNvPr>
          <p:cNvSpPr>
            <a:spLocks noChangeArrowheads="1"/>
          </p:cNvSpPr>
          <p:nvPr/>
        </p:nvSpPr>
        <p:spPr bwMode="auto">
          <a:xfrm>
            <a:off x="1377739" y="6489700"/>
            <a:ext cx="11599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1600" dirty="0">
                <a:solidFill>
                  <a:srgbClr val="C00000"/>
                </a:solidFill>
                <a:latin typeface="Montserrat" panose="00000500000000000000" pitchFamily="2" charset="0"/>
              </a:rPr>
              <a:t>Now</a:t>
            </a:r>
          </a:p>
        </p:txBody>
      </p:sp>
      <p:sp>
        <p:nvSpPr>
          <p:cNvPr id="27" name="TextBox 1">
            <a:extLst>
              <a:ext uri="{FF2B5EF4-FFF2-40B4-BE49-F238E27FC236}">
                <a16:creationId xmlns:a16="http://schemas.microsoft.com/office/drawing/2014/main" id="{E45D925A-7286-DB48-68B7-A6D706B3B99D}"/>
              </a:ext>
            </a:extLst>
          </p:cNvPr>
          <p:cNvSpPr txBox="1">
            <a:spLocks noChangeArrowheads="1"/>
          </p:cNvSpPr>
          <p:nvPr/>
        </p:nvSpPr>
        <p:spPr bwMode="auto">
          <a:xfrm>
            <a:off x="2353894" y="1564819"/>
            <a:ext cx="3034805" cy="194990"/>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defTabSz="1219170">
              <a:defRPr/>
            </a:pPr>
            <a:r>
              <a:rPr lang="en-GB" altLang="en-US" sz="667" b="1" dirty="0">
                <a:solidFill>
                  <a:prstClr val="black"/>
                </a:solidFill>
                <a:latin typeface="Montserrat" panose="00000500000000000000" pitchFamily="50" charset="0"/>
              </a:rPr>
              <a:t>SA1 St.1, Content Definition (RAN &amp; SA St.2)</a:t>
            </a:r>
            <a:r>
              <a:rPr lang="en-GB" altLang="en-US" sz="667" dirty="0">
                <a:solidFill>
                  <a:prstClr val="black"/>
                </a:solidFill>
                <a:latin typeface="Montserrat" panose="00000500000000000000" pitchFamily="50" charset="0"/>
              </a:rPr>
              <a:t>: completed Dec. 2023</a:t>
            </a:r>
          </a:p>
        </p:txBody>
      </p:sp>
      <p:sp>
        <p:nvSpPr>
          <p:cNvPr id="14" name="TextBox 112">
            <a:extLst>
              <a:ext uri="{FF2B5EF4-FFF2-40B4-BE49-F238E27FC236}">
                <a16:creationId xmlns:a16="http://schemas.microsoft.com/office/drawing/2014/main" id="{BC03F5F2-B016-4A08-DEE5-34F1CFE562F6}"/>
              </a:ext>
            </a:extLst>
          </p:cNvPr>
          <p:cNvSpPr txBox="1">
            <a:spLocks noChangeArrowheads="1"/>
          </p:cNvSpPr>
          <p:nvPr/>
        </p:nvSpPr>
        <p:spPr bwMode="auto">
          <a:xfrm>
            <a:off x="9358317" y="2842590"/>
            <a:ext cx="265649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2400" b="1" dirty="0">
                <a:solidFill>
                  <a:prstClr val="black"/>
                </a:solidFill>
                <a:latin typeface="Montserrat" panose="00000500000000000000" pitchFamily="2" charset="0"/>
              </a:rPr>
              <a:t>Release 20 5GA</a:t>
            </a:r>
            <a:endParaRPr lang="en-GB" altLang="en-US" sz="2133" b="1" dirty="0">
              <a:solidFill>
                <a:prstClr val="black"/>
              </a:solidFill>
              <a:latin typeface="Montserrat" panose="00000500000000000000" pitchFamily="2" charset="0"/>
            </a:endParaRPr>
          </a:p>
        </p:txBody>
      </p:sp>
      <p:sp>
        <p:nvSpPr>
          <p:cNvPr id="16" name="TextBox 112">
            <a:extLst>
              <a:ext uri="{FF2B5EF4-FFF2-40B4-BE49-F238E27FC236}">
                <a16:creationId xmlns:a16="http://schemas.microsoft.com/office/drawing/2014/main" id="{44D84522-26CF-CF04-2F5F-9F53A55E0AD8}"/>
              </a:ext>
            </a:extLst>
          </p:cNvPr>
          <p:cNvSpPr txBox="1">
            <a:spLocks noChangeArrowheads="1"/>
          </p:cNvSpPr>
          <p:nvPr/>
        </p:nvSpPr>
        <p:spPr bwMode="auto">
          <a:xfrm>
            <a:off x="9177714" y="4405034"/>
            <a:ext cx="298030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2400" b="1" dirty="0">
                <a:solidFill>
                  <a:prstClr val="black"/>
                </a:solidFill>
                <a:latin typeface="Montserrat" panose="00000500000000000000" pitchFamily="2" charset="0"/>
              </a:rPr>
              <a:t>Release 20 FS_6G</a:t>
            </a:r>
            <a:endParaRPr lang="en-GB" altLang="en-US" sz="2133" b="1" dirty="0">
              <a:solidFill>
                <a:prstClr val="black"/>
              </a:solidFill>
              <a:latin typeface="Montserrat" panose="00000500000000000000" pitchFamily="2" charset="0"/>
            </a:endParaRPr>
          </a:p>
        </p:txBody>
      </p:sp>
      <p:sp>
        <p:nvSpPr>
          <p:cNvPr id="18" name="Chevron 60">
            <a:extLst>
              <a:ext uri="{FF2B5EF4-FFF2-40B4-BE49-F238E27FC236}">
                <a16:creationId xmlns:a16="http://schemas.microsoft.com/office/drawing/2014/main" id="{FE917D59-C834-476C-5577-AC1D9BA747C4}"/>
              </a:ext>
            </a:extLst>
          </p:cNvPr>
          <p:cNvSpPr/>
          <p:nvPr/>
        </p:nvSpPr>
        <p:spPr bwMode="auto">
          <a:xfrm>
            <a:off x="2594919" y="3099426"/>
            <a:ext cx="2443892"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5GA Stage 2</a:t>
            </a:r>
          </a:p>
        </p:txBody>
      </p:sp>
      <p:sp>
        <p:nvSpPr>
          <p:cNvPr id="21" name="Chevron 60">
            <a:extLst>
              <a:ext uri="{FF2B5EF4-FFF2-40B4-BE49-F238E27FC236}">
                <a16:creationId xmlns:a16="http://schemas.microsoft.com/office/drawing/2014/main" id="{C84519AB-AB73-BEDD-1064-6B9A6CDCFE6B}"/>
              </a:ext>
            </a:extLst>
          </p:cNvPr>
          <p:cNvSpPr/>
          <p:nvPr/>
        </p:nvSpPr>
        <p:spPr bwMode="auto">
          <a:xfrm>
            <a:off x="2842055" y="3444051"/>
            <a:ext cx="3081511" cy="30268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5GA RAN </a:t>
            </a:r>
            <a:r>
              <a:rPr lang="fr-FR" sz="1200" dirty="0" err="1">
                <a:solidFill>
                  <a:prstClr val="black"/>
                </a:solidFill>
                <a:latin typeface="Montserrat" panose="00000500000000000000" pitchFamily="50" charset="0"/>
                <a:ea typeface="ＭＳ Ｐゴシック" charset="-128"/>
                <a:cs typeface="Arial" pitchFamily="34" charset="0"/>
              </a:rPr>
              <a:t>Completion</a:t>
            </a:r>
            <a:r>
              <a:rPr lang="fr-FR" sz="1200" dirty="0">
                <a:solidFill>
                  <a:prstClr val="black"/>
                </a:solidFill>
                <a:latin typeface="Montserrat" panose="00000500000000000000" pitchFamily="50" charset="0"/>
                <a:ea typeface="ＭＳ Ｐゴシック" charset="-128"/>
                <a:cs typeface="Arial" pitchFamily="34" charset="0"/>
              </a:rPr>
              <a:t>**</a:t>
            </a:r>
          </a:p>
        </p:txBody>
      </p:sp>
      <p:sp>
        <p:nvSpPr>
          <p:cNvPr id="22" name="Chevron 60">
            <a:extLst>
              <a:ext uri="{FF2B5EF4-FFF2-40B4-BE49-F238E27FC236}">
                <a16:creationId xmlns:a16="http://schemas.microsoft.com/office/drawing/2014/main" id="{A2547763-F2B5-91FD-8694-91FA069F349D}"/>
              </a:ext>
            </a:extLst>
          </p:cNvPr>
          <p:cNvSpPr/>
          <p:nvPr/>
        </p:nvSpPr>
        <p:spPr bwMode="auto">
          <a:xfrm>
            <a:off x="3737232" y="3805134"/>
            <a:ext cx="2196757"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5GA Stage 3</a:t>
            </a:r>
          </a:p>
        </p:txBody>
      </p:sp>
      <p:cxnSp>
        <p:nvCxnSpPr>
          <p:cNvPr id="23" name="Straight Connector 97">
            <a:extLst>
              <a:ext uri="{FF2B5EF4-FFF2-40B4-BE49-F238E27FC236}">
                <a16:creationId xmlns:a16="http://schemas.microsoft.com/office/drawing/2014/main" id="{BC3513A4-0F22-67B7-4AC3-0DB7BD62EECF}"/>
              </a:ext>
            </a:extLst>
          </p:cNvPr>
          <p:cNvCxnSpPr>
            <a:cxnSpLocks noChangeShapeType="1"/>
          </p:cNvCxnSpPr>
          <p:nvPr/>
        </p:nvCxnSpPr>
        <p:spPr bwMode="auto">
          <a:xfrm>
            <a:off x="76200" y="4176829"/>
            <a:ext cx="12115800" cy="10584"/>
          </a:xfrm>
          <a:prstGeom prst="line">
            <a:avLst/>
          </a:prstGeom>
          <a:noFill/>
          <a:ln w="38100" algn="ctr">
            <a:solidFill>
              <a:schemeClr val="accent4">
                <a:lumMod val="60000"/>
                <a:lumOff val="40000"/>
              </a:schemeClr>
            </a:solidFill>
            <a:round/>
            <a:headEnd/>
            <a:tailEnd/>
          </a:ln>
        </p:spPr>
      </p:cxnSp>
      <p:sp>
        <p:nvSpPr>
          <p:cNvPr id="24" name="TextBox 1">
            <a:extLst>
              <a:ext uri="{FF2B5EF4-FFF2-40B4-BE49-F238E27FC236}">
                <a16:creationId xmlns:a16="http://schemas.microsoft.com/office/drawing/2014/main" id="{499996E2-2F0B-C0DE-9CD5-2AE58F3C2557}"/>
              </a:ext>
            </a:extLst>
          </p:cNvPr>
          <p:cNvSpPr txBox="1">
            <a:spLocks noChangeArrowheads="1"/>
          </p:cNvSpPr>
          <p:nvPr/>
        </p:nvSpPr>
        <p:spPr bwMode="auto">
          <a:xfrm>
            <a:off x="9438393" y="3377305"/>
            <a:ext cx="2616820" cy="379463"/>
          </a:xfrm>
          <a:prstGeom prst="rect">
            <a:avLst/>
          </a:prstGeom>
          <a:ln w="3175"/>
        </p:spPr>
        <p:style>
          <a:lnRef idx="2">
            <a:schemeClr val="accent6"/>
          </a:lnRef>
          <a:fillRef idx="1">
            <a:schemeClr val="lt1"/>
          </a:fillRef>
          <a:effectRef idx="0">
            <a:schemeClr val="accent6"/>
          </a:effectRef>
          <a:fontRef idx="minor">
            <a:schemeClr val="dk1"/>
          </a:fontRef>
        </p:style>
        <p:txBody>
          <a:bodyPr wrap="square">
            <a:spAutoFit/>
          </a:bodyPr>
          <a:lstStyle/>
          <a:p>
            <a:pPr defTabSz="1219170">
              <a:defRPr/>
            </a:pPr>
            <a:r>
              <a:rPr lang="en-GB" altLang="en-US" sz="933" b="1" dirty="0">
                <a:solidFill>
                  <a:prstClr val="black"/>
                </a:solidFill>
                <a:latin typeface="Montserrat" panose="00000500000000000000" pitchFamily="50" charset="0"/>
              </a:rPr>
              <a:t>Chart showing Normative dates</a:t>
            </a:r>
          </a:p>
          <a:p>
            <a:pPr defTabSz="1219170">
              <a:defRPr/>
            </a:pPr>
            <a:r>
              <a:rPr lang="en-GB" altLang="en-US" sz="933" b="1" dirty="0">
                <a:solidFill>
                  <a:prstClr val="black"/>
                </a:solidFill>
                <a:latin typeface="Montserrat" panose="00000500000000000000" pitchFamily="50" charset="0"/>
              </a:rPr>
              <a:t>(timeline for 5GA studies not shown)</a:t>
            </a:r>
            <a:endParaRPr lang="en-GB" altLang="en-US" sz="933" dirty="0">
              <a:solidFill>
                <a:prstClr val="black"/>
              </a:solidFill>
              <a:latin typeface="Montserrat" panose="00000500000000000000" pitchFamily="50" charset="0"/>
            </a:endParaRPr>
          </a:p>
        </p:txBody>
      </p:sp>
      <p:sp>
        <p:nvSpPr>
          <p:cNvPr id="25" name="TextBox 1">
            <a:extLst>
              <a:ext uri="{FF2B5EF4-FFF2-40B4-BE49-F238E27FC236}">
                <a16:creationId xmlns:a16="http://schemas.microsoft.com/office/drawing/2014/main" id="{0CE3AE60-A819-CC62-CEC0-797BD788B7D5}"/>
              </a:ext>
            </a:extLst>
          </p:cNvPr>
          <p:cNvSpPr txBox="1">
            <a:spLocks noChangeArrowheads="1"/>
          </p:cNvSpPr>
          <p:nvPr/>
        </p:nvSpPr>
        <p:spPr bwMode="auto">
          <a:xfrm>
            <a:off x="9474259" y="4882085"/>
            <a:ext cx="2478844" cy="379463"/>
          </a:xfrm>
          <a:prstGeom prst="rect">
            <a:avLst/>
          </a:prstGeom>
          <a:ln w="3175"/>
        </p:spPr>
        <p:style>
          <a:lnRef idx="2">
            <a:schemeClr val="accent6"/>
          </a:lnRef>
          <a:fillRef idx="1">
            <a:schemeClr val="lt1"/>
          </a:fillRef>
          <a:effectRef idx="0">
            <a:schemeClr val="accent6"/>
          </a:effectRef>
          <a:fontRef idx="minor">
            <a:schemeClr val="dk1"/>
          </a:fontRef>
        </p:style>
        <p:txBody>
          <a:bodyPr wrap="square">
            <a:spAutoFit/>
          </a:bodyPr>
          <a:lstStyle/>
          <a:p>
            <a:pPr defTabSz="1219170">
              <a:defRPr/>
            </a:pPr>
            <a:r>
              <a:rPr lang="en-GB" altLang="en-US" sz="933" b="1" dirty="0">
                <a:solidFill>
                  <a:prstClr val="black"/>
                </a:solidFill>
                <a:latin typeface="Montserrat" panose="00000500000000000000" pitchFamily="50" charset="0"/>
              </a:rPr>
              <a:t>Chart showing Studies dates</a:t>
            </a:r>
          </a:p>
          <a:p>
            <a:pPr defTabSz="1219170">
              <a:defRPr/>
            </a:pPr>
            <a:r>
              <a:rPr lang="en-GB" altLang="en-US" sz="933" b="1" dirty="0">
                <a:solidFill>
                  <a:prstClr val="black"/>
                </a:solidFill>
                <a:latin typeface="Montserrat" panose="00000500000000000000" pitchFamily="50" charset="0"/>
              </a:rPr>
              <a:t>(no 6G normative work in Rel-20)</a:t>
            </a:r>
            <a:endParaRPr lang="en-GB" altLang="en-US" sz="933" dirty="0">
              <a:solidFill>
                <a:prstClr val="black"/>
              </a:solidFill>
              <a:latin typeface="Montserrat" panose="00000500000000000000" pitchFamily="50" charset="0"/>
            </a:endParaRPr>
          </a:p>
        </p:txBody>
      </p:sp>
      <p:sp>
        <p:nvSpPr>
          <p:cNvPr id="26" name="Chevron 60">
            <a:extLst>
              <a:ext uri="{FF2B5EF4-FFF2-40B4-BE49-F238E27FC236}">
                <a16:creationId xmlns:a16="http://schemas.microsoft.com/office/drawing/2014/main" id="{C46ED45C-3178-2C8F-751D-458C2703065B}"/>
              </a:ext>
            </a:extLst>
          </p:cNvPr>
          <p:cNvSpPr/>
          <p:nvPr/>
        </p:nvSpPr>
        <p:spPr bwMode="auto">
          <a:xfrm>
            <a:off x="1062681" y="4260312"/>
            <a:ext cx="3052371"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FS_6G Stage 1</a:t>
            </a:r>
          </a:p>
        </p:txBody>
      </p:sp>
      <p:sp>
        <p:nvSpPr>
          <p:cNvPr id="10306" name="Chevron 60">
            <a:extLst>
              <a:ext uri="{FF2B5EF4-FFF2-40B4-BE49-F238E27FC236}">
                <a16:creationId xmlns:a16="http://schemas.microsoft.com/office/drawing/2014/main" id="{0469D5C1-2E3E-7FFB-29FE-5EE894357995}"/>
              </a:ext>
            </a:extLst>
          </p:cNvPr>
          <p:cNvSpPr/>
          <p:nvPr/>
        </p:nvSpPr>
        <p:spPr bwMode="auto">
          <a:xfrm>
            <a:off x="2438400" y="4605587"/>
            <a:ext cx="2167112" cy="30268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FS_6G RAN P</a:t>
            </a:r>
          </a:p>
        </p:txBody>
      </p:sp>
      <p:sp>
        <p:nvSpPr>
          <p:cNvPr id="10308" name="Chevron 60">
            <a:extLst>
              <a:ext uri="{FF2B5EF4-FFF2-40B4-BE49-F238E27FC236}">
                <a16:creationId xmlns:a16="http://schemas.microsoft.com/office/drawing/2014/main" id="{391E6770-8509-5AFF-1A52-4CB0B4EAB9AC}"/>
              </a:ext>
            </a:extLst>
          </p:cNvPr>
          <p:cNvSpPr/>
          <p:nvPr/>
        </p:nvSpPr>
        <p:spPr bwMode="auto">
          <a:xfrm>
            <a:off x="2825579" y="4958426"/>
            <a:ext cx="2712995"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FS_6G Stage 2</a:t>
            </a:r>
          </a:p>
        </p:txBody>
      </p:sp>
      <p:sp>
        <p:nvSpPr>
          <p:cNvPr id="10309" name="Chevron 60">
            <a:extLst>
              <a:ext uri="{FF2B5EF4-FFF2-40B4-BE49-F238E27FC236}">
                <a16:creationId xmlns:a16="http://schemas.microsoft.com/office/drawing/2014/main" id="{DCD291AB-3A54-14A6-B49B-15DEEBC7FAB3}"/>
              </a:ext>
            </a:extLst>
          </p:cNvPr>
          <p:cNvSpPr/>
          <p:nvPr/>
        </p:nvSpPr>
        <p:spPr bwMode="auto">
          <a:xfrm>
            <a:off x="5338367" y="4967575"/>
            <a:ext cx="617591" cy="27001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solidFill>
              <a:schemeClr val="tx1"/>
            </a:solidFill>
            <a:prstDash val="dash"/>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or </a:t>
            </a:r>
          </a:p>
        </p:txBody>
      </p:sp>
      <p:sp>
        <p:nvSpPr>
          <p:cNvPr id="10314" name="Chevron 60">
            <a:extLst>
              <a:ext uri="{FF2B5EF4-FFF2-40B4-BE49-F238E27FC236}">
                <a16:creationId xmlns:a16="http://schemas.microsoft.com/office/drawing/2014/main" id="{BE31C3B4-C6EC-57A9-E0DF-B1BD064CE980}"/>
              </a:ext>
            </a:extLst>
          </p:cNvPr>
          <p:cNvSpPr/>
          <p:nvPr/>
        </p:nvSpPr>
        <p:spPr bwMode="auto">
          <a:xfrm>
            <a:off x="2833817" y="5311297"/>
            <a:ext cx="3501081" cy="30268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FS_6G RAN WG**</a:t>
            </a:r>
          </a:p>
        </p:txBody>
      </p:sp>
      <p:sp>
        <p:nvSpPr>
          <p:cNvPr id="10315" name="Chevron 60">
            <a:extLst>
              <a:ext uri="{FF2B5EF4-FFF2-40B4-BE49-F238E27FC236}">
                <a16:creationId xmlns:a16="http://schemas.microsoft.com/office/drawing/2014/main" id="{D64FF15B-122B-6EE4-401A-75F05FB02E4A}"/>
              </a:ext>
            </a:extLst>
          </p:cNvPr>
          <p:cNvSpPr/>
          <p:nvPr/>
        </p:nvSpPr>
        <p:spPr bwMode="auto">
          <a:xfrm>
            <a:off x="3709773" y="5677767"/>
            <a:ext cx="2723980"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FS_6G Stage 3</a:t>
            </a:r>
          </a:p>
        </p:txBody>
      </p:sp>
      <p:sp>
        <p:nvSpPr>
          <p:cNvPr id="10316" name="Thought Bubble: Cloud 10315">
            <a:extLst>
              <a:ext uri="{FF2B5EF4-FFF2-40B4-BE49-F238E27FC236}">
                <a16:creationId xmlns:a16="http://schemas.microsoft.com/office/drawing/2014/main" id="{65322065-6E42-B0A5-8BB5-E3E237382E35}"/>
              </a:ext>
            </a:extLst>
          </p:cNvPr>
          <p:cNvSpPr/>
          <p:nvPr/>
        </p:nvSpPr>
        <p:spPr bwMode="auto">
          <a:xfrm>
            <a:off x="5675825" y="5679813"/>
            <a:ext cx="1204331" cy="334151"/>
          </a:xfrm>
          <a:prstGeom prst="cloudCallout">
            <a:avLst>
              <a:gd name="adj1" fmla="val -1577"/>
              <a:gd name="adj2" fmla="val 30526"/>
            </a:avLst>
          </a:prstGeom>
          <a:solidFill>
            <a:srgbClr val="88C5D5"/>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defRPr/>
            </a:pPr>
            <a:endParaRPr lang="fr-FR" sz="1067" dirty="0">
              <a:solidFill>
                <a:prstClr val="black"/>
              </a:solidFill>
              <a:latin typeface="Montserrat" panose="00000500000000000000" pitchFamily="50" charset="0"/>
              <a:ea typeface="ＭＳ Ｐゴシック" charset="-128"/>
              <a:cs typeface="Arial" pitchFamily="34" charset="0"/>
            </a:endParaRPr>
          </a:p>
        </p:txBody>
      </p:sp>
      <p:sp>
        <p:nvSpPr>
          <p:cNvPr id="10317" name="TextBox 10316">
            <a:extLst>
              <a:ext uri="{FF2B5EF4-FFF2-40B4-BE49-F238E27FC236}">
                <a16:creationId xmlns:a16="http://schemas.microsoft.com/office/drawing/2014/main" id="{4B4B5875-ED24-137D-1095-602EDC30B2CE}"/>
              </a:ext>
            </a:extLst>
          </p:cNvPr>
          <p:cNvSpPr txBox="1"/>
          <p:nvPr/>
        </p:nvSpPr>
        <p:spPr>
          <a:xfrm>
            <a:off x="5617805" y="5695922"/>
            <a:ext cx="1353785" cy="256545"/>
          </a:xfrm>
          <a:prstGeom prst="rect">
            <a:avLst/>
          </a:prstGeom>
          <a:noFill/>
        </p:spPr>
        <p:txBody>
          <a:bodyPr wrap="square">
            <a:spAutoFit/>
          </a:bodyPr>
          <a:lstStyle/>
          <a:p>
            <a:pPr algn="ctr" defTabSz="1219170">
              <a:defRPr/>
            </a:pPr>
            <a:r>
              <a:rPr lang="fr-FR" sz="1067" dirty="0">
                <a:solidFill>
                  <a:prstClr val="black"/>
                </a:solidFill>
                <a:latin typeface="Montserrat" panose="00000500000000000000" pitchFamily="50" charset="0"/>
                <a:ea typeface="ＭＳ Ｐゴシック" charset="-128"/>
                <a:cs typeface="Arial" pitchFamily="34" charset="0"/>
              </a:rPr>
              <a:t>TBD</a:t>
            </a:r>
          </a:p>
        </p:txBody>
      </p:sp>
      <p:cxnSp>
        <p:nvCxnSpPr>
          <p:cNvPr id="10319" name="Straight Connector 97">
            <a:extLst>
              <a:ext uri="{FF2B5EF4-FFF2-40B4-BE49-F238E27FC236}">
                <a16:creationId xmlns:a16="http://schemas.microsoft.com/office/drawing/2014/main" id="{931F8B58-FAF2-C8B7-3A0D-5802198F0969}"/>
              </a:ext>
            </a:extLst>
          </p:cNvPr>
          <p:cNvCxnSpPr>
            <a:cxnSpLocks noChangeShapeType="1"/>
          </p:cNvCxnSpPr>
          <p:nvPr/>
        </p:nvCxnSpPr>
        <p:spPr bwMode="auto">
          <a:xfrm>
            <a:off x="0" y="6037203"/>
            <a:ext cx="12115800" cy="10584"/>
          </a:xfrm>
          <a:prstGeom prst="line">
            <a:avLst/>
          </a:prstGeom>
          <a:noFill/>
          <a:ln w="38100" algn="ctr">
            <a:solidFill>
              <a:schemeClr val="accent4">
                <a:lumMod val="60000"/>
                <a:lumOff val="40000"/>
              </a:schemeClr>
            </a:solidFill>
            <a:round/>
            <a:headEnd/>
            <a:tailEnd/>
          </a:ln>
        </p:spPr>
      </p:cxnSp>
      <p:sp>
        <p:nvSpPr>
          <p:cNvPr id="10320" name="TextBox 112">
            <a:extLst>
              <a:ext uri="{FF2B5EF4-FFF2-40B4-BE49-F238E27FC236}">
                <a16:creationId xmlns:a16="http://schemas.microsoft.com/office/drawing/2014/main" id="{03380713-D014-E7DF-B134-1395BB0B0D3A}"/>
              </a:ext>
            </a:extLst>
          </p:cNvPr>
          <p:cNvSpPr txBox="1">
            <a:spLocks noChangeArrowheads="1"/>
          </p:cNvSpPr>
          <p:nvPr/>
        </p:nvSpPr>
        <p:spPr bwMode="auto">
          <a:xfrm>
            <a:off x="9466363" y="6103889"/>
            <a:ext cx="234551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2400" b="1" dirty="0">
                <a:solidFill>
                  <a:prstClr val="black"/>
                </a:solidFill>
                <a:latin typeface="Montserrat" panose="00000500000000000000" pitchFamily="2" charset="0"/>
              </a:rPr>
              <a:t>Release 21 6G</a:t>
            </a:r>
            <a:endParaRPr lang="en-GB" altLang="en-US" sz="2133" b="1" dirty="0">
              <a:solidFill>
                <a:prstClr val="black"/>
              </a:solidFill>
              <a:latin typeface="Montserrat" panose="00000500000000000000" pitchFamily="2" charset="0"/>
            </a:endParaRPr>
          </a:p>
        </p:txBody>
      </p:sp>
      <p:sp>
        <p:nvSpPr>
          <p:cNvPr id="10322" name="Rectangle 10321">
            <a:extLst>
              <a:ext uri="{FF2B5EF4-FFF2-40B4-BE49-F238E27FC236}">
                <a16:creationId xmlns:a16="http://schemas.microsoft.com/office/drawing/2014/main" id="{00BCEC7E-720F-A84A-4508-D3931CE0CA46}"/>
              </a:ext>
            </a:extLst>
          </p:cNvPr>
          <p:cNvSpPr/>
          <p:nvPr/>
        </p:nvSpPr>
        <p:spPr bwMode="auto">
          <a:xfrm>
            <a:off x="2399486" y="6063524"/>
            <a:ext cx="8282277" cy="591536"/>
          </a:xfrm>
          <a:prstGeom prst="rect">
            <a:avLst/>
          </a:prstGeom>
          <a:noFill/>
          <a:ln w="9525" cap="flat" cmpd="sng" algn="ctr">
            <a:noFill/>
            <a:prstDash val="solid"/>
            <a:round/>
            <a:headEnd type="none" w="med" len="med"/>
            <a:tailEnd type="none" w="med" len="med"/>
          </a:ln>
          <a:effectLst/>
        </p:spPr>
        <p:txBody>
          <a:bodyPr vert="horz" wrap="square" lIns="162560" tIns="81280" rIns="162560" bIns="81280" numCol="1" rtlCol="0" anchor="t" anchorCtr="0" compatLnSpc="1">
            <a:prstTxWarp prst="textNoShape">
              <a:avLst/>
            </a:prstTxWarp>
          </a:bodyPr>
          <a:lstStyle/>
          <a:p>
            <a:pPr algn="ctr" defTabSz="1219170">
              <a:defRPr/>
            </a:pPr>
            <a:r>
              <a:rPr lang="en-GB" altLang="en-US" sz="1467" dirty="0">
                <a:solidFill>
                  <a:prstClr val="black"/>
                </a:solidFill>
                <a:ea typeface="MS PGothic" panose="020B0600070205080204" pitchFamily="34" charset="-128"/>
              </a:rPr>
              <a:t>Rel-21 timeline to be decided no later than June 2026</a:t>
            </a:r>
          </a:p>
          <a:p>
            <a:pPr algn="ctr" defTabSz="1219170">
              <a:defRPr/>
            </a:pPr>
            <a:r>
              <a:rPr lang="en-GB" altLang="en-US" sz="1200" i="1" dirty="0">
                <a:solidFill>
                  <a:prstClr val="black"/>
                </a:solidFill>
                <a:ea typeface="MS PGothic" panose="020B0600070205080204" pitchFamily="34" charset="-128"/>
              </a:rPr>
              <a:t>ITU deadlines for 6G: March 2029 for technology proposal, mid-2030 for specifications</a:t>
            </a:r>
            <a:endParaRPr lang="fr-FR" sz="1200" i="1" dirty="0">
              <a:solidFill>
                <a:srgbClr val="FF0000"/>
              </a:solidFill>
              <a:latin typeface="Montserrat" panose="00000500000000000000" pitchFamily="50" charset="0"/>
              <a:ea typeface="ＭＳ Ｐゴシック" charset="-128"/>
              <a:cs typeface="Arial" pitchFamily="34" charset="0"/>
            </a:endParaRPr>
          </a:p>
        </p:txBody>
      </p:sp>
      <p:sp>
        <p:nvSpPr>
          <p:cNvPr id="3" name="Star: 5 Points 2">
            <a:extLst>
              <a:ext uri="{FF2B5EF4-FFF2-40B4-BE49-F238E27FC236}">
                <a16:creationId xmlns:a16="http://schemas.microsoft.com/office/drawing/2014/main" id="{50F2569F-11FF-2075-95E2-18A7A1603721}"/>
              </a:ext>
            </a:extLst>
          </p:cNvPr>
          <p:cNvSpPr/>
          <p:nvPr/>
        </p:nvSpPr>
        <p:spPr bwMode="auto">
          <a:xfrm>
            <a:off x="1628791" y="1424567"/>
            <a:ext cx="609600" cy="524933"/>
          </a:xfrm>
          <a:prstGeom prst="star5">
            <a:avLst/>
          </a:prstGeom>
          <a:noFill/>
          <a:ln w="28575" cap="flat" cmpd="sng" algn="ctr">
            <a:solidFill>
              <a:srgbClr val="FF0000"/>
            </a:solidFill>
            <a:prstDash val="solid"/>
            <a:round/>
            <a:headEnd type="none" w="med" len="med"/>
            <a:tailEnd type="none" w="med" len="med"/>
          </a:ln>
          <a:effectLst/>
        </p:spPr>
        <p:txBody>
          <a:bodyPr/>
          <a:lstStyle/>
          <a:p>
            <a:pPr defTabSz="1219170">
              <a:defRPr/>
            </a:pPr>
            <a:endParaRPr lang="en-GB" sz="1333" dirty="0">
              <a:solidFill>
                <a:srgbClr val="FF0000"/>
              </a:solidFill>
              <a:latin typeface="Arial" charset="0"/>
              <a:ea typeface="MS PGothic" panose="020B0600070205080204" pitchFamily="34" charset="-128"/>
            </a:endParaRPr>
          </a:p>
        </p:txBody>
      </p:sp>
    </p:spTree>
    <p:extLst>
      <p:ext uri="{BB962C8B-B14F-4D97-AF65-F5344CB8AC3E}">
        <p14:creationId xmlns:p14="http://schemas.microsoft.com/office/powerpoint/2010/main" val="28250070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D9E33F5-2ED4-3E45-C2AC-5E99BDCC565D}"/>
              </a:ext>
            </a:extLst>
          </p:cNvPr>
          <p:cNvCxnSpPr>
            <a:cxnSpLocks/>
          </p:cNvCxnSpPr>
          <p:nvPr/>
        </p:nvCxnSpPr>
        <p:spPr bwMode="auto">
          <a:xfrm>
            <a:off x="10064751" y="1367367"/>
            <a:ext cx="2023533"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1" name="Straight Connector 10">
            <a:extLst>
              <a:ext uri="{FF2B5EF4-FFF2-40B4-BE49-F238E27FC236}">
                <a16:creationId xmlns:a16="http://schemas.microsoft.com/office/drawing/2014/main" id="{5AB0F939-E4D4-249D-BDC0-E5F9B2A072D5}"/>
              </a:ext>
            </a:extLst>
          </p:cNvPr>
          <p:cNvCxnSpPr>
            <a:cxnSpLocks/>
          </p:cNvCxnSpPr>
          <p:nvPr/>
        </p:nvCxnSpPr>
        <p:spPr bwMode="auto">
          <a:xfrm>
            <a:off x="6477000" y="1367367"/>
            <a:ext cx="3369733"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37A64EBB-5D88-F66E-A0B0-B46494CA8AFA}"/>
              </a:ext>
            </a:extLst>
          </p:cNvPr>
          <p:cNvCxnSpPr>
            <a:cxnSpLocks/>
          </p:cNvCxnSpPr>
          <p:nvPr/>
        </p:nvCxnSpPr>
        <p:spPr bwMode="auto">
          <a:xfrm>
            <a:off x="2829984" y="1367367"/>
            <a:ext cx="3369733"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0" name="Straight Connector 19">
            <a:extLst>
              <a:ext uri="{FF2B5EF4-FFF2-40B4-BE49-F238E27FC236}">
                <a16:creationId xmlns:a16="http://schemas.microsoft.com/office/drawing/2014/main" id="{3B5C8C0D-34FA-FE4C-C3F2-92FDF76DB7C0}"/>
              </a:ext>
            </a:extLst>
          </p:cNvPr>
          <p:cNvCxnSpPr>
            <a:cxnSpLocks/>
          </p:cNvCxnSpPr>
          <p:nvPr/>
        </p:nvCxnSpPr>
        <p:spPr bwMode="auto">
          <a:xfrm>
            <a:off x="294217" y="1367367"/>
            <a:ext cx="2235200"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266" name="Straight Connector 114">
            <a:extLst>
              <a:ext uri="{FF2B5EF4-FFF2-40B4-BE49-F238E27FC236}">
                <a16:creationId xmlns:a16="http://schemas.microsoft.com/office/drawing/2014/main" id="{BC6A4D54-3A8F-6BF4-37B8-FE9CC064B390}"/>
              </a:ext>
            </a:extLst>
          </p:cNvPr>
          <p:cNvCxnSpPr>
            <a:cxnSpLocks noChangeShapeType="1"/>
          </p:cNvCxnSpPr>
          <p:nvPr/>
        </p:nvCxnSpPr>
        <p:spPr bwMode="auto">
          <a:xfrm flipH="1">
            <a:off x="9954684" y="2351618"/>
            <a:ext cx="33867" cy="4176183"/>
          </a:xfrm>
          <a:prstGeom prst="line">
            <a:avLst/>
          </a:prstGeom>
          <a:noFill/>
          <a:ln w="28575" algn="ctr">
            <a:solidFill>
              <a:schemeClr val="accent4">
                <a:lumMod val="40000"/>
                <a:lumOff val="60000"/>
              </a:schemeClr>
            </a:solidFill>
            <a:round/>
            <a:headEnd/>
            <a:tailEnd/>
          </a:ln>
        </p:spPr>
      </p:cxnSp>
      <p:cxnSp>
        <p:nvCxnSpPr>
          <p:cNvPr id="9273" name="Straight Connector 114">
            <a:extLst>
              <a:ext uri="{FF2B5EF4-FFF2-40B4-BE49-F238E27FC236}">
                <a16:creationId xmlns:a16="http://schemas.microsoft.com/office/drawing/2014/main" id="{3696AABC-F58B-8F2B-0A87-5C1A913E83A7}"/>
              </a:ext>
            </a:extLst>
          </p:cNvPr>
          <p:cNvCxnSpPr>
            <a:cxnSpLocks noChangeShapeType="1"/>
          </p:cNvCxnSpPr>
          <p:nvPr/>
        </p:nvCxnSpPr>
        <p:spPr bwMode="auto">
          <a:xfrm flipH="1">
            <a:off x="6356351" y="2298701"/>
            <a:ext cx="6349" cy="4178300"/>
          </a:xfrm>
          <a:prstGeom prst="line">
            <a:avLst/>
          </a:prstGeom>
          <a:noFill/>
          <a:ln w="28575" algn="ctr">
            <a:solidFill>
              <a:schemeClr val="accent4">
                <a:lumMod val="40000"/>
                <a:lumOff val="60000"/>
              </a:schemeClr>
            </a:solidFill>
            <a:round/>
            <a:headEnd/>
            <a:tailEnd/>
          </a:ln>
        </p:spPr>
      </p:cxnSp>
      <p:cxnSp>
        <p:nvCxnSpPr>
          <p:cNvPr id="9298" name="Straight Connector 114">
            <a:extLst>
              <a:ext uri="{FF2B5EF4-FFF2-40B4-BE49-F238E27FC236}">
                <a16:creationId xmlns:a16="http://schemas.microsoft.com/office/drawing/2014/main" id="{6B42B71A-3E27-01FB-4AD7-7B386E39105E}"/>
              </a:ext>
            </a:extLst>
          </p:cNvPr>
          <p:cNvCxnSpPr>
            <a:cxnSpLocks noChangeShapeType="1"/>
          </p:cNvCxnSpPr>
          <p:nvPr/>
        </p:nvCxnSpPr>
        <p:spPr bwMode="auto">
          <a:xfrm flipH="1">
            <a:off x="2713567" y="2300818"/>
            <a:ext cx="10584" cy="4176183"/>
          </a:xfrm>
          <a:prstGeom prst="line">
            <a:avLst/>
          </a:prstGeom>
          <a:noFill/>
          <a:ln w="28575" algn="ctr">
            <a:solidFill>
              <a:schemeClr val="accent4">
                <a:lumMod val="40000"/>
                <a:lumOff val="60000"/>
              </a:schemeClr>
            </a:solidFill>
            <a:round/>
            <a:headEnd/>
            <a:tailEnd/>
          </a:ln>
        </p:spPr>
      </p:cxnSp>
      <p:sp>
        <p:nvSpPr>
          <p:cNvPr id="10" name="Title 1">
            <a:extLst>
              <a:ext uri="{FF2B5EF4-FFF2-40B4-BE49-F238E27FC236}">
                <a16:creationId xmlns:a16="http://schemas.microsoft.com/office/drawing/2014/main" id="{D0A2261C-DFA1-69AF-6015-50D28040830F}"/>
              </a:ext>
            </a:extLst>
          </p:cNvPr>
          <p:cNvSpPr txBox="1">
            <a:spLocks/>
          </p:cNvSpPr>
          <p:nvPr/>
        </p:nvSpPr>
        <p:spPr bwMode="auto">
          <a:xfrm>
            <a:off x="535711" y="131920"/>
            <a:ext cx="9522691" cy="518248"/>
          </a:xfrm>
          <a:prstGeom prst="rect">
            <a:avLst/>
          </a:prstGeom>
          <a:noFill/>
          <a:ln>
            <a:noFill/>
          </a:ln>
        </p:spPr>
        <p:txBody>
          <a:bodyPr lIns="121907" tIns="60953" rIns="121907" bIns="60953" anchor="ctr">
            <a:scene3d>
              <a:camera prst="orthographicFront"/>
              <a:lightRig rig="soft" dir="t">
                <a:rot lat="0" lon="0" rev="15600000"/>
              </a:lightRig>
            </a:scene3d>
            <a:sp3d extrusionH="57150" prstMaterial="softEdge">
              <a:bevelT w="25400" h="38100"/>
            </a:sp3d>
          </a:bodyPr>
          <a:lstStyle/>
          <a:p>
            <a:pPr algn="ctr" defTabSz="1219170">
              <a:defRPr/>
            </a:pPr>
            <a:r>
              <a:rPr lang="en-GB" sz="3200" kern="0" dirty="0">
                <a:solidFill>
                  <a:prstClr val="black"/>
                </a:solidFill>
                <a:latin typeface="Montserrat" panose="00000500000000000000" pitchFamily="50" charset="0"/>
                <a:ea typeface="ＭＳ Ｐゴシック" charset="0"/>
                <a:cs typeface="ＭＳ Ｐゴシック" charset="0"/>
              </a:rPr>
              <a:t>Release 19 timeline</a:t>
            </a:r>
            <a:endParaRPr lang="en-US" sz="2667" kern="0" dirty="0">
              <a:solidFill>
                <a:prstClr val="black"/>
              </a:solidFill>
              <a:latin typeface="Montserrat" panose="00000500000000000000" pitchFamily="50" charset="0"/>
              <a:ea typeface="ＭＳ Ｐゴシック" charset="0"/>
              <a:cs typeface="ＭＳ Ｐゴシック" charset="0"/>
            </a:endParaRPr>
          </a:p>
        </p:txBody>
      </p:sp>
      <p:sp>
        <p:nvSpPr>
          <p:cNvPr id="17419" name="TextBox 86">
            <a:extLst>
              <a:ext uri="{FF2B5EF4-FFF2-40B4-BE49-F238E27FC236}">
                <a16:creationId xmlns:a16="http://schemas.microsoft.com/office/drawing/2014/main" id="{245798B2-D6F1-60A4-3D80-300F4CB65CC8}"/>
              </a:ext>
            </a:extLst>
          </p:cNvPr>
          <p:cNvSpPr txBox="1">
            <a:spLocks noChangeArrowheads="1"/>
          </p:cNvSpPr>
          <p:nvPr/>
        </p:nvSpPr>
        <p:spPr bwMode="auto">
          <a:xfrm>
            <a:off x="1746643" y="1621367"/>
            <a:ext cx="433132"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#101</a:t>
            </a:r>
          </a:p>
        </p:txBody>
      </p:sp>
      <p:cxnSp>
        <p:nvCxnSpPr>
          <p:cNvPr id="9263" name="Straight Connector 115">
            <a:extLst>
              <a:ext uri="{FF2B5EF4-FFF2-40B4-BE49-F238E27FC236}">
                <a16:creationId xmlns:a16="http://schemas.microsoft.com/office/drawing/2014/main" id="{117CFB1F-475B-5927-BC70-15C97820E336}"/>
              </a:ext>
            </a:extLst>
          </p:cNvPr>
          <p:cNvCxnSpPr>
            <a:cxnSpLocks noChangeShapeType="1"/>
          </p:cNvCxnSpPr>
          <p:nvPr/>
        </p:nvCxnSpPr>
        <p:spPr bwMode="auto">
          <a:xfrm>
            <a:off x="3621618" y="2351618"/>
            <a:ext cx="12700" cy="4176183"/>
          </a:xfrm>
          <a:prstGeom prst="line">
            <a:avLst/>
          </a:prstGeom>
          <a:noFill/>
          <a:ln w="9525" algn="ctr">
            <a:solidFill>
              <a:schemeClr val="accent4">
                <a:lumMod val="40000"/>
                <a:lumOff val="60000"/>
              </a:schemeClr>
            </a:solidFill>
            <a:prstDash val="dash"/>
            <a:round/>
            <a:headEnd/>
            <a:tailEnd/>
          </a:ln>
        </p:spPr>
      </p:cxnSp>
      <p:cxnSp>
        <p:nvCxnSpPr>
          <p:cNvPr id="9264" name="Straight Connector 114">
            <a:extLst>
              <a:ext uri="{FF2B5EF4-FFF2-40B4-BE49-F238E27FC236}">
                <a16:creationId xmlns:a16="http://schemas.microsoft.com/office/drawing/2014/main" id="{AC4C9168-CF6A-4857-C981-50630E7F8232}"/>
              </a:ext>
            </a:extLst>
          </p:cNvPr>
          <p:cNvCxnSpPr>
            <a:cxnSpLocks noChangeShapeType="1"/>
          </p:cNvCxnSpPr>
          <p:nvPr/>
        </p:nvCxnSpPr>
        <p:spPr bwMode="auto">
          <a:xfrm>
            <a:off x="391584" y="2383368"/>
            <a:ext cx="0" cy="4144433"/>
          </a:xfrm>
          <a:prstGeom prst="line">
            <a:avLst/>
          </a:prstGeom>
          <a:noFill/>
          <a:ln w="9525" algn="ctr">
            <a:solidFill>
              <a:schemeClr val="accent4">
                <a:lumMod val="40000"/>
                <a:lumOff val="60000"/>
              </a:schemeClr>
            </a:solidFill>
            <a:prstDash val="dash"/>
            <a:round/>
            <a:headEnd/>
            <a:tailEnd/>
          </a:ln>
        </p:spPr>
      </p:cxnSp>
      <p:cxnSp>
        <p:nvCxnSpPr>
          <p:cNvPr id="9267" name="Straight Connector 114">
            <a:extLst>
              <a:ext uri="{FF2B5EF4-FFF2-40B4-BE49-F238E27FC236}">
                <a16:creationId xmlns:a16="http://schemas.microsoft.com/office/drawing/2014/main" id="{C3887937-F6CB-80A7-E1E6-794CC9EFEDD2}"/>
              </a:ext>
            </a:extLst>
          </p:cNvPr>
          <p:cNvCxnSpPr>
            <a:cxnSpLocks noChangeShapeType="1"/>
          </p:cNvCxnSpPr>
          <p:nvPr/>
        </p:nvCxnSpPr>
        <p:spPr bwMode="auto">
          <a:xfrm flipH="1">
            <a:off x="10716684" y="2351618"/>
            <a:ext cx="42333" cy="4125383"/>
          </a:xfrm>
          <a:prstGeom prst="line">
            <a:avLst/>
          </a:prstGeom>
          <a:noFill/>
          <a:ln w="9525" algn="ctr">
            <a:solidFill>
              <a:schemeClr val="accent4">
                <a:lumMod val="40000"/>
                <a:lumOff val="60000"/>
              </a:schemeClr>
            </a:solidFill>
            <a:prstDash val="dash"/>
            <a:round/>
            <a:headEnd/>
            <a:tailEnd/>
          </a:ln>
        </p:spPr>
      </p:cxnSp>
      <p:cxnSp>
        <p:nvCxnSpPr>
          <p:cNvPr id="9268" name="Straight Connector 114">
            <a:extLst>
              <a:ext uri="{FF2B5EF4-FFF2-40B4-BE49-F238E27FC236}">
                <a16:creationId xmlns:a16="http://schemas.microsoft.com/office/drawing/2014/main" id="{2680C462-8275-5EC6-97DB-E5DE4EA28FCC}"/>
              </a:ext>
            </a:extLst>
          </p:cNvPr>
          <p:cNvCxnSpPr>
            <a:cxnSpLocks noChangeShapeType="1"/>
          </p:cNvCxnSpPr>
          <p:nvPr/>
        </p:nvCxnSpPr>
        <p:spPr bwMode="auto">
          <a:xfrm>
            <a:off x="9101667" y="2351618"/>
            <a:ext cx="2117" cy="4176183"/>
          </a:xfrm>
          <a:prstGeom prst="line">
            <a:avLst/>
          </a:prstGeom>
          <a:noFill/>
          <a:ln w="9525" algn="ctr">
            <a:solidFill>
              <a:schemeClr val="accent4">
                <a:lumMod val="40000"/>
                <a:lumOff val="60000"/>
              </a:schemeClr>
            </a:solidFill>
            <a:prstDash val="dash"/>
            <a:round/>
            <a:headEnd/>
            <a:tailEnd/>
          </a:ln>
        </p:spPr>
      </p:cxnSp>
      <p:cxnSp>
        <p:nvCxnSpPr>
          <p:cNvPr id="9269" name="Straight Connector 114">
            <a:extLst>
              <a:ext uri="{FF2B5EF4-FFF2-40B4-BE49-F238E27FC236}">
                <a16:creationId xmlns:a16="http://schemas.microsoft.com/office/drawing/2014/main" id="{ED118BB1-8606-9020-5D9E-4D50817F1F76}"/>
              </a:ext>
            </a:extLst>
          </p:cNvPr>
          <p:cNvCxnSpPr>
            <a:cxnSpLocks noChangeShapeType="1"/>
          </p:cNvCxnSpPr>
          <p:nvPr/>
        </p:nvCxnSpPr>
        <p:spPr bwMode="auto">
          <a:xfrm>
            <a:off x="7245351" y="2298701"/>
            <a:ext cx="0" cy="4229100"/>
          </a:xfrm>
          <a:prstGeom prst="line">
            <a:avLst/>
          </a:prstGeom>
          <a:noFill/>
          <a:ln w="9525" algn="ctr">
            <a:solidFill>
              <a:schemeClr val="accent4">
                <a:lumMod val="40000"/>
                <a:lumOff val="60000"/>
              </a:schemeClr>
            </a:solidFill>
            <a:prstDash val="dash"/>
            <a:round/>
            <a:headEnd/>
            <a:tailEnd/>
          </a:ln>
        </p:spPr>
      </p:cxnSp>
      <p:cxnSp>
        <p:nvCxnSpPr>
          <p:cNvPr id="9270" name="Straight Connector 114">
            <a:extLst>
              <a:ext uri="{FF2B5EF4-FFF2-40B4-BE49-F238E27FC236}">
                <a16:creationId xmlns:a16="http://schemas.microsoft.com/office/drawing/2014/main" id="{A9147445-A40E-E5E8-5B96-4AB11A90F320}"/>
              </a:ext>
            </a:extLst>
          </p:cNvPr>
          <p:cNvCxnSpPr>
            <a:cxnSpLocks noChangeShapeType="1"/>
          </p:cNvCxnSpPr>
          <p:nvPr/>
        </p:nvCxnSpPr>
        <p:spPr bwMode="auto">
          <a:xfrm>
            <a:off x="8174567" y="2351618"/>
            <a:ext cx="0" cy="4176183"/>
          </a:xfrm>
          <a:prstGeom prst="line">
            <a:avLst/>
          </a:prstGeom>
          <a:noFill/>
          <a:ln w="9525" algn="ctr">
            <a:solidFill>
              <a:schemeClr val="accent4">
                <a:lumMod val="40000"/>
                <a:lumOff val="60000"/>
              </a:schemeClr>
            </a:solidFill>
            <a:prstDash val="dash"/>
            <a:round/>
            <a:headEnd/>
            <a:tailEnd/>
          </a:ln>
        </p:spPr>
      </p:cxnSp>
      <p:cxnSp>
        <p:nvCxnSpPr>
          <p:cNvPr id="9271" name="Straight Connector 114">
            <a:extLst>
              <a:ext uri="{FF2B5EF4-FFF2-40B4-BE49-F238E27FC236}">
                <a16:creationId xmlns:a16="http://schemas.microsoft.com/office/drawing/2014/main" id="{24E13D41-8A59-85F9-0480-ECD33B35EDAC}"/>
              </a:ext>
            </a:extLst>
          </p:cNvPr>
          <p:cNvCxnSpPr>
            <a:cxnSpLocks noChangeShapeType="1"/>
          </p:cNvCxnSpPr>
          <p:nvPr/>
        </p:nvCxnSpPr>
        <p:spPr bwMode="auto">
          <a:xfrm flipH="1">
            <a:off x="5433878" y="2351618"/>
            <a:ext cx="4233" cy="4176183"/>
          </a:xfrm>
          <a:prstGeom prst="line">
            <a:avLst/>
          </a:prstGeom>
          <a:noFill/>
          <a:ln w="9525" algn="ctr">
            <a:solidFill>
              <a:schemeClr val="accent4">
                <a:lumMod val="40000"/>
                <a:lumOff val="60000"/>
              </a:schemeClr>
            </a:solidFill>
            <a:prstDash val="dash"/>
            <a:round/>
            <a:headEnd/>
            <a:tailEnd/>
          </a:ln>
        </p:spPr>
      </p:cxnSp>
      <p:cxnSp>
        <p:nvCxnSpPr>
          <p:cNvPr id="9272" name="Straight Connector 114">
            <a:extLst>
              <a:ext uri="{FF2B5EF4-FFF2-40B4-BE49-F238E27FC236}">
                <a16:creationId xmlns:a16="http://schemas.microsoft.com/office/drawing/2014/main" id="{58ABF975-9A8E-AF4E-F748-043212BAFF7E}"/>
              </a:ext>
            </a:extLst>
          </p:cNvPr>
          <p:cNvCxnSpPr>
            <a:cxnSpLocks noChangeShapeType="1"/>
          </p:cNvCxnSpPr>
          <p:nvPr/>
        </p:nvCxnSpPr>
        <p:spPr bwMode="auto">
          <a:xfrm flipH="1">
            <a:off x="4527551" y="2351618"/>
            <a:ext cx="21167" cy="4176183"/>
          </a:xfrm>
          <a:prstGeom prst="line">
            <a:avLst/>
          </a:prstGeom>
          <a:noFill/>
          <a:ln w="9525" algn="ctr">
            <a:solidFill>
              <a:schemeClr val="accent4">
                <a:lumMod val="40000"/>
                <a:lumOff val="60000"/>
              </a:schemeClr>
            </a:solidFill>
            <a:prstDash val="dash"/>
            <a:round/>
            <a:headEnd/>
            <a:tailEnd/>
          </a:ln>
        </p:spPr>
      </p:cxnSp>
      <p:cxnSp>
        <p:nvCxnSpPr>
          <p:cNvPr id="9279" name="Straight Connector 114">
            <a:extLst>
              <a:ext uri="{FF2B5EF4-FFF2-40B4-BE49-F238E27FC236}">
                <a16:creationId xmlns:a16="http://schemas.microsoft.com/office/drawing/2014/main" id="{A696E129-9B7E-662F-E41C-81733BD10279}"/>
              </a:ext>
            </a:extLst>
          </p:cNvPr>
          <p:cNvCxnSpPr>
            <a:cxnSpLocks noChangeShapeType="1"/>
          </p:cNvCxnSpPr>
          <p:nvPr/>
        </p:nvCxnSpPr>
        <p:spPr bwMode="auto">
          <a:xfrm>
            <a:off x="11470218" y="2355851"/>
            <a:ext cx="12700" cy="4171949"/>
          </a:xfrm>
          <a:prstGeom prst="line">
            <a:avLst/>
          </a:prstGeom>
          <a:noFill/>
          <a:ln w="9525" algn="ctr">
            <a:solidFill>
              <a:schemeClr val="accent4">
                <a:lumMod val="40000"/>
                <a:lumOff val="60000"/>
              </a:schemeClr>
            </a:solidFill>
            <a:prstDash val="dash"/>
            <a:round/>
            <a:headEnd/>
            <a:tailEnd/>
          </a:ln>
        </p:spPr>
      </p:cxnSp>
      <p:sp>
        <p:nvSpPr>
          <p:cNvPr id="9256" name="TextBox 1">
            <a:extLst>
              <a:ext uri="{FF2B5EF4-FFF2-40B4-BE49-F238E27FC236}">
                <a16:creationId xmlns:a16="http://schemas.microsoft.com/office/drawing/2014/main" id="{41F2BCA0-D483-2431-1FF6-32B379B1F64D}"/>
              </a:ext>
            </a:extLst>
          </p:cNvPr>
          <p:cNvSpPr txBox="1">
            <a:spLocks noChangeArrowheads="1"/>
          </p:cNvSpPr>
          <p:nvPr/>
        </p:nvSpPr>
        <p:spPr bwMode="auto">
          <a:xfrm>
            <a:off x="71926" y="6521699"/>
            <a:ext cx="1755609" cy="194990"/>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defTabSz="1219170">
              <a:defRPr/>
            </a:pPr>
            <a:r>
              <a:rPr lang="en-GB" altLang="en-US" sz="667" b="1" dirty="0">
                <a:solidFill>
                  <a:prstClr val="black"/>
                </a:solidFill>
                <a:latin typeface="Montserrat" panose="00000500000000000000" pitchFamily="50" charset="0"/>
              </a:rPr>
              <a:t>Note</a:t>
            </a:r>
            <a:r>
              <a:rPr lang="en-GB" altLang="en-US" sz="667" dirty="0">
                <a:solidFill>
                  <a:prstClr val="black"/>
                </a:solidFill>
                <a:latin typeface="Montserrat" panose="00000500000000000000" pitchFamily="50" charset="0"/>
              </a:rPr>
              <a:t>: All starting dates are indicative</a:t>
            </a:r>
          </a:p>
        </p:txBody>
      </p:sp>
      <p:sp>
        <p:nvSpPr>
          <p:cNvPr id="17431" name="TextBox 86">
            <a:extLst>
              <a:ext uri="{FF2B5EF4-FFF2-40B4-BE49-F238E27FC236}">
                <a16:creationId xmlns:a16="http://schemas.microsoft.com/office/drawing/2014/main" id="{FAFF8A7E-2F10-BB52-90A5-64E7AADA40D3}"/>
              </a:ext>
            </a:extLst>
          </p:cNvPr>
          <p:cNvSpPr txBox="1">
            <a:spLocks noChangeArrowheads="1"/>
          </p:cNvSpPr>
          <p:nvPr/>
        </p:nvSpPr>
        <p:spPr bwMode="auto">
          <a:xfrm>
            <a:off x="2537896" y="1621367"/>
            <a:ext cx="457176"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#102</a:t>
            </a:r>
            <a:endParaRPr lang="en-GB" altLang="en-US" sz="533">
              <a:solidFill>
                <a:prstClr val="black"/>
              </a:solidFill>
              <a:latin typeface="Montserrat" panose="00000500000000000000" pitchFamily="2" charset="0"/>
            </a:endParaRPr>
          </a:p>
        </p:txBody>
      </p:sp>
      <p:sp>
        <p:nvSpPr>
          <p:cNvPr id="17432" name="TextBox 86">
            <a:extLst>
              <a:ext uri="{FF2B5EF4-FFF2-40B4-BE49-F238E27FC236}">
                <a16:creationId xmlns:a16="http://schemas.microsoft.com/office/drawing/2014/main" id="{F1946500-C1AC-CDB0-F620-48601A05DE06}"/>
              </a:ext>
            </a:extLst>
          </p:cNvPr>
          <p:cNvSpPr txBox="1">
            <a:spLocks noChangeArrowheads="1"/>
          </p:cNvSpPr>
          <p:nvPr/>
        </p:nvSpPr>
        <p:spPr bwMode="auto">
          <a:xfrm>
            <a:off x="3444888" y="1621367"/>
            <a:ext cx="457176"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#103</a:t>
            </a:r>
            <a:endParaRPr lang="en-GB" altLang="en-US" sz="533">
              <a:solidFill>
                <a:prstClr val="black"/>
              </a:solidFill>
              <a:latin typeface="Montserrat" panose="00000500000000000000" pitchFamily="2" charset="0"/>
            </a:endParaRPr>
          </a:p>
        </p:txBody>
      </p:sp>
      <p:sp>
        <p:nvSpPr>
          <p:cNvPr id="17433" name="TextBox 86">
            <a:extLst>
              <a:ext uri="{FF2B5EF4-FFF2-40B4-BE49-F238E27FC236}">
                <a16:creationId xmlns:a16="http://schemas.microsoft.com/office/drawing/2014/main" id="{9786C7E0-01B4-DD1B-595D-B0790A58F1BA}"/>
              </a:ext>
            </a:extLst>
          </p:cNvPr>
          <p:cNvSpPr txBox="1">
            <a:spLocks noChangeArrowheads="1"/>
          </p:cNvSpPr>
          <p:nvPr/>
        </p:nvSpPr>
        <p:spPr bwMode="auto">
          <a:xfrm>
            <a:off x="4363202" y="1621367"/>
            <a:ext cx="468398"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#104</a:t>
            </a:r>
            <a:endParaRPr lang="en-GB" altLang="en-US" sz="533">
              <a:solidFill>
                <a:prstClr val="black"/>
              </a:solidFill>
              <a:latin typeface="Montserrat" panose="00000500000000000000" pitchFamily="2" charset="0"/>
            </a:endParaRPr>
          </a:p>
        </p:txBody>
      </p:sp>
      <p:sp>
        <p:nvSpPr>
          <p:cNvPr id="17434" name="TextBox 86">
            <a:extLst>
              <a:ext uri="{FF2B5EF4-FFF2-40B4-BE49-F238E27FC236}">
                <a16:creationId xmlns:a16="http://schemas.microsoft.com/office/drawing/2014/main" id="{F5DAD881-9D27-70A3-8113-5D51C351C921}"/>
              </a:ext>
            </a:extLst>
          </p:cNvPr>
          <p:cNvSpPr txBox="1">
            <a:spLocks noChangeArrowheads="1"/>
          </p:cNvSpPr>
          <p:nvPr/>
        </p:nvSpPr>
        <p:spPr bwMode="auto">
          <a:xfrm>
            <a:off x="5273023" y="1621367"/>
            <a:ext cx="457176"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#105</a:t>
            </a:r>
            <a:endParaRPr lang="en-GB" altLang="en-US" sz="533">
              <a:solidFill>
                <a:prstClr val="black"/>
              </a:solidFill>
              <a:latin typeface="Montserrat" panose="00000500000000000000" pitchFamily="2" charset="0"/>
            </a:endParaRPr>
          </a:p>
        </p:txBody>
      </p:sp>
      <p:sp>
        <p:nvSpPr>
          <p:cNvPr id="17435" name="TextBox 86">
            <a:extLst>
              <a:ext uri="{FF2B5EF4-FFF2-40B4-BE49-F238E27FC236}">
                <a16:creationId xmlns:a16="http://schemas.microsoft.com/office/drawing/2014/main" id="{84C8EE69-9AB4-6EED-7640-E16CCBF5BDAF}"/>
              </a:ext>
            </a:extLst>
          </p:cNvPr>
          <p:cNvSpPr txBox="1">
            <a:spLocks noChangeArrowheads="1"/>
          </p:cNvSpPr>
          <p:nvPr/>
        </p:nvSpPr>
        <p:spPr bwMode="auto">
          <a:xfrm>
            <a:off x="6105250" y="1621367"/>
            <a:ext cx="461985"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#106</a:t>
            </a:r>
            <a:endParaRPr lang="en-GB" altLang="en-US" sz="533">
              <a:solidFill>
                <a:prstClr val="black"/>
              </a:solidFill>
              <a:latin typeface="Montserrat" panose="00000500000000000000" pitchFamily="2" charset="0"/>
            </a:endParaRPr>
          </a:p>
        </p:txBody>
      </p:sp>
      <p:sp>
        <p:nvSpPr>
          <p:cNvPr id="17436" name="TextBox 86">
            <a:extLst>
              <a:ext uri="{FF2B5EF4-FFF2-40B4-BE49-F238E27FC236}">
                <a16:creationId xmlns:a16="http://schemas.microsoft.com/office/drawing/2014/main" id="{CB19F488-8D05-D1EA-5FC6-13D3971BDE2E}"/>
              </a:ext>
            </a:extLst>
          </p:cNvPr>
          <p:cNvSpPr txBox="1">
            <a:spLocks noChangeArrowheads="1"/>
          </p:cNvSpPr>
          <p:nvPr/>
        </p:nvSpPr>
        <p:spPr bwMode="auto">
          <a:xfrm>
            <a:off x="7021510" y="1621367"/>
            <a:ext cx="460382"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#107</a:t>
            </a:r>
            <a:endParaRPr lang="en-GB" altLang="en-US" sz="533">
              <a:solidFill>
                <a:prstClr val="black"/>
              </a:solidFill>
              <a:latin typeface="Montserrat" panose="00000500000000000000" pitchFamily="2" charset="0"/>
            </a:endParaRPr>
          </a:p>
        </p:txBody>
      </p:sp>
      <p:sp>
        <p:nvSpPr>
          <p:cNvPr id="17437" name="TextBox 86">
            <a:extLst>
              <a:ext uri="{FF2B5EF4-FFF2-40B4-BE49-F238E27FC236}">
                <a16:creationId xmlns:a16="http://schemas.microsoft.com/office/drawing/2014/main" id="{B4FD9998-EE31-6D24-9CB5-67FEBB2E135B}"/>
              </a:ext>
            </a:extLst>
          </p:cNvPr>
          <p:cNvSpPr txBox="1">
            <a:spLocks noChangeArrowheads="1"/>
          </p:cNvSpPr>
          <p:nvPr/>
        </p:nvSpPr>
        <p:spPr bwMode="auto">
          <a:xfrm>
            <a:off x="7941171" y="1621367"/>
            <a:ext cx="466794"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#108</a:t>
            </a:r>
            <a:endParaRPr lang="en-GB" altLang="en-US" sz="533">
              <a:solidFill>
                <a:prstClr val="black"/>
              </a:solidFill>
              <a:latin typeface="Montserrat" panose="00000500000000000000" pitchFamily="2" charset="0"/>
            </a:endParaRPr>
          </a:p>
        </p:txBody>
      </p:sp>
      <p:sp>
        <p:nvSpPr>
          <p:cNvPr id="17438" name="TextBox 86">
            <a:extLst>
              <a:ext uri="{FF2B5EF4-FFF2-40B4-BE49-F238E27FC236}">
                <a16:creationId xmlns:a16="http://schemas.microsoft.com/office/drawing/2014/main" id="{1F2EAD76-2508-D8C9-C76C-05A05EB34ED3}"/>
              </a:ext>
            </a:extLst>
          </p:cNvPr>
          <p:cNvSpPr txBox="1">
            <a:spLocks noChangeArrowheads="1"/>
          </p:cNvSpPr>
          <p:nvPr/>
        </p:nvSpPr>
        <p:spPr bwMode="auto">
          <a:xfrm>
            <a:off x="8915125" y="1621367"/>
            <a:ext cx="461985"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#109</a:t>
            </a:r>
            <a:endParaRPr lang="en-GB" altLang="en-US" sz="533">
              <a:solidFill>
                <a:prstClr val="black"/>
              </a:solidFill>
              <a:latin typeface="Montserrat" panose="00000500000000000000" pitchFamily="2" charset="0"/>
            </a:endParaRPr>
          </a:p>
        </p:txBody>
      </p:sp>
      <p:sp>
        <p:nvSpPr>
          <p:cNvPr id="17439" name="TextBox 86">
            <a:extLst>
              <a:ext uri="{FF2B5EF4-FFF2-40B4-BE49-F238E27FC236}">
                <a16:creationId xmlns:a16="http://schemas.microsoft.com/office/drawing/2014/main" id="{E21F6AF5-8B5D-E901-B9CC-2DA816C4DA26}"/>
              </a:ext>
            </a:extLst>
          </p:cNvPr>
          <p:cNvSpPr txBox="1">
            <a:spLocks noChangeArrowheads="1"/>
          </p:cNvSpPr>
          <p:nvPr/>
        </p:nvSpPr>
        <p:spPr bwMode="auto">
          <a:xfrm>
            <a:off x="9794210" y="1621367"/>
            <a:ext cx="433132"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#110</a:t>
            </a:r>
            <a:endParaRPr lang="en-GB" altLang="en-US" sz="533">
              <a:solidFill>
                <a:prstClr val="black"/>
              </a:solidFill>
              <a:latin typeface="Montserrat" panose="00000500000000000000" pitchFamily="2" charset="0"/>
            </a:endParaRPr>
          </a:p>
        </p:txBody>
      </p:sp>
      <p:sp>
        <p:nvSpPr>
          <p:cNvPr id="17440" name="TextBox 86">
            <a:extLst>
              <a:ext uri="{FF2B5EF4-FFF2-40B4-BE49-F238E27FC236}">
                <a16:creationId xmlns:a16="http://schemas.microsoft.com/office/drawing/2014/main" id="{CDA36EE8-535B-CF37-D4E7-4EE340463402}"/>
              </a:ext>
            </a:extLst>
          </p:cNvPr>
          <p:cNvSpPr txBox="1">
            <a:spLocks noChangeArrowheads="1"/>
          </p:cNvSpPr>
          <p:nvPr/>
        </p:nvSpPr>
        <p:spPr bwMode="auto">
          <a:xfrm>
            <a:off x="10543151" y="1621367"/>
            <a:ext cx="397866"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#111</a:t>
            </a:r>
            <a:endParaRPr lang="en-GB" altLang="en-US" sz="533">
              <a:solidFill>
                <a:prstClr val="black"/>
              </a:solidFill>
              <a:latin typeface="Montserrat" panose="00000500000000000000" pitchFamily="2" charset="0"/>
            </a:endParaRPr>
          </a:p>
        </p:txBody>
      </p:sp>
      <p:sp>
        <p:nvSpPr>
          <p:cNvPr id="17441" name="TextBox 86">
            <a:extLst>
              <a:ext uri="{FF2B5EF4-FFF2-40B4-BE49-F238E27FC236}">
                <a16:creationId xmlns:a16="http://schemas.microsoft.com/office/drawing/2014/main" id="{9AC951F1-4A15-4F44-965F-29BF1EF4E68F}"/>
              </a:ext>
            </a:extLst>
          </p:cNvPr>
          <p:cNvSpPr txBox="1">
            <a:spLocks noChangeArrowheads="1"/>
          </p:cNvSpPr>
          <p:nvPr/>
        </p:nvSpPr>
        <p:spPr bwMode="auto">
          <a:xfrm>
            <a:off x="11296305" y="1621367"/>
            <a:ext cx="42191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#112</a:t>
            </a:r>
            <a:endParaRPr lang="en-GB" altLang="en-US" sz="533">
              <a:solidFill>
                <a:prstClr val="black"/>
              </a:solidFill>
              <a:latin typeface="Montserrat" panose="00000500000000000000" pitchFamily="2" charset="0"/>
            </a:endParaRPr>
          </a:p>
        </p:txBody>
      </p:sp>
      <p:sp>
        <p:nvSpPr>
          <p:cNvPr id="17442" name="TextBox 86">
            <a:extLst>
              <a:ext uri="{FF2B5EF4-FFF2-40B4-BE49-F238E27FC236}">
                <a16:creationId xmlns:a16="http://schemas.microsoft.com/office/drawing/2014/main" id="{55AF9E7C-5FDF-4925-9028-EC66C83D07FC}"/>
              </a:ext>
            </a:extLst>
          </p:cNvPr>
          <p:cNvSpPr txBox="1">
            <a:spLocks noChangeArrowheads="1"/>
          </p:cNvSpPr>
          <p:nvPr/>
        </p:nvSpPr>
        <p:spPr bwMode="auto">
          <a:xfrm>
            <a:off x="225655" y="1621367"/>
            <a:ext cx="412292"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#99</a:t>
            </a:r>
            <a:endParaRPr lang="en-GB" altLang="en-US" sz="533">
              <a:solidFill>
                <a:prstClr val="black"/>
              </a:solidFill>
              <a:latin typeface="Montserrat" panose="00000500000000000000" pitchFamily="2" charset="0"/>
            </a:endParaRPr>
          </a:p>
        </p:txBody>
      </p:sp>
      <p:sp>
        <p:nvSpPr>
          <p:cNvPr id="17443" name="Chevron 60">
            <a:extLst>
              <a:ext uri="{FF2B5EF4-FFF2-40B4-BE49-F238E27FC236}">
                <a16:creationId xmlns:a16="http://schemas.microsoft.com/office/drawing/2014/main" id="{BB66ABFF-E7A4-600C-DCA5-68545E89AAF5}"/>
              </a:ext>
            </a:extLst>
          </p:cNvPr>
          <p:cNvSpPr>
            <a:spLocks noChangeArrowheads="1"/>
          </p:cNvSpPr>
          <p:nvPr/>
        </p:nvSpPr>
        <p:spPr bwMode="auto">
          <a:xfrm>
            <a:off x="2529418" y="2813052"/>
            <a:ext cx="1102783" cy="37464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defTabSz="1219170"/>
            <a:r>
              <a:rPr lang="fr-FR" altLang="en-US" sz="800">
                <a:solidFill>
                  <a:prstClr val="black"/>
                </a:solidFill>
                <a:latin typeface="Montserrat" panose="00000500000000000000" pitchFamily="2" charset="0"/>
                <a:ea typeface="MS PGothic" panose="020B0600070205080204" pitchFamily="34" charset="-128"/>
                <a:cs typeface="Arial" panose="020B0604020202020204" pitchFamily="34" charset="0"/>
              </a:rPr>
              <a:t>RAN4 </a:t>
            </a:r>
          </a:p>
          <a:p>
            <a:pPr algn="ctr" defTabSz="1219170"/>
            <a:r>
              <a:rPr lang="fr-FR" altLang="en-US" sz="800">
                <a:solidFill>
                  <a:prstClr val="black"/>
                </a:solidFill>
                <a:latin typeface="Montserrat" panose="00000500000000000000" pitchFamily="2" charset="0"/>
                <a:ea typeface="MS PGothic" panose="020B0600070205080204" pitchFamily="34" charset="-128"/>
                <a:cs typeface="Arial" panose="020B0604020202020204" pitchFamily="34" charset="0"/>
              </a:rPr>
              <a:t>content def.</a:t>
            </a:r>
          </a:p>
        </p:txBody>
      </p:sp>
      <p:sp>
        <p:nvSpPr>
          <p:cNvPr id="113" name="Chevron 60">
            <a:extLst>
              <a:ext uri="{FF2B5EF4-FFF2-40B4-BE49-F238E27FC236}">
                <a16:creationId xmlns:a16="http://schemas.microsoft.com/office/drawing/2014/main" id="{AE99719A-CD21-3C13-4744-05936387E4C5}"/>
              </a:ext>
            </a:extLst>
          </p:cNvPr>
          <p:cNvSpPr>
            <a:spLocks noChangeArrowheads="1"/>
          </p:cNvSpPr>
          <p:nvPr/>
        </p:nvSpPr>
        <p:spPr bwMode="auto">
          <a:xfrm>
            <a:off x="1449918" y="2813052"/>
            <a:ext cx="1286933" cy="37464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defTabSz="1219170">
              <a:defRPr/>
            </a:pPr>
            <a:r>
              <a:rPr lang="fr-FR" altLang="en-US" sz="933" b="1" dirty="0">
                <a:solidFill>
                  <a:prstClr val="black"/>
                </a:solidFill>
                <a:latin typeface="Montserrat" panose="00000500000000000000" pitchFamily="50" charset="0"/>
                <a:ea typeface="MS PGothic" panose="020B0600070205080204" pitchFamily="34" charset="-128"/>
                <a:cs typeface="Arial" panose="020B0604020202020204" pitchFamily="34" charset="0"/>
              </a:rPr>
              <a:t> </a:t>
            </a:r>
            <a:r>
              <a:rPr lang="fr-FR" altLang="en-US" sz="933" dirty="0">
                <a:solidFill>
                  <a:prstClr val="black"/>
                </a:solidFill>
                <a:latin typeface="Montserrat" panose="00000500000000000000" pitchFamily="50" charset="0"/>
                <a:ea typeface="MS PGothic" panose="020B0600070205080204" pitchFamily="34" charset="-128"/>
                <a:cs typeface="Arial" panose="020B0604020202020204" pitchFamily="34" charset="0"/>
              </a:rPr>
              <a:t>RAN Content </a:t>
            </a:r>
            <a:r>
              <a:rPr lang="fr-FR" altLang="en-US" sz="933" dirty="0" err="1">
                <a:solidFill>
                  <a:prstClr val="black"/>
                </a:solidFill>
                <a:latin typeface="Montserrat" panose="00000500000000000000" pitchFamily="50" charset="0"/>
                <a:ea typeface="MS PGothic" panose="020B0600070205080204" pitchFamily="34" charset="-128"/>
                <a:cs typeface="Arial" panose="020B0604020202020204" pitchFamily="34" charset="0"/>
              </a:rPr>
              <a:t>def</a:t>
            </a:r>
            <a:r>
              <a:rPr lang="fr-FR" altLang="en-US" sz="933" dirty="0">
                <a:solidFill>
                  <a:prstClr val="black"/>
                </a:solidFill>
                <a:latin typeface="Montserrat" panose="00000500000000000000" pitchFamily="50" charset="0"/>
                <a:ea typeface="MS PGothic" panose="020B0600070205080204" pitchFamily="34" charset="-128"/>
                <a:cs typeface="Arial" panose="020B0604020202020204" pitchFamily="34" charset="0"/>
              </a:rPr>
              <a:t>.</a:t>
            </a:r>
          </a:p>
        </p:txBody>
      </p:sp>
      <p:sp>
        <p:nvSpPr>
          <p:cNvPr id="2" name="TextBox 1">
            <a:extLst>
              <a:ext uri="{FF2B5EF4-FFF2-40B4-BE49-F238E27FC236}">
                <a16:creationId xmlns:a16="http://schemas.microsoft.com/office/drawing/2014/main" id="{E3B56143-289B-BF59-FAFB-8C0703A47898}"/>
              </a:ext>
            </a:extLst>
          </p:cNvPr>
          <p:cNvSpPr txBox="1"/>
          <p:nvPr/>
        </p:nvSpPr>
        <p:spPr>
          <a:xfrm>
            <a:off x="4216400" y="1204384"/>
            <a:ext cx="606256"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2024</a:t>
            </a:r>
          </a:p>
        </p:txBody>
      </p:sp>
      <p:sp>
        <p:nvSpPr>
          <p:cNvPr id="58" name="TextBox 57">
            <a:extLst>
              <a:ext uri="{FF2B5EF4-FFF2-40B4-BE49-F238E27FC236}">
                <a16:creationId xmlns:a16="http://schemas.microsoft.com/office/drawing/2014/main" id="{FCBE8B50-887E-F0DC-BA2D-1148A726F18B}"/>
              </a:ext>
            </a:extLst>
          </p:cNvPr>
          <p:cNvSpPr txBox="1"/>
          <p:nvPr/>
        </p:nvSpPr>
        <p:spPr>
          <a:xfrm>
            <a:off x="7821084" y="1204384"/>
            <a:ext cx="590226"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2025</a:t>
            </a:r>
          </a:p>
        </p:txBody>
      </p:sp>
      <p:sp>
        <p:nvSpPr>
          <p:cNvPr id="17447" name="TextBox 2">
            <a:extLst>
              <a:ext uri="{FF2B5EF4-FFF2-40B4-BE49-F238E27FC236}">
                <a16:creationId xmlns:a16="http://schemas.microsoft.com/office/drawing/2014/main" id="{9D49F941-C33F-C3D4-F37C-EAF6A9758BE3}"/>
              </a:ext>
            </a:extLst>
          </p:cNvPr>
          <p:cNvSpPr txBox="1">
            <a:spLocks noChangeArrowheads="1"/>
          </p:cNvSpPr>
          <p:nvPr/>
        </p:nvSpPr>
        <p:spPr bwMode="auto">
          <a:xfrm>
            <a:off x="1718733" y="1826684"/>
            <a:ext cx="43794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Sep.</a:t>
            </a:r>
          </a:p>
        </p:txBody>
      </p:sp>
      <p:sp>
        <p:nvSpPr>
          <p:cNvPr id="17448" name="TextBox 59">
            <a:extLst>
              <a:ext uri="{FF2B5EF4-FFF2-40B4-BE49-F238E27FC236}">
                <a16:creationId xmlns:a16="http://schemas.microsoft.com/office/drawing/2014/main" id="{14D8C724-F489-782E-99EA-2C6EB89F748F}"/>
              </a:ext>
            </a:extLst>
          </p:cNvPr>
          <p:cNvSpPr txBox="1">
            <a:spLocks noChangeArrowheads="1"/>
          </p:cNvSpPr>
          <p:nvPr/>
        </p:nvSpPr>
        <p:spPr bwMode="auto">
          <a:xfrm>
            <a:off x="3443818" y="1826684"/>
            <a:ext cx="44275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Mar.</a:t>
            </a:r>
          </a:p>
        </p:txBody>
      </p:sp>
      <p:sp>
        <p:nvSpPr>
          <p:cNvPr id="17449" name="TextBox 60">
            <a:extLst>
              <a:ext uri="{FF2B5EF4-FFF2-40B4-BE49-F238E27FC236}">
                <a16:creationId xmlns:a16="http://schemas.microsoft.com/office/drawing/2014/main" id="{6C49C5D7-0139-89C0-5502-FCFE3C310F1E}"/>
              </a:ext>
            </a:extLst>
          </p:cNvPr>
          <p:cNvSpPr txBox="1">
            <a:spLocks noChangeArrowheads="1"/>
          </p:cNvSpPr>
          <p:nvPr/>
        </p:nvSpPr>
        <p:spPr bwMode="auto">
          <a:xfrm>
            <a:off x="10547351" y="1826684"/>
            <a:ext cx="44275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Mar.</a:t>
            </a:r>
          </a:p>
        </p:txBody>
      </p:sp>
      <p:sp>
        <p:nvSpPr>
          <p:cNvPr id="17450" name="TextBox 61">
            <a:extLst>
              <a:ext uri="{FF2B5EF4-FFF2-40B4-BE49-F238E27FC236}">
                <a16:creationId xmlns:a16="http://schemas.microsoft.com/office/drawing/2014/main" id="{534FED17-D641-CF4C-E666-C7A6341CD10E}"/>
              </a:ext>
            </a:extLst>
          </p:cNvPr>
          <p:cNvSpPr txBox="1">
            <a:spLocks noChangeArrowheads="1"/>
          </p:cNvSpPr>
          <p:nvPr/>
        </p:nvSpPr>
        <p:spPr bwMode="auto">
          <a:xfrm>
            <a:off x="6997700" y="1826684"/>
            <a:ext cx="44275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Mar.</a:t>
            </a:r>
          </a:p>
        </p:txBody>
      </p:sp>
      <p:sp>
        <p:nvSpPr>
          <p:cNvPr id="17451" name="TextBox 62">
            <a:extLst>
              <a:ext uri="{FF2B5EF4-FFF2-40B4-BE49-F238E27FC236}">
                <a16:creationId xmlns:a16="http://schemas.microsoft.com/office/drawing/2014/main" id="{E3A59E99-78C6-8212-5403-2D09338DF21F}"/>
              </a:ext>
            </a:extLst>
          </p:cNvPr>
          <p:cNvSpPr txBox="1">
            <a:spLocks noChangeArrowheads="1"/>
          </p:cNvSpPr>
          <p:nvPr/>
        </p:nvSpPr>
        <p:spPr bwMode="auto">
          <a:xfrm>
            <a:off x="4360333" y="1826684"/>
            <a:ext cx="431528"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Jun.</a:t>
            </a:r>
          </a:p>
        </p:txBody>
      </p:sp>
      <p:sp>
        <p:nvSpPr>
          <p:cNvPr id="17452" name="TextBox 63">
            <a:extLst>
              <a:ext uri="{FF2B5EF4-FFF2-40B4-BE49-F238E27FC236}">
                <a16:creationId xmlns:a16="http://schemas.microsoft.com/office/drawing/2014/main" id="{34779226-7E27-0FAA-AD9A-3B08060E4730}"/>
              </a:ext>
            </a:extLst>
          </p:cNvPr>
          <p:cNvSpPr txBox="1">
            <a:spLocks noChangeArrowheads="1"/>
          </p:cNvSpPr>
          <p:nvPr/>
        </p:nvSpPr>
        <p:spPr bwMode="auto">
          <a:xfrm>
            <a:off x="7977717" y="1826684"/>
            <a:ext cx="431528"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Jun.</a:t>
            </a:r>
          </a:p>
        </p:txBody>
      </p:sp>
      <p:sp>
        <p:nvSpPr>
          <p:cNvPr id="17453" name="TextBox 64">
            <a:extLst>
              <a:ext uri="{FF2B5EF4-FFF2-40B4-BE49-F238E27FC236}">
                <a16:creationId xmlns:a16="http://schemas.microsoft.com/office/drawing/2014/main" id="{94236FFA-0997-C13E-0B96-88F141224322}"/>
              </a:ext>
            </a:extLst>
          </p:cNvPr>
          <p:cNvSpPr txBox="1">
            <a:spLocks noChangeArrowheads="1"/>
          </p:cNvSpPr>
          <p:nvPr/>
        </p:nvSpPr>
        <p:spPr bwMode="auto">
          <a:xfrm>
            <a:off x="11313584" y="1826684"/>
            <a:ext cx="431528"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Jun.</a:t>
            </a:r>
          </a:p>
        </p:txBody>
      </p:sp>
      <p:sp>
        <p:nvSpPr>
          <p:cNvPr id="17454" name="TextBox 65">
            <a:extLst>
              <a:ext uri="{FF2B5EF4-FFF2-40B4-BE49-F238E27FC236}">
                <a16:creationId xmlns:a16="http://schemas.microsoft.com/office/drawing/2014/main" id="{F37E2FBC-BA43-FF5C-5F2E-BB0D99F29526}"/>
              </a:ext>
            </a:extLst>
          </p:cNvPr>
          <p:cNvSpPr txBox="1">
            <a:spLocks noChangeArrowheads="1"/>
          </p:cNvSpPr>
          <p:nvPr/>
        </p:nvSpPr>
        <p:spPr bwMode="auto">
          <a:xfrm>
            <a:off x="5262427" y="1826684"/>
            <a:ext cx="43794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Sep.</a:t>
            </a:r>
          </a:p>
        </p:txBody>
      </p:sp>
      <p:sp>
        <p:nvSpPr>
          <p:cNvPr id="17455" name="TextBox 66">
            <a:extLst>
              <a:ext uri="{FF2B5EF4-FFF2-40B4-BE49-F238E27FC236}">
                <a16:creationId xmlns:a16="http://schemas.microsoft.com/office/drawing/2014/main" id="{FB30F2A7-90A3-E3DE-06A0-0317D572539C}"/>
              </a:ext>
            </a:extLst>
          </p:cNvPr>
          <p:cNvSpPr txBox="1">
            <a:spLocks noChangeArrowheads="1"/>
          </p:cNvSpPr>
          <p:nvPr/>
        </p:nvSpPr>
        <p:spPr bwMode="auto">
          <a:xfrm>
            <a:off x="8925984" y="1826684"/>
            <a:ext cx="43794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Sep.</a:t>
            </a:r>
          </a:p>
        </p:txBody>
      </p:sp>
      <p:sp>
        <p:nvSpPr>
          <p:cNvPr id="17456" name="TextBox 67">
            <a:extLst>
              <a:ext uri="{FF2B5EF4-FFF2-40B4-BE49-F238E27FC236}">
                <a16:creationId xmlns:a16="http://schemas.microsoft.com/office/drawing/2014/main" id="{BF39E3B0-A26E-FAE4-A99E-E30F11D523CC}"/>
              </a:ext>
            </a:extLst>
          </p:cNvPr>
          <p:cNvSpPr txBox="1">
            <a:spLocks noChangeArrowheads="1"/>
          </p:cNvSpPr>
          <p:nvPr/>
        </p:nvSpPr>
        <p:spPr bwMode="auto">
          <a:xfrm>
            <a:off x="188384" y="1826684"/>
            <a:ext cx="44275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Mar.</a:t>
            </a:r>
          </a:p>
        </p:txBody>
      </p:sp>
      <p:sp>
        <p:nvSpPr>
          <p:cNvPr id="17457" name="TextBox 69">
            <a:extLst>
              <a:ext uri="{FF2B5EF4-FFF2-40B4-BE49-F238E27FC236}">
                <a16:creationId xmlns:a16="http://schemas.microsoft.com/office/drawing/2014/main" id="{B4B5D527-A10F-9EF4-CB1D-999F87B63633}"/>
              </a:ext>
            </a:extLst>
          </p:cNvPr>
          <p:cNvSpPr txBox="1">
            <a:spLocks noChangeArrowheads="1"/>
          </p:cNvSpPr>
          <p:nvPr/>
        </p:nvSpPr>
        <p:spPr bwMode="auto">
          <a:xfrm>
            <a:off x="2514600" y="1826684"/>
            <a:ext cx="449162"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Dec.</a:t>
            </a:r>
          </a:p>
        </p:txBody>
      </p:sp>
      <p:sp>
        <p:nvSpPr>
          <p:cNvPr id="17458" name="TextBox 70">
            <a:extLst>
              <a:ext uri="{FF2B5EF4-FFF2-40B4-BE49-F238E27FC236}">
                <a16:creationId xmlns:a16="http://schemas.microsoft.com/office/drawing/2014/main" id="{14600030-E5AE-6738-F7FE-C1A60CE392DC}"/>
              </a:ext>
            </a:extLst>
          </p:cNvPr>
          <p:cNvSpPr txBox="1">
            <a:spLocks noChangeArrowheads="1"/>
          </p:cNvSpPr>
          <p:nvPr/>
        </p:nvSpPr>
        <p:spPr bwMode="auto">
          <a:xfrm>
            <a:off x="6104467" y="1826684"/>
            <a:ext cx="449162"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Dec.</a:t>
            </a:r>
          </a:p>
        </p:txBody>
      </p:sp>
      <p:sp>
        <p:nvSpPr>
          <p:cNvPr id="17459" name="TextBox 71">
            <a:extLst>
              <a:ext uri="{FF2B5EF4-FFF2-40B4-BE49-F238E27FC236}">
                <a16:creationId xmlns:a16="http://schemas.microsoft.com/office/drawing/2014/main" id="{A97B5865-FCE7-1A30-1DEA-4AA01AD3ECF5}"/>
              </a:ext>
            </a:extLst>
          </p:cNvPr>
          <p:cNvSpPr txBox="1">
            <a:spLocks noChangeArrowheads="1"/>
          </p:cNvSpPr>
          <p:nvPr/>
        </p:nvSpPr>
        <p:spPr bwMode="auto">
          <a:xfrm>
            <a:off x="9781117" y="1826684"/>
            <a:ext cx="449162"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Dec.</a:t>
            </a:r>
          </a:p>
        </p:txBody>
      </p:sp>
      <p:sp>
        <p:nvSpPr>
          <p:cNvPr id="92" name="TextBox 91">
            <a:extLst>
              <a:ext uri="{FF2B5EF4-FFF2-40B4-BE49-F238E27FC236}">
                <a16:creationId xmlns:a16="http://schemas.microsoft.com/office/drawing/2014/main" id="{41094D96-4519-A119-6C23-D36327FE7B93}"/>
              </a:ext>
            </a:extLst>
          </p:cNvPr>
          <p:cNvSpPr txBox="1"/>
          <p:nvPr/>
        </p:nvSpPr>
        <p:spPr>
          <a:xfrm>
            <a:off x="11146367" y="1178984"/>
            <a:ext cx="598241"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2026</a:t>
            </a:r>
          </a:p>
        </p:txBody>
      </p:sp>
      <p:sp>
        <p:nvSpPr>
          <p:cNvPr id="17462" name="Chevron 79">
            <a:extLst>
              <a:ext uri="{FF2B5EF4-FFF2-40B4-BE49-F238E27FC236}">
                <a16:creationId xmlns:a16="http://schemas.microsoft.com/office/drawing/2014/main" id="{7FBED920-66EE-647E-5A1D-61890EFD337C}"/>
              </a:ext>
            </a:extLst>
          </p:cNvPr>
          <p:cNvSpPr>
            <a:spLocks noChangeArrowheads="1"/>
          </p:cNvSpPr>
          <p:nvPr/>
        </p:nvSpPr>
        <p:spPr bwMode="auto">
          <a:xfrm>
            <a:off x="8824384" y="4686301"/>
            <a:ext cx="1157816" cy="277284"/>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defTabSz="1219170"/>
            <a:r>
              <a:rPr lang="fr-FR" altLang="en-US" sz="933">
                <a:solidFill>
                  <a:prstClr val="black"/>
                </a:solidFill>
                <a:latin typeface="Montserrat" panose="00000500000000000000" pitchFamily="2" charset="0"/>
                <a:ea typeface="MS PGothic" panose="020B0600070205080204" pitchFamily="34" charset="-128"/>
                <a:cs typeface="Arial" panose="020B0604020202020204" pitchFamily="34" charset="0"/>
              </a:rPr>
              <a:t>RAN4_Perf </a:t>
            </a:r>
            <a:endParaRPr lang="fr-FR" altLang="en-US" sz="667">
              <a:solidFill>
                <a:prstClr val="black"/>
              </a:solidFill>
              <a:latin typeface="Montserrat" panose="00000500000000000000" pitchFamily="2" charset="0"/>
              <a:ea typeface="MS PGothic" panose="020B0600070205080204" pitchFamily="34" charset="-128"/>
              <a:cs typeface="Arial" panose="020B0604020202020204" pitchFamily="34" charset="0"/>
            </a:endParaRPr>
          </a:p>
        </p:txBody>
      </p:sp>
      <p:sp>
        <p:nvSpPr>
          <p:cNvPr id="16" name="Chevron 58">
            <a:extLst>
              <a:ext uri="{FF2B5EF4-FFF2-40B4-BE49-F238E27FC236}">
                <a16:creationId xmlns:a16="http://schemas.microsoft.com/office/drawing/2014/main" id="{5C843348-AB8B-EB98-E099-AB29F45FAE77}"/>
              </a:ext>
            </a:extLst>
          </p:cNvPr>
          <p:cNvSpPr/>
          <p:nvPr/>
        </p:nvSpPr>
        <p:spPr bwMode="auto">
          <a:xfrm>
            <a:off x="4013201" y="5018618"/>
            <a:ext cx="5092700" cy="300567"/>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067" dirty="0">
                <a:solidFill>
                  <a:prstClr val="black"/>
                </a:solidFill>
                <a:latin typeface="Montserrat" panose="00000500000000000000" pitchFamily="50" charset="0"/>
                <a:ea typeface="ＭＳ Ｐゴシック" charset="-128"/>
                <a:cs typeface="Arial" pitchFamily="34" charset="0"/>
              </a:rPr>
              <a:t>Stage 3 (CT &amp; SA) </a:t>
            </a:r>
          </a:p>
        </p:txBody>
      </p:sp>
      <p:sp>
        <p:nvSpPr>
          <p:cNvPr id="17" name="Chevron 60">
            <a:extLst>
              <a:ext uri="{FF2B5EF4-FFF2-40B4-BE49-F238E27FC236}">
                <a16:creationId xmlns:a16="http://schemas.microsoft.com/office/drawing/2014/main" id="{17A88905-A9FA-A2BB-A116-53280018334C}"/>
              </a:ext>
            </a:extLst>
          </p:cNvPr>
          <p:cNvSpPr/>
          <p:nvPr/>
        </p:nvSpPr>
        <p:spPr bwMode="auto">
          <a:xfrm>
            <a:off x="2808818" y="4322234"/>
            <a:ext cx="5353049" cy="277284"/>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RAN1</a:t>
            </a:r>
          </a:p>
        </p:txBody>
      </p:sp>
      <p:sp>
        <p:nvSpPr>
          <p:cNvPr id="18" name="Chevron 60">
            <a:extLst>
              <a:ext uri="{FF2B5EF4-FFF2-40B4-BE49-F238E27FC236}">
                <a16:creationId xmlns:a16="http://schemas.microsoft.com/office/drawing/2014/main" id="{6C844825-B87B-FE34-62F5-4EB9818A178E}"/>
              </a:ext>
            </a:extLst>
          </p:cNvPr>
          <p:cNvSpPr/>
          <p:nvPr/>
        </p:nvSpPr>
        <p:spPr bwMode="auto">
          <a:xfrm>
            <a:off x="2180167" y="3937000"/>
            <a:ext cx="4182533"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Stage 2 (SA2, SA6,…) Normative</a:t>
            </a:r>
          </a:p>
        </p:txBody>
      </p:sp>
      <p:sp>
        <p:nvSpPr>
          <p:cNvPr id="22" name="Chevron 60">
            <a:extLst>
              <a:ext uri="{FF2B5EF4-FFF2-40B4-BE49-F238E27FC236}">
                <a16:creationId xmlns:a16="http://schemas.microsoft.com/office/drawing/2014/main" id="{19567EF5-0183-6D10-3220-078DAC35F298}"/>
              </a:ext>
            </a:extLst>
          </p:cNvPr>
          <p:cNvSpPr/>
          <p:nvPr/>
        </p:nvSpPr>
        <p:spPr bwMode="auto">
          <a:xfrm>
            <a:off x="3634318" y="4690534"/>
            <a:ext cx="5353049" cy="277284"/>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RAN </a:t>
            </a:r>
            <a:r>
              <a:rPr lang="fr-FR" sz="1200" dirty="0" err="1">
                <a:solidFill>
                  <a:prstClr val="black"/>
                </a:solidFill>
                <a:latin typeface="Montserrat" panose="00000500000000000000" pitchFamily="50" charset="0"/>
                <a:ea typeface="ＭＳ Ｐゴシック" charset="-128"/>
                <a:cs typeface="Arial" pitchFamily="34" charset="0"/>
              </a:rPr>
              <a:t>Completion</a:t>
            </a:r>
            <a:r>
              <a:rPr lang="fr-FR" sz="1200" dirty="0">
                <a:solidFill>
                  <a:prstClr val="black"/>
                </a:solidFill>
                <a:latin typeface="Montserrat" panose="00000500000000000000" pitchFamily="50" charset="0"/>
                <a:ea typeface="ＭＳ Ｐゴシック" charset="-128"/>
                <a:cs typeface="Arial" pitchFamily="34" charset="0"/>
              </a:rPr>
              <a:t> (RAN2/3/4core)</a:t>
            </a:r>
          </a:p>
        </p:txBody>
      </p:sp>
      <p:sp>
        <p:nvSpPr>
          <p:cNvPr id="25" name="Chevron 58">
            <a:extLst>
              <a:ext uri="{FF2B5EF4-FFF2-40B4-BE49-F238E27FC236}">
                <a16:creationId xmlns:a16="http://schemas.microsoft.com/office/drawing/2014/main" id="{3A728F7C-B2A9-CF29-C3A2-7F395D4F749F}"/>
              </a:ext>
            </a:extLst>
          </p:cNvPr>
          <p:cNvSpPr/>
          <p:nvPr/>
        </p:nvSpPr>
        <p:spPr bwMode="auto">
          <a:xfrm>
            <a:off x="6769101" y="5431368"/>
            <a:ext cx="3181351" cy="319617"/>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067" dirty="0">
                <a:solidFill>
                  <a:prstClr val="black"/>
                </a:solidFill>
                <a:latin typeface="Montserrat" panose="00000500000000000000" pitchFamily="50" charset="0"/>
                <a:ea typeface="ＭＳ Ｐゴシック" charset="-128"/>
                <a:cs typeface="Arial" pitchFamily="34" charset="0"/>
              </a:rPr>
              <a:t>ASN.1 &amp; Open APIs </a:t>
            </a:r>
          </a:p>
        </p:txBody>
      </p:sp>
      <p:sp>
        <p:nvSpPr>
          <p:cNvPr id="3" name="Chevron 60">
            <a:extLst>
              <a:ext uri="{FF2B5EF4-FFF2-40B4-BE49-F238E27FC236}">
                <a16:creationId xmlns:a16="http://schemas.microsoft.com/office/drawing/2014/main" id="{0A5A3D82-EC9B-3ADE-A805-696272707764}"/>
              </a:ext>
            </a:extLst>
          </p:cNvPr>
          <p:cNvSpPr>
            <a:spLocks noChangeArrowheads="1"/>
          </p:cNvSpPr>
          <p:nvPr/>
        </p:nvSpPr>
        <p:spPr bwMode="auto">
          <a:xfrm>
            <a:off x="1420284" y="3443818"/>
            <a:ext cx="1295400" cy="37464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defTabSz="1219170">
              <a:defRPr/>
            </a:pPr>
            <a:r>
              <a:rPr lang="fr-FR" altLang="en-US" sz="933" dirty="0">
                <a:solidFill>
                  <a:prstClr val="black"/>
                </a:solidFill>
                <a:latin typeface="Montserrat" panose="00000500000000000000" pitchFamily="50" charset="0"/>
                <a:ea typeface="MS PGothic" panose="020B0600070205080204" pitchFamily="34" charset="-128"/>
                <a:cs typeface="Arial" panose="020B0604020202020204" pitchFamily="34" charset="0"/>
              </a:rPr>
              <a:t>St.2 Content </a:t>
            </a:r>
            <a:r>
              <a:rPr lang="fr-FR" altLang="en-US" sz="933" dirty="0" err="1">
                <a:solidFill>
                  <a:prstClr val="black"/>
                </a:solidFill>
                <a:latin typeface="Montserrat" panose="00000500000000000000" pitchFamily="50" charset="0"/>
                <a:ea typeface="MS PGothic" panose="020B0600070205080204" pitchFamily="34" charset="-128"/>
                <a:cs typeface="Arial" panose="020B0604020202020204" pitchFamily="34" charset="0"/>
              </a:rPr>
              <a:t>approval</a:t>
            </a:r>
            <a:endParaRPr lang="fr-FR" altLang="en-US" sz="933" dirty="0">
              <a:solidFill>
                <a:prstClr val="black"/>
              </a:solidFill>
              <a:latin typeface="Montserrat" panose="00000500000000000000" pitchFamily="50" charset="0"/>
              <a:ea typeface="MS PGothic" panose="020B0600070205080204" pitchFamily="34" charset="-128"/>
              <a:cs typeface="Arial" panose="020B0604020202020204" pitchFamily="34" charset="0"/>
            </a:endParaRPr>
          </a:p>
        </p:txBody>
      </p:sp>
      <p:sp>
        <p:nvSpPr>
          <p:cNvPr id="17469" name="TextBox 86">
            <a:extLst>
              <a:ext uri="{FF2B5EF4-FFF2-40B4-BE49-F238E27FC236}">
                <a16:creationId xmlns:a16="http://schemas.microsoft.com/office/drawing/2014/main" id="{10E44D0D-576B-A569-BE45-7A9CACFC94F7}"/>
              </a:ext>
            </a:extLst>
          </p:cNvPr>
          <p:cNvSpPr txBox="1">
            <a:spLocks noChangeArrowheads="1"/>
          </p:cNvSpPr>
          <p:nvPr/>
        </p:nvSpPr>
        <p:spPr bwMode="auto">
          <a:xfrm>
            <a:off x="976535" y="1621367"/>
            <a:ext cx="468398"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#100</a:t>
            </a:r>
            <a:endParaRPr lang="en-GB" altLang="en-US" sz="533">
              <a:solidFill>
                <a:prstClr val="black"/>
              </a:solidFill>
              <a:latin typeface="Montserrat" panose="00000500000000000000" pitchFamily="2" charset="0"/>
            </a:endParaRPr>
          </a:p>
        </p:txBody>
      </p:sp>
      <p:sp>
        <p:nvSpPr>
          <p:cNvPr id="17470" name="TextBox 60">
            <a:extLst>
              <a:ext uri="{FF2B5EF4-FFF2-40B4-BE49-F238E27FC236}">
                <a16:creationId xmlns:a16="http://schemas.microsoft.com/office/drawing/2014/main" id="{55D8DEE1-0FC7-4175-1A06-A519082BCC27}"/>
              </a:ext>
            </a:extLst>
          </p:cNvPr>
          <p:cNvSpPr txBox="1">
            <a:spLocks noChangeArrowheads="1"/>
          </p:cNvSpPr>
          <p:nvPr/>
        </p:nvSpPr>
        <p:spPr bwMode="auto">
          <a:xfrm>
            <a:off x="954617" y="1826684"/>
            <a:ext cx="431528"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Jun.</a:t>
            </a:r>
          </a:p>
        </p:txBody>
      </p:sp>
      <p:sp>
        <p:nvSpPr>
          <p:cNvPr id="29" name="TextBox 28">
            <a:extLst>
              <a:ext uri="{FF2B5EF4-FFF2-40B4-BE49-F238E27FC236}">
                <a16:creationId xmlns:a16="http://schemas.microsoft.com/office/drawing/2014/main" id="{D3D686F8-ED82-6617-D806-C4A879336399}"/>
              </a:ext>
            </a:extLst>
          </p:cNvPr>
          <p:cNvSpPr txBox="1"/>
          <p:nvPr/>
        </p:nvSpPr>
        <p:spPr>
          <a:xfrm>
            <a:off x="1204384" y="1208618"/>
            <a:ext cx="590226"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2023</a:t>
            </a:r>
          </a:p>
        </p:txBody>
      </p:sp>
      <p:sp>
        <p:nvSpPr>
          <p:cNvPr id="17472" name="Rectangle 12">
            <a:extLst>
              <a:ext uri="{FF2B5EF4-FFF2-40B4-BE49-F238E27FC236}">
                <a16:creationId xmlns:a16="http://schemas.microsoft.com/office/drawing/2014/main" id="{AAE91857-00D6-80E6-0802-C60E42247EAA}"/>
              </a:ext>
            </a:extLst>
          </p:cNvPr>
          <p:cNvSpPr>
            <a:spLocks noChangeArrowheads="1"/>
          </p:cNvSpPr>
          <p:nvPr/>
        </p:nvSpPr>
        <p:spPr bwMode="auto">
          <a:xfrm>
            <a:off x="5759027" y="6441180"/>
            <a:ext cx="1159933"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1467" dirty="0">
                <a:solidFill>
                  <a:srgbClr val="C00000"/>
                </a:solidFill>
                <a:latin typeface="Montserrat" panose="00000500000000000000" pitchFamily="2" charset="0"/>
              </a:rPr>
              <a:t>Now</a:t>
            </a:r>
          </a:p>
        </p:txBody>
      </p:sp>
      <p:sp>
        <p:nvSpPr>
          <p:cNvPr id="4" name="Chevron 60">
            <a:extLst>
              <a:ext uri="{FF2B5EF4-FFF2-40B4-BE49-F238E27FC236}">
                <a16:creationId xmlns:a16="http://schemas.microsoft.com/office/drawing/2014/main" id="{89868D0B-3FEE-8610-2056-6C3F72FA2E29}"/>
              </a:ext>
            </a:extLst>
          </p:cNvPr>
          <p:cNvSpPr/>
          <p:nvPr/>
        </p:nvSpPr>
        <p:spPr bwMode="auto">
          <a:xfrm>
            <a:off x="1761067" y="2353734"/>
            <a:ext cx="975784"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100%</a:t>
            </a:r>
          </a:p>
        </p:txBody>
      </p:sp>
      <p:sp>
        <p:nvSpPr>
          <p:cNvPr id="14" name="Chevron 60">
            <a:extLst>
              <a:ext uri="{FF2B5EF4-FFF2-40B4-BE49-F238E27FC236}">
                <a16:creationId xmlns:a16="http://schemas.microsoft.com/office/drawing/2014/main" id="{646E7AD7-3632-784D-D102-DC06C0316E17}"/>
              </a:ext>
            </a:extLst>
          </p:cNvPr>
          <p:cNvSpPr/>
          <p:nvPr/>
        </p:nvSpPr>
        <p:spPr bwMode="auto">
          <a:xfrm>
            <a:off x="71967" y="2349500"/>
            <a:ext cx="1860551"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SA1 Stage 1 80%</a:t>
            </a:r>
          </a:p>
        </p:txBody>
      </p:sp>
      <p:sp>
        <p:nvSpPr>
          <p:cNvPr id="17475" name="TextBox 67">
            <a:extLst>
              <a:ext uri="{FF2B5EF4-FFF2-40B4-BE49-F238E27FC236}">
                <a16:creationId xmlns:a16="http://schemas.microsoft.com/office/drawing/2014/main" id="{4D0454FC-8357-F7D4-27A3-7B357ACF2B91}"/>
              </a:ext>
            </a:extLst>
          </p:cNvPr>
          <p:cNvSpPr txBox="1">
            <a:spLocks noChangeArrowheads="1"/>
          </p:cNvSpPr>
          <p:nvPr/>
        </p:nvSpPr>
        <p:spPr bwMode="auto">
          <a:xfrm>
            <a:off x="-29634" y="1422400"/>
            <a:ext cx="478016"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TSGs</a:t>
            </a:r>
          </a:p>
        </p:txBody>
      </p:sp>
      <p:sp>
        <p:nvSpPr>
          <p:cNvPr id="17476" name="Diamond 3">
            <a:extLst>
              <a:ext uri="{FF2B5EF4-FFF2-40B4-BE49-F238E27FC236}">
                <a16:creationId xmlns:a16="http://schemas.microsoft.com/office/drawing/2014/main" id="{A5B8E233-3513-86AA-A6D0-A7696191AFE7}"/>
              </a:ext>
            </a:extLst>
          </p:cNvPr>
          <p:cNvSpPr>
            <a:spLocks noChangeArrowheads="1"/>
          </p:cNvSpPr>
          <p:nvPr/>
        </p:nvSpPr>
        <p:spPr bwMode="auto">
          <a:xfrm>
            <a:off x="565151" y="2753784"/>
            <a:ext cx="1195916" cy="522816"/>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defTabSz="1219170"/>
            <a:endParaRPr lang="en-US" altLang="en-US" sz="800">
              <a:solidFill>
                <a:prstClr val="black"/>
              </a:solidFill>
              <a:ea typeface="MS PGothic" panose="020B0600070205080204" pitchFamily="34" charset="-128"/>
            </a:endParaRPr>
          </a:p>
        </p:txBody>
      </p:sp>
      <p:sp>
        <p:nvSpPr>
          <p:cNvPr id="17477" name="TextBox 6">
            <a:extLst>
              <a:ext uri="{FF2B5EF4-FFF2-40B4-BE49-F238E27FC236}">
                <a16:creationId xmlns:a16="http://schemas.microsoft.com/office/drawing/2014/main" id="{5FCD5681-5215-0194-22BF-BA9407FA291C}"/>
              </a:ext>
            </a:extLst>
          </p:cNvPr>
          <p:cNvSpPr txBox="1">
            <a:spLocks noChangeArrowheads="1"/>
          </p:cNvSpPr>
          <p:nvPr/>
        </p:nvSpPr>
        <p:spPr bwMode="auto">
          <a:xfrm>
            <a:off x="704851" y="2827867"/>
            <a:ext cx="8784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9170"/>
            <a:r>
              <a:rPr lang="fr-FR" altLang="en-US" sz="800" b="1">
                <a:solidFill>
                  <a:prstClr val="white"/>
                </a:solidFill>
                <a:latin typeface="Montserrat" panose="00000500000000000000" pitchFamily="2" charset="0"/>
                <a:ea typeface="MS PGothic" panose="020B0600070205080204" pitchFamily="34" charset="-128"/>
                <a:cs typeface="Arial" panose="020B0604020202020204" pitchFamily="34" charset="0"/>
              </a:rPr>
              <a:t> </a:t>
            </a:r>
            <a:r>
              <a:rPr lang="fr-FR" altLang="en-US" sz="800">
                <a:solidFill>
                  <a:prstClr val="white"/>
                </a:solidFill>
                <a:latin typeface="Montserrat" panose="00000500000000000000" pitchFamily="2" charset="0"/>
                <a:ea typeface="MS PGothic" panose="020B0600070205080204" pitchFamily="34" charset="-128"/>
                <a:cs typeface="Arial" panose="020B0604020202020204" pitchFamily="34" charset="0"/>
              </a:rPr>
              <a:t>RAN Rel-19 workshop</a:t>
            </a:r>
          </a:p>
        </p:txBody>
      </p:sp>
      <p:sp>
        <p:nvSpPr>
          <p:cNvPr id="17478" name="Diamond 16">
            <a:extLst>
              <a:ext uri="{FF2B5EF4-FFF2-40B4-BE49-F238E27FC236}">
                <a16:creationId xmlns:a16="http://schemas.microsoft.com/office/drawing/2014/main" id="{E93C09B3-60E0-1DFC-83C0-9133ACA46E22}"/>
              </a:ext>
            </a:extLst>
          </p:cNvPr>
          <p:cNvSpPr>
            <a:spLocks noChangeArrowheads="1"/>
          </p:cNvSpPr>
          <p:nvPr/>
        </p:nvSpPr>
        <p:spPr bwMode="auto">
          <a:xfrm>
            <a:off x="535518" y="3363384"/>
            <a:ext cx="1155700" cy="491067"/>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1219170"/>
            <a:endParaRPr lang="en-US" altLang="en-US" sz="1333">
              <a:solidFill>
                <a:prstClr val="black"/>
              </a:solidFill>
              <a:ea typeface="MS PGothic" panose="020B0600070205080204" pitchFamily="34" charset="-128"/>
            </a:endParaRPr>
          </a:p>
        </p:txBody>
      </p:sp>
      <p:sp>
        <p:nvSpPr>
          <p:cNvPr id="17479" name="TextBox 7">
            <a:extLst>
              <a:ext uri="{FF2B5EF4-FFF2-40B4-BE49-F238E27FC236}">
                <a16:creationId xmlns:a16="http://schemas.microsoft.com/office/drawing/2014/main" id="{D966007A-A646-7DD2-DCAA-9A3923679C57}"/>
              </a:ext>
            </a:extLst>
          </p:cNvPr>
          <p:cNvSpPr txBox="1">
            <a:spLocks noChangeArrowheads="1"/>
          </p:cNvSpPr>
          <p:nvPr/>
        </p:nvSpPr>
        <p:spPr bwMode="auto">
          <a:xfrm>
            <a:off x="741178" y="3435351"/>
            <a:ext cx="716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219170"/>
            <a:r>
              <a:rPr lang="fr-FR" altLang="en-US" sz="800">
                <a:solidFill>
                  <a:prstClr val="white"/>
                </a:solidFill>
                <a:latin typeface="Montserrat" panose="00000500000000000000" pitchFamily="2" charset="0"/>
                <a:ea typeface="MS PGothic" panose="020B0600070205080204" pitchFamily="34" charset="-128"/>
                <a:cs typeface="Arial" panose="020B0604020202020204" pitchFamily="34" charset="0"/>
              </a:rPr>
              <a:t>SA Rel-19 </a:t>
            </a:r>
          </a:p>
          <a:p>
            <a:pPr algn="ctr" defTabSz="1219170"/>
            <a:r>
              <a:rPr lang="fr-FR" altLang="en-US" sz="800">
                <a:solidFill>
                  <a:prstClr val="white"/>
                </a:solidFill>
                <a:latin typeface="Montserrat" panose="00000500000000000000" pitchFamily="2" charset="0"/>
                <a:ea typeface="MS PGothic" panose="020B0600070205080204" pitchFamily="34" charset="-128"/>
                <a:cs typeface="Arial" panose="020B0604020202020204" pitchFamily="34" charset="0"/>
              </a:rPr>
              <a:t>Workshop</a:t>
            </a:r>
          </a:p>
        </p:txBody>
      </p:sp>
      <p:cxnSp>
        <p:nvCxnSpPr>
          <p:cNvPr id="5" name="Straight Connector 114">
            <a:extLst>
              <a:ext uri="{FF2B5EF4-FFF2-40B4-BE49-F238E27FC236}">
                <a16:creationId xmlns:a16="http://schemas.microsoft.com/office/drawing/2014/main" id="{D293CFCC-D896-5184-E5C7-45BF2F86B773}"/>
              </a:ext>
            </a:extLst>
          </p:cNvPr>
          <p:cNvCxnSpPr>
            <a:cxnSpLocks noChangeShapeType="1"/>
          </p:cNvCxnSpPr>
          <p:nvPr/>
        </p:nvCxnSpPr>
        <p:spPr bwMode="auto">
          <a:xfrm>
            <a:off x="1162051" y="2254251"/>
            <a:ext cx="16933" cy="4273549"/>
          </a:xfrm>
          <a:prstGeom prst="line">
            <a:avLst/>
          </a:prstGeom>
          <a:noFill/>
          <a:ln w="9525" algn="ctr">
            <a:solidFill>
              <a:schemeClr val="accent3"/>
            </a:solidFill>
            <a:prstDash val="dash"/>
            <a:round/>
            <a:headEnd/>
            <a:tailEnd/>
          </a:ln>
        </p:spPr>
      </p:cxnSp>
      <p:cxnSp>
        <p:nvCxnSpPr>
          <p:cNvPr id="9" name="Straight Connector 114">
            <a:extLst>
              <a:ext uri="{FF2B5EF4-FFF2-40B4-BE49-F238E27FC236}">
                <a16:creationId xmlns:a16="http://schemas.microsoft.com/office/drawing/2014/main" id="{FE3895CB-3E7C-9F4F-088B-15F2D26B2201}"/>
              </a:ext>
            </a:extLst>
          </p:cNvPr>
          <p:cNvCxnSpPr>
            <a:cxnSpLocks noChangeShapeType="1"/>
          </p:cNvCxnSpPr>
          <p:nvPr/>
        </p:nvCxnSpPr>
        <p:spPr bwMode="auto">
          <a:xfrm>
            <a:off x="1900767" y="2351618"/>
            <a:ext cx="0" cy="4176183"/>
          </a:xfrm>
          <a:prstGeom prst="line">
            <a:avLst/>
          </a:prstGeom>
          <a:noFill/>
          <a:ln w="9525" algn="ctr">
            <a:solidFill>
              <a:schemeClr val="accent4">
                <a:lumMod val="40000"/>
                <a:lumOff val="60000"/>
              </a:schemeClr>
            </a:solidFill>
            <a:prstDash val="dash"/>
            <a:round/>
            <a:headEnd/>
            <a:tailEnd/>
          </a:ln>
        </p:spPr>
      </p:cxnSp>
      <p:sp>
        <p:nvSpPr>
          <p:cNvPr id="7" name="Star: 5 Points 6">
            <a:extLst>
              <a:ext uri="{FF2B5EF4-FFF2-40B4-BE49-F238E27FC236}">
                <a16:creationId xmlns:a16="http://schemas.microsoft.com/office/drawing/2014/main" id="{F4A00BAA-FCFE-9B6B-0EC0-5212422C2BDE}"/>
              </a:ext>
            </a:extLst>
          </p:cNvPr>
          <p:cNvSpPr/>
          <p:nvPr/>
        </p:nvSpPr>
        <p:spPr bwMode="auto">
          <a:xfrm>
            <a:off x="6047309" y="3741912"/>
            <a:ext cx="609600" cy="524933"/>
          </a:xfrm>
          <a:prstGeom prst="star5">
            <a:avLst/>
          </a:prstGeom>
          <a:noFill/>
          <a:ln w="28575" cap="flat" cmpd="sng" algn="ctr">
            <a:solidFill>
              <a:srgbClr val="FF0000"/>
            </a:solidFill>
            <a:prstDash val="solid"/>
            <a:round/>
            <a:headEnd type="none" w="med" len="med"/>
            <a:tailEnd type="none" w="med" len="med"/>
          </a:ln>
          <a:effectLst/>
        </p:spPr>
        <p:txBody>
          <a:bodyPr/>
          <a:lstStyle/>
          <a:p>
            <a:pPr defTabSz="1219170">
              <a:defRPr/>
            </a:pPr>
            <a:endParaRPr lang="en-GB" sz="1333" dirty="0">
              <a:solidFill>
                <a:srgbClr val="FF0000"/>
              </a:solidFill>
              <a:latin typeface="Arial" charset="0"/>
              <a:ea typeface="MS PGothic" panose="020B0600070205080204" pitchFamily="34" charset="-128"/>
            </a:endParaRPr>
          </a:p>
        </p:txBody>
      </p:sp>
      <p:cxnSp>
        <p:nvCxnSpPr>
          <p:cNvPr id="6" name="Straight Connector 114">
            <a:extLst>
              <a:ext uri="{FF2B5EF4-FFF2-40B4-BE49-F238E27FC236}">
                <a16:creationId xmlns:a16="http://schemas.microsoft.com/office/drawing/2014/main" id="{3AF73AB5-92CC-8C3F-D877-47961DF88D30}"/>
              </a:ext>
            </a:extLst>
          </p:cNvPr>
          <p:cNvCxnSpPr>
            <a:cxnSpLocks noChangeShapeType="1"/>
          </p:cNvCxnSpPr>
          <p:nvPr/>
        </p:nvCxnSpPr>
        <p:spPr bwMode="auto">
          <a:xfrm>
            <a:off x="6361400" y="2046171"/>
            <a:ext cx="0" cy="434551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8992F-C49F-EE61-F694-80B07DDE0885}"/>
            </a:ext>
          </a:extLst>
        </p:cNvPr>
        <p:cNvGrpSpPr/>
        <p:nvPr/>
      </p:nvGrpSpPr>
      <p:grpSpPr>
        <a:xfrm>
          <a:off x="0" y="0"/>
          <a:ext cx="0" cy="0"/>
          <a:chOff x="0" y="0"/>
          <a:chExt cx="0" cy="0"/>
        </a:xfrm>
      </p:grpSpPr>
      <p:cxnSp>
        <p:nvCxnSpPr>
          <p:cNvPr id="60" name="Straight Connector 114">
            <a:extLst>
              <a:ext uri="{FF2B5EF4-FFF2-40B4-BE49-F238E27FC236}">
                <a16:creationId xmlns:a16="http://schemas.microsoft.com/office/drawing/2014/main" id="{F15672DF-A3AB-3988-49FA-718AB9547C1F}"/>
              </a:ext>
            </a:extLst>
          </p:cNvPr>
          <p:cNvCxnSpPr>
            <a:cxnSpLocks noChangeShapeType="1"/>
          </p:cNvCxnSpPr>
          <p:nvPr/>
        </p:nvCxnSpPr>
        <p:spPr bwMode="auto">
          <a:xfrm>
            <a:off x="3721805" y="1436095"/>
            <a:ext cx="0" cy="5197252"/>
          </a:xfrm>
          <a:prstGeom prst="line">
            <a:avLst/>
          </a:prstGeom>
          <a:noFill/>
          <a:ln w="28575" algn="ctr">
            <a:solidFill>
              <a:schemeClr val="accent4">
                <a:lumMod val="40000"/>
                <a:lumOff val="60000"/>
              </a:schemeClr>
            </a:solidFill>
            <a:round/>
            <a:headEnd/>
            <a:tailEnd/>
          </a:ln>
        </p:spPr>
      </p:cxnSp>
      <p:cxnSp>
        <p:nvCxnSpPr>
          <p:cNvPr id="4" name="Straight Connector 114">
            <a:extLst>
              <a:ext uri="{FF2B5EF4-FFF2-40B4-BE49-F238E27FC236}">
                <a16:creationId xmlns:a16="http://schemas.microsoft.com/office/drawing/2014/main" id="{D777A93A-0494-CB81-BF07-6ED0D44FE2A4}"/>
              </a:ext>
            </a:extLst>
          </p:cNvPr>
          <p:cNvCxnSpPr>
            <a:cxnSpLocks noChangeShapeType="1"/>
          </p:cNvCxnSpPr>
          <p:nvPr/>
        </p:nvCxnSpPr>
        <p:spPr bwMode="auto">
          <a:xfrm>
            <a:off x="493885" y="1436095"/>
            <a:ext cx="0" cy="5197252"/>
          </a:xfrm>
          <a:prstGeom prst="line">
            <a:avLst/>
          </a:prstGeom>
          <a:noFill/>
          <a:ln w="28575" algn="ctr">
            <a:solidFill>
              <a:schemeClr val="accent4">
                <a:lumMod val="40000"/>
                <a:lumOff val="60000"/>
              </a:schemeClr>
            </a:solidFill>
            <a:round/>
            <a:headEnd/>
            <a:tailEnd/>
          </a:ln>
        </p:spPr>
      </p:cxnSp>
      <p:cxnSp>
        <p:nvCxnSpPr>
          <p:cNvPr id="8" name="Straight Connector 7">
            <a:extLst>
              <a:ext uri="{FF2B5EF4-FFF2-40B4-BE49-F238E27FC236}">
                <a16:creationId xmlns:a16="http://schemas.microsoft.com/office/drawing/2014/main" id="{074300E3-F476-EEBF-D35B-A1E8736C7C9D}"/>
              </a:ext>
            </a:extLst>
          </p:cNvPr>
          <p:cNvCxnSpPr>
            <a:cxnSpLocks/>
          </p:cNvCxnSpPr>
          <p:nvPr/>
        </p:nvCxnSpPr>
        <p:spPr bwMode="auto">
          <a:xfrm>
            <a:off x="581247" y="753271"/>
            <a:ext cx="3112477"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 name="Straight Connector 114">
            <a:extLst>
              <a:ext uri="{FF2B5EF4-FFF2-40B4-BE49-F238E27FC236}">
                <a16:creationId xmlns:a16="http://schemas.microsoft.com/office/drawing/2014/main" id="{C33B306E-5E8B-AC76-C303-4AC9B7802E64}"/>
              </a:ext>
            </a:extLst>
          </p:cNvPr>
          <p:cNvCxnSpPr>
            <a:cxnSpLocks noChangeShapeType="1"/>
          </p:cNvCxnSpPr>
          <p:nvPr/>
        </p:nvCxnSpPr>
        <p:spPr bwMode="auto">
          <a:xfrm>
            <a:off x="3720820" y="1402278"/>
            <a:ext cx="0" cy="498953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9272" name="Straight Connector 114">
            <a:extLst>
              <a:ext uri="{FF2B5EF4-FFF2-40B4-BE49-F238E27FC236}">
                <a16:creationId xmlns:a16="http://schemas.microsoft.com/office/drawing/2014/main" id="{63507367-7C85-5DDA-8929-8D09E8B90A31}"/>
              </a:ext>
            </a:extLst>
          </p:cNvPr>
          <p:cNvCxnSpPr>
            <a:cxnSpLocks noChangeShapeType="1"/>
          </p:cNvCxnSpPr>
          <p:nvPr/>
        </p:nvCxnSpPr>
        <p:spPr bwMode="auto">
          <a:xfrm>
            <a:off x="1313107" y="1436095"/>
            <a:ext cx="0" cy="5242408"/>
          </a:xfrm>
          <a:prstGeom prst="line">
            <a:avLst/>
          </a:prstGeom>
          <a:noFill/>
          <a:ln w="9525" algn="ctr">
            <a:solidFill>
              <a:schemeClr val="accent4">
                <a:lumMod val="40000"/>
                <a:lumOff val="60000"/>
              </a:schemeClr>
            </a:solidFill>
            <a:prstDash val="dash"/>
            <a:round/>
            <a:headEnd/>
            <a:tailEnd/>
          </a:ln>
        </p:spPr>
      </p:cxnSp>
      <p:sp>
        <p:nvSpPr>
          <p:cNvPr id="2" name="TextBox 1">
            <a:extLst>
              <a:ext uri="{FF2B5EF4-FFF2-40B4-BE49-F238E27FC236}">
                <a16:creationId xmlns:a16="http://schemas.microsoft.com/office/drawing/2014/main" id="{3B9E7960-6113-C4D1-ECEF-73196F0C03E0}"/>
              </a:ext>
            </a:extLst>
          </p:cNvPr>
          <p:cNvSpPr txBox="1"/>
          <p:nvPr/>
        </p:nvSpPr>
        <p:spPr>
          <a:xfrm>
            <a:off x="1778010" y="590288"/>
            <a:ext cx="606256"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2024</a:t>
            </a:r>
          </a:p>
        </p:txBody>
      </p:sp>
      <p:grpSp>
        <p:nvGrpSpPr>
          <p:cNvPr id="13" name="Group 12">
            <a:extLst>
              <a:ext uri="{FF2B5EF4-FFF2-40B4-BE49-F238E27FC236}">
                <a16:creationId xmlns:a16="http://schemas.microsoft.com/office/drawing/2014/main" id="{BA5BB33D-59DC-8CD1-D095-4371152BEFFE}"/>
              </a:ext>
            </a:extLst>
          </p:cNvPr>
          <p:cNvGrpSpPr/>
          <p:nvPr/>
        </p:nvGrpSpPr>
        <p:grpSpPr>
          <a:xfrm>
            <a:off x="1063750" y="944053"/>
            <a:ext cx="458247" cy="441216"/>
            <a:chOff x="1018228" y="755453"/>
            <a:chExt cx="343685" cy="330912"/>
          </a:xfrm>
        </p:grpSpPr>
        <p:sp>
          <p:nvSpPr>
            <p:cNvPr id="17432" name="TextBox 86">
              <a:extLst>
                <a:ext uri="{FF2B5EF4-FFF2-40B4-BE49-F238E27FC236}">
                  <a16:creationId xmlns:a16="http://schemas.microsoft.com/office/drawing/2014/main" id="{988CC082-346E-34BD-676E-57B18118E760}"/>
                </a:ext>
              </a:extLst>
            </p:cNvPr>
            <p:cNvSpPr txBox="1">
              <a:spLocks noChangeArrowheads="1"/>
            </p:cNvSpPr>
            <p:nvPr/>
          </p:nvSpPr>
          <p:spPr bwMode="auto">
            <a:xfrm>
              <a:off x="1019031" y="755453"/>
              <a:ext cx="342882"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#103</a:t>
              </a:r>
              <a:endParaRPr lang="en-GB" altLang="en-US" sz="533">
                <a:solidFill>
                  <a:prstClr val="black"/>
                </a:solidFill>
                <a:latin typeface="Montserrat" panose="00000500000000000000" pitchFamily="2" charset="0"/>
              </a:endParaRPr>
            </a:p>
          </p:txBody>
        </p:sp>
        <p:sp>
          <p:nvSpPr>
            <p:cNvPr id="17448" name="TextBox 59">
              <a:extLst>
                <a:ext uri="{FF2B5EF4-FFF2-40B4-BE49-F238E27FC236}">
                  <a16:creationId xmlns:a16="http://schemas.microsoft.com/office/drawing/2014/main" id="{165C6395-ACED-7B3D-FC22-AC91FB3A142F}"/>
                </a:ext>
              </a:extLst>
            </p:cNvPr>
            <p:cNvSpPr txBox="1">
              <a:spLocks noChangeArrowheads="1"/>
            </p:cNvSpPr>
            <p:nvPr/>
          </p:nvSpPr>
          <p:spPr bwMode="auto">
            <a:xfrm>
              <a:off x="1018228" y="909441"/>
              <a:ext cx="332062"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Mar.</a:t>
              </a:r>
            </a:p>
          </p:txBody>
        </p:sp>
      </p:grpSp>
      <p:grpSp>
        <p:nvGrpSpPr>
          <p:cNvPr id="17489" name="Group 17488">
            <a:extLst>
              <a:ext uri="{FF2B5EF4-FFF2-40B4-BE49-F238E27FC236}">
                <a16:creationId xmlns:a16="http://schemas.microsoft.com/office/drawing/2014/main" id="{D08FB91D-770B-B580-B528-B623B4BC2A75}"/>
              </a:ext>
            </a:extLst>
          </p:cNvPr>
          <p:cNvGrpSpPr/>
          <p:nvPr/>
        </p:nvGrpSpPr>
        <p:grpSpPr>
          <a:xfrm>
            <a:off x="7536355" y="944053"/>
            <a:ext cx="446950" cy="441216"/>
            <a:chOff x="6342728" y="755453"/>
            <a:chExt cx="335213" cy="330912"/>
          </a:xfrm>
        </p:grpSpPr>
        <p:sp>
          <p:nvSpPr>
            <p:cNvPr id="17440" name="TextBox 86">
              <a:extLst>
                <a:ext uri="{FF2B5EF4-FFF2-40B4-BE49-F238E27FC236}">
                  <a16:creationId xmlns:a16="http://schemas.microsoft.com/office/drawing/2014/main" id="{6A931EFD-74D2-FC18-4BBF-502319A23C88}"/>
                </a:ext>
              </a:extLst>
            </p:cNvPr>
            <p:cNvSpPr txBox="1">
              <a:spLocks noChangeArrowheads="1"/>
            </p:cNvSpPr>
            <p:nvPr/>
          </p:nvSpPr>
          <p:spPr bwMode="auto">
            <a:xfrm>
              <a:off x="6342728" y="755453"/>
              <a:ext cx="298400"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#111</a:t>
              </a:r>
              <a:endParaRPr lang="en-GB" altLang="en-US" sz="533">
                <a:solidFill>
                  <a:prstClr val="black"/>
                </a:solidFill>
                <a:latin typeface="Montserrat" panose="00000500000000000000" pitchFamily="2" charset="0"/>
              </a:endParaRPr>
            </a:p>
          </p:txBody>
        </p:sp>
        <p:sp>
          <p:nvSpPr>
            <p:cNvPr id="17449" name="TextBox 60">
              <a:extLst>
                <a:ext uri="{FF2B5EF4-FFF2-40B4-BE49-F238E27FC236}">
                  <a16:creationId xmlns:a16="http://schemas.microsoft.com/office/drawing/2014/main" id="{11D523C6-2A70-26A7-1D99-1B54A6962C42}"/>
                </a:ext>
              </a:extLst>
            </p:cNvPr>
            <p:cNvSpPr txBox="1">
              <a:spLocks noChangeArrowheads="1"/>
            </p:cNvSpPr>
            <p:nvPr/>
          </p:nvSpPr>
          <p:spPr bwMode="auto">
            <a:xfrm>
              <a:off x="6345878" y="909441"/>
              <a:ext cx="332063"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Mar.</a:t>
              </a:r>
            </a:p>
          </p:txBody>
        </p:sp>
      </p:grpSp>
      <p:grpSp>
        <p:nvGrpSpPr>
          <p:cNvPr id="23" name="Group 22">
            <a:extLst>
              <a:ext uri="{FF2B5EF4-FFF2-40B4-BE49-F238E27FC236}">
                <a16:creationId xmlns:a16="http://schemas.microsoft.com/office/drawing/2014/main" id="{043653F7-377D-9559-CA06-3E13217E3369}"/>
              </a:ext>
            </a:extLst>
          </p:cNvPr>
          <p:cNvGrpSpPr/>
          <p:nvPr/>
        </p:nvGrpSpPr>
        <p:grpSpPr>
          <a:xfrm>
            <a:off x="4261943" y="944053"/>
            <a:ext cx="484191" cy="441216"/>
            <a:chOff x="3683640" y="755453"/>
            <a:chExt cx="363143" cy="330912"/>
          </a:xfrm>
        </p:grpSpPr>
        <p:sp>
          <p:nvSpPr>
            <p:cNvPr id="17436" name="TextBox 86">
              <a:extLst>
                <a:ext uri="{FF2B5EF4-FFF2-40B4-BE49-F238E27FC236}">
                  <a16:creationId xmlns:a16="http://schemas.microsoft.com/office/drawing/2014/main" id="{58981BF9-119B-4A80-8B18-44F700DD4571}"/>
                </a:ext>
              </a:extLst>
            </p:cNvPr>
            <p:cNvSpPr txBox="1">
              <a:spLocks noChangeArrowheads="1"/>
            </p:cNvSpPr>
            <p:nvPr/>
          </p:nvSpPr>
          <p:spPr bwMode="auto">
            <a:xfrm>
              <a:off x="3701497" y="755453"/>
              <a:ext cx="345286"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#107</a:t>
              </a:r>
              <a:endParaRPr lang="en-GB" altLang="en-US" sz="533">
                <a:solidFill>
                  <a:prstClr val="black"/>
                </a:solidFill>
                <a:latin typeface="Montserrat" panose="00000500000000000000" pitchFamily="2" charset="0"/>
              </a:endParaRPr>
            </a:p>
          </p:txBody>
        </p:sp>
        <p:sp>
          <p:nvSpPr>
            <p:cNvPr id="17450" name="TextBox 61">
              <a:extLst>
                <a:ext uri="{FF2B5EF4-FFF2-40B4-BE49-F238E27FC236}">
                  <a16:creationId xmlns:a16="http://schemas.microsoft.com/office/drawing/2014/main" id="{10B86475-D05A-F024-8D10-3834410937D0}"/>
                </a:ext>
              </a:extLst>
            </p:cNvPr>
            <p:cNvSpPr txBox="1">
              <a:spLocks noChangeArrowheads="1"/>
            </p:cNvSpPr>
            <p:nvPr/>
          </p:nvSpPr>
          <p:spPr bwMode="auto">
            <a:xfrm>
              <a:off x="3683640" y="909441"/>
              <a:ext cx="332062"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Mar.</a:t>
              </a:r>
            </a:p>
          </p:txBody>
        </p:sp>
      </p:grpSp>
      <p:grpSp>
        <p:nvGrpSpPr>
          <p:cNvPr id="16" name="Group 15">
            <a:extLst>
              <a:ext uri="{FF2B5EF4-FFF2-40B4-BE49-F238E27FC236}">
                <a16:creationId xmlns:a16="http://schemas.microsoft.com/office/drawing/2014/main" id="{CBEEB882-0873-17C9-668A-5BD3DDAC9943}"/>
              </a:ext>
            </a:extLst>
          </p:cNvPr>
          <p:cNvGrpSpPr/>
          <p:nvPr/>
        </p:nvGrpSpPr>
        <p:grpSpPr>
          <a:xfrm>
            <a:off x="1869119" y="944053"/>
            <a:ext cx="471268" cy="441216"/>
            <a:chOff x="1705615" y="755453"/>
            <a:chExt cx="353451" cy="330912"/>
          </a:xfrm>
        </p:grpSpPr>
        <p:sp>
          <p:nvSpPr>
            <p:cNvPr id="17433" name="TextBox 86">
              <a:extLst>
                <a:ext uri="{FF2B5EF4-FFF2-40B4-BE49-F238E27FC236}">
                  <a16:creationId xmlns:a16="http://schemas.microsoft.com/office/drawing/2014/main" id="{C103280A-1592-A747-3090-8C7DDE8D80FC}"/>
                </a:ext>
              </a:extLst>
            </p:cNvPr>
            <p:cNvSpPr txBox="1">
              <a:spLocks noChangeArrowheads="1"/>
            </p:cNvSpPr>
            <p:nvPr/>
          </p:nvSpPr>
          <p:spPr bwMode="auto">
            <a:xfrm>
              <a:off x="1707767" y="755453"/>
              <a:ext cx="351299"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#104</a:t>
              </a:r>
              <a:endParaRPr lang="en-GB" altLang="en-US" sz="533">
                <a:solidFill>
                  <a:prstClr val="black"/>
                </a:solidFill>
                <a:latin typeface="Montserrat" panose="00000500000000000000" pitchFamily="2" charset="0"/>
              </a:endParaRPr>
            </a:p>
          </p:txBody>
        </p:sp>
        <p:sp>
          <p:nvSpPr>
            <p:cNvPr id="17451" name="TextBox 62">
              <a:extLst>
                <a:ext uri="{FF2B5EF4-FFF2-40B4-BE49-F238E27FC236}">
                  <a16:creationId xmlns:a16="http://schemas.microsoft.com/office/drawing/2014/main" id="{F552B731-B734-8036-32D1-B31A30D549FD}"/>
                </a:ext>
              </a:extLst>
            </p:cNvPr>
            <p:cNvSpPr txBox="1">
              <a:spLocks noChangeArrowheads="1"/>
            </p:cNvSpPr>
            <p:nvPr/>
          </p:nvSpPr>
          <p:spPr bwMode="auto">
            <a:xfrm>
              <a:off x="1705615" y="909441"/>
              <a:ext cx="323646"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Jun.</a:t>
              </a:r>
            </a:p>
          </p:txBody>
        </p:sp>
      </p:grpSp>
      <p:grpSp>
        <p:nvGrpSpPr>
          <p:cNvPr id="17476" name="Group 17475">
            <a:extLst>
              <a:ext uri="{FF2B5EF4-FFF2-40B4-BE49-F238E27FC236}">
                <a16:creationId xmlns:a16="http://schemas.microsoft.com/office/drawing/2014/main" id="{42783D1B-5915-E686-B1DF-AC2941019424}"/>
              </a:ext>
            </a:extLst>
          </p:cNvPr>
          <p:cNvGrpSpPr/>
          <p:nvPr/>
        </p:nvGrpSpPr>
        <p:grpSpPr>
          <a:xfrm>
            <a:off x="5081553" y="944053"/>
            <a:ext cx="468075" cy="441216"/>
            <a:chOff x="4391242" y="755453"/>
            <a:chExt cx="351057" cy="330912"/>
          </a:xfrm>
        </p:grpSpPr>
        <p:sp>
          <p:nvSpPr>
            <p:cNvPr id="17437" name="TextBox 86">
              <a:extLst>
                <a:ext uri="{FF2B5EF4-FFF2-40B4-BE49-F238E27FC236}">
                  <a16:creationId xmlns:a16="http://schemas.microsoft.com/office/drawing/2014/main" id="{FEF09D13-9AE7-21AF-924D-235C465BCB1D}"/>
                </a:ext>
              </a:extLst>
            </p:cNvPr>
            <p:cNvSpPr txBox="1">
              <a:spLocks noChangeArrowheads="1"/>
            </p:cNvSpPr>
            <p:nvPr/>
          </p:nvSpPr>
          <p:spPr bwMode="auto">
            <a:xfrm>
              <a:off x="4391242" y="755453"/>
              <a:ext cx="350096"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#108</a:t>
              </a:r>
              <a:endParaRPr lang="en-GB" altLang="en-US" sz="533">
                <a:solidFill>
                  <a:prstClr val="black"/>
                </a:solidFill>
                <a:latin typeface="Montserrat" panose="00000500000000000000" pitchFamily="2" charset="0"/>
              </a:endParaRPr>
            </a:p>
          </p:txBody>
        </p:sp>
        <p:sp>
          <p:nvSpPr>
            <p:cNvPr id="17452" name="TextBox 63">
              <a:extLst>
                <a:ext uri="{FF2B5EF4-FFF2-40B4-BE49-F238E27FC236}">
                  <a16:creationId xmlns:a16="http://schemas.microsoft.com/office/drawing/2014/main" id="{B7BB6509-4F48-4659-60CC-4CD60BF4B78B}"/>
                </a:ext>
              </a:extLst>
            </p:cNvPr>
            <p:cNvSpPr txBox="1">
              <a:spLocks noChangeArrowheads="1"/>
            </p:cNvSpPr>
            <p:nvPr/>
          </p:nvSpPr>
          <p:spPr bwMode="auto">
            <a:xfrm>
              <a:off x="4418653" y="909441"/>
              <a:ext cx="323646"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Jun.</a:t>
              </a:r>
            </a:p>
          </p:txBody>
        </p:sp>
      </p:grpSp>
      <p:grpSp>
        <p:nvGrpSpPr>
          <p:cNvPr id="17494" name="Group 17493">
            <a:extLst>
              <a:ext uri="{FF2B5EF4-FFF2-40B4-BE49-F238E27FC236}">
                <a16:creationId xmlns:a16="http://schemas.microsoft.com/office/drawing/2014/main" id="{B967BDC6-86AB-7837-B13B-ABA3A2B01909}"/>
              </a:ext>
            </a:extLst>
          </p:cNvPr>
          <p:cNvGrpSpPr/>
          <p:nvPr/>
        </p:nvGrpSpPr>
        <p:grpSpPr>
          <a:xfrm>
            <a:off x="8349808" y="944053"/>
            <a:ext cx="448807" cy="441216"/>
            <a:chOff x="6907593" y="755453"/>
            <a:chExt cx="336606" cy="330912"/>
          </a:xfrm>
        </p:grpSpPr>
        <p:sp>
          <p:nvSpPr>
            <p:cNvPr id="17441" name="TextBox 86">
              <a:extLst>
                <a:ext uri="{FF2B5EF4-FFF2-40B4-BE49-F238E27FC236}">
                  <a16:creationId xmlns:a16="http://schemas.microsoft.com/office/drawing/2014/main" id="{00AF13A8-AEBE-A2D0-0350-B7A6452A466A}"/>
                </a:ext>
              </a:extLst>
            </p:cNvPr>
            <p:cNvSpPr txBox="1">
              <a:spLocks noChangeArrowheads="1"/>
            </p:cNvSpPr>
            <p:nvPr/>
          </p:nvSpPr>
          <p:spPr bwMode="auto">
            <a:xfrm>
              <a:off x="6907593" y="755453"/>
              <a:ext cx="316433"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#112</a:t>
              </a:r>
              <a:endParaRPr lang="en-GB" altLang="en-US" sz="533">
                <a:solidFill>
                  <a:prstClr val="black"/>
                </a:solidFill>
                <a:latin typeface="Montserrat" panose="00000500000000000000" pitchFamily="2" charset="0"/>
              </a:endParaRPr>
            </a:p>
          </p:txBody>
        </p:sp>
        <p:sp>
          <p:nvSpPr>
            <p:cNvPr id="17453" name="TextBox 64">
              <a:extLst>
                <a:ext uri="{FF2B5EF4-FFF2-40B4-BE49-F238E27FC236}">
                  <a16:creationId xmlns:a16="http://schemas.microsoft.com/office/drawing/2014/main" id="{68398172-EC8D-5C71-9A9B-F20456E8A9B1}"/>
                </a:ext>
              </a:extLst>
            </p:cNvPr>
            <p:cNvSpPr txBox="1">
              <a:spLocks noChangeArrowheads="1"/>
            </p:cNvSpPr>
            <p:nvPr/>
          </p:nvSpPr>
          <p:spPr bwMode="auto">
            <a:xfrm>
              <a:off x="6920553" y="909441"/>
              <a:ext cx="323646"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Jun.</a:t>
              </a:r>
            </a:p>
          </p:txBody>
        </p:sp>
      </p:grpSp>
      <p:grpSp>
        <p:nvGrpSpPr>
          <p:cNvPr id="17" name="Group 16">
            <a:extLst>
              <a:ext uri="{FF2B5EF4-FFF2-40B4-BE49-F238E27FC236}">
                <a16:creationId xmlns:a16="http://schemas.microsoft.com/office/drawing/2014/main" id="{9C09B5BA-9CA0-3246-1446-5E993967CCDA}"/>
              </a:ext>
            </a:extLst>
          </p:cNvPr>
          <p:cNvGrpSpPr/>
          <p:nvPr/>
        </p:nvGrpSpPr>
        <p:grpSpPr>
          <a:xfrm>
            <a:off x="2666021" y="944053"/>
            <a:ext cx="467772" cy="441216"/>
            <a:chOff x="2480315" y="755453"/>
            <a:chExt cx="350829" cy="330912"/>
          </a:xfrm>
        </p:grpSpPr>
        <p:sp>
          <p:nvSpPr>
            <p:cNvPr id="17434" name="TextBox 86">
              <a:extLst>
                <a:ext uri="{FF2B5EF4-FFF2-40B4-BE49-F238E27FC236}">
                  <a16:creationId xmlns:a16="http://schemas.microsoft.com/office/drawing/2014/main" id="{4D4D40CF-F5F4-931C-680D-53F544AE8703}"/>
                </a:ext>
              </a:extLst>
            </p:cNvPr>
            <p:cNvSpPr txBox="1">
              <a:spLocks noChangeArrowheads="1"/>
            </p:cNvSpPr>
            <p:nvPr/>
          </p:nvSpPr>
          <p:spPr bwMode="auto">
            <a:xfrm>
              <a:off x="2488262" y="755453"/>
              <a:ext cx="342882"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#105</a:t>
              </a:r>
              <a:endParaRPr lang="en-GB" altLang="en-US" sz="533">
                <a:solidFill>
                  <a:prstClr val="black"/>
                </a:solidFill>
                <a:latin typeface="Montserrat" panose="00000500000000000000" pitchFamily="2" charset="0"/>
              </a:endParaRPr>
            </a:p>
          </p:txBody>
        </p:sp>
        <p:sp>
          <p:nvSpPr>
            <p:cNvPr id="17454" name="TextBox 65">
              <a:extLst>
                <a:ext uri="{FF2B5EF4-FFF2-40B4-BE49-F238E27FC236}">
                  <a16:creationId xmlns:a16="http://schemas.microsoft.com/office/drawing/2014/main" id="{18CD9CF9-FC30-2A87-862D-F40F70B1542F}"/>
                </a:ext>
              </a:extLst>
            </p:cNvPr>
            <p:cNvSpPr txBox="1">
              <a:spLocks noChangeArrowheads="1"/>
            </p:cNvSpPr>
            <p:nvPr/>
          </p:nvSpPr>
          <p:spPr bwMode="auto">
            <a:xfrm>
              <a:off x="2480315" y="909441"/>
              <a:ext cx="328455"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Sep.</a:t>
              </a:r>
            </a:p>
          </p:txBody>
        </p:sp>
      </p:grpSp>
      <p:grpSp>
        <p:nvGrpSpPr>
          <p:cNvPr id="17477" name="Group 17476">
            <a:extLst>
              <a:ext uri="{FF2B5EF4-FFF2-40B4-BE49-F238E27FC236}">
                <a16:creationId xmlns:a16="http://schemas.microsoft.com/office/drawing/2014/main" id="{FA1DC7AC-7706-EA7D-0E2A-1F7AC3F2258D}"/>
              </a:ext>
            </a:extLst>
          </p:cNvPr>
          <p:cNvGrpSpPr/>
          <p:nvPr/>
        </p:nvGrpSpPr>
        <p:grpSpPr>
          <a:xfrm>
            <a:off x="5918970" y="944053"/>
            <a:ext cx="461985" cy="441216"/>
            <a:chOff x="5121709" y="755453"/>
            <a:chExt cx="346489" cy="330912"/>
          </a:xfrm>
        </p:grpSpPr>
        <p:sp>
          <p:nvSpPr>
            <p:cNvPr id="17438" name="TextBox 86">
              <a:extLst>
                <a:ext uri="{FF2B5EF4-FFF2-40B4-BE49-F238E27FC236}">
                  <a16:creationId xmlns:a16="http://schemas.microsoft.com/office/drawing/2014/main" id="{11FB991E-569C-E793-E8D8-9E228FDDF8C0}"/>
                </a:ext>
              </a:extLst>
            </p:cNvPr>
            <p:cNvSpPr txBox="1">
              <a:spLocks noChangeArrowheads="1"/>
            </p:cNvSpPr>
            <p:nvPr/>
          </p:nvSpPr>
          <p:spPr bwMode="auto">
            <a:xfrm>
              <a:off x="5121709" y="755453"/>
              <a:ext cx="346489"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#109</a:t>
              </a:r>
              <a:endParaRPr lang="en-GB" altLang="en-US" sz="533">
                <a:solidFill>
                  <a:prstClr val="black"/>
                </a:solidFill>
                <a:latin typeface="Montserrat" panose="00000500000000000000" pitchFamily="2" charset="0"/>
              </a:endParaRPr>
            </a:p>
          </p:txBody>
        </p:sp>
        <p:sp>
          <p:nvSpPr>
            <p:cNvPr id="17455" name="TextBox 66">
              <a:extLst>
                <a:ext uri="{FF2B5EF4-FFF2-40B4-BE49-F238E27FC236}">
                  <a16:creationId xmlns:a16="http://schemas.microsoft.com/office/drawing/2014/main" id="{4B4B0B0E-28A4-0105-E66C-8A8333E61136}"/>
                </a:ext>
              </a:extLst>
            </p:cNvPr>
            <p:cNvSpPr txBox="1">
              <a:spLocks noChangeArrowheads="1"/>
            </p:cNvSpPr>
            <p:nvPr/>
          </p:nvSpPr>
          <p:spPr bwMode="auto">
            <a:xfrm>
              <a:off x="5129853" y="909441"/>
              <a:ext cx="328455"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Sep.</a:t>
              </a:r>
            </a:p>
          </p:txBody>
        </p:sp>
      </p:grpSp>
      <p:grpSp>
        <p:nvGrpSpPr>
          <p:cNvPr id="12" name="Group 11">
            <a:extLst>
              <a:ext uri="{FF2B5EF4-FFF2-40B4-BE49-F238E27FC236}">
                <a16:creationId xmlns:a16="http://schemas.microsoft.com/office/drawing/2014/main" id="{5AC441D9-25AA-5353-8C62-E595297BE9B0}"/>
              </a:ext>
            </a:extLst>
          </p:cNvPr>
          <p:cNvGrpSpPr/>
          <p:nvPr/>
        </p:nvGrpSpPr>
        <p:grpSpPr>
          <a:xfrm>
            <a:off x="247799" y="944053"/>
            <a:ext cx="480472" cy="441216"/>
            <a:chOff x="321315" y="755453"/>
            <a:chExt cx="360354" cy="330912"/>
          </a:xfrm>
        </p:grpSpPr>
        <p:sp>
          <p:nvSpPr>
            <p:cNvPr id="17431" name="TextBox 86">
              <a:extLst>
                <a:ext uri="{FF2B5EF4-FFF2-40B4-BE49-F238E27FC236}">
                  <a16:creationId xmlns:a16="http://schemas.microsoft.com/office/drawing/2014/main" id="{4D677330-5A69-54E2-DED8-C11576419F88}"/>
                </a:ext>
              </a:extLst>
            </p:cNvPr>
            <p:cNvSpPr txBox="1">
              <a:spLocks noChangeArrowheads="1"/>
            </p:cNvSpPr>
            <p:nvPr/>
          </p:nvSpPr>
          <p:spPr bwMode="auto">
            <a:xfrm>
              <a:off x="338787" y="755453"/>
              <a:ext cx="342882"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dirty="0">
                  <a:solidFill>
                    <a:prstClr val="black"/>
                  </a:solidFill>
                  <a:latin typeface="Montserrat" panose="00000500000000000000" pitchFamily="2" charset="0"/>
                </a:rPr>
                <a:t>#102</a:t>
              </a:r>
              <a:endParaRPr lang="en-GB" altLang="en-US" sz="533" dirty="0">
                <a:solidFill>
                  <a:prstClr val="black"/>
                </a:solidFill>
                <a:latin typeface="Montserrat" panose="00000500000000000000" pitchFamily="2" charset="0"/>
              </a:endParaRPr>
            </a:p>
          </p:txBody>
        </p:sp>
        <p:sp>
          <p:nvSpPr>
            <p:cNvPr id="17457" name="TextBox 69">
              <a:extLst>
                <a:ext uri="{FF2B5EF4-FFF2-40B4-BE49-F238E27FC236}">
                  <a16:creationId xmlns:a16="http://schemas.microsoft.com/office/drawing/2014/main" id="{5C00D17C-21B0-E262-9FB1-9FCEFFA608BE}"/>
                </a:ext>
              </a:extLst>
            </p:cNvPr>
            <p:cNvSpPr txBox="1">
              <a:spLocks noChangeArrowheads="1"/>
            </p:cNvSpPr>
            <p:nvPr/>
          </p:nvSpPr>
          <p:spPr bwMode="auto">
            <a:xfrm>
              <a:off x="321315" y="909441"/>
              <a:ext cx="336871"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Dec.</a:t>
              </a:r>
            </a:p>
          </p:txBody>
        </p:sp>
      </p:grpSp>
      <p:grpSp>
        <p:nvGrpSpPr>
          <p:cNvPr id="22" name="Group 21">
            <a:extLst>
              <a:ext uri="{FF2B5EF4-FFF2-40B4-BE49-F238E27FC236}">
                <a16:creationId xmlns:a16="http://schemas.microsoft.com/office/drawing/2014/main" id="{635396D1-395D-655F-8E73-A7129BF72176}"/>
              </a:ext>
            </a:extLst>
          </p:cNvPr>
          <p:cNvGrpSpPr/>
          <p:nvPr/>
        </p:nvGrpSpPr>
        <p:grpSpPr>
          <a:xfrm>
            <a:off x="3469274" y="944053"/>
            <a:ext cx="462769" cy="441216"/>
            <a:chOff x="3013715" y="755453"/>
            <a:chExt cx="347077" cy="330912"/>
          </a:xfrm>
        </p:grpSpPr>
        <p:sp>
          <p:nvSpPr>
            <p:cNvPr id="17435" name="TextBox 86">
              <a:extLst>
                <a:ext uri="{FF2B5EF4-FFF2-40B4-BE49-F238E27FC236}">
                  <a16:creationId xmlns:a16="http://schemas.microsoft.com/office/drawing/2014/main" id="{2ADC4CDE-F1A3-6E94-6512-728598388397}"/>
                </a:ext>
              </a:extLst>
            </p:cNvPr>
            <p:cNvSpPr txBox="1">
              <a:spLocks noChangeArrowheads="1"/>
            </p:cNvSpPr>
            <p:nvPr/>
          </p:nvSpPr>
          <p:spPr bwMode="auto">
            <a:xfrm>
              <a:off x="3014303" y="755453"/>
              <a:ext cx="346489"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#106</a:t>
              </a:r>
              <a:endParaRPr lang="en-GB" altLang="en-US" sz="533">
                <a:solidFill>
                  <a:prstClr val="black"/>
                </a:solidFill>
                <a:latin typeface="Montserrat" panose="00000500000000000000" pitchFamily="2" charset="0"/>
              </a:endParaRPr>
            </a:p>
          </p:txBody>
        </p:sp>
        <p:sp>
          <p:nvSpPr>
            <p:cNvPr id="17458" name="TextBox 70">
              <a:extLst>
                <a:ext uri="{FF2B5EF4-FFF2-40B4-BE49-F238E27FC236}">
                  <a16:creationId xmlns:a16="http://schemas.microsoft.com/office/drawing/2014/main" id="{01CE645F-8CED-7913-53C8-9468C2B0173E}"/>
                </a:ext>
              </a:extLst>
            </p:cNvPr>
            <p:cNvSpPr txBox="1">
              <a:spLocks noChangeArrowheads="1"/>
            </p:cNvSpPr>
            <p:nvPr/>
          </p:nvSpPr>
          <p:spPr bwMode="auto">
            <a:xfrm>
              <a:off x="3013715" y="909441"/>
              <a:ext cx="336872"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Dec.</a:t>
              </a:r>
            </a:p>
          </p:txBody>
        </p:sp>
      </p:grpSp>
      <p:grpSp>
        <p:nvGrpSpPr>
          <p:cNvPr id="17481" name="Group 17480">
            <a:extLst>
              <a:ext uri="{FF2B5EF4-FFF2-40B4-BE49-F238E27FC236}">
                <a16:creationId xmlns:a16="http://schemas.microsoft.com/office/drawing/2014/main" id="{F75057D1-7761-0C3C-B95B-D7F0AFE0E076}"/>
              </a:ext>
            </a:extLst>
          </p:cNvPr>
          <p:cNvGrpSpPr/>
          <p:nvPr/>
        </p:nvGrpSpPr>
        <p:grpSpPr>
          <a:xfrm>
            <a:off x="6720388" y="944053"/>
            <a:ext cx="449162" cy="441216"/>
            <a:chOff x="5771203" y="755453"/>
            <a:chExt cx="336871" cy="330912"/>
          </a:xfrm>
        </p:grpSpPr>
        <p:sp>
          <p:nvSpPr>
            <p:cNvPr id="17439" name="TextBox 86">
              <a:extLst>
                <a:ext uri="{FF2B5EF4-FFF2-40B4-BE49-F238E27FC236}">
                  <a16:creationId xmlns:a16="http://schemas.microsoft.com/office/drawing/2014/main" id="{3428D37B-08D1-24DC-2032-8DD18AFD3462}"/>
                </a:ext>
              </a:extLst>
            </p:cNvPr>
            <p:cNvSpPr txBox="1">
              <a:spLocks noChangeArrowheads="1"/>
            </p:cNvSpPr>
            <p:nvPr/>
          </p:nvSpPr>
          <p:spPr bwMode="auto">
            <a:xfrm>
              <a:off x="5781023" y="755453"/>
              <a:ext cx="324849"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#110</a:t>
              </a:r>
              <a:endParaRPr lang="en-GB" altLang="en-US" sz="533">
                <a:solidFill>
                  <a:prstClr val="black"/>
                </a:solidFill>
                <a:latin typeface="Montserrat" panose="00000500000000000000" pitchFamily="2" charset="0"/>
              </a:endParaRPr>
            </a:p>
          </p:txBody>
        </p:sp>
        <p:sp>
          <p:nvSpPr>
            <p:cNvPr id="17459" name="TextBox 71">
              <a:extLst>
                <a:ext uri="{FF2B5EF4-FFF2-40B4-BE49-F238E27FC236}">
                  <a16:creationId xmlns:a16="http://schemas.microsoft.com/office/drawing/2014/main" id="{B8CC51AC-4382-E7E2-EF4E-204594DAC3CE}"/>
                </a:ext>
              </a:extLst>
            </p:cNvPr>
            <p:cNvSpPr txBox="1">
              <a:spLocks noChangeArrowheads="1"/>
            </p:cNvSpPr>
            <p:nvPr/>
          </p:nvSpPr>
          <p:spPr bwMode="auto">
            <a:xfrm>
              <a:off x="5771203" y="909441"/>
              <a:ext cx="336871"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Dec.</a:t>
              </a:r>
            </a:p>
          </p:txBody>
        </p:sp>
      </p:grpSp>
      <p:sp>
        <p:nvSpPr>
          <p:cNvPr id="17472" name="Rectangle 12">
            <a:extLst>
              <a:ext uri="{FF2B5EF4-FFF2-40B4-BE49-F238E27FC236}">
                <a16:creationId xmlns:a16="http://schemas.microsoft.com/office/drawing/2014/main" id="{6B99021C-6BD6-077A-8701-E3EDEA137C7C}"/>
              </a:ext>
            </a:extLst>
          </p:cNvPr>
          <p:cNvSpPr>
            <a:spLocks noChangeArrowheads="1"/>
          </p:cNvSpPr>
          <p:nvPr/>
        </p:nvSpPr>
        <p:spPr bwMode="auto">
          <a:xfrm>
            <a:off x="3102186" y="6508751"/>
            <a:ext cx="1159933"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1467" dirty="0">
                <a:solidFill>
                  <a:srgbClr val="C00000"/>
                </a:solidFill>
                <a:latin typeface="Montserrat" panose="00000500000000000000" pitchFamily="2" charset="0"/>
              </a:rPr>
              <a:t>Now</a:t>
            </a:r>
          </a:p>
        </p:txBody>
      </p:sp>
      <p:sp>
        <p:nvSpPr>
          <p:cNvPr id="17475" name="TextBox 67">
            <a:extLst>
              <a:ext uri="{FF2B5EF4-FFF2-40B4-BE49-F238E27FC236}">
                <a16:creationId xmlns:a16="http://schemas.microsoft.com/office/drawing/2014/main" id="{1F8F20E1-4E79-A367-379B-29EFCC3C6BD2}"/>
              </a:ext>
            </a:extLst>
          </p:cNvPr>
          <p:cNvSpPr txBox="1">
            <a:spLocks noChangeArrowheads="1"/>
          </p:cNvSpPr>
          <p:nvPr/>
        </p:nvSpPr>
        <p:spPr bwMode="auto">
          <a:xfrm>
            <a:off x="160027" y="808304"/>
            <a:ext cx="478016"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TSGs</a:t>
            </a:r>
          </a:p>
        </p:txBody>
      </p:sp>
      <p:sp>
        <p:nvSpPr>
          <p:cNvPr id="19" name="Chevron 60">
            <a:extLst>
              <a:ext uri="{FF2B5EF4-FFF2-40B4-BE49-F238E27FC236}">
                <a16:creationId xmlns:a16="http://schemas.microsoft.com/office/drawing/2014/main" id="{CB90EF0C-C64F-7152-CE75-085A8D07693F}"/>
              </a:ext>
            </a:extLst>
          </p:cNvPr>
          <p:cNvSpPr/>
          <p:nvPr/>
        </p:nvSpPr>
        <p:spPr bwMode="auto">
          <a:xfrm>
            <a:off x="99350" y="2176120"/>
            <a:ext cx="2077149" cy="295545"/>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defTabSz="1219170">
              <a:defRPr/>
            </a:pPr>
            <a:r>
              <a:rPr lang="fr-FR" sz="1067" dirty="0">
                <a:solidFill>
                  <a:prstClr val="black"/>
                </a:solidFill>
                <a:latin typeface="Montserrat" panose="00000500000000000000" pitchFamily="50" charset="0"/>
                <a:ea typeface="ＭＳ Ｐゴシック" charset="-128"/>
                <a:cs typeface="Arial" pitchFamily="34" charset="0"/>
              </a:rPr>
              <a:t>SA1 5GA SID </a:t>
            </a:r>
            <a:r>
              <a:rPr lang="fr-FR" sz="1067" dirty="0" err="1">
                <a:solidFill>
                  <a:prstClr val="black"/>
                </a:solidFill>
                <a:latin typeface="Montserrat" panose="00000500000000000000" pitchFamily="50" charset="0"/>
                <a:ea typeface="ＭＳ Ｐゴシック" charset="-128"/>
                <a:cs typeface="Arial" pitchFamily="34" charset="0"/>
              </a:rPr>
              <a:t>definition</a:t>
            </a:r>
            <a:endParaRPr lang="fr-FR" sz="1067" dirty="0">
              <a:solidFill>
                <a:prstClr val="black"/>
              </a:solidFill>
              <a:latin typeface="Montserrat" panose="00000500000000000000" pitchFamily="50" charset="0"/>
              <a:ea typeface="ＭＳ Ｐゴシック" charset="-128"/>
              <a:cs typeface="Arial" pitchFamily="34" charset="0"/>
            </a:endParaRPr>
          </a:p>
        </p:txBody>
      </p:sp>
      <p:sp>
        <p:nvSpPr>
          <p:cNvPr id="14" name="Chevron 60">
            <a:extLst>
              <a:ext uri="{FF2B5EF4-FFF2-40B4-BE49-F238E27FC236}">
                <a16:creationId xmlns:a16="http://schemas.microsoft.com/office/drawing/2014/main" id="{FDFC1886-9F10-D55D-DCEA-0E0CFBB851F9}"/>
              </a:ext>
            </a:extLst>
          </p:cNvPr>
          <p:cNvSpPr/>
          <p:nvPr/>
        </p:nvSpPr>
        <p:spPr bwMode="auto">
          <a:xfrm>
            <a:off x="4362035" y="2170254"/>
            <a:ext cx="975784"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100%</a:t>
            </a:r>
          </a:p>
        </p:txBody>
      </p:sp>
      <p:sp>
        <p:nvSpPr>
          <p:cNvPr id="15" name="Chevron 60">
            <a:extLst>
              <a:ext uri="{FF2B5EF4-FFF2-40B4-BE49-F238E27FC236}">
                <a16:creationId xmlns:a16="http://schemas.microsoft.com/office/drawing/2014/main" id="{66943435-635F-E8CA-EEF6-6A85AF11A3EC}"/>
              </a:ext>
            </a:extLst>
          </p:cNvPr>
          <p:cNvSpPr/>
          <p:nvPr/>
        </p:nvSpPr>
        <p:spPr bwMode="auto">
          <a:xfrm>
            <a:off x="2059104" y="2175051"/>
            <a:ext cx="2492577"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SA1 5GA </a:t>
            </a:r>
            <a:r>
              <a:rPr lang="fr-FR" sz="1200" dirty="0" err="1">
                <a:solidFill>
                  <a:prstClr val="black"/>
                </a:solidFill>
                <a:latin typeface="Montserrat" panose="00000500000000000000" pitchFamily="50" charset="0"/>
                <a:ea typeface="ＭＳ Ｐゴシック" charset="-128"/>
                <a:cs typeface="Arial" pitchFamily="34" charset="0"/>
              </a:rPr>
              <a:t>Studies</a:t>
            </a:r>
            <a:r>
              <a:rPr lang="fr-FR" sz="1200" dirty="0">
                <a:solidFill>
                  <a:prstClr val="black"/>
                </a:solidFill>
                <a:latin typeface="Montserrat" panose="00000500000000000000" pitchFamily="50" charset="0"/>
                <a:ea typeface="ＭＳ Ｐゴシック" charset="-128"/>
                <a:cs typeface="Arial" pitchFamily="34" charset="0"/>
              </a:rPr>
              <a:t> + </a:t>
            </a:r>
            <a:r>
              <a:rPr lang="fr-FR" sz="1200" dirty="0" err="1">
                <a:solidFill>
                  <a:prstClr val="black"/>
                </a:solidFill>
                <a:latin typeface="Montserrat" panose="00000500000000000000" pitchFamily="50" charset="0"/>
                <a:ea typeface="ＭＳ Ｐゴシック" charset="-128"/>
                <a:cs typeface="Arial" pitchFamily="34" charset="0"/>
              </a:rPr>
              <a:t>Norm</a:t>
            </a:r>
            <a:r>
              <a:rPr lang="fr-FR" sz="1200" dirty="0">
                <a:solidFill>
                  <a:prstClr val="black"/>
                </a:solidFill>
                <a:latin typeface="Montserrat" panose="00000500000000000000" pitchFamily="50" charset="0"/>
                <a:ea typeface="ＭＳ Ｐゴシック" charset="-128"/>
                <a:cs typeface="Arial" pitchFamily="34" charset="0"/>
              </a:rPr>
              <a:t> 80%</a:t>
            </a:r>
          </a:p>
        </p:txBody>
      </p:sp>
      <p:sp>
        <p:nvSpPr>
          <p:cNvPr id="17479" name="Chevron 60">
            <a:extLst>
              <a:ext uri="{FF2B5EF4-FFF2-40B4-BE49-F238E27FC236}">
                <a16:creationId xmlns:a16="http://schemas.microsoft.com/office/drawing/2014/main" id="{E382B73F-88FF-5032-62B2-366A77A8E999}"/>
              </a:ext>
            </a:extLst>
          </p:cNvPr>
          <p:cNvSpPr/>
          <p:nvPr/>
        </p:nvSpPr>
        <p:spPr bwMode="auto">
          <a:xfrm>
            <a:off x="8391395" y="2802432"/>
            <a:ext cx="975784"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100%</a:t>
            </a:r>
          </a:p>
        </p:txBody>
      </p:sp>
      <p:sp>
        <p:nvSpPr>
          <p:cNvPr id="17480" name="Chevron 60">
            <a:extLst>
              <a:ext uri="{FF2B5EF4-FFF2-40B4-BE49-F238E27FC236}">
                <a16:creationId xmlns:a16="http://schemas.microsoft.com/office/drawing/2014/main" id="{C7198510-45BD-C822-BE2D-F03B2E32F4E6}"/>
              </a:ext>
            </a:extLst>
          </p:cNvPr>
          <p:cNvSpPr/>
          <p:nvPr/>
        </p:nvSpPr>
        <p:spPr bwMode="auto">
          <a:xfrm>
            <a:off x="5283203" y="2804788"/>
            <a:ext cx="3251196"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St. 2 (SA2, SA6, …) 5GA St.+</a:t>
            </a:r>
            <a:r>
              <a:rPr lang="fr-FR" sz="1200" dirty="0" err="1">
                <a:solidFill>
                  <a:prstClr val="black"/>
                </a:solidFill>
                <a:latin typeface="Montserrat" panose="00000500000000000000" pitchFamily="50" charset="0"/>
                <a:ea typeface="ＭＳ Ｐゴシック" charset="-128"/>
                <a:cs typeface="Arial" pitchFamily="34" charset="0"/>
              </a:rPr>
              <a:t>Norm</a:t>
            </a:r>
            <a:r>
              <a:rPr lang="fr-FR" sz="1200" dirty="0">
                <a:solidFill>
                  <a:prstClr val="black"/>
                </a:solidFill>
                <a:latin typeface="Montserrat" panose="00000500000000000000" pitchFamily="50" charset="0"/>
                <a:ea typeface="ＭＳ Ｐゴシック" charset="-128"/>
                <a:cs typeface="Arial" pitchFamily="34" charset="0"/>
              </a:rPr>
              <a:t> 80%</a:t>
            </a:r>
          </a:p>
        </p:txBody>
      </p:sp>
      <p:sp>
        <p:nvSpPr>
          <p:cNvPr id="17484" name="Chevron 60">
            <a:extLst>
              <a:ext uri="{FF2B5EF4-FFF2-40B4-BE49-F238E27FC236}">
                <a16:creationId xmlns:a16="http://schemas.microsoft.com/office/drawing/2014/main" id="{8D60D298-7107-495C-44F4-2BBB0286BC85}"/>
              </a:ext>
            </a:extLst>
          </p:cNvPr>
          <p:cNvSpPr/>
          <p:nvPr/>
        </p:nvSpPr>
        <p:spPr bwMode="auto">
          <a:xfrm>
            <a:off x="7799422" y="5031867"/>
            <a:ext cx="3191441"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Stage 3 5GA St + </a:t>
            </a:r>
            <a:r>
              <a:rPr lang="fr-FR" sz="1200" dirty="0" err="1">
                <a:solidFill>
                  <a:prstClr val="black"/>
                </a:solidFill>
                <a:latin typeface="Montserrat" panose="00000500000000000000" pitchFamily="50" charset="0"/>
                <a:ea typeface="ＭＳ Ｐゴシック" charset="-128"/>
                <a:cs typeface="Arial" pitchFamily="34" charset="0"/>
              </a:rPr>
              <a:t>Norm</a:t>
            </a:r>
            <a:endParaRPr lang="fr-FR" sz="1200" dirty="0">
              <a:solidFill>
                <a:prstClr val="black"/>
              </a:solidFill>
              <a:latin typeface="Montserrat" panose="00000500000000000000" pitchFamily="50" charset="0"/>
              <a:ea typeface="ＭＳ Ｐゴシック" charset="-128"/>
              <a:cs typeface="Arial" pitchFamily="34" charset="0"/>
            </a:endParaRPr>
          </a:p>
        </p:txBody>
      </p:sp>
      <p:grpSp>
        <p:nvGrpSpPr>
          <p:cNvPr id="32" name="Group 31">
            <a:extLst>
              <a:ext uri="{FF2B5EF4-FFF2-40B4-BE49-F238E27FC236}">
                <a16:creationId xmlns:a16="http://schemas.microsoft.com/office/drawing/2014/main" id="{E261DFA2-5EBE-0760-005F-090827A42373}"/>
              </a:ext>
            </a:extLst>
          </p:cNvPr>
          <p:cNvGrpSpPr/>
          <p:nvPr/>
        </p:nvGrpSpPr>
        <p:grpSpPr>
          <a:xfrm>
            <a:off x="9158089" y="930507"/>
            <a:ext cx="437940" cy="441216"/>
            <a:chOff x="7375213" y="745293"/>
            <a:chExt cx="328455" cy="330912"/>
          </a:xfrm>
        </p:grpSpPr>
        <p:sp>
          <p:nvSpPr>
            <p:cNvPr id="17490" name="TextBox 86">
              <a:extLst>
                <a:ext uri="{FF2B5EF4-FFF2-40B4-BE49-F238E27FC236}">
                  <a16:creationId xmlns:a16="http://schemas.microsoft.com/office/drawing/2014/main" id="{35BB9D75-F8E4-FE51-0578-EE1CE5798D03}"/>
                </a:ext>
              </a:extLst>
            </p:cNvPr>
            <p:cNvSpPr txBox="1">
              <a:spLocks noChangeArrowheads="1"/>
            </p:cNvSpPr>
            <p:nvPr/>
          </p:nvSpPr>
          <p:spPr bwMode="auto">
            <a:xfrm>
              <a:off x="7382097" y="745293"/>
              <a:ext cx="316433"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dirty="0">
                  <a:solidFill>
                    <a:prstClr val="black"/>
                  </a:solidFill>
                  <a:latin typeface="Montserrat" panose="00000500000000000000" pitchFamily="2" charset="0"/>
                </a:rPr>
                <a:t>#113</a:t>
              </a:r>
              <a:endParaRPr lang="en-GB" altLang="en-US" sz="533" dirty="0">
                <a:solidFill>
                  <a:prstClr val="black"/>
                </a:solidFill>
                <a:latin typeface="Montserrat" panose="00000500000000000000" pitchFamily="2" charset="0"/>
              </a:endParaRPr>
            </a:p>
          </p:txBody>
        </p:sp>
        <p:sp>
          <p:nvSpPr>
            <p:cNvPr id="17492" name="TextBox 66">
              <a:extLst>
                <a:ext uri="{FF2B5EF4-FFF2-40B4-BE49-F238E27FC236}">
                  <a16:creationId xmlns:a16="http://schemas.microsoft.com/office/drawing/2014/main" id="{52784947-6AA6-617B-CED1-6981515A19C7}"/>
                </a:ext>
              </a:extLst>
            </p:cNvPr>
            <p:cNvSpPr txBox="1">
              <a:spLocks noChangeArrowheads="1"/>
            </p:cNvSpPr>
            <p:nvPr/>
          </p:nvSpPr>
          <p:spPr bwMode="auto">
            <a:xfrm>
              <a:off x="7375213" y="899281"/>
              <a:ext cx="328455"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Sep.</a:t>
              </a:r>
            </a:p>
          </p:txBody>
        </p:sp>
      </p:grpSp>
      <p:grpSp>
        <p:nvGrpSpPr>
          <p:cNvPr id="36" name="Group 35">
            <a:extLst>
              <a:ext uri="{FF2B5EF4-FFF2-40B4-BE49-F238E27FC236}">
                <a16:creationId xmlns:a16="http://schemas.microsoft.com/office/drawing/2014/main" id="{15523F22-A626-40BA-8A66-0EF7EE745E28}"/>
              </a:ext>
            </a:extLst>
          </p:cNvPr>
          <p:cNvGrpSpPr/>
          <p:nvPr/>
        </p:nvGrpSpPr>
        <p:grpSpPr>
          <a:xfrm>
            <a:off x="9931704" y="930507"/>
            <a:ext cx="464285" cy="441216"/>
            <a:chOff x="8016563" y="745293"/>
            <a:chExt cx="348214" cy="330912"/>
          </a:xfrm>
        </p:grpSpPr>
        <p:sp>
          <p:nvSpPr>
            <p:cNvPr id="17491" name="TextBox 86">
              <a:extLst>
                <a:ext uri="{FF2B5EF4-FFF2-40B4-BE49-F238E27FC236}">
                  <a16:creationId xmlns:a16="http://schemas.microsoft.com/office/drawing/2014/main" id="{DADF5BC1-A476-EB24-2179-C4E5EBE78D55}"/>
                </a:ext>
              </a:extLst>
            </p:cNvPr>
            <p:cNvSpPr txBox="1">
              <a:spLocks noChangeArrowheads="1"/>
            </p:cNvSpPr>
            <p:nvPr/>
          </p:nvSpPr>
          <p:spPr bwMode="auto">
            <a:xfrm>
              <a:off x="8039928" y="745293"/>
              <a:ext cx="324849"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dirty="0">
                  <a:solidFill>
                    <a:prstClr val="black"/>
                  </a:solidFill>
                  <a:latin typeface="Montserrat" panose="00000500000000000000" pitchFamily="2" charset="0"/>
                </a:rPr>
                <a:t>#114</a:t>
              </a:r>
              <a:endParaRPr lang="en-GB" altLang="en-US" sz="533" dirty="0">
                <a:solidFill>
                  <a:prstClr val="black"/>
                </a:solidFill>
                <a:latin typeface="Montserrat" panose="00000500000000000000" pitchFamily="2" charset="0"/>
              </a:endParaRPr>
            </a:p>
          </p:txBody>
        </p:sp>
        <p:sp>
          <p:nvSpPr>
            <p:cNvPr id="17493" name="TextBox 71">
              <a:extLst>
                <a:ext uri="{FF2B5EF4-FFF2-40B4-BE49-F238E27FC236}">
                  <a16:creationId xmlns:a16="http://schemas.microsoft.com/office/drawing/2014/main" id="{FF47688E-A86E-2353-7C06-DBC3A3720639}"/>
                </a:ext>
              </a:extLst>
            </p:cNvPr>
            <p:cNvSpPr txBox="1">
              <a:spLocks noChangeArrowheads="1"/>
            </p:cNvSpPr>
            <p:nvPr/>
          </p:nvSpPr>
          <p:spPr bwMode="auto">
            <a:xfrm>
              <a:off x="8016563" y="899281"/>
              <a:ext cx="336872"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Dec.</a:t>
              </a:r>
            </a:p>
          </p:txBody>
        </p:sp>
      </p:grpSp>
      <p:sp>
        <p:nvSpPr>
          <p:cNvPr id="17497" name="TextBox 86">
            <a:extLst>
              <a:ext uri="{FF2B5EF4-FFF2-40B4-BE49-F238E27FC236}">
                <a16:creationId xmlns:a16="http://schemas.microsoft.com/office/drawing/2014/main" id="{5357307E-DFB7-4014-E67F-B234B2ED5CB5}"/>
              </a:ext>
            </a:extLst>
          </p:cNvPr>
          <p:cNvSpPr txBox="1">
            <a:spLocks noChangeArrowheads="1"/>
          </p:cNvSpPr>
          <p:nvPr/>
        </p:nvSpPr>
        <p:spPr bwMode="auto">
          <a:xfrm>
            <a:off x="10748805" y="948569"/>
            <a:ext cx="42191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dirty="0">
                <a:solidFill>
                  <a:prstClr val="black"/>
                </a:solidFill>
                <a:latin typeface="Montserrat" panose="00000500000000000000" pitchFamily="2" charset="0"/>
              </a:rPr>
              <a:t>#115</a:t>
            </a:r>
            <a:endParaRPr lang="en-GB" altLang="en-US" sz="533" dirty="0">
              <a:solidFill>
                <a:prstClr val="black"/>
              </a:solidFill>
              <a:latin typeface="Montserrat" panose="00000500000000000000" pitchFamily="2" charset="0"/>
            </a:endParaRPr>
          </a:p>
        </p:txBody>
      </p:sp>
      <p:sp>
        <p:nvSpPr>
          <p:cNvPr id="17498" name="TextBox 60">
            <a:extLst>
              <a:ext uri="{FF2B5EF4-FFF2-40B4-BE49-F238E27FC236}">
                <a16:creationId xmlns:a16="http://schemas.microsoft.com/office/drawing/2014/main" id="{7AF265C0-820D-2759-0403-8611A7BA1C4E}"/>
              </a:ext>
            </a:extLst>
          </p:cNvPr>
          <p:cNvSpPr txBox="1">
            <a:spLocks noChangeArrowheads="1"/>
          </p:cNvSpPr>
          <p:nvPr/>
        </p:nvSpPr>
        <p:spPr bwMode="auto">
          <a:xfrm>
            <a:off x="10765026" y="1153887"/>
            <a:ext cx="44275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Mar.</a:t>
            </a:r>
          </a:p>
        </p:txBody>
      </p:sp>
      <p:sp>
        <p:nvSpPr>
          <p:cNvPr id="17502" name="TextBox 60">
            <a:extLst>
              <a:ext uri="{FF2B5EF4-FFF2-40B4-BE49-F238E27FC236}">
                <a16:creationId xmlns:a16="http://schemas.microsoft.com/office/drawing/2014/main" id="{C355434E-FF94-C598-923E-8C580DCE396C}"/>
              </a:ext>
            </a:extLst>
          </p:cNvPr>
          <p:cNvSpPr txBox="1">
            <a:spLocks noChangeArrowheads="1"/>
          </p:cNvSpPr>
          <p:nvPr/>
        </p:nvSpPr>
        <p:spPr bwMode="auto">
          <a:xfrm>
            <a:off x="11551907" y="1131308"/>
            <a:ext cx="40588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Jun</a:t>
            </a:r>
          </a:p>
        </p:txBody>
      </p:sp>
      <p:sp>
        <p:nvSpPr>
          <p:cNvPr id="38" name="Chevron 60">
            <a:extLst>
              <a:ext uri="{FF2B5EF4-FFF2-40B4-BE49-F238E27FC236}">
                <a16:creationId xmlns:a16="http://schemas.microsoft.com/office/drawing/2014/main" id="{45312065-6CBD-33B4-1D64-1C5F55E68AA2}"/>
              </a:ext>
            </a:extLst>
          </p:cNvPr>
          <p:cNvSpPr/>
          <p:nvPr/>
        </p:nvSpPr>
        <p:spPr bwMode="auto">
          <a:xfrm>
            <a:off x="5401056" y="3959762"/>
            <a:ext cx="4749912" cy="29273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RAN1</a:t>
            </a:r>
          </a:p>
        </p:txBody>
      </p:sp>
      <p:sp>
        <p:nvSpPr>
          <p:cNvPr id="39" name="Chevron 60">
            <a:extLst>
              <a:ext uri="{FF2B5EF4-FFF2-40B4-BE49-F238E27FC236}">
                <a16:creationId xmlns:a16="http://schemas.microsoft.com/office/drawing/2014/main" id="{23AA6E87-D2AB-0497-606D-17BBDD9C183D}"/>
              </a:ext>
            </a:extLst>
          </p:cNvPr>
          <p:cNvSpPr/>
          <p:nvPr/>
        </p:nvSpPr>
        <p:spPr bwMode="auto">
          <a:xfrm>
            <a:off x="6144769" y="4506635"/>
            <a:ext cx="4846095" cy="279967"/>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RAN </a:t>
            </a:r>
            <a:r>
              <a:rPr lang="fr-FR" sz="1200" dirty="0" err="1">
                <a:solidFill>
                  <a:prstClr val="black"/>
                </a:solidFill>
                <a:latin typeface="Montserrat" panose="00000500000000000000" pitchFamily="50" charset="0"/>
                <a:ea typeface="ＭＳ Ｐゴシック" charset="-128"/>
                <a:cs typeface="Arial" pitchFamily="34" charset="0"/>
              </a:rPr>
              <a:t>Completion</a:t>
            </a:r>
            <a:r>
              <a:rPr lang="fr-FR" sz="1200" dirty="0">
                <a:solidFill>
                  <a:prstClr val="black"/>
                </a:solidFill>
                <a:latin typeface="Montserrat" panose="00000500000000000000" pitchFamily="50" charset="0"/>
                <a:ea typeface="ＭＳ Ｐゴシック" charset="-128"/>
                <a:cs typeface="Arial" pitchFamily="34" charset="0"/>
              </a:rPr>
              <a:t> (RAN2/3/4core)</a:t>
            </a:r>
          </a:p>
        </p:txBody>
      </p:sp>
      <p:sp>
        <p:nvSpPr>
          <p:cNvPr id="41" name="TextBox 86">
            <a:extLst>
              <a:ext uri="{FF2B5EF4-FFF2-40B4-BE49-F238E27FC236}">
                <a16:creationId xmlns:a16="http://schemas.microsoft.com/office/drawing/2014/main" id="{E7CFFE9A-BA11-5507-66C4-463BFE813E92}"/>
              </a:ext>
            </a:extLst>
          </p:cNvPr>
          <p:cNvSpPr txBox="1">
            <a:spLocks noChangeArrowheads="1"/>
          </p:cNvSpPr>
          <p:nvPr/>
        </p:nvSpPr>
        <p:spPr bwMode="auto">
          <a:xfrm>
            <a:off x="11518559" y="944053"/>
            <a:ext cx="42672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dirty="0">
                <a:solidFill>
                  <a:prstClr val="black"/>
                </a:solidFill>
                <a:latin typeface="Montserrat" panose="00000500000000000000" pitchFamily="2" charset="0"/>
              </a:rPr>
              <a:t>#116</a:t>
            </a:r>
            <a:endParaRPr lang="en-GB" altLang="en-US" sz="533" dirty="0">
              <a:solidFill>
                <a:prstClr val="black"/>
              </a:solidFill>
              <a:latin typeface="Montserrat" panose="00000500000000000000" pitchFamily="2" charset="0"/>
            </a:endParaRPr>
          </a:p>
        </p:txBody>
      </p:sp>
      <p:cxnSp>
        <p:nvCxnSpPr>
          <p:cNvPr id="46" name="Straight Connector 114">
            <a:extLst>
              <a:ext uri="{FF2B5EF4-FFF2-40B4-BE49-F238E27FC236}">
                <a16:creationId xmlns:a16="http://schemas.microsoft.com/office/drawing/2014/main" id="{651AFA73-F0D3-3C1E-F07B-8562524BC031}"/>
              </a:ext>
            </a:extLst>
          </p:cNvPr>
          <p:cNvCxnSpPr>
            <a:cxnSpLocks noChangeShapeType="1"/>
          </p:cNvCxnSpPr>
          <p:nvPr/>
        </p:nvCxnSpPr>
        <p:spPr bwMode="auto">
          <a:xfrm>
            <a:off x="2914825" y="1436095"/>
            <a:ext cx="0" cy="5242408"/>
          </a:xfrm>
          <a:prstGeom prst="line">
            <a:avLst/>
          </a:prstGeom>
          <a:noFill/>
          <a:ln w="9525" algn="ctr">
            <a:solidFill>
              <a:schemeClr val="accent4">
                <a:lumMod val="40000"/>
                <a:lumOff val="60000"/>
              </a:schemeClr>
            </a:solidFill>
            <a:prstDash val="dash"/>
            <a:round/>
            <a:headEnd/>
            <a:tailEnd/>
          </a:ln>
        </p:spPr>
      </p:cxnSp>
      <p:cxnSp>
        <p:nvCxnSpPr>
          <p:cNvPr id="48" name="Straight Connector 114">
            <a:extLst>
              <a:ext uri="{FF2B5EF4-FFF2-40B4-BE49-F238E27FC236}">
                <a16:creationId xmlns:a16="http://schemas.microsoft.com/office/drawing/2014/main" id="{2A413990-7B6F-5FC0-02A3-545705497B65}"/>
              </a:ext>
            </a:extLst>
          </p:cNvPr>
          <p:cNvCxnSpPr>
            <a:cxnSpLocks noChangeShapeType="1"/>
          </p:cNvCxnSpPr>
          <p:nvPr/>
        </p:nvCxnSpPr>
        <p:spPr bwMode="auto">
          <a:xfrm>
            <a:off x="4528785" y="1436095"/>
            <a:ext cx="0" cy="5242408"/>
          </a:xfrm>
          <a:prstGeom prst="line">
            <a:avLst/>
          </a:prstGeom>
          <a:noFill/>
          <a:ln w="9525" algn="ctr">
            <a:solidFill>
              <a:schemeClr val="accent4">
                <a:lumMod val="40000"/>
                <a:lumOff val="60000"/>
              </a:schemeClr>
            </a:solidFill>
            <a:prstDash val="dash"/>
            <a:round/>
            <a:headEnd/>
            <a:tailEnd/>
          </a:ln>
        </p:spPr>
      </p:cxnSp>
      <p:cxnSp>
        <p:nvCxnSpPr>
          <p:cNvPr id="49" name="Straight Connector 114">
            <a:extLst>
              <a:ext uri="{FF2B5EF4-FFF2-40B4-BE49-F238E27FC236}">
                <a16:creationId xmlns:a16="http://schemas.microsoft.com/office/drawing/2014/main" id="{E57E96D9-2BD0-D27A-86EA-0E49CF66F1B4}"/>
              </a:ext>
            </a:extLst>
          </p:cNvPr>
          <p:cNvCxnSpPr>
            <a:cxnSpLocks noChangeShapeType="1"/>
          </p:cNvCxnSpPr>
          <p:nvPr/>
        </p:nvCxnSpPr>
        <p:spPr bwMode="auto">
          <a:xfrm>
            <a:off x="5335765" y="1436095"/>
            <a:ext cx="0" cy="5242408"/>
          </a:xfrm>
          <a:prstGeom prst="line">
            <a:avLst/>
          </a:prstGeom>
          <a:noFill/>
          <a:ln w="9525" algn="ctr">
            <a:solidFill>
              <a:schemeClr val="accent4">
                <a:lumMod val="40000"/>
                <a:lumOff val="60000"/>
              </a:schemeClr>
            </a:solidFill>
            <a:prstDash val="dash"/>
            <a:round/>
            <a:headEnd/>
            <a:tailEnd/>
          </a:ln>
        </p:spPr>
      </p:cxnSp>
      <p:cxnSp>
        <p:nvCxnSpPr>
          <p:cNvPr id="50" name="Straight Connector 114">
            <a:extLst>
              <a:ext uri="{FF2B5EF4-FFF2-40B4-BE49-F238E27FC236}">
                <a16:creationId xmlns:a16="http://schemas.microsoft.com/office/drawing/2014/main" id="{0B518462-35CA-01DF-E3DA-79CF4D1A67DB}"/>
              </a:ext>
            </a:extLst>
          </p:cNvPr>
          <p:cNvCxnSpPr>
            <a:cxnSpLocks noChangeShapeType="1"/>
          </p:cNvCxnSpPr>
          <p:nvPr/>
        </p:nvCxnSpPr>
        <p:spPr bwMode="auto">
          <a:xfrm>
            <a:off x="6142745" y="1436095"/>
            <a:ext cx="0" cy="5242408"/>
          </a:xfrm>
          <a:prstGeom prst="line">
            <a:avLst/>
          </a:prstGeom>
          <a:noFill/>
          <a:ln w="9525" algn="ctr">
            <a:solidFill>
              <a:schemeClr val="accent4">
                <a:lumMod val="40000"/>
                <a:lumOff val="60000"/>
              </a:schemeClr>
            </a:solidFill>
            <a:prstDash val="dash"/>
            <a:round/>
            <a:headEnd/>
            <a:tailEnd/>
          </a:ln>
        </p:spPr>
      </p:cxnSp>
      <p:cxnSp>
        <p:nvCxnSpPr>
          <p:cNvPr id="51" name="Straight Connector 114">
            <a:extLst>
              <a:ext uri="{FF2B5EF4-FFF2-40B4-BE49-F238E27FC236}">
                <a16:creationId xmlns:a16="http://schemas.microsoft.com/office/drawing/2014/main" id="{A3B6C350-D29D-A509-A057-DD254318F84D}"/>
              </a:ext>
            </a:extLst>
          </p:cNvPr>
          <p:cNvCxnSpPr>
            <a:cxnSpLocks noChangeShapeType="1"/>
          </p:cNvCxnSpPr>
          <p:nvPr/>
        </p:nvCxnSpPr>
        <p:spPr bwMode="auto">
          <a:xfrm>
            <a:off x="7756705" y="1436095"/>
            <a:ext cx="0" cy="5242408"/>
          </a:xfrm>
          <a:prstGeom prst="line">
            <a:avLst/>
          </a:prstGeom>
          <a:noFill/>
          <a:ln w="9525" algn="ctr">
            <a:solidFill>
              <a:schemeClr val="accent4">
                <a:lumMod val="40000"/>
                <a:lumOff val="60000"/>
              </a:schemeClr>
            </a:solidFill>
            <a:prstDash val="dash"/>
            <a:round/>
            <a:headEnd/>
            <a:tailEnd/>
          </a:ln>
        </p:spPr>
      </p:cxnSp>
      <p:cxnSp>
        <p:nvCxnSpPr>
          <p:cNvPr id="52" name="Straight Connector 114">
            <a:extLst>
              <a:ext uri="{FF2B5EF4-FFF2-40B4-BE49-F238E27FC236}">
                <a16:creationId xmlns:a16="http://schemas.microsoft.com/office/drawing/2014/main" id="{66E04F16-36C6-027F-9585-CF454FC4A2D0}"/>
              </a:ext>
            </a:extLst>
          </p:cNvPr>
          <p:cNvCxnSpPr>
            <a:cxnSpLocks noChangeShapeType="1"/>
          </p:cNvCxnSpPr>
          <p:nvPr/>
        </p:nvCxnSpPr>
        <p:spPr bwMode="auto">
          <a:xfrm>
            <a:off x="8563685" y="1436095"/>
            <a:ext cx="0" cy="5242408"/>
          </a:xfrm>
          <a:prstGeom prst="line">
            <a:avLst/>
          </a:prstGeom>
          <a:noFill/>
          <a:ln w="9525" algn="ctr">
            <a:solidFill>
              <a:schemeClr val="accent4">
                <a:lumMod val="40000"/>
                <a:lumOff val="60000"/>
              </a:schemeClr>
            </a:solidFill>
            <a:prstDash val="dash"/>
            <a:round/>
            <a:headEnd/>
            <a:tailEnd/>
          </a:ln>
        </p:spPr>
      </p:cxnSp>
      <p:cxnSp>
        <p:nvCxnSpPr>
          <p:cNvPr id="53" name="Straight Connector 114">
            <a:extLst>
              <a:ext uri="{FF2B5EF4-FFF2-40B4-BE49-F238E27FC236}">
                <a16:creationId xmlns:a16="http://schemas.microsoft.com/office/drawing/2014/main" id="{DE683D18-B47F-D070-F845-F7E8B61125EA}"/>
              </a:ext>
            </a:extLst>
          </p:cNvPr>
          <p:cNvCxnSpPr>
            <a:cxnSpLocks noChangeShapeType="1"/>
          </p:cNvCxnSpPr>
          <p:nvPr/>
        </p:nvCxnSpPr>
        <p:spPr bwMode="auto">
          <a:xfrm>
            <a:off x="9370665" y="1436095"/>
            <a:ext cx="0" cy="5242408"/>
          </a:xfrm>
          <a:prstGeom prst="line">
            <a:avLst/>
          </a:prstGeom>
          <a:noFill/>
          <a:ln w="9525" algn="ctr">
            <a:solidFill>
              <a:schemeClr val="accent4">
                <a:lumMod val="40000"/>
                <a:lumOff val="60000"/>
              </a:schemeClr>
            </a:solidFill>
            <a:prstDash val="dash"/>
            <a:round/>
            <a:headEnd/>
            <a:tailEnd/>
          </a:ln>
        </p:spPr>
      </p:cxnSp>
      <p:cxnSp>
        <p:nvCxnSpPr>
          <p:cNvPr id="54" name="Straight Connector 114">
            <a:extLst>
              <a:ext uri="{FF2B5EF4-FFF2-40B4-BE49-F238E27FC236}">
                <a16:creationId xmlns:a16="http://schemas.microsoft.com/office/drawing/2014/main" id="{65ECC03C-392D-C70D-4A68-5DA2FD703EF7}"/>
              </a:ext>
            </a:extLst>
          </p:cNvPr>
          <p:cNvCxnSpPr>
            <a:cxnSpLocks noChangeShapeType="1"/>
          </p:cNvCxnSpPr>
          <p:nvPr/>
        </p:nvCxnSpPr>
        <p:spPr bwMode="auto">
          <a:xfrm>
            <a:off x="10984625" y="1436095"/>
            <a:ext cx="0" cy="5242408"/>
          </a:xfrm>
          <a:prstGeom prst="line">
            <a:avLst/>
          </a:prstGeom>
          <a:noFill/>
          <a:ln w="9525" algn="ctr">
            <a:solidFill>
              <a:schemeClr val="accent4">
                <a:lumMod val="40000"/>
                <a:lumOff val="60000"/>
              </a:schemeClr>
            </a:solidFill>
            <a:prstDash val="dash"/>
            <a:round/>
            <a:headEnd/>
            <a:tailEnd/>
          </a:ln>
        </p:spPr>
      </p:cxnSp>
      <p:cxnSp>
        <p:nvCxnSpPr>
          <p:cNvPr id="55" name="Straight Connector 114">
            <a:extLst>
              <a:ext uri="{FF2B5EF4-FFF2-40B4-BE49-F238E27FC236}">
                <a16:creationId xmlns:a16="http://schemas.microsoft.com/office/drawing/2014/main" id="{9C497097-315E-8A6D-769F-09FBCED69F51}"/>
              </a:ext>
            </a:extLst>
          </p:cNvPr>
          <p:cNvCxnSpPr>
            <a:cxnSpLocks noChangeShapeType="1"/>
          </p:cNvCxnSpPr>
          <p:nvPr/>
        </p:nvCxnSpPr>
        <p:spPr bwMode="auto">
          <a:xfrm>
            <a:off x="11791612" y="1436095"/>
            <a:ext cx="0" cy="5242408"/>
          </a:xfrm>
          <a:prstGeom prst="line">
            <a:avLst/>
          </a:prstGeom>
          <a:noFill/>
          <a:ln w="9525" algn="ctr">
            <a:solidFill>
              <a:schemeClr val="accent4">
                <a:lumMod val="40000"/>
                <a:lumOff val="60000"/>
              </a:schemeClr>
            </a:solidFill>
            <a:prstDash val="dash"/>
            <a:round/>
            <a:headEnd/>
            <a:tailEnd/>
          </a:ln>
        </p:spPr>
      </p:cxnSp>
      <p:cxnSp>
        <p:nvCxnSpPr>
          <p:cNvPr id="57" name="Straight Connector 114">
            <a:extLst>
              <a:ext uri="{FF2B5EF4-FFF2-40B4-BE49-F238E27FC236}">
                <a16:creationId xmlns:a16="http://schemas.microsoft.com/office/drawing/2014/main" id="{71746959-D045-E5B5-AFE7-E047AC2F1E3F}"/>
              </a:ext>
            </a:extLst>
          </p:cNvPr>
          <p:cNvCxnSpPr>
            <a:cxnSpLocks noChangeShapeType="1"/>
          </p:cNvCxnSpPr>
          <p:nvPr/>
        </p:nvCxnSpPr>
        <p:spPr bwMode="auto">
          <a:xfrm>
            <a:off x="6949725" y="1436095"/>
            <a:ext cx="0" cy="5197252"/>
          </a:xfrm>
          <a:prstGeom prst="line">
            <a:avLst/>
          </a:prstGeom>
          <a:noFill/>
          <a:ln w="28575" algn="ctr">
            <a:solidFill>
              <a:schemeClr val="accent4">
                <a:lumMod val="40000"/>
                <a:lumOff val="60000"/>
              </a:schemeClr>
            </a:solidFill>
            <a:round/>
            <a:headEnd/>
            <a:tailEnd/>
          </a:ln>
        </p:spPr>
      </p:cxnSp>
      <p:cxnSp>
        <p:nvCxnSpPr>
          <p:cNvPr id="59" name="Straight Connector 114">
            <a:extLst>
              <a:ext uri="{FF2B5EF4-FFF2-40B4-BE49-F238E27FC236}">
                <a16:creationId xmlns:a16="http://schemas.microsoft.com/office/drawing/2014/main" id="{2C79B9F4-97F9-05EA-B005-992434CCBE58}"/>
              </a:ext>
            </a:extLst>
          </p:cNvPr>
          <p:cNvCxnSpPr>
            <a:cxnSpLocks noChangeShapeType="1"/>
          </p:cNvCxnSpPr>
          <p:nvPr/>
        </p:nvCxnSpPr>
        <p:spPr bwMode="auto">
          <a:xfrm>
            <a:off x="10177645" y="1436095"/>
            <a:ext cx="0" cy="5197252"/>
          </a:xfrm>
          <a:prstGeom prst="line">
            <a:avLst/>
          </a:prstGeom>
          <a:noFill/>
          <a:ln w="28575" algn="ctr">
            <a:solidFill>
              <a:schemeClr val="accent4">
                <a:lumMod val="40000"/>
                <a:lumOff val="60000"/>
              </a:schemeClr>
            </a:solidFill>
            <a:round/>
            <a:headEnd/>
            <a:tailEnd/>
          </a:ln>
        </p:spPr>
      </p:cxnSp>
      <p:sp>
        <p:nvSpPr>
          <p:cNvPr id="63" name="Chevron 60">
            <a:extLst>
              <a:ext uri="{FF2B5EF4-FFF2-40B4-BE49-F238E27FC236}">
                <a16:creationId xmlns:a16="http://schemas.microsoft.com/office/drawing/2014/main" id="{5AB410C4-DC1B-63D4-AFC3-C2F711FCDC67}"/>
              </a:ext>
            </a:extLst>
          </p:cNvPr>
          <p:cNvSpPr/>
          <p:nvPr/>
        </p:nvSpPr>
        <p:spPr bwMode="auto">
          <a:xfrm>
            <a:off x="6809465" y="3502978"/>
            <a:ext cx="1002447" cy="295545"/>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89500"/>
              <a:gd name="connsiteY0" fmla="*/ 0 h 222250"/>
              <a:gd name="connsiteX1" fmla="*/ 1467062 w 1689500"/>
              <a:gd name="connsiteY1" fmla="*/ 0 h 222250"/>
              <a:gd name="connsiteX2" fmla="*/ 1689500 w 1689500"/>
              <a:gd name="connsiteY2" fmla="*/ 111126 h 222250"/>
              <a:gd name="connsiteX3" fmla="*/ 1467062 w 1689500"/>
              <a:gd name="connsiteY3" fmla="*/ 222250 h 222250"/>
              <a:gd name="connsiteX4" fmla="*/ 0 w 1689500"/>
              <a:gd name="connsiteY4" fmla="*/ 222250 h 222250"/>
              <a:gd name="connsiteX5" fmla="*/ 26818 w 1689500"/>
              <a:gd name="connsiteY5" fmla="*/ 98155 h 222250"/>
              <a:gd name="connsiteX6" fmla="*/ 0 w 1689500"/>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500" h="222250">
                <a:moveTo>
                  <a:pt x="0" y="0"/>
                </a:moveTo>
                <a:lnTo>
                  <a:pt x="1467062" y="0"/>
                </a:lnTo>
                <a:lnTo>
                  <a:pt x="1689500"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defTabSz="1219170">
              <a:defRPr/>
            </a:pPr>
            <a:r>
              <a:rPr lang="fr-FR" sz="1067" dirty="0">
                <a:solidFill>
                  <a:prstClr val="black"/>
                </a:solidFill>
                <a:latin typeface="Montserrat" panose="00000500000000000000" pitchFamily="50" charset="0"/>
                <a:ea typeface="ＭＳ Ｐゴシック" charset="-128"/>
                <a:cs typeface="Arial" pitchFamily="34" charset="0"/>
              </a:rPr>
              <a:t>RAN4 C.def.</a:t>
            </a:r>
          </a:p>
        </p:txBody>
      </p:sp>
      <p:sp>
        <p:nvSpPr>
          <p:cNvPr id="9248" name="Chevron 60">
            <a:extLst>
              <a:ext uri="{FF2B5EF4-FFF2-40B4-BE49-F238E27FC236}">
                <a16:creationId xmlns:a16="http://schemas.microsoft.com/office/drawing/2014/main" id="{F94E59AC-70F6-5A8F-3EB3-2B4249484BEC}"/>
              </a:ext>
            </a:extLst>
          </p:cNvPr>
          <p:cNvSpPr/>
          <p:nvPr/>
        </p:nvSpPr>
        <p:spPr bwMode="auto">
          <a:xfrm>
            <a:off x="10873458" y="4489031"/>
            <a:ext cx="945161" cy="27996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defTabSz="1219170">
              <a:defRPr/>
            </a:pPr>
            <a:r>
              <a:rPr lang="fr-FR" sz="933" dirty="0">
                <a:solidFill>
                  <a:prstClr val="black"/>
                </a:solidFill>
                <a:latin typeface="Montserrat" panose="00000500000000000000" pitchFamily="50" charset="0"/>
                <a:ea typeface="ＭＳ Ｐゴシック" charset="-128"/>
                <a:cs typeface="Arial" pitchFamily="34" charset="0"/>
              </a:rPr>
              <a:t>RAN4 Perf</a:t>
            </a:r>
          </a:p>
        </p:txBody>
      </p:sp>
      <p:sp>
        <p:nvSpPr>
          <p:cNvPr id="62" name="Chevron 60">
            <a:extLst>
              <a:ext uri="{FF2B5EF4-FFF2-40B4-BE49-F238E27FC236}">
                <a16:creationId xmlns:a16="http://schemas.microsoft.com/office/drawing/2014/main" id="{0801A27C-E3C7-61B4-5E0A-B7DBCAE7D26C}"/>
              </a:ext>
            </a:extLst>
          </p:cNvPr>
          <p:cNvSpPr/>
          <p:nvPr/>
        </p:nvSpPr>
        <p:spPr bwMode="auto">
          <a:xfrm>
            <a:off x="5359971" y="3502817"/>
            <a:ext cx="1612047" cy="295545"/>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1837"/>
              <a:gd name="connsiteY0" fmla="*/ 0 h 222250"/>
              <a:gd name="connsiteX1" fmla="*/ 1467062 w 1601837"/>
              <a:gd name="connsiteY1" fmla="*/ 0 h 222250"/>
              <a:gd name="connsiteX2" fmla="*/ 1601837 w 1601837"/>
              <a:gd name="connsiteY2" fmla="*/ 111126 h 222250"/>
              <a:gd name="connsiteX3" fmla="*/ 1467062 w 1601837"/>
              <a:gd name="connsiteY3" fmla="*/ 222250 h 222250"/>
              <a:gd name="connsiteX4" fmla="*/ 0 w 1601837"/>
              <a:gd name="connsiteY4" fmla="*/ 222250 h 222250"/>
              <a:gd name="connsiteX5" fmla="*/ 26818 w 1601837"/>
              <a:gd name="connsiteY5" fmla="*/ 98155 h 222250"/>
              <a:gd name="connsiteX6" fmla="*/ 0 w 160183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37" h="222250">
                <a:moveTo>
                  <a:pt x="0" y="0"/>
                </a:moveTo>
                <a:lnTo>
                  <a:pt x="1467062" y="0"/>
                </a:lnTo>
                <a:lnTo>
                  <a:pt x="1601837"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defTabSz="1219170">
              <a:defRPr/>
            </a:pPr>
            <a:r>
              <a:rPr lang="fr-FR" sz="1067" dirty="0">
                <a:solidFill>
                  <a:prstClr val="black"/>
                </a:solidFill>
                <a:latin typeface="Montserrat" panose="00000500000000000000" pitchFamily="50" charset="0"/>
                <a:ea typeface="ＭＳ Ｐゴシック" charset="-128"/>
                <a:cs typeface="Arial" pitchFamily="34" charset="0"/>
              </a:rPr>
              <a:t>RP Content </a:t>
            </a:r>
            <a:r>
              <a:rPr lang="fr-FR" sz="1067" dirty="0" err="1">
                <a:solidFill>
                  <a:prstClr val="black"/>
                </a:solidFill>
                <a:latin typeface="Montserrat" panose="00000500000000000000" pitchFamily="50" charset="0"/>
                <a:ea typeface="ＭＳ Ｐゴシック" charset="-128"/>
                <a:cs typeface="Arial" pitchFamily="34" charset="0"/>
              </a:rPr>
              <a:t>def</a:t>
            </a:r>
            <a:r>
              <a:rPr lang="fr-FR" sz="1067" dirty="0">
                <a:solidFill>
                  <a:prstClr val="black"/>
                </a:solidFill>
                <a:latin typeface="Montserrat" panose="00000500000000000000" pitchFamily="50" charset="0"/>
                <a:ea typeface="ＭＳ Ｐゴシック" charset="-128"/>
                <a:cs typeface="Arial" pitchFamily="34" charset="0"/>
              </a:rPr>
              <a:t>.</a:t>
            </a:r>
          </a:p>
        </p:txBody>
      </p:sp>
      <p:cxnSp>
        <p:nvCxnSpPr>
          <p:cNvPr id="9258" name="Straight Connector 9257">
            <a:extLst>
              <a:ext uri="{FF2B5EF4-FFF2-40B4-BE49-F238E27FC236}">
                <a16:creationId xmlns:a16="http://schemas.microsoft.com/office/drawing/2014/main" id="{B3D2C5F5-C828-910F-2389-D3361E4D9E0A}"/>
              </a:ext>
            </a:extLst>
          </p:cNvPr>
          <p:cNvCxnSpPr>
            <a:cxnSpLocks/>
          </p:cNvCxnSpPr>
          <p:nvPr/>
        </p:nvCxnSpPr>
        <p:spPr bwMode="auto">
          <a:xfrm>
            <a:off x="3737611" y="748757"/>
            <a:ext cx="3112477"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259" name="TextBox 9258">
            <a:extLst>
              <a:ext uri="{FF2B5EF4-FFF2-40B4-BE49-F238E27FC236}">
                <a16:creationId xmlns:a16="http://schemas.microsoft.com/office/drawing/2014/main" id="{F81E3299-24A4-DF10-CECA-31D007D89477}"/>
              </a:ext>
            </a:extLst>
          </p:cNvPr>
          <p:cNvSpPr txBox="1"/>
          <p:nvPr/>
        </p:nvSpPr>
        <p:spPr>
          <a:xfrm>
            <a:off x="4934373" y="585775"/>
            <a:ext cx="590226"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2025</a:t>
            </a:r>
          </a:p>
        </p:txBody>
      </p:sp>
      <p:cxnSp>
        <p:nvCxnSpPr>
          <p:cNvPr id="9260" name="Straight Connector 9259">
            <a:extLst>
              <a:ext uri="{FF2B5EF4-FFF2-40B4-BE49-F238E27FC236}">
                <a16:creationId xmlns:a16="http://schemas.microsoft.com/office/drawing/2014/main" id="{0C7B2277-0162-5EBE-D8FF-C790B09D2D58}"/>
              </a:ext>
            </a:extLst>
          </p:cNvPr>
          <p:cNvCxnSpPr>
            <a:cxnSpLocks/>
          </p:cNvCxnSpPr>
          <p:nvPr/>
        </p:nvCxnSpPr>
        <p:spPr bwMode="auto">
          <a:xfrm>
            <a:off x="6939135" y="753280"/>
            <a:ext cx="3112477"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261" name="TextBox 9260">
            <a:extLst>
              <a:ext uri="{FF2B5EF4-FFF2-40B4-BE49-F238E27FC236}">
                <a16:creationId xmlns:a16="http://schemas.microsoft.com/office/drawing/2014/main" id="{4FC19360-BDB4-2F9F-BCF6-7F93FDEE6550}"/>
              </a:ext>
            </a:extLst>
          </p:cNvPr>
          <p:cNvSpPr txBox="1"/>
          <p:nvPr/>
        </p:nvSpPr>
        <p:spPr>
          <a:xfrm>
            <a:off x="8135898" y="590298"/>
            <a:ext cx="598241"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2026</a:t>
            </a:r>
          </a:p>
        </p:txBody>
      </p:sp>
      <p:cxnSp>
        <p:nvCxnSpPr>
          <p:cNvPr id="9262" name="Straight Connector 9261">
            <a:extLst>
              <a:ext uri="{FF2B5EF4-FFF2-40B4-BE49-F238E27FC236}">
                <a16:creationId xmlns:a16="http://schemas.microsoft.com/office/drawing/2014/main" id="{5BA0E2EC-7BB4-F154-F288-F7C6185809BE}"/>
              </a:ext>
            </a:extLst>
          </p:cNvPr>
          <p:cNvCxnSpPr>
            <a:cxnSpLocks/>
          </p:cNvCxnSpPr>
          <p:nvPr/>
        </p:nvCxnSpPr>
        <p:spPr bwMode="auto">
          <a:xfrm>
            <a:off x="10131627" y="739739"/>
            <a:ext cx="1988124"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263" name="TextBox 9262">
            <a:extLst>
              <a:ext uri="{FF2B5EF4-FFF2-40B4-BE49-F238E27FC236}">
                <a16:creationId xmlns:a16="http://schemas.microsoft.com/office/drawing/2014/main" id="{4B4B98A0-23F0-642A-193B-29EEB7C93F6F}"/>
              </a:ext>
            </a:extLst>
          </p:cNvPr>
          <p:cNvSpPr txBox="1"/>
          <p:nvPr/>
        </p:nvSpPr>
        <p:spPr>
          <a:xfrm>
            <a:off x="10885866" y="594819"/>
            <a:ext cx="595035"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2027</a:t>
            </a:r>
          </a:p>
        </p:txBody>
      </p:sp>
      <p:sp>
        <p:nvSpPr>
          <p:cNvPr id="17483" name="Chevron 58">
            <a:extLst>
              <a:ext uri="{FF2B5EF4-FFF2-40B4-BE49-F238E27FC236}">
                <a16:creationId xmlns:a16="http://schemas.microsoft.com/office/drawing/2014/main" id="{26C68756-CB67-71B5-669C-291289081C71}"/>
              </a:ext>
            </a:extLst>
          </p:cNvPr>
          <p:cNvSpPr/>
          <p:nvPr/>
        </p:nvSpPr>
        <p:spPr bwMode="auto">
          <a:xfrm>
            <a:off x="10701868" y="5014558"/>
            <a:ext cx="1137920" cy="325121"/>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933" dirty="0">
                <a:solidFill>
                  <a:prstClr val="black"/>
                </a:solidFill>
                <a:latin typeface="Montserrat" panose="00000500000000000000" pitchFamily="50" charset="0"/>
                <a:ea typeface="ＭＳ Ｐゴシック" charset="-128"/>
                <a:cs typeface="Arial" pitchFamily="34" charset="0"/>
              </a:rPr>
              <a:t>5GA ASN.1 &amp; Open APIs </a:t>
            </a:r>
          </a:p>
        </p:txBody>
      </p:sp>
      <p:sp>
        <p:nvSpPr>
          <p:cNvPr id="29" name="Thought Bubble: Cloud 28">
            <a:extLst>
              <a:ext uri="{FF2B5EF4-FFF2-40B4-BE49-F238E27FC236}">
                <a16:creationId xmlns:a16="http://schemas.microsoft.com/office/drawing/2014/main" id="{84BA872D-4877-CA1D-CFE0-1E1600F55F6C}"/>
              </a:ext>
            </a:extLst>
          </p:cNvPr>
          <p:cNvSpPr/>
          <p:nvPr/>
        </p:nvSpPr>
        <p:spPr bwMode="auto">
          <a:xfrm>
            <a:off x="6479631" y="5052890"/>
            <a:ext cx="1204331" cy="334151"/>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defRPr/>
            </a:pPr>
            <a:endParaRPr lang="fr-FR" sz="1067" dirty="0">
              <a:solidFill>
                <a:prstClr val="black"/>
              </a:solidFill>
              <a:latin typeface="Montserrat" panose="00000500000000000000" pitchFamily="50" charset="0"/>
              <a:ea typeface="ＭＳ Ｐゴシック" charset="-128"/>
              <a:cs typeface="Arial" pitchFamily="34" charset="0"/>
            </a:endParaRPr>
          </a:p>
        </p:txBody>
      </p:sp>
      <p:sp>
        <p:nvSpPr>
          <p:cNvPr id="31" name="TextBox 30">
            <a:extLst>
              <a:ext uri="{FF2B5EF4-FFF2-40B4-BE49-F238E27FC236}">
                <a16:creationId xmlns:a16="http://schemas.microsoft.com/office/drawing/2014/main" id="{94C8F3AC-BBE8-BF02-3EB6-F73417D8036D}"/>
              </a:ext>
            </a:extLst>
          </p:cNvPr>
          <p:cNvSpPr txBox="1"/>
          <p:nvPr/>
        </p:nvSpPr>
        <p:spPr>
          <a:xfrm>
            <a:off x="6335134" y="5042272"/>
            <a:ext cx="1413367" cy="256545"/>
          </a:xfrm>
          <a:prstGeom prst="rect">
            <a:avLst/>
          </a:prstGeom>
          <a:noFill/>
        </p:spPr>
        <p:txBody>
          <a:bodyPr wrap="square">
            <a:spAutoFit/>
          </a:bodyPr>
          <a:lstStyle/>
          <a:p>
            <a:pPr algn="ctr" defTabSz="1219170">
              <a:defRPr/>
            </a:pPr>
            <a:r>
              <a:rPr lang="fr-FR" sz="1067" dirty="0">
                <a:solidFill>
                  <a:prstClr val="black"/>
                </a:solidFill>
                <a:latin typeface="Montserrat" panose="00000500000000000000" pitchFamily="50" charset="0"/>
                <a:ea typeface="ＭＳ Ｐゴシック" charset="-128"/>
                <a:cs typeface="Arial" pitchFamily="34" charset="0"/>
              </a:rPr>
              <a:t>St.3 SID </a:t>
            </a:r>
            <a:r>
              <a:rPr lang="fr-FR" sz="1067" dirty="0" err="1">
                <a:solidFill>
                  <a:prstClr val="black"/>
                </a:solidFill>
                <a:latin typeface="Montserrat" panose="00000500000000000000" pitchFamily="50" charset="0"/>
                <a:ea typeface="ＭＳ Ｐゴシック" charset="-128"/>
                <a:cs typeface="Arial" pitchFamily="34" charset="0"/>
              </a:rPr>
              <a:t>def</a:t>
            </a:r>
            <a:r>
              <a:rPr lang="fr-FR" sz="1067" dirty="0">
                <a:solidFill>
                  <a:prstClr val="black"/>
                </a:solidFill>
                <a:latin typeface="Montserrat" panose="00000500000000000000" pitchFamily="50" charset="0"/>
                <a:ea typeface="ＭＳ Ｐゴシック" charset="-128"/>
                <a:cs typeface="Arial" pitchFamily="34" charset="0"/>
              </a:rPr>
              <a:t>. TBD</a:t>
            </a:r>
          </a:p>
        </p:txBody>
      </p:sp>
      <p:sp>
        <p:nvSpPr>
          <p:cNvPr id="17473" name="Title 1">
            <a:extLst>
              <a:ext uri="{FF2B5EF4-FFF2-40B4-BE49-F238E27FC236}">
                <a16:creationId xmlns:a16="http://schemas.microsoft.com/office/drawing/2014/main" id="{C3AF14EE-D00F-FF88-D0EF-DCB82A375C54}"/>
              </a:ext>
            </a:extLst>
          </p:cNvPr>
          <p:cNvSpPr txBox="1">
            <a:spLocks/>
          </p:cNvSpPr>
          <p:nvPr/>
        </p:nvSpPr>
        <p:spPr bwMode="auto">
          <a:xfrm>
            <a:off x="1140795" y="0"/>
            <a:ext cx="9522691" cy="518248"/>
          </a:xfrm>
          <a:prstGeom prst="rect">
            <a:avLst/>
          </a:prstGeom>
          <a:noFill/>
          <a:ln>
            <a:noFill/>
          </a:ln>
        </p:spPr>
        <p:txBody>
          <a:bodyPr lIns="121907" tIns="60953" rIns="121907" bIns="60953" anchor="ctr">
            <a:scene3d>
              <a:camera prst="orthographicFront"/>
              <a:lightRig rig="soft" dir="t">
                <a:rot lat="0" lon="0" rev="15600000"/>
              </a:lightRig>
            </a:scene3d>
            <a:sp3d extrusionH="57150" prstMaterial="softEdge">
              <a:bevelT w="25400" h="38100"/>
            </a:sp3d>
          </a:bodyPr>
          <a:lstStyle/>
          <a:p>
            <a:pPr algn="ctr" defTabSz="1219170">
              <a:defRPr/>
            </a:pPr>
            <a:r>
              <a:rPr lang="en-GB" sz="3200" kern="0" dirty="0">
                <a:solidFill>
                  <a:prstClr val="black"/>
                </a:solidFill>
                <a:latin typeface="Montserrat" panose="00000500000000000000" pitchFamily="50" charset="0"/>
                <a:ea typeface="ＭＳ Ｐゴシック" charset="0"/>
                <a:cs typeface="ＭＳ Ｐゴシック" charset="0"/>
              </a:rPr>
              <a:t>Release 20 5GA timeline</a:t>
            </a:r>
            <a:endParaRPr lang="en-US" sz="2667" kern="0" dirty="0">
              <a:solidFill>
                <a:prstClr val="black"/>
              </a:solidFill>
              <a:latin typeface="Montserrat" panose="00000500000000000000" pitchFamily="50" charset="0"/>
              <a:ea typeface="ＭＳ Ｐゴシック" charset="0"/>
              <a:cs typeface="ＭＳ Ｐゴシック" charset="0"/>
            </a:endParaRPr>
          </a:p>
        </p:txBody>
      </p:sp>
      <p:sp>
        <p:nvSpPr>
          <p:cNvPr id="20" name="TextBox 1">
            <a:extLst>
              <a:ext uri="{FF2B5EF4-FFF2-40B4-BE49-F238E27FC236}">
                <a16:creationId xmlns:a16="http://schemas.microsoft.com/office/drawing/2014/main" id="{4CB78DA3-0D83-848C-AF8B-1C5122BE124B}"/>
              </a:ext>
            </a:extLst>
          </p:cNvPr>
          <p:cNvSpPr txBox="1">
            <a:spLocks noChangeArrowheads="1"/>
          </p:cNvSpPr>
          <p:nvPr/>
        </p:nvSpPr>
        <p:spPr bwMode="auto">
          <a:xfrm>
            <a:off x="8933537" y="116024"/>
            <a:ext cx="1755609" cy="194990"/>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defTabSz="1219170">
              <a:defRPr/>
            </a:pPr>
            <a:r>
              <a:rPr lang="en-GB" altLang="en-US" sz="667" b="1" dirty="0">
                <a:solidFill>
                  <a:prstClr val="black"/>
                </a:solidFill>
                <a:latin typeface="Montserrat" panose="00000500000000000000" pitchFamily="50" charset="0"/>
              </a:rPr>
              <a:t>Note</a:t>
            </a:r>
            <a:r>
              <a:rPr lang="en-GB" altLang="en-US" sz="667" dirty="0">
                <a:solidFill>
                  <a:prstClr val="black"/>
                </a:solidFill>
                <a:latin typeface="Montserrat" panose="00000500000000000000" pitchFamily="50" charset="0"/>
              </a:rPr>
              <a:t>: All starting dates are indicative</a:t>
            </a:r>
          </a:p>
        </p:txBody>
      </p:sp>
      <p:sp>
        <p:nvSpPr>
          <p:cNvPr id="17474" name="Star: 5 Points 17473">
            <a:extLst>
              <a:ext uri="{FF2B5EF4-FFF2-40B4-BE49-F238E27FC236}">
                <a16:creationId xmlns:a16="http://schemas.microsoft.com/office/drawing/2014/main" id="{19C15CCF-80CD-277E-A752-D75E468FA27B}"/>
              </a:ext>
            </a:extLst>
          </p:cNvPr>
          <p:cNvSpPr/>
          <p:nvPr/>
        </p:nvSpPr>
        <p:spPr bwMode="auto">
          <a:xfrm>
            <a:off x="3483053" y="3436836"/>
            <a:ext cx="452401" cy="429117"/>
          </a:xfrm>
          <a:prstGeom prst="star5">
            <a:avLst/>
          </a:prstGeom>
          <a:noFill/>
          <a:ln w="28575" cap="flat" cmpd="sng" algn="ctr">
            <a:solidFill>
              <a:srgbClr val="FF0000"/>
            </a:solidFill>
            <a:prstDash val="solid"/>
            <a:round/>
            <a:headEnd type="none" w="med" len="med"/>
            <a:tailEnd type="none" w="med" len="med"/>
          </a:ln>
          <a:effectLst/>
        </p:spPr>
        <p:txBody>
          <a:bodyPr/>
          <a:lstStyle/>
          <a:p>
            <a:pPr defTabSz="1219170">
              <a:defRPr/>
            </a:pPr>
            <a:endParaRPr lang="en-GB" sz="1333" dirty="0">
              <a:solidFill>
                <a:srgbClr val="FF0000"/>
              </a:solidFill>
              <a:latin typeface="Arial" charset="0"/>
              <a:ea typeface="MS PGothic" panose="020B0600070205080204" pitchFamily="34" charset="-128"/>
            </a:endParaRPr>
          </a:p>
        </p:txBody>
      </p:sp>
      <p:sp>
        <p:nvSpPr>
          <p:cNvPr id="17478" name="TextBox 1">
            <a:extLst>
              <a:ext uri="{FF2B5EF4-FFF2-40B4-BE49-F238E27FC236}">
                <a16:creationId xmlns:a16="http://schemas.microsoft.com/office/drawing/2014/main" id="{CF6A2905-F4DE-1498-E4D8-5E3F0140783E}"/>
              </a:ext>
            </a:extLst>
          </p:cNvPr>
          <p:cNvSpPr txBox="1">
            <a:spLocks noChangeArrowheads="1"/>
          </p:cNvSpPr>
          <p:nvPr/>
        </p:nvSpPr>
        <p:spPr bwMode="auto">
          <a:xfrm>
            <a:off x="2830157" y="3928754"/>
            <a:ext cx="1552153" cy="235898"/>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defTabSz="1219170">
              <a:defRPr/>
            </a:pPr>
            <a:r>
              <a:rPr lang="en-GB" altLang="en-US" sz="933" b="1" dirty="0">
                <a:solidFill>
                  <a:prstClr val="black"/>
                </a:solidFill>
                <a:latin typeface="Montserrat" panose="00000500000000000000" pitchFamily="50" charset="0"/>
              </a:rPr>
              <a:t>Workshop 5GA RAN</a:t>
            </a:r>
            <a:endParaRPr lang="en-GB" altLang="en-US" sz="933" dirty="0">
              <a:solidFill>
                <a:prstClr val="black"/>
              </a:solidFill>
              <a:latin typeface="Montserrat" panose="00000500000000000000" pitchFamily="50" charset="0"/>
            </a:endParaRPr>
          </a:p>
        </p:txBody>
      </p:sp>
      <p:sp>
        <p:nvSpPr>
          <p:cNvPr id="17495" name="Star: 5 Points 17494">
            <a:extLst>
              <a:ext uri="{FF2B5EF4-FFF2-40B4-BE49-F238E27FC236}">
                <a16:creationId xmlns:a16="http://schemas.microsoft.com/office/drawing/2014/main" id="{4E171275-0C40-C6C1-7AEA-00E9343C7382}"/>
              </a:ext>
            </a:extLst>
          </p:cNvPr>
          <p:cNvSpPr/>
          <p:nvPr/>
        </p:nvSpPr>
        <p:spPr bwMode="auto">
          <a:xfrm>
            <a:off x="3481125" y="2705892"/>
            <a:ext cx="452401" cy="429117"/>
          </a:xfrm>
          <a:prstGeom prst="star5">
            <a:avLst/>
          </a:prstGeom>
          <a:noFill/>
          <a:ln w="28575" cap="flat" cmpd="sng" algn="ctr">
            <a:solidFill>
              <a:srgbClr val="FF0000"/>
            </a:solidFill>
            <a:prstDash val="solid"/>
            <a:round/>
            <a:headEnd type="none" w="med" len="med"/>
            <a:tailEnd type="none" w="med" len="med"/>
          </a:ln>
          <a:effectLst/>
        </p:spPr>
        <p:txBody>
          <a:bodyPr/>
          <a:lstStyle/>
          <a:p>
            <a:pPr defTabSz="1219170">
              <a:defRPr/>
            </a:pPr>
            <a:endParaRPr lang="en-GB" sz="1333" dirty="0">
              <a:solidFill>
                <a:srgbClr val="FF0000"/>
              </a:solidFill>
              <a:latin typeface="Arial" charset="0"/>
              <a:ea typeface="MS PGothic" panose="020B0600070205080204" pitchFamily="34" charset="-128"/>
            </a:endParaRPr>
          </a:p>
        </p:txBody>
      </p:sp>
      <p:sp>
        <p:nvSpPr>
          <p:cNvPr id="17496" name="TextBox 1">
            <a:extLst>
              <a:ext uri="{FF2B5EF4-FFF2-40B4-BE49-F238E27FC236}">
                <a16:creationId xmlns:a16="http://schemas.microsoft.com/office/drawing/2014/main" id="{47D6F069-8295-3309-3605-6F2AD0CE38BA}"/>
              </a:ext>
            </a:extLst>
          </p:cNvPr>
          <p:cNvSpPr txBox="1">
            <a:spLocks noChangeArrowheads="1"/>
          </p:cNvSpPr>
          <p:nvPr/>
        </p:nvSpPr>
        <p:spPr bwMode="auto">
          <a:xfrm>
            <a:off x="2975225" y="3163222"/>
            <a:ext cx="1552153" cy="235898"/>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defTabSz="1219170">
              <a:defRPr/>
            </a:pPr>
            <a:r>
              <a:rPr lang="en-GB" altLang="en-US" sz="933" b="1" dirty="0">
                <a:solidFill>
                  <a:prstClr val="black"/>
                </a:solidFill>
                <a:latin typeface="Montserrat" panose="00000500000000000000" pitchFamily="50" charset="0"/>
              </a:rPr>
              <a:t>Workshop 5GA SA</a:t>
            </a:r>
            <a:endParaRPr lang="en-GB" altLang="en-US" sz="933" dirty="0">
              <a:solidFill>
                <a:prstClr val="black"/>
              </a:solidFill>
              <a:latin typeface="Montserrat" panose="00000500000000000000" pitchFamily="50" charset="0"/>
            </a:endParaRPr>
          </a:p>
        </p:txBody>
      </p:sp>
      <p:cxnSp>
        <p:nvCxnSpPr>
          <p:cNvPr id="17482" name="Straight Connector 114">
            <a:extLst>
              <a:ext uri="{FF2B5EF4-FFF2-40B4-BE49-F238E27FC236}">
                <a16:creationId xmlns:a16="http://schemas.microsoft.com/office/drawing/2014/main" id="{FE549C61-795D-7123-C3AB-9DC2CF2C8815}"/>
              </a:ext>
            </a:extLst>
          </p:cNvPr>
          <p:cNvCxnSpPr>
            <a:cxnSpLocks noChangeShapeType="1"/>
          </p:cNvCxnSpPr>
          <p:nvPr/>
        </p:nvCxnSpPr>
        <p:spPr bwMode="auto">
          <a:xfrm>
            <a:off x="2043323" y="1259988"/>
            <a:ext cx="0" cy="5242408"/>
          </a:xfrm>
          <a:prstGeom prst="line">
            <a:avLst/>
          </a:prstGeom>
          <a:noFill/>
          <a:ln w="9525" algn="ctr">
            <a:solidFill>
              <a:schemeClr val="accent4">
                <a:lumMod val="40000"/>
                <a:lumOff val="60000"/>
              </a:schemeClr>
            </a:solidFill>
            <a:prstDash val="dash"/>
            <a:round/>
            <a:headEnd/>
            <a:tailEnd/>
          </a:ln>
        </p:spPr>
      </p:cxnSp>
      <p:sp>
        <p:nvSpPr>
          <p:cNvPr id="17488" name="Chevron 60">
            <a:extLst>
              <a:ext uri="{FF2B5EF4-FFF2-40B4-BE49-F238E27FC236}">
                <a16:creationId xmlns:a16="http://schemas.microsoft.com/office/drawing/2014/main" id="{765309B4-C20D-E3CA-BC5E-8C5C94A10B75}"/>
              </a:ext>
            </a:extLst>
          </p:cNvPr>
          <p:cNvSpPr/>
          <p:nvPr/>
        </p:nvSpPr>
        <p:spPr bwMode="auto">
          <a:xfrm>
            <a:off x="4146537" y="3498882"/>
            <a:ext cx="1229673" cy="295545"/>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defTabSz="1219170">
              <a:defRPr/>
            </a:pPr>
            <a:r>
              <a:rPr lang="fr-FR" sz="1067" dirty="0">
                <a:solidFill>
                  <a:prstClr val="black"/>
                </a:solidFill>
                <a:latin typeface="Montserrat" panose="00000500000000000000" pitchFamily="50" charset="0"/>
                <a:ea typeface="ＭＳ Ｐゴシック" charset="-128"/>
                <a:cs typeface="Arial" pitchFamily="34" charset="0"/>
              </a:rPr>
              <a:t>RAN WG SID </a:t>
            </a:r>
            <a:r>
              <a:rPr lang="fr-FR" sz="1067" dirty="0" err="1">
                <a:solidFill>
                  <a:prstClr val="black"/>
                </a:solidFill>
                <a:latin typeface="Montserrat" panose="00000500000000000000" pitchFamily="50" charset="0"/>
                <a:ea typeface="ＭＳ Ｐゴシック" charset="-128"/>
                <a:cs typeface="Arial" pitchFamily="34" charset="0"/>
              </a:rPr>
              <a:t>def</a:t>
            </a:r>
            <a:r>
              <a:rPr lang="fr-FR" sz="1067" dirty="0">
                <a:solidFill>
                  <a:prstClr val="black"/>
                </a:solidFill>
                <a:latin typeface="Montserrat" panose="00000500000000000000" pitchFamily="50" charset="0"/>
                <a:ea typeface="ＭＳ Ｐゴシック" charset="-128"/>
                <a:cs typeface="Arial" pitchFamily="34" charset="0"/>
              </a:rPr>
              <a:t>.</a:t>
            </a:r>
          </a:p>
        </p:txBody>
      </p:sp>
      <p:sp>
        <p:nvSpPr>
          <p:cNvPr id="3" name="Chevron 60">
            <a:extLst>
              <a:ext uri="{FF2B5EF4-FFF2-40B4-BE49-F238E27FC236}">
                <a16:creationId xmlns:a16="http://schemas.microsoft.com/office/drawing/2014/main" id="{1D3D89B8-10CC-C600-4FF8-5B710925B907}"/>
              </a:ext>
            </a:extLst>
          </p:cNvPr>
          <p:cNvSpPr/>
          <p:nvPr/>
        </p:nvSpPr>
        <p:spPr bwMode="auto">
          <a:xfrm>
            <a:off x="4174246" y="2824628"/>
            <a:ext cx="1229673" cy="295545"/>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defTabSz="1219170">
              <a:defRPr/>
            </a:pPr>
            <a:r>
              <a:rPr lang="fr-FR" sz="1067" dirty="0">
                <a:solidFill>
                  <a:prstClr val="black"/>
                </a:solidFill>
                <a:latin typeface="Montserrat" panose="00000500000000000000" pitchFamily="50" charset="0"/>
                <a:ea typeface="ＭＳ Ｐゴシック" charset="-128"/>
                <a:cs typeface="Arial" pitchFamily="34" charset="0"/>
              </a:rPr>
              <a:t>St.2 SID </a:t>
            </a:r>
            <a:r>
              <a:rPr lang="fr-FR" sz="1067" dirty="0" err="1">
                <a:solidFill>
                  <a:prstClr val="black"/>
                </a:solidFill>
                <a:latin typeface="Montserrat" panose="00000500000000000000" pitchFamily="50" charset="0"/>
                <a:ea typeface="ＭＳ Ｐゴシック" charset="-128"/>
                <a:cs typeface="Arial" pitchFamily="34" charset="0"/>
              </a:rPr>
              <a:t>def</a:t>
            </a:r>
            <a:r>
              <a:rPr lang="fr-FR" sz="1067" dirty="0">
                <a:solidFill>
                  <a:prstClr val="black"/>
                </a:solidFill>
                <a:latin typeface="Montserrat" panose="00000500000000000000" pitchFamily="50" charset="0"/>
                <a:ea typeface="ＭＳ Ｐゴシック" charset="-128"/>
                <a:cs typeface="Arial" pitchFamily="34" charset="0"/>
              </a:rPr>
              <a:t>.</a:t>
            </a:r>
          </a:p>
        </p:txBody>
      </p:sp>
    </p:spTree>
    <p:extLst>
      <p:ext uri="{BB962C8B-B14F-4D97-AF65-F5344CB8AC3E}">
        <p14:creationId xmlns:p14="http://schemas.microsoft.com/office/powerpoint/2010/main" val="112055243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0BF4D-B165-4C49-88D3-062043E4C14D}"/>
              </a:ext>
            </a:extLst>
          </p:cNvPr>
          <p:cNvSpPr>
            <a:spLocks noGrp="1"/>
          </p:cNvSpPr>
          <p:nvPr>
            <p:ph type="title"/>
          </p:nvPr>
        </p:nvSpPr>
        <p:spPr/>
        <p:txBody>
          <a:bodyPr/>
          <a:lstStyle/>
          <a:p>
            <a:r>
              <a:rPr lang="sv-SE"/>
              <a:t>Outline</a:t>
            </a:r>
            <a:endParaRPr lang="sv-SE" dirty="0"/>
          </a:p>
        </p:txBody>
      </p:sp>
      <p:sp>
        <p:nvSpPr>
          <p:cNvPr id="3" name="Content Placeholder 2">
            <a:extLst>
              <a:ext uri="{FF2B5EF4-FFF2-40B4-BE49-F238E27FC236}">
                <a16:creationId xmlns:a16="http://schemas.microsoft.com/office/drawing/2014/main" id="{A6F639F3-3BD3-4C77-B720-4DF4ADD21901}"/>
              </a:ext>
            </a:extLst>
          </p:cNvPr>
          <p:cNvSpPr>
            <a:spLocks noGrp="1"/>
          </p:cNvSpPr>
          <p:nvPr>
            <p:ph idx="1"/>
          </p:nvPr>
        </p:nvSpPr>
        <p:spPr>
          <a:xfrm>
            <a:off x="838200" y="1825625"/>
            <a:ext cx="7838256" cy="4351338"/>
          </a:xfrm>
        </p:spPr>
        <p:txBody>
          <a:bodyPr/>
          <a:lstStyle/>
          <a:p>
            <a:r>
              <a:rPr lang="sv-SE" dirty="0"/>
              <a:t>General information</a:t>
            </a:r>
          </a:p>
          <a:p>
            <a:r>
              <a:rPr lang="sv-SE" dirty="0"/>
              <a:t>Outcome of SA4 submissions</a:t>
            </a:r>
          </a:p>
          <a:p>
            <a:r>
              <a:rPr lang="sv-SE" dirty="0"/>
              <a:t>Guidance to SA4</a:t>
            </a:r>
          </a:p>
          <a:p>
            <a:r>
              <a:rPr lang="sv-SE" dirty="0"/>
              <a:t>Planning</a:t>
            </a:r>
          </a:p>
          <a:p>
            <a:endParaRPr lang="sv-SE" dirty="0"/>
          </a:p>
        </p:txBody>
      </p:sp>
    </p:spTree>
    <p:extLst>
      <p:ext uri="{BB962C8B-B14F-4D97-AF65-F5344CB8AC3E}">
        <p14:creationId xmlns:p14="http://schemas.microsoft.com/office/powerpoint/2010/main" val="2021875202"/>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8992F-C49F-EE61-F694-80B07DDE0885}"/>
            </a:ext>
          </a:extLst>
        </p:cNvPr>
        <p:cNvGrpSpPr/>
        <p:nvPr/>
      </p:nvGrpSpPr>
      <p:grpSpPr>
        <a:xfrm>
          <a:off x="0" y="0"/>
          <a:ext cx="0" cy="0"/>
          <a:chOff x="0" y="0"/>
          <a:chExt cx="0" cy="0"/>
        </a:xfrm>
      </p:grpSpPr>
      <p:cxnSp>
        <p:nvCxnSpPr>
          <p:cNvPr id="60" name="Straight Connector 114">
            <a:extLst>
              <a:ext uri="{FF2B5EF4-FFF2-40B4-BE49-F238E27FC236}">
                <a16:creationId xmlns:a16="http://schemas.microsoft.com/office/drawing/2014/main" id="{F15672DF-A3AB-3988-49FA-718AB9547C1F}"/>
              </a:ext>
            </a:extLst>
          </p:cNvPr>
          <p:cNvCxnSpPr>
            <a:cxnSpLocks noChangeShapeType="1"/>
          </p:cNvCxnSpPr>
          <p:nvPr/>
        </p:nvCxnSpPr>
        <p:spPr bwMode="auto">
          <a:xfrm>
            <a:off x="3721805" y="1436095"/>
            <a:ext cx="0" cy="5197252"/>
          </a:xfrm>
          <a:prstGeom prst="line">
            <a:avLst/>
          </a:prstGeom>
          <a:noFill/>
          <a:ln w="28575" algn="ctr">
            <a:solidFill>
              <a:schemeClr val="accent4">
                <a:lumMod val="40000"/>
                <a:lumOff val="60000"/>
              </a:schemeClr>
            </a:solidFill>
            <a:round/>
            <a:headEnd/>
            <a:tailEnd/>
          </a:ln>
        </p:spPr>
      </p:cxnSp>
      <p:cxnSp>
        <p:nvCxnSpPr>
          <p:cNvPr id="4" name="Straight Connector 114">
            <a:extLst>
              <a:ext uri="{FF2B5EF4-FFF2-40B4-BE49-F238E27FC236}">
                <a16:creationId xmlns:a16="http://schemas.microsoft.com/office/drawing/2014/main" id="{D777A93A-0494-CB81-BF07-6ED0D44FE2A4}"/>
              </a:ext>
            </a:extLst>
          </p:cNvPr>
          <p:cNvCxnSpPr>
            <a:cxnSpLocks noChangeShapeType="1"/>
          </p:cNvCxnSpPr>
          <p:nvPr/>
        </p:nvCxnSpPr>
        <p:spPr bwMode="auto">
          <a:xfrm>
            <a:off x="493885" y="1436095"/>
            <a:ext cx="0" cy="5197252"/>
          </a:xfrm>
          <a:prstGeom prst="line">
            <a:avLst/>
          </a:prstGeom>
          <a:noFill/>
          <a:ln w="28575" algn="ctr">
            <a:solidFill>
              <a:schemeClr val="accent4">
                <a:lumMod val="40000"/>
                <a:lumOff val="60000"/>
              </a:schemeClr>
            </a:solidFill>
            <a:round/>
            <a:headEnd/>
            <a:tailEnd/>
          </a:ln>
        </p:spPr>
      </p:cxnSp>
      <p:cxnSp>
        <p:nvCxnSpPr>
          <p:cNvPr id="8" name="Straight Connector 7">
            <a:extLst>
              <a:ext uri="{FF2B5EF4-FFF2-40B4-BE49-F238E27FC236}">
                <a16:creationId xmlns:a16="http://schemas.microsoft.com/office/drawing/2014/main" id="{074300E3-F476-EEBF-D35B-A1E8736C7C9D}"/>
              </a:ext>
            </a:extLst>
          </p:cNvPr>
          <p:cNvCxnSpPr>
            <a:cxnSpLocks/>
          </p:cNvCxnSpPr>
          <p:nvPr/>
        </p:nvCxnSpPr>
        <p:spPr bwMode="auto">
          <a:xfrm>
            <a:off x="581247" y="753271"/>
            <a:ext cx="3112477"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 name="Straight Connector 114">
            <a:extLst>
              <a:ext uri="{FF2B5EF4-FFF2-40B4-BE49-F238E27FC236}">
                <a16:creationId xmlns:a16="http://schemas.microsoft.com/office/drawing/2014/main" id="{C33B306E-5E8B-AC76-C303-4AC9B7802E64}"/>
              </a:ext>
            </a:extLst>
          </p:cNvPr>
          <p:cNvCxnSpPr>
            <a:cxnSpLocks noChangeShapeType="1"/>
          </p:cNvCxnSpPr>
          <p:nvPr/>
        </p:nvCxnSpPr>
        <p:spPr bwMode="auto">
          <a:xfrm>
            <a:off x="3720820" y="1402278"/>
            <a:ext cx="0" cy="498953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9272" name="Straight Connector 114">
            <a:extLst>
              <a:ext uri="{FF2B5EF4-FFF2-40B4-BE49-F238E27FC236}">
                <a16:creationId xmlns:a16="http://schemas.microsoft.com/office/drawing/2014/main" id="{63507367-7C85-5DDA-8929-8D09E8B90A31}"/>
              </a:ext>
            </a:extLst>
          </p:cNvPr>
          <p:cNvCxnSpPr>
            <a:cxnSpLocks noChangeShapeType="1"/>
          </p:cNvCxnSpPr>
          <p:nvPr/>
        </p:nvCxnSpPr>
        <p:spPr bwMode="auto">
          <a:xfrm>
            <a:off x="1313107" y="1436095"/>
            <a:ext cx="0" cy="5242408"/>
          </a:xfrm>
          <a:prstGeom prst="line">
            <a:avLst/>
          </a:prstGeom>
          <a:noFill/>
          <a:ln w="9525" algn="ctr">
            <a:solidFill>
              <a:schemeClr val="accent4">
                <a:lumMod val="40000"/>
                <a:lumOff val="60000"/>
              </a:schemeClr>
            </a:solidFill>
            <a:prstDash val="dash"/>
            <a:round/>
            <a:headEnd/>
            <a:tailEnd/>
          </a:ln>
        </p:spPr>
      </p:cxnSp>
      <p:sp>
        <p:nvSpPr>
          <p:cNvPr id="2" name="TextBox 1">
            <a:extLst>
              <a:ext uri="{FF2B5EF4-FFF2-40B4-BE49-F238E27FC236}">
                <a16:creationId xmlns:a16="http://schemas.microsoft.com/office/drawing/2014/main" id="{3B9E7960-6113-C4D1-ECEF-73196F0C03E0}"/>
              </a:ext>
            </a:extLst>
          </p:cNvPr>
          <p:cNvSpPr txBox="1"/>
          <p:nvPr/>
        </p:nvSpPr>
        <p:spPr>
          <a:xfrm>
            <a:off x="1778010" y="590288"/>
            <a:ext cx="606256"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2024</a:t>
            </a:r>
          </a:p>
        </p:txBody>
      </p:sp>
      <p:grpSp>
        <p:nvGrpSpPr>
          <p:cNvPr id="13" name="Group 12">
            <a:extLst>
              <a:ext uri="{FF2B5EF4-FFF2-40B4-BE49-F238E27FC236}">
                <a16:creationId xmlns:a16="http://schemas.microsoft.com/office/drawing/2014/main" id="{BA5BB33D-59DC-8CD1-D095-4371152BEFFE}"/>
              </a:ext>
            </a:extLst>
          </p:cNvPr>
          <p:cNvGrpSpPr/>
          <p:nvPr/>
        </p:nvGrpSpPr>
        <p:grpSpPr>
          <a:xfrm>
            <a:off x="1063750" y="944053"/>
            <a:ext cx="458247" cy="441216"/>
            <a:chOff x="1018228" y="755453"/>
            <a:chExt cx="343685" cy="330912"/>
          </a:xfrm>
        </p:grpSpPr>
        <p:sp>
          <p:nvSpPr>
            <p:cNvPr id="17432" name="TextBox 86">
              <a:extLst>
                <a:ext uri="{FF2B5EF4-FFF2-40B4-BE49-F238E27FC236}">
                  <a16:creationId xmlns:a16="http://schemas.microsoft.com/office/drawing/2014/main" id="{988CC082-346E-34BD-676E-57B18118E760}"/>
                </a:ext>
              </a:extLst>
            </p:cNvPr>
            <p:cNvSpPr txBox="1">
              <a:spLocks noChangeArrowheads="1"/>
            </p:cNvSpPr>
            <p:nvPr/>
          </p:nvSpPr>
          <p:spPr bwMode="auto">
            <a:xfrm>
              <a:off x="1019031" y="755453"/>
              <a:ext cx="342882"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#103</a:t>
              </a:r>
              <a:endParaRPr lang="en-GB" altLang="en-US" sz="533">
                <a:solidFill>
                  <a:prstClr val="black"/>
                </a:solidFill>
                <a:latin typeface="Montserrat" panose="00000500000000000000" pitchFamily="2" charset="0"/>
              </a:endParaRPr>
            </a:p>
          </p:txBody>
        </p:sp>
        <p:sp>
          <p:nvSpPr>
            <p:cNvPr id="17448" name="TextBox 59">
              <a:extLst>
                <a:ext uri="{FF2B5EF4-FFF2-40B4-BE49-F238E27FC236}">
                  <a16:creationId xmlns:a16="http://schemas.microsoft.com/office/drawing/2014/main" id="{165C6395-ACED-7B3D-FC22-AC91FB3A142F}"/>
                </a:ext>
              </a:extLst>
            </p:cNvPr>
            <p:cNvSpPr txBox="1">
              <a:spLocks noChangeArrowheads="1"/>
            </p:cNvSpPr>
            <p:nvPr/>
          </p:nvSpPr>
          <p:spPr bwMode="auto">
            <a:xfrm>
              <a:off x="1018228" y="909441"/>
              <a:ext cx="332062"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Mar.</a:t>
              </a:r>
            </a:p>
          </p:txBody>
        </p:sp>
      </p:grpSp>
      <p:grpSp>
        <p:nvGrpSpPr>
          <p:cNvPr id="17489" name="Group 17488">
            <a:extLst>
              <a:ext uri="{FF2B5EF4-FFF2-40B4-BE49-F238E27FC236}">
                <a16:creationId xmlns:a16="http://schemas.microsoft.com/office/drawing/2014/main" id="{D08FB91D-770B-B580-B528-B623B4BC2A75}"/>
              </a:ext>
            </a:extLst>
          </p:cNvPr>
          <p:cNvGrpSpPr/>
          <p:nvPr/>
        </p:nvGrpSpPr>
        <p:grpSpPr>
          <a:xfrm>
            <a:off x="7536355" y="944053"/>
            <a:ext cx="446950" cy="441216"/>
            <a:chOff x="6342728" y="755453"/>
            <a:chExt cx="335213" cy="330912"/>
          </a:xfrm>
        </p:grpSpPr>
        <p:sp>
          <p:nvSpPr>
            <p:cNvPr id="17440" name="TextBox 86">
              <a:extLst>
                <a:ext uri="{FF2B5EF4-FFF2-40B4-BE49-F238E27FC236}">
                  <a16:creationId xmlns:a16="http://schemas.microsoft.com/office/drawing/2014/main" id="{6A931EFD-74D2-FC18-4BBF-502319A23C88}"/>
                </a:ext>
              </a:extLst>
            </p:cNvPr>
            <p:cNvSpPr txBox="1">
              <a:spLocks noChangeArrowheads="1"/>
            </p:cNvSpPr>
            <p:nvPr/>
          </p:nvSpPr>
          <p:spPr bwMode="auto">
            <a:xfrm>
              <a:off x="6342728" y="755453"/>
              <a:ext cx="298400"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#111</a:t>
              </a:r>
              <a:endParaRPr lang="en-GB" altLang="en-US" sz="533">
                <a:solidFill>
                  <a:prstClr val="black"/>
                </a:solidFill>
                <a:latin typeface="Montserrat" panose="00000500000000000000" pitchFamily="2" charset="0"/>
              </a:endParaRPr>
            </a:p>
          </p:txBody>
        </p:sp>
        <p:sp>
          <p:nvSpPr>
            <p:cNvPr id="17449" name="TextBox 60">
              <a:extLst>
                <a:ext uri="{FF2B5EF4-FFF2-40B4-BE49-F238E27FC236}">
                  <a16:creationId xmlns:a16="http://schemas.microsoft.com/office/drawing/2014/main" id="{11D523C6-2A70-26A7-1D99-1B54A6962C42}"/>
                </a:ext>
              </a:extLst>
            </p:cNvPr>
            <p:cNvSpPr txBox="1">
              <a:spLocks noChangeArrowheads="1"/>
            </p:cNvSpPr>
            <p:nvPr/>
          </p:nvSpPr>
          <p:spPr bwMode="auto">
            <a:xfrm>
              <a:off x="6345878" y="909441"/>
              <a:ext cx="332063"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Mar.</a:t>
              </a:r>
            </a:p>
          </p:txBody>
        </p:sp>
      </p:grpSp>
      <p:grpSp>
        <p:nvGrpSpPr>
          <p:cNvPr id="23" name="Group 22">
            <a:extLst>
              <a:ext uri="{FF2B5EF4-FFF2-40B4-BE49-F238E27FC236}">
                <a16:creationId xmlns:a16="http://schemas.microsoft.com/office/drawing/2014/main" id="{043653F7-377D-9559-CA06-3E13217E3369}"/>
              </a:ext>
            </a:extLst>
          </p:cNvPr>
          <p:cNvGrpSpPr/>
          <p:nvPr/>
        </p:nvGrpSpPr>
        <p:grpSpPr>
          <a:xfrm>
            <a:off x="4261943" y="944053"/>
            <a:ext cx="484191" cy="441216"/>
            <a:chOff x="3683640" y="755453"/>
            <a:chExt cx="363143" cy="330912"/>
          </a:xfrm>
        </p:grpSpPr>
        <p:sp>
          <p:nvSpPr>
            <p:cNvPr id="17436" name="TextBox 86">
              <a:extLst>
                <a:ext uri="{FF2B5EF4-FFF2-40B4-BE49-F238E27FC236}">
                  <a16:creationId xmlns:a16="http://schemas.microsoft.com/office/drawing/2014/main" id="{58981BF9-119B-4A80-8B18-44F700DD4571}"/>
                </a:ext>
              </a:extLst>
            </p:cNvPr>
            <p:cNvSpPr txBox="1">
              <a:spLocks noChangeArrowheads="1"/>
            </p:cNvSpPr>
            <p:nvPr/>
          </p:nvSpPr>
          <p:spPr bwMode="auto">
            <a:xfrm>
              <a:off x="3701497" y="755453"/>
              <a:ext cx="345286"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#107</a:t>
              </a:r>
              <a:endParaRPr lang="en-GB" altLang="en-US" sz="533">
                <a:solidFill>
                  <a:prstClr val="black"/>
                </a:solidFill>
                <a:latin typeface="Montserrat" panose="00000500000000000000" pitchFamily="2" charset="0"/>
              </a:endParaRPr>
            </a:p>
          </p:txBody>
        </p:sp>
        <p:sp>
          <p:nvSpPr>
            <p:cNvPr id="17450" name="TextBox 61">
              <a:extLst>
                <a:ext uri="{FF2B5EF4-FFF2-40B4-BE49-F238E27FC236}">
                  <a16:creationId xmlns:a16="http://schemas.microsoft.com/office/drawing/2014/main" id="{10B86475-D05A-F024-8D10-3834410937D0}"/>
                </a:ext>
              </a:extLst>
            </p:cNvPr>
            <p:cNvSpPr txBox="1">
              <a:spLocks noChangeArrowheads="1"/>
            </p:cNvSpPr>
            <p:nvPr/>
          </p:nvSpPr>
          <p:spPr bwMode="auto">
            <a:xfrm>
              <a:off x="3683640" y="909441"/>
              <a:ext cx="332062"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Mar.</a:t>
              </a:r>
            </a:p>
          </p:txBody>
        </p:sp>
      </p:grpSp>
      <p:grpSp>
        <p:nvGrpSpPr>
          <p:cNvPr id="16" name="Group 15">
            <a:extLst>
              <a:ext uri="{FF2B5EF4-FFF2-40B4-BE49-F238E27FC236}">
                <a16:creationId xmlns:a16="http://schemas.microsoft.com/office/drawing/2014/main" id="{CBEEB882-0873-17C9-668A-5BD3DDAC9943}"/>
              </a:ext>
            </a:extLst>
          </p:cNvPr>
          <p:cNvGrpSpPr/>
          <p:nvPr/>
        </p:nvGrpSpPr>
        <p:grpSpPr>
          <a:xfrm>
            <a:off x="1869119" y="944053"/>
            <a:ext cx="471268" cy="441216"/>
            <a:chOff x="1705615" y="755453"/>
            <a:chExt cx="353451" cy="330912"/>
          </a:xfrm>
        </p:grpSpPr>
        <p:sp>
          <p:nvSpPr>
            <p:cNvPr id="17433" name="TextBox 86">
              <a:extLst>
                <a:ext uri="{FF2B5EF4-FFF2-40B4-BE49-F238E27FC236}">
                  <a16:creationId xmlns:a16="http://schemas.microsoft.com/office/drawing/2014/main" id="{C103280A-1592-A747-3090-8C7DDE8D80FC}"/>
                </a:ext>
              </a:extLst>
            </p:cNvPr>
            <p:cNvSpPr txBox="1">
              <a:spLocks noChangeArrowheads="1"/>
            </p:cNvSpPr>
            <p:nvPr/>
          </p:nvSpPr>
          <p:spPr bwMode="auto">
            <a:xfrm>
              <a:off x="1707767" y="755453"/>
              <a:ext cx="351299"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#104</a:t>
              </a:r>
              <a:endParaRPr lang="en-GB" altLang="en-US" sz="533">
                <a:solidFill>
                  <a:prstClr val="black"/>
                </a:solidFill>
                <a:latin typeface="Montserrat" panose="00000500000000000000" pitchFamily="2" charset="0"/>
              </a:endParaRPr>
            </a:p>
          </p:txBody>
        </p:sp>
        <p:sp>
          <p:nvSpPr>
            <p:cNvPr id="17451" name="TextBox 62">
              <a:extLst>
                <a:ext uri="{FF2B5EF4-FFF2-40B4-BE49-F238E27FC236}">
                  <a16:creationId xmlns:a16="http://schemas.microsoft.com/office/drawing/2014/main" id="{F552B731-B734-8036-32D1-B31A30D549FD}"/>
                </a:ext>
              </a:extLst>
            </p:cNvPr>
            <p:cNvSpPr txBox="1">
              <a:spLocks noChangeArrowheads="1"/>
            </p:cNvSpPr>
            <p:nvPr/>
          </p:nvSpPr>
          <p:spPr bwMode="auto">
            <a:xfrm>
              <a:off x="1705615" y="909441"/>
              <a:ext cx="323646"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a:solidFill>
                    <a:prstClr val="black"/>
                  </a:solidFill>
                  <a:latin typeface="Montserrat" panose="00000500000000000000" pitchFamily="2" charset="0"/>
                  <a:ea typeface="MS PGothic" panose="020B0600070205080204" pitchFamily="34" charset="-128"/>
                </a:rPr>
                <a:t>Jun.</a:t>
              </a:r>
            </a:p>
          </p:txBody>
        </p:sp>
      </p:grpSp>
      <p:grpSp>
        <p:nvGrpSpPr>
          <p:cNvPr id="17476" name="Group 17475">
            <a:extLst>
              <a:ext uri="{FF2B5EF4-FFF2-40B4-BE49-F238E27FC236}">
                <a16:creationId xmlns:a16="http://schemas.microsoft.com/office/drawing/2014/main" id="{42783D1B-5915-E686-B1DF-AC2941019424}"/>
              </a:ext>
            </a:extLst>
          </p:cNvPr>
          <p:cNvGrpSpPr/>
          <p:nvPr/>
        </p:nvGrpSpPr>
        <p:grpSpPr>
          <a:xfrm>
            <a:off x="5081553" y="944053"/>
            <a:ext cx="468075" cy="441216"/>
            <a:chOff x="4391242" y="755453"/>
            <a:chExt cx="351057" cy="330912"/>
          </a:xfrm>
        </p:grpSpPr>
        <p:sp>
          <p:nvSpPr>
            <p:cNvPr id="17437" name="TextBox 86">
              <a:extLst>
                <a:ext uri="{FF2B5EF4-FFF2-40B4-BE49-F238E27FC236}">
                  <a16:creationId xmlns:a16="http://schemas.microsoft.com/office/drawing/2014/main" id="{FEF09D13-9AE7-21AF-924D-235C465BCB1D}"/>
                </a:ext>
              </a:extLst>
            </p:cNvPr>
            <p:cNvSpPr txBox="1">
              <a:spLocks noChangeArrowheads="1"/>
            </p:cNvSpPr>
            <p:nvPr/>
          </p:nvSpPr>
          <p:spPr bwMode="auto">
            <a:xfrm>
              <a:off x="4391242" y="755453"/>
              <a:ext cx="350096"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#108</a:t>
              </a:r>
              <a:endParaRPr lang="en-GB" altLang="en-US" sz="533">
                <a:solidFill>
                  <a:prstClr val="black"/>
                </a:solidFill>
                <a:latin typeface="Montserrat" panose="00000500000000000000" pitchFamily="2" charset="0"/>
              </a:endParaRPr>
            </a:p>
          </p:txBody>
        </p:sp>
        <p:sp>
          <p:nvSpPr>
            <p:cNvPr id="17452" name="TextBox 63">
              <a:extLst>
                <a:ext uri="{FF2B5EF4-FFF2-40B4-BE49-F238E27FC236}">
                  <a16:creationId xmlns:a16="http://schemas.microsoft.com/office/drawing/2014/main" id="{B7BB6509-4F48-4659-60CC-4CD60BF4B78B}"/>
                </a:ext>
              </a:extLst>
            </p:cNvPr>
            <p:cNvSpPr txBox="1">
              <a:spLocks noChangeArrowheads="1"/>
            </p:cNvSpPr>
            <p:nvPr/>
          </p:nvSpPr>
          <p:spPr bwMode="auto">
            <a:xfrm>
              <a:off x="4418653" y="909441"/>
              <a:ext cx="323646"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Jun.</a:t>
              </a:r>
            </a:p>
          </p:txBody>
        </p:sp>
      </p:grpSp>
      <p:grpSp>
        <p:nvGrpSpPr>
          <p:cNvPr id="17494" name="Group 17493">
            <a:extLst>
              <a:ext uri="{FF2B5EF4-FFF2-40B4-BE49-F238E27FC236}">
                <a16:creationId xmlns:a16="http://schemas.microsoft.com/office/drawing/2014/main" id="{B967BDC6-86AB-7837-B13B-ABA3A2B01909}"/>
              </a:ext>
            </a:extLst>
          </p:cNvPr>
          <p:cNvGrpSpPr/>
          <p:nvPr/>
        </p:nvGrpSpPr>
        <p:grpSpPr>
          <a:xfrm>
            <a:off x="8349808" y="944053"/>
            <a:ext cx="448807" cy="441216"/>
            <a:chOff x="6907593" y="755453"/>
            <a:chExt cx="336606" cy="330912"/>
          </a:xfrm>
        </p:grpSpPr>
        <p:sp>
          <p:nvSpPr>
            <p:cNvPr id="17441" name="TextBox 86">
              <a:extLst>
                <a:ext uri="{FF2B5EF4-FFF2-40B4-BE49-F238E27FC236}">
                  <a16:creationId xmlns:a16="http://schemas.microsoft.com/office/drawing/2014/main" id="{00AF13A8-AEBE-A2D0-0350-B7A6452A466A}"/>
                </a:ext>
              </a:extLst>
            </p:cNvPr>
            <p:cNvSpPr txBox="1">
              <a:spLocks noChangeArrowheads="1"/>
            </p:cNvSpPr>
            <p:nvPr/>
          </p:nvSpPr>
          <p:spPr bwMode="auto">
            <a:xfrm>
              <a:off x="6907593" y="755453"/>
              <a:ext cx="316433"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#112</a:t>
              </a:r>
              <a:endParaRPr lang="en-GB" altLang="en-US" sz="533">
                <a:solidFill>
                  <a:prstClr val="black"/>
                </a:solidFill>
                <a:latin typeface="Montserrat" panose="00000500000000000000" pitchFamily="2" charset="0"/>
              </a:endParaRPr>
            </a:p>
          </p:txBody>
        </p:sp>
        <p:sp>
          <p:nvSpPr>
            <p:cNvPr id="17453" name="TextBox 64">
              <a:extLst>
                <a:ext uri="{FF2B5EF4-FFF2-40B4-BE49-F238E27FC236}">
                  <a16:creationId xmlns:a16="http://schemas.microsoft.com/office/drawing/2014/main" id="{68398172-EC8D-5C71-9A9B-F20456E8A9B1}"/>
                </a:ext>
              </a:extLst>
            </p:cNvPr>
            <p:cNvSpPr txBox="1">
              <a:spLocks noChangeArrowheads="1"/>
            </p:cNvSpPr>
            <p:nvPr/>
          </p:nvSpPr>
          <p:spPr bwMode="auto">
            <a:xfrm>
              <a:off x="6920553" y="909441"/>
              <a:ext cx="323646"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Jun.</a:t>
              </a:r>
            </a:p>
          </p:txBody>
        </p:sp>
      </p:grpSp>
      <p:grpSp>
        <p:nvGrpSpPr>
          <p:cNvPr id="17" name="Group 16">
            <a:extLst>
              <a:ext uri="{FF2B5EF4-FFF2-40B4-BE49-F238E27FC236}">
                <a16:creationId xmlns:a16="http://schemas.microsoft.com/office/drawing/2014/main" id="{9C09B5BA-9CA0-3246-1446-5E993967CCDA}"/>
              </a:ext>
            </a:extLst>
          </p:cNvPr>
          <p:cNvGrpSpPr/>
          <p:nvPr/>
        </p:nvGrpSpPr>
        <p:grpSpPr>
          <a:xfrm>
            <a:off x="2666021" y="944053"/>
            <a:ext cx="467772" cy="441216"/>
            <a:chOff x="2480315" y="755453"/>
            <a:chExt cx="350829" cy="330912"/>
          </a:xfrm>
        </p:grpSpPr>
        <p:sp>
          <p:nvSpPr>
            <p:cNvPr id="17434" name="TextBox 86">
              <a:extLst>
                <a:ext uri="{FF2B5EF4-FFF2-40B4-BE49-F238E27FC236}">
                  <a16:creationId xmlns:a16="http://schemas.microsoft.com/office/drawing/2014/main" id="{4D4D40CF-F5F4-931C-680D-53F544AE8703}"/>
                </a:ext>
              </a:extLst>
            </p:cNvPr>
            <p:cNvSpPr txBox="1">
              <a:spLocks noChangeArrowheads="1"/>
            </p:cNvSpPr>
            <p:nvPr/>
          </p:nvSpPr>
          <p:spPr bwMode="auto">
            <a:xfrm>
              <a:off x="2488262" y="755453"/>
              <a:ext cx="342882"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#105</a:t>
              </a:r>
              <a:endParaRPr lang="en-GB" altLang="en-US" sz="533">
                <a:solidFill>
                  <a:prstClr val="black"/>
                </a:solidFill>
                <a:latin typeface="Montserrat" panose="00000500000000000000" pitchFamily="2" charset="0"/>
              </a:endParaRPr>
            </a:p>
          </p:txBody>
        </p:sp>
        <p:sp>
          <p:nvSpPr>
            <p:cNvPr id="17454" name="TextBox 65">
              <a:extLst>
                <a:ext uri="{FF2B5EF4-FFF2-40B4-BE49-F238E27FC236}">
                  <a16:creationId xmlns:a16="http://schemas.microsoft.com/office/drawing/2014/main" id="{18CD9CF9-FC30-2A87-862D-F40F70B1542F}"/>
                </a:ext>
              </a:extLst>
            </p:cNvPr>
            <p:cNvSpPr txBox="1">
              <a:spLocks noChangeArrowheads="1"/>
            </p:cNvSpPr>
            <p:nvPr/>
          </p:nvSpPr>
          <p:spPr bwMode="auto">
            <a:xfrm>
              <a:off x="2480315" y="909441"/>
              <a:ext cx="328455"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Sep.</a:t>
              </a:r>
            </a:p>
          </p:txBody>
        </p:sp>
      </p:grpSp>
      <p:grpSp>
        <p:nvGrpSpPr>
          <p:cNvPr id="17477" name="Group 17476">
            <a:extLst>
              <a:ext uri="{FF2B5EF4-FFF2-40B4-BE49-F238E27FC236}">
                <a16:creationId xmlns:a16="http://schemas.microsoft.com/office/drawing/2014/main" id="{FA1DC7AC-7706-EA7D-0E2A-1F7AC3F2258D}"/>
              </a:ext>
            </a:extLst>
          </p:cNvPr>
          <p:cNvGrpSpPr/>
          <p:nvPr/>
        </p:nvGrpSpPr>
        <p:grpSpPr>
          <a:xfrm>
            <a:off x="5918970" y="944053"/>
            <a:ext cx="461985" cy="441216"/>
            <a:chOff x="5121709" y="755453"/>
            <a:chExt cx="346489" cy="330912"/>
          </a:xfrm>
        </p:grpSpPr>
        <p:sp>
          <p:nvSpPr>
            <p:cNvPr id="17438" name="TextBox 86">
              <a:extLst>
                <a:ext uri="{FF2B5EF4-FFF2-40B4-BE49-F238E27FC236}">
                  <a16:creationId xmlns:a16="http://schemas.microsoft.com/office/drawing/2014/main" id="{11FB991E-569C-E793-E8D8-9E228FDDF8C0}"/>
                </a:ext>
              </a:extLst>
            </p:cNvPr>
            <p:cNvSpPr txBox="1">
              <a:spLocks noChangeArrowheads="1"/>
            </p:cNvSpPr>
            <p:nvPr/>
          </p:nvSpPr>
          <p:spPr bwMode="auto">
            <a:xfrm>
              <a:off x="5121709" y="755453"/>
              <a:ext cx="346489"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#109</a:t>
              </a:r>
              <a:endParaRPr lang="en-GB" altLang="en-US" sz="533">
                <a:solidFill>
                  <a:prstClr val="black"/>
                </a:solidFill>
                <a:latin typeface="Montserrat" panose="00000500000000000000" pitchFamily="2" charset="0"/>
              </a:endParaRPr>
            </a:p>
          </p:txBody>
        </p:sp>
        <p:sp>
          <p:nvSpPr>
            <p:cNvPr id="17455" name="TextBox 66">
              <a:extLst>
                <a:ext uri="{FF2B5EF4-FFF2-40B4-BE49-F238E27FC236}">
                  <a16:creationId xmlns:a16="http://schemas.microsoft.com/office/drawing/2014/main" id="{4B4B0B0E-28A4-0105-E66C-8A8333E61136}"/>
                </a:ext>
              </a:extLst>
            </p:cNvPr>
            <p:cNvSpPr txBox="1">
              <a:spLocks noChangeArrowheads="1"/>
            </p:cNvSpPr>
            <p:nvPr/>
          </p:nvSpPr>
          <p:spPr bwMode="auto">
            <a:xfrm>
              <a:off x="5129853" y="909441"/>
              <a:ext cx="328455"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Sep.</a:t>
              </a:r>
            </a:p>
          </p:txBody>
        </p:sp>
      </p:grpSp>
      <p:grpSp>
        <p:nvGrpSpPr>
          <p:cNvPr id="12" name="Group 11">
            <a:extLst>
              <a:ext uri="{FF2B5EF4-FFF2-40B4-BE49-F238E27FC236}">
                <a16:creationId xmlns:a16="http://schemas.microsoft.com/office/drawing/2014/main" id="{5AC441D9-25AA-5353-8C62-E595297BE9B0}"/>
              </a:ext>
            </a:extLst>
          </p:cNvPr>
          <p:cNvGrpSpPr/>
          <p:nvPr/>
        </p:nvGrpSpPr>
        <p:grpSpPr>
          <a:xfrm>
            <a:off x="247799" y="944053"/>
            <a:ext cx="480472" cy="441216"/>
            <a:chOff x="321315" y="755453"/>
            <a:chExt cx="360354" cy="330912"/>
          </a:xfrm>
        </p:grpSpPr>
        <p:sp>
          <p:nvSpPr>
            <p:cNvPr id="17431" name="TextBox 86">
              <a:extLst>
                <a:ext uri="{FF2B5EF4-FFF2-40B4-BE49-F238E27FC236}">
                  <a16:creationId xmlns:a16="http://schemas.microsoft.com/office/drawing/2014/main" id="{4D677330-5A69-54E2-DED8-C11576419F88}"/>
                </a:ext>
              </a:extLst>
            </p:cNvPr>
            <p:cNvSpPr txBox="1">
              <a:spLocks noChangeArrowheads="1"/>
            </p:cNvSpPr>
            <p:nvPr/>
          </p:nvSpPr>
          <p:spPr bwMode="auto">
            <a:xfrm>
              <a:off x="338787" y="755453"/>
              <a:ext cx="342882"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dirty="0">
                  <a:solidFill>
                    <a:prstClr val="black"/>
                  </a:solidFill>
                  <a:latin typeface="Montserrat" panose="00000500000000000000" pitchFamily="2" charset="0"/>
                </a:rPr>
                <a:t>#102</a:t>
              </a:r>
              <a:endParaRPr lang="en-GB" altLang="en-US" sz="533" dirty="0">
                <a:solidFill>
                  <a:prstClr val="black"/>
                </a:solidFill>
                <a:latin typeface="Montserrat" panose="00000500000000000000" pitchFamily="2" charset="0"/>
              </a:endParaRPr>
            </a:p>
          </p:txBody>
        </p:sp>
        <p:sp>
          <p:nvSpPr>
            <p:cNvPr id="17457" name="TextBox 69">
              <a:extLst>
                <a:ext uri="{FF2B5EF4-FFF2-40B4-BE49-F238E27FC236}">
                  <a16:creationId xmlns:a16="http://schemas.microsoft.com/office/drawing/2014/main" id="{5C00D17C-21B0-E262-9FB1-9FCEFFA608BE}"/>
                </a:ext>
              </a:extLst>
            </p:cNvPr>
            <p:cNvSpPr txBox="1">
              <a:spLocks noChangeArrowheads="1"/>
            </p:cNvSpPr>
            <p:nvPr/>
          </p:nvSpPr>
          <p:spPr bwMode="auto">
            <a:xfrm>
              <a:off x="321315" y="909441"/>
              <a:ext cx="336871"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Dec.</a:t>
              </a:r>
            </a:p>
          </p:txBody>
        </p:sp>
      </p:grpSp>
      <p:grpSp>
        <p:nvGrpSpPr>
          <p:cNvPr id="22" name="Group 21">
            <a:extLst>
              <a:ext uri="{FF2B5EF4-FFF2-40B4-BE49-F238E27FC236}">
                <a16:creationId xmlns:a16="http://schemas.microsoft.com/office/drawing/2014/main" id="{635396D1-395D-655F-8E73-A7129BF72176}"/>
              </a:ext>
            </a:extLst>
          </p:cNvPr>
          <p:cNvGrpSpPr/>
          <p:nvPr/>
        </p:nvGrpSpPr>
        <p:grpSpPr>
          <a:xfrm>
            <a:off x="3469274" y="944053"/>
            <a:ext cx="462769" cy="441216"/>
            <a:chOff x="3013715" y="755453"/>
            <a:chExt cx="347077" cy="330912"/>
          </a:xfrm>
        </p:grpSpPr>
        <p:sp>
          <p:nvSpPr>
            <p:cNvPr id="17435" name="TextBox 86">
              <a:extLst>
                <a:ext uri="{FF2B5EF4-FFF2-40B4-BE49-F238E27FC236}">
                  <a16:creationId xmlns:a16="http://schemas.microsoft.com/office/drawing/2014/main" id="{2ADC4CDE-F1A3-6E94-6512-728598388397}"/>
                </a:ext>
              </a:extLst>
            </p:cNvPr>
            <p:cNvSpPr txBox="1">
              <a:spLocks noChangeArrowheads="1"/>
            </p:cNvSpPr>
            <p:nvPr/>
          </p:nvSpPr>
          <p:spPr bwMode="auto">
            <a:xfrm>
              <a:off x="3014303" y="755453"/>
              <a:ext cx="346489"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#106</a:t>
              </a:r>
              <a:endParaRPr lang="en-GB" altLang="en-US" sz="533">
                <a:solidFill>
                  <a:prstClr val="black"/>
                </a:solidFill>
                <a:latin typeface="Montserrat" panose="00000500000000000000" pitchFamily="2" charset="0"/>
              </a:endParaRPr>
            </a:p>
          </p:txBody>
        </p:sp>
        <p:sp>
          <p:nvSpPr>
            <p:cNvPr id="17458" name="TextBox 70">
              <a:extLst>
                <a:ext uri="{FF2B5EF4-FFF2-40B4-BE49-F238E27FC236}">
                  <a16:creationId xmlns:a16="http://schemas.microsoft.com/office/drawing/2014/main" id="{01CE645F-8CED-7913-53C8-9468C2B0173E}"/>
                </a:ext>
              </a:extLst>
            </p:cNvPr>
            <p:cNvSpPr txBox="1">
              <a:spLocks noChangeArrowheads="1"/>
            </p:cNvSpPr>
            <p:nvPr/>
          </p:nvSpPr>
          <p:spPr bwMode="auto">
            <a:xfrm>
              <a:off x="3013715" y="909441"/>
              <a:ext cx="336872"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Dec.</a:t>
              </a:r>
            </a:p>
          </p:txBody>
        </p:sp>
      </p:grpSp>
      <p:grpSp>
        <p:nvGrpSpPr>
          <p:cNvPr id="17481" name="Group 17480">
            <a:extLst>
              <a:ext uri="{FF2B5EF4-FFF2-40B4-BE49-F238E27FC236}">
                <a16:creationId xmlns:a16="http://schemas.microsoft.com/office/drawing/2014/main" id="{F75057D1-7761-0C3C-B95B-D7F0AFE0E076}"/>
              </a:ext>
            </a:extLst>
          </p:cNvPr>
          <p:cNvGrpSpPr/>
          <p:nvPr/>
        </p:nvGrpSpPr>
        <p:grpSpPr>
          <a:xfrm>
            <a:off x="6720388" y="944053"/>
            <a:ext cx="449162" cy="441216"/>
            <a:chOff x="5771203" y="755453"/>
            <a:chExt cx="336871" cy="330912"/>
          </a:xfrm>
        </p:grpSpPr>
        <p:sp>
          <p:nvSpPr>
            <p:cNvPr id="17439" name="TextBox 86">
              <a:extLst>
                <a:ext uri="{FF2B5EF4-FFF2-40B4-BE49-F238E27FC236}">
                  <a16:creationId xmlns:a16="http://schemas.microsoft.com/office/drawing/2014/main" id="{3428D37B-08D1-24DC-2032-8DD18AFD3462}"/>
                </a:ext>
              </a:extLst>
            </p:cNvPr>
            <p:cNvSpPr txBox="1">
              <a:spLocks noChangeArrowheads="1"/>
            </p:cNvSpPr>
            <p:nvPr/>
          </p:nvSpPr>
          <p:spPr bwMode="auto">
            <a:xfrm>
              <a:off x="5781023" y="755453"/>
              <a:ext cx="324849"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a:solidFill>
                    <a:prstClr val="black"/>
                  </a:solidFill>
                  <a:latin typeface="Montserrat" panose="00000500000000000000" pitchFamily="2" charset="0"/>
                </a:rPr>
                <a:t>#110</a:t>
              </a:r>
              <a:endParaRPr lang="en-GB" altLang="en-US" sz="533">
                <a:solidFill>
                  <a:prstClr val="black"/>
                </a:solidFill>
                <a:latin typeface="Montserrat" panose="00000500000000000000" pitchFamily="2" charset="0"/>
              </a:endParaRPr>
            </a:p>
          </p:txBody>
        </p:sp>
        <p:sp>
          <p:nvSpPr>
            <p:cNvPr id="17459" name="TextBox 71">
              <a:extLst>
                <a:ext uri="{FF2B5EF4-FFF2-40B4-BE49-F238E27FC236}">
                  <a16:creationId xmlns:a16="http://schemas.microsoft.com/office/drawing/2014/main" id="{B8CC51AC-4382-E7E2-EF4E-204594DAC3CE}"/>
                </a:ext>
              </a:extLst>
            </p:cNvPr>
            <p:cNvSpPr txBox="1">
              <a:spLocks noChangeArrowheads="1"/>
            </p:cNvSpPr>
            <p:nvPr/>
          </p:nvSpPr>
          <p:spPr bwMode="auto">
            <a:xfrm>
              <a:off x="5771203" y="909441"/>
              <a:ext cx="336871"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Dec.</a:t>
              </a:r>
            </a:p>
          </p:txBody>
        </p:sp>
      </p:grpSp>
      <p:sp>
        <p:nvSpPr>
          <p:cNvPr id="17472" name="Rectangle 12">
            <a:extLst>
              <a:ext uri="{FF2B5EF4-FFF2-40B4-BE49-F238E27FC236}">
                <a16:creationId xmlns:a16="http://schemas.microsoft.com/office/drawing/2014/main" id="{6B99021C-6BD6-077A-8701-E3EDEA137C7C}"/>
              </a:ext>
            </a:extLst>
          </p:cNvPr>
          <p:cNvSpPr>
            <a:spLocks noChangeArrowheads="1"/>
          </p:cNvSpPr>
          <p:nvPr/>
        </p:nvSpPr>
        <p:spPr bwMode="auto">
          <a:xfrm>
            <a:off x="3102186" y="6508751"/>
            <a:ext cx="1159933"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1467" dirty="0">
                <a:solidFill>
                  <a:srgbClr val="C00000"/>
                </a:solidFill>
                <a:latin typeface="Montserrat" panose="00000500000000000000" pitchFamily="2" charset="0"/>
              </a:rPr>
              <a:t>Now</a:t>
            </a:r>
          </a:p>
        </p:txBody>
      </p:sp>
      <p:sp>
        <p:nvSpPr>
          <p:cNvPr id="17475" name="TextBox 67">
            <a:extLst>
              <a:ext uri="{FF2B5EF4-FFF2-40B4-BE49-F238E27FC236}">
                <a16:creationId xmlns:a16="http://schemas.microsoft.com/office/drawing/2014/main" id="{1F8F20E1-4E79-A367-379B-29EFCC3C6BD2}"/>
              </a:ext>
            </a:extLst>
          </p:cNvPr>
          <p:cNvSpPr txBox="1">
            <a:spLocks noChangeArrowheads="1"/>
          </p:cNvSpPr>
          <p:nvPr/>
        </p:nvSpPr>
        <p:spPr bwMode="auto">
          <a:xfrm>
            <a:off x="160027" y="808304"/>
            <a:ext cx="478016"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TSGs</a:t>
            </a:r>
          </a:p>
        </p:txBody>
      </p:sp>
      <p:sp>
        <p:nvSpPr>
          <p:cNvPr id="27" name="Star: 5 Points 26">
            <a:extLst>
              <a:ext uri="{FF2B5EF4-FFF2-40B4-BE49-F238E27FC236}">
                <a16:creationId xmlns:a16="http://schemas.microsoft.com/office/drawing/2014/main" id="{F787BCF1-2498-28B4-199E-7A531CA4AEB8}"/>
              </a:ext>
            </a:extLst>
          </p:cNvPr>
          <p:cNvSpPr/>
          <p:nvPr/>
        </p:nvSpPr>
        <p:spPr bwMode="auto">
          <a:xfrm>
            <a:off x="4290149" y="2838266"/>
            <a:ext cx="452401" cy="429117"/>
          </a:xfrm>
          <a:prstGeom prst="star5">
            <a:avLst/>
          </a:prstGeom>
          <a:noFill/>
          <a:ln w="28575" cap="flat" cmpd="sng" algn="ctr">
            <a:solidFill>
              <a:srgbClr val="FF0000"/>
            </a:solidFill>
            <a:prstDash val="solid"/>
            <a:round/>
            <a:headEnd type="none" w="med" len="med"/>
            <a:tailEnd type="none" w="med" len="med"/>
          </a:ln>
          <a:effectLst/>
        </p:spPr>
        <p:txBody>
          <a:bodyPr/>
          <a:lstStyle/>
          <a:p>
            <a:pPr defTabSz="1219170">
              <a:defRPr/>
            </a:pPr>
            <a:endParaRPr lang="en-GB" sz="1333" dirty="0">
              <a:solidFill>
                <a:srgbClr val="FF0000"/>
              </a:solidFill>
              <a:latin typeface="Arial" charset="0"/>
              <a:ea typeface="MS PGothic" panose="020B0600070205080204" pitchFamily="34" charset="-128"/>
            </a:endParaRPr>
          </a:p>
        </p:txBody>
      </p:sp>
      <p:sp>
        <p:nvSpPr>
          <p:cNvPr id="30" name="TextBox 1">
            <a:extLst>
              <a:ext uri="{FF2B5EF4-FFF2-40B4-BE49-F238E27FC236}">
                <a16:creationId xmlns:a16="http://schemas.microsoft.com/office/drawing/2014/main" id="{944B49F7-1C1D-DBCA-2AE8-96E102063762}"/>
              </a:ext>
            </a:extLst>
          </p:cNvPr>
          <p:cNvSpPr txBox="1">
            <a:spLocks noChangeArrowheads="1"/>
          </p:cNvSpPr>
          <p:nvPr/>
        </p:nvSpPr>
        <p:spPr bwMode="auto">
          <a:xfrm>
            <a:off x="3898404" y="3223198"/>
            <a:ext cx="1439472" cy="235898"/>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defTabSz="1219170">
              <a:defRPr/>
            </a:pPr>
            <a:r>
              <a:rPr lang="en-GB" altLang="en-US" sz="933" b="1" dirty="0">
                <a:solidFill>
                  <a:prstClr val="black"/>
                </a:solidFill>
                <a:latin typeface="Montserrat" panose="00000500000000000000" pitchFamily="50" charset="0"/>
              </a:rPr>
              <a:t>Workshop 6G TSGs</a:t>
            </a:r>
            <a:endParaRPr lang="en-GB" altLang="en-US" sz="933" dirty="0">
              <a:solidFill>
                <a:prstClr val="black"/>
              </a:solidFill>
              <a:latin typeface="Montserrat" panose="00000500000000000000" pitchFamily="50" charset="0"/>
            </a:endParaRPr>
          </a:p>
        </p:txBody>
      </p:sp>
      <p:sp>
        <p:nvSpPr>
          <p:cNvPr id="17485" name="Chevron 60">
            <a:extLst>
              <a:ext uri="{FF2B5EF4-FFF2-40B4-BE49-F238E27FC236}">
                <a16:creationId xmlns:a16="http://schemas.microsoft.com/office/drawing/2014/main" id="{FB1E3A0C-0C94-56B1-9E8E-15BB970781E4}"/>
              </a:ext>
            </a:extLst>
          </p:cNvPr>
          <p:cNvSpPr/>
          <p:nvPr/>
        </p:nvSpPr>
        <p:spPr bwMode="auto">
          <a:xfrm>
            <a:off x="6150591" y="5827348"/>
            <a:ext cx="1661320" cy="263856"/>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25034"/>
              <a:gd name="connsiteY0" fmla="*/ 0 h 222250"/>
              <a:gd name="connsiteX1" fmla="*/ 1467062 w 1625034"/>
              <a:gd name="connsiteY1" fmla="*/ 0 h 222250"/>
              <a:gd name="connsiteX2" fmla="*/ 1625034 w 1625034"/>
              <a:gd name="connsiteY2" fmla="*/ 104677 h 222250"/>
              <a:gd name="connsiteX3" fmla="*/ 1467062 w 1625034"/>
              <a:gd name="connsiteY3" fmla="*/ 222250 h 222250"/>
              <a:gd name="connsiteX4" fmla="*/ 0 w 1625034"/>
              <a:gd name="connsiteY4" fmla="*/ 222250 h 222250"/>
              <a:gd name="connsiteX5" fmla="*/ 26818 w 1625034"/>
              <a:gd name="connsiteY5" fmla="*/ 98155 h 222250"/>
              <a:gd name="connsiteX6" fmla="*/ 0 w 162503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034" h="222250">
                <a:moveTo>
                  <a:pt x="0" y="0"/>
                </a:moveTo>
                <a:lnTo>
                  <a:pt x="1467062" y="0"/>
                </a:lnTo>
                <a:lnTo>
                  <a:pt x="1625034" y="104677"/>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defTabSz="1219170">
              <a:defRPr/>
            </a:pPr>
            <a:r>
              <a:rPr lang="fr-FR" sz="1067" dirty="0">
                <a:solidFill>
                  <a:prstClr val="black"/>
                </a:solidFill>
                <a:latin typeface="Montserrat" panose="00000500000000000000" pitchFamily="50" charset="0"/>
                <a:ea typeface="ＭＳ Ｐゴシック" charset="-128"/>
                <a:cs typeface="Arial" pitchFamily="34" charset="0"/>
              </a:rPr>
              <a:t>CT &amp; </a:t>
            </a:r>
            <a:r>
              <a:rPr lang="fr-FR" sz="1067">
                <a:solidFill>
                  <a:prstClr val="black"/>
                </a:solidFill>
                <a:latin typeface="Montserrat" panose="00000500000000000000" pitchFamily="50" charset="0"/>
                <a:ea typeface="ＭＳ Ｐゴシック" charset="-128"/>
                <a:cs typeface="Arial" pitchFamily="34" charset="0"/>
              </a:rPr>
              <a:t>St. </a:t>
            </a:r>
            <a:r>
              <a:rPr lang="fr-FR" sz="1067" dirty="0">
                <a:solidFill>
                  <a:prstClr val="black"/>
                </a:solidFill>
                <a:latin typeface="Montserrat" panose="00000500000000000000" pitchFamily="50" charset="0"/>
                <a:ea typeface="ＭＳ Ｐゴシック" charset="-128"/>
                <a:cs typeface="Arial" pitchFamily="34" charset="0"/>
              </a:rPr>
              <a:t>3 6G SID </a:t>
            </a:r>
            <a:r>
              <a:rPr lang="fr-FR" sz="1067" dirty="0" err="1">
                <a:solidFill>
                  <a:prstClr val="black"/>
                </a:solidFill>
                <a:latin typeface="Montserrat" panose="00000500000000000000" pitchFamily="50" charset="0"/>
                <a:ea typeface="ＭＳ Ｐゴシック" charset="-128"/>
                <a:cs typeface="Arial" pitchFamily="34" charset="0"/>
              </a:rPr>
              <a:t>def</a:t>
            </a:r>
            <a:r>
              <a:rPr lang="fr-FR" sz="1067" dirty="0">
                <a:solidFill>
                  <a:prstClr val="black"/>
                </a:solidFill>
                <a:latin typeface="Montserrat" panose="00000500000000000000" pitchFamily="50" charset="0"/>
                <a:ea typeface="ＭＳ Ｐゴシック" charset="-128"/>
                <a:cs typeface="Arial" pitchFamily="34" charset="0"/>
              </a:rPr>
              <a:t>.</a:t>
            </a:r>
          </a:p>
        </p:txBody>
      </p:sp>
      <p:grpSp>
        <p:nvGrpSpPr>
          <p:cNvPr id="32" name="Group 31">
            <a:extLst>
              <a:ext uri="{FF2B5EF4-FFF2-40B4-BE49-F238E27FC236}">
                <a16:creationId xmlns:a16="http://schemas.microsoft.com/office/drawing/2014/main" id="{E261DFA2-5EBE-0760-005F-090827A42373}"/>
              </a:ext>
            </a:extLst>
          </p:cNvPr>
          <p:cNvGrpSpPr/>
          <p:nvPr/>
        </p:nvGrpSpPr>
        <p:grpSpPr>
          <a:xfrm>
            <a:off x="9158089" y="930507"/>
            <a:ext cx="437940" cy="441216"/>
            <a:chOff x="7375213" y="745293"/>
            <a:chExt cx="328455" cy="330912"/>
          </a:xfrm>
        </p:grpSpPr>
        <p:sp>
          <p:nvSpPr>
            <p:cNvPr id="17490" name="TextBox 86">
              <a:extLst>
                <a:ext uri="{FF2B5EF4-FFF2-40B4-BE49-F238E27FC236}">
                  <a16:creationId xmlns:a16="http://schemas.microsoft.com/office/drawing/2014/main" id="{35BB9D75-F8E4-FE51-0578-EE1CE5798D03}"/>
                </a:ext>
              </a:extLst>
            </p:cNvPr>
            <p:cNvSpPr txBox="1">
              <a:spLocks noChangeArrowheads="1"/>
            </p:cNvSpPr>
            <p:nvPr/>
          </p:nvSpPr>
          <p:spPr bwMode="auto">
            <a:xfrm>
              <a:off x="7382097" y="745293"/>
              <a:ext cx="316433"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dirty="0">
                  <a:solidFill>
                    <a:prstClr val="black"/>
                  </a:solidFill>
                  <a:latin typeface="Montserrat" panose="00000500000000000000" pitchFamily="2" charset="0"/>
                </a:rPr>
                <a:t>#113</a:t>
              </a:r>
              <a:endParaRPr lang="en-GB" altLang="en-US" sz="533" dirty="0">
                <a:solidFill>
                  <a:prstClr val="black"/>
                </a:solidFill>
                <a:latin typeface="Montserrat" panose="00000500000000000000" pitchFamily="2" charset="0"/>
              </a:endParaRPr>
            </a:p>
          </p:txBody>
        </p:sp>
        <p:sp>
          <p:nvSpPr>
            <p:cNvPr id="17492" name="TextBox 66">
              <a:extLst>
                <a:ext uri="{FF2B5EF4-FFF2-40B4-BE49-F238E27FC236}">
                  <a16:creationId xmlns:a16="http://schemas.microsoft.com/office/drawing/2014/main" id="{52784947-6AA6-617B-CED1-6981515A19C7}"/>
                </a:ext>
              </a:extLst>
            </p:cNvPr>
            <p:cNvSpPr txBox="1">
              <a:spLocks noChangeArrowheads="1"/>
            </p:cNvSpPr>
            <p:nvPr/>
          </p:nvSpPr>
          <p:spPr bwMode="auto">
            <a:xfrm>
              <a:off x="7375213" y="899281"/>
              <a:ext cx="328455"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Sep.</a:t>
              </a:r>
            </a:p>
          </p:txBody>
        </p:sp>
      </p:grpSp>
      <p:grpSp>
        <p:nvGrpSpPr>
          <p:cNvPr id="36" name="Group 35">
            <a:extLst>
              <a:ext uri="{FF2B5EF4-FFF2-40B4-BE49-F238E27FC236}">
                <a16:creationId xmlns:a16="http://schemas.microsoft.com/office/drawing/2014/main" id="{15523F22-A626-40BA-8A66-0EF7EE745E28}"/>
              </a:ext>
            </a:extLst>
          </p:cNvPr>
          <p:cNvGrpSpPr/>
          <p:nvPr/>
        </p:nvGrpSpPr>
        <p:grpSpPr>
          <a:xfrm>
            <a:off x="9931704" y="930507"/>
            <a:ext cx="464285" cy="441216"/>
            <a:chOff x="8016563" y="745293"/>
            <a:chExt cx="348214" cy="330912"/>
          </a:xfrm>
        </p:grpSpPr>
        <p:sp>
          <p:nvSpPr>
            <p:cNvPr id="17491" name="TextBox 86">
              <a:extLst>
                <a:ext uri="{FF2B5EF4-FFF2-40B4-BE49-F238E27FC236}">
                  <a16:creationId xmlns:a16="http://schemas.microsoft.com/office/drawing/2014/main" id="{DADF5BC1-A476-EB24-2179-C4E5EBE78D55}"/>
                </a:ext>
              </a:extLst>
            </p:cNvPr>
            <p:cNvSpPr txBox="1">
              <a:spLocks noChangeArrowheads="1"/>
            </p:cNvSpPr>
            <p:nvPr/>
          </p:nvSpPr>
          <p:spPr bwMode="auto">
            <a:xfrm>
              <a:off x="8039928" y="745293"/>
              <a:ext cx="324849"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dirty="0">
                  <a:solidFill>
                    <a:prstClr val="black"/>
                  </a:solidFill>
                  <a:latin typeface="Montserrat" panose="00000500000000000000" pitchFamily="2" charset="0"/>
                </a:rPr>
                <a:t>#114</a:t>
              </a:r>
              <a:endParaRPr lang="en-GB" altLang="en-US" sz="533" dirty="0">
                <a:solidFill>
                  <a:prstClr val="black"/>
                </a:solidFill>
                <a:latin typeface="Montserrat" panose="00000500000000000000" pitchFamily="2" charset="0"/>
              </a:endParaRPr>
            </a:p>
          </p:txBody>
        </p:sp>
        <p:sp>
          <p:nvSpPr>
            <p:cNvPr id="17493" name="TextBox 71">
              <a:extLst>
                <a:ext uri="{FF2B5EF4-FFF2-40B4-BE49-F238E27FC236}">
                  <a16:creationId xmlns:a16="http://schemas.microsoft.com/office/drawing/2014/main" id="{FF47688E-A86E-2353-7C06-DBC3A3720639}"/>
                </a:ext>
              </a:extLst>
            </p:cNvPr>
            <p:cNvSpPr txBox="1">
              <a:spLocks noChangeArrowheads="1"/>
            </p:cNvSpPr>
            <p:nvPr/>
          </p:nvSpPr>
          <p:spPr bwMode="auto">
            <a:xfrm>
              <a:off x="8016563" y="899281"/>
              <a:ext cx="336872" cy="1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Dec.</a:t>
              </a:r>
            </a:p>
          </p:txBody>
        </p:sp>
      </p:grpSp>
      <p:sp>
        <p:nvSpPr>
          <p:cNvPr id="17497" name="TextBox 86">
            <a:extLst>
              <a:ext uri="{FF2B5EF4-FFF2-40B4-BE49-F238E27FC236}">
                <a16:creationId xmlns:a16="http://schemas.microsoft.com/office/drawing/2014/main" id="{5357307E-DFB7-4014-E67F-B234B2ED5CB5}"/>
              </a:ext>
            </a:extLst>
          </p:cNvPr>
          <p:cNvSpPr txBox="1">
            <a:spLocks noChangeArrowheads="1"/>
          </p:cNvSpPr>
          <p:nvPr/>
        </p:nvSpPr>
        <p:spPr bwMode="auto">
          <a:xfrm>
            <a:off x="10748805" y="948569"/>
            <a:ext cx="42191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dirty="0">
                <a:solidFill>
                  <a:prstClr val="black"/>
                </a:solidFill>
                <a:latin typeface="Montserrat" panose="00000500000000000000" pitchFamily="2" charset="0"/>
              </a:rPr>
              <a:t>#115</a:t>
            </a:r>
            <a:endParaRPr lang="en-GB" altLang="en-US" sz="533" dirty="0">
              <a:solidFill>
                <a:prstClr val="black"/>
              </a:solidFill>
              <a:latin typeface="Montserrat" panose="00000500000000000000" pitchFamily="2" charset="0"/>
            </a:endParaRPr>
          </a:p>
        </p:txBody>
      </p:sp>
      <p:sp>
        <p:nvSpPr>
          <p:cNvPr id="17498" name="TextBox 60">
            <a:extLst>
              <a:ext uri="{FF2B5EF4-FFF2-40B4-BE49-F238E27FC236}">
                <a16:creationId xmlns:a16="http://schemas.microsoft.com/office/drawing/2014/main" id="{7AF265C0-820D-2759-0403-8611A7BA1C4E}"/>
              </a:ext>
            </a:extLst>
          </p:cNvPr>
          <p:cNvSpPr txBox="1">
            <a:spLocks noChangeArrowheads="1"/>
          </p:cNvSpPr>
          <p:nvPr/>
        </p:nvSpPr>
        <p:spPr bwMode="auto">
          <a:xfrm>
            <a:off x="10765026" y="1153887"/>
            <a:ext cx="44275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Mar.</a:t>
            </a:r>
          </a:p>
        </p:txBody>
      </p:sp>
      <p:sp>
        <p:nvSpPr>
          <p:cNvPr id="17502" name="TextBox 60">
            <a:extLst>
              <a:ext uri="{FF2B5EF4-FFF2-40B4-BE49-F238E27FC236}">
                <a16:creationId xmlns:a16="http://schemas.microsoft.com/office/drawing/2014/main" id="{C355434E-FF94-C598-923E-8C580DCE396C}"/>
              </a:ext>
            </a:extLst>
          </p:cNvPr>
          <p:cNvSpPr txBox="1">
            <a:spLocks noChangeArrowheads="1"/>
          </p:cNvSpPr>
          <p:nvPr/>
        </p:nvSpPr>
        <p:spPr bwMode="auto">
          <a:xfrm>
            <a:off x="11551907" y="1131308"/>
            <a:ext cx="40588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GB" altLang="en-US" sz="933" dirty="0">
                <a:solidFill>
                  <a:prstClr val="black"/>
                </a:solidFill>
                <a:latin typeface="Montserrat" panose="00000500000000000000" pitchFamily="2" charset="0"/>
                <a:ea typeface="MS PGothic" panose="020B0600070205080204" pitchFamily="34" charset="-128"/>
              </a:rPr>
              <a:t>Jun</a:t>
            </a:r>
          </a:p>
        </p:txBody>
      </p:sp>
      <p:sp>
        <p:nvSpPr>
          <p:cNvPr id="26" name="Star: 5 Points 25">
            <a:extLst>
              <a:ext uri="{FF2B5EF4-FFF2-40B4-BE49-F238E27FC236}">
                <a16:creationId xmlns:a16="http://schemas.microsoft.com/office/drawing/2014/main" id="{FDA1D504-5A4B-17F6-5478-9450A10EDA8D}"/>
              </a:ext>
            </a:extLst>
          </p:cNvPr>
          <p:cNvSpPr/>
          <p:nvPr/>
        </p:nvSpPr>
        <p:spPr bwMode="auto">
          <a:xfrm>
            <a:off x="1511325" y="1726106"/>
            <a:ext cx="452401" cy="429117"/>
          </a:xfrm>
          <a:prstGeom prst="star5">
            <a:avLst/>
          </a:prstGeom>
          <a:noFill/>
          <a:ln w="28575" cap="flat" cmpd="sng" algn="ctr">
            <a:solidFill>
              <a:srgbClr val="FF0000"/>
            </a:solidFill>
            <a:prstDash val="solid"/>
            <a:round/>
            <a:headEnd type="none" w="med" len="med"/>
            <a:tailEnd type="none" w="med" len="med"/>
          </a:ln>
          <a:effectLst/>
        </p:spPr>
        <p:txBody>
          <a:bodyPr/>
          <a:lstStyle/>
          <a:p>
            <a:pPr defTabSz="1219170">
              <a:defRPr/>
            </a:pPr>
            <a:endParaRPr lang="en-GB" sz="1333" dirty="0">
              <a:solidFill>
                <a:srgbClr val="FF0000"/>
              </a:solidFill>
              <a:latin typeface="Arial" charset="0"/>
              <a:ea typeface="MS PGothic" panose="020B0600070205080204" pitchFamily="34" charset="-128"/>
            </a:endParaRPr>
          </a:p>
        </p:txBody>
      </p:sp>
      <p:sp>
        <p:nvSpPr>
          <p:cNvPr id="28" name="TextBox 1">
            <a:extLst>
              <a:ext uri="{FF2B5EF4-FFF2-40B4-BE49-F238E27FC236}">
                <a16:creationId xmlns:a16="http://schemas.microsoft.com/office/drawing/2014/main" id="{350EBDED-2AAF-158F-80CB-DEAAEA111ACD}"/>
              </a:ext>
            </a:extLst>
          </p:cNvPr>
          <p:cNvSpPr txBox="1">
            <a:spLocks noChangeArrowheads="1"/>
          </p:cNvSpPr>
          <p:nvPr/>
        </p:nvSpPr>
        <p:spPr bwMode="auto">
          <a:xfrm>
            <a:off x="1077942" y="2114181"/>
            <a:ext cx="1532049" cy="379463"/>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defTabSz="1219170">
              <a:defRPr/>
            </a:pPr>
            <a:r>
              <a:rPr lang="en-GB" altLang="en-US" sz="933" b="1" dirty="0">
                <a:solidFill>
                  <a:prstClr val="black"/>
                </a:solidFill>
                <a:latin typeface="Montserrat" panose="00000500000000000000" pitchFamily="50" charset="0"/>
              </a:rPr>
              <a:t>Workshop IMT-2030 use cases</a:t>
            </a:r>
            <a:endParaRPr lang="en-GB" altLang="en-US" sz="933" dirty="0">
              <a:solidFill>
                <a:prstClr val="black"/>
              </a:solidFill>
              <a:latin typeface="Montserrat" panose="00000500000000000000" pitchFamily="50" charset="0"/>
            </a:endParaRPr>
          </a:p>
        </p:txBody>
      </p:sp>
      <p:sp>
        <p:nvSpPr>
          <p:cNvPr id="41" name="TextBox 86">
            <a:extLst>
              <a:ext uri="{FF2B5EF4-FFF2-40B4-BE49-F238E27FC236}">
                <a16:creationId xmlns:a16="http://schemas.microsoft.com/office/drawing/2014/main" id="{E7CFFE9A-BA11-5507-66C4-463BFE813E92}"/>
              </a:ext>
            </a:extLst>
          </p:cNvPr>
          <p:cNvSpPr txBox="1">
            <a:spLocks noChangeArrowheads="1"/>
          </p:cNvSpPr>
          <p:nvPr/>
        </p:nvSpPr>
        <p:spPr bwMode="auto">
          <a:xfrm>
            <a:off x="11518559" y="944053"/>
            <a:ext cx="42672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defTabSz="1219170">
              <a:spcBef>
                <a:spcPct val="0"/>
              </a:spcBef>
              <a:buNone/>
            </a:pPr>
            <a:r>
              <a:rPr lang="en-GB" altLang="en-US" sz="933" dirty="0">
                <a:solidFill>
                  <a:prstClr val="black"/>
                </a:solidFill>
                <a:latin typeface="Montserrat" panose="00000500000000000000" pitchFamily="2" charset="0"/>
              </a:rPr>
              <a:t>#116</a:t>
            </a:r>
            <a:endParaRPr lang="en-GB" altLang="en-US" sz="533" dirty="0">
              <a:solidFill>
                <a:prstClr val="black"/>
              </a:solidFill>
              <a:latin typeface="Montserrat" panose="00000500000000000000" pitchFamily="2" charset="0"/>
            </a:endParaRPr>
          </a:p>
        </p:txBody>
      </p:sp>
      <p:cxnSp>
        <p:nvCxnSpPr>
          <p:cNvPr id="46" name="Straight Connector 114">
            <a:extLst>
              <a:ext uri="{FF2B5EF4-FFF2-40B4-BE49-F238E27FC236}">
                <a16:creationId xmlns:a16="http://schemas.microsoft.com/office/drawing/2014/main" id="{651AFA73-F0D3-3C1E-F07B-8562524BC031}"/>
              </a:ext>
            </a:extLst>
          </p:cNvPr>
          <p:cNvCxnSpPr>
            <a:cxnSpLocks noChangeShapeType="1"/>
          </p:cNvCxnSpPr>
          <p:nvPr/>
        </p:nvCxnSpPr>
        <p:spPr bwMode="auto">
          <a:xfrm>
            <a:off x="2914825" y="1436095"/>
            <a:ext cx="0" cy="5242408"/>
          </a:xfrm>
          <a:prstGeom prst="line">
            <a:avLst/>
          </a:prstGeom>
          <a:noFill/>
          <a:ln w="9525" algn="ctr">
            <a:solidFill>
              <a:schemeClr val="accent4">
                <a:lumMod val="40000"/>
                <a:lumOff val="60000"/>
              </a:schemeClr>
            </a:solidFill>
            <a:prstDash val="dash"/>
            <a:round/>
            <a:headEnd/>
            <a:tailEnd/>
          </a:ln>
        </p:spPr>
      </p:cxnSp>
      <p:cxnSp>
        <p:nvCxnSpPr>
          <p:cNvPr id="48" name="Straight Connector 114">
            <a:extLst>
              <a:ext uri="{FF2B5EF4-FFF2-40B4-BE49-F238E27FC236}">
                <a16:creationId xmlns:a16="http://schemas.microsoft.com/office/drawing/2014/main" id="{2A413990-7B6F-5FC0-02A3-545705497B65}"/>
              </a:ext>
            </a:extLst>
          </p:cNvPr>
          <p:cNvCxnSpPr>
            <a:cxnSpLocks noChangeShapeType="1"/>
          </p:cNvCxnSpPr>
          <p:nvPr/>
        </p:nvCxnSpPr>
        <p:spPr bwMode="auto">
          <a:xfrm>
            <a:off x="4528785" y="1436095"/>
            <a:ext cx="0" cy="5242408"/>
          </a:xfrm>
          <a:prstGeom prst="line">
            <a:avLst/>
          </a:prstGeom>
          <a:noFill/>
          <a:ln w="9525" algn="ctr">
            <a:solidFill>
              <a:schemeClr val="accent4">
                <a:lumMod val="40000"/>
                <a:lumOff val="60000"/>
              </a:schemeClr>
            </a:solidFill>
            <a:prstDash val="dash"/>
            <a:round/>
            <a:headEnd/>
            <a:tailEnd/>
          </a:ln>
        </p:spPr>
      </p:cxnSp>
      <p:cxnSp>
        <p:nvCxnSpPr>
          <p:cNvPr id="49" name="Straight Connector 114">
            <a:extLst>
              <a:ext uri="{FF2B5EF4-FFF2-40B4-BE49-F238E27FC236}">
                <a16:creationId xmlns:a16="http://schemas.microsoft.com/office/drawing/2014/main" id="{E57E96D9-2BD0-D27A-86EA-0E49CF66F1B4}"/>
              </a:ext>
            </a:extLst>
          </p:cNvPr>
          <p:cNvCxnSpPr>
            <a:cxnSpLocks noChangeShapeType="1"/>
          </p:cNvCxnSpPr>
          <p:nvPr/>
        </p:nvCxnSpPr>
        <p:spPr bwMode="auto">
          <a:xfrm>
            <a:off x="5335765" y="1436095"/>
            <a:ext cx="0" cy="5242408"/>
          </a:xfrm>
          <a:prstGeom prst="line">
            <a:avLst/>
          </a:prstGeom>
          <a:noFill/>
          <a:ln w="9525" algn="ctr">
            <a:solidFill>
              <a:schemeClr val="accent4">
                <a:lumMod val="40000"/>
                <a:lumOff val="60000"/>
              </a:schemeClr>
            </a:solidFill>
            <a:prstDash val="dash"/>
            <a:round/>
            <a:headEnd/>
            <a:tailEnd/>
          </a:ln>
        </p:spPr>
      </p:cxnSp>
      <p:cxnSp>
        <p:nvCxnSpPr>
          <p:cNvPr id="50" name="Straight Connector 114">
            <a:extLst>
              <a:ext uri="{FF2B5EF4-FFF2-40B4-BE49-F238E27FC236}">
                <a16:creationId xmlns:a16="http://schemas.microsoft.com/office/drawing/2014/main" id="{0B518462-35CA-01DF-E3DA-79CF4D1A67DB}"/>
              </a:ext>
            </a:extLst>
          </p:cNvPr>
          <p:cNvCxnSpPr>
            <a:cxnSpLocks noChangeShapeType="1"/>
          </p:cNvCxnSpPr>
          <p:nvPr/>
        </p:nvCxnSpPr>
        <p:spPr bwMode="auto">
          <a:xfrm>
            <a:off x="6142745" y="1436095"/>
            <a:ext cx="0" cy="5242408"/>
          </a:xfrm>
          <a:prstGeom prst="line">
            <a:avLst/>
          </a:prstGeom>
          <a:noFill/>
          <a:ln w="9525" algn="ctr">
            <a:solidFill>
              <a:schemeClr val="accent4">
                <a:lumMod val="40000"/>
                <a:lumOff val="60000"/>
              </a:schemeClr>
            </a:solidFill>
            <a:prstDash val="dash"/>
            <a:round/>
            <a:headEnd/>
            <a:tailEnd/>
          </a:ln>
        </p:spPr>
      </p:cxnSp>
      <p:cxnSp>
        <p:nvCxnSpPr>
          <p:cNvPr id="51" name="Straight Connector 114">
            <a:extLst>
              <a:ext uri="{FF2B5EF4-FFF2-40B4-BE49-F238E27FC236}">
                <a16:creationId xmlns:a16="http://schemas.microsoft.com/office/drawing/2014/main" id="{A3B6C350-D29D-A509-A057-DD254318F84D}"/>
              </a:ext>
            </a:extLst>
          </p:cNvPr>
          <p:cNvCxnSpPr>
            <a:cxnSpLocks noChangeShapeType="1"/>
          </p:cNvCxnSpPr>
          <p:nvPr/>
        </p:nvCxnSpPr>
        <p:spPr bwMode="auto">
          <a:xfrm>
            <a:off x="7756705" y="1436095"/>
            <a:ext cx="0" cy="5242408"/>
          </a:xfrm>
          <a:prstGeom prst="line">
            <a:avLst/>
          </a:prstGeom>
          <a:noFill/>
          <a:ln w="9525" algn="ctr">
            <a:solidFill>
              <a:schemeClr val="accent4">
                <a:lumMod val="40000"/>
                <a:lumOff val="60000"/>
              </a:schemeClr>
            </a:solidFill>
            <a:prstDash val="dash"/>
            <a:round/>
            <a:headEnd/>
            <a:tailEnd/>
          </a:ln>
        </p:spPr>
      </p:cxnSp>
      <p:cxnSp>
        <p:nvCxnSpPr>
          <p:cNvPr id="52" name="Straight Connector 114">
            <a:extLst>
              <a:ext uri="{FF2B5EF4-FFF2-40B4-BE49-F238E27FC236}">
                <a16:creationId xmlns:a16="http://schemas.microsoft.com/office/drawing/2014/main" id="{66E04F16-36C6-027F-9585-CF454FC4A2D0}"/>
              </a:ext>
            </a:extLst>
          </p:cNvPr>
          <p:cNvCxnSpPr>
            <a:cxnSpLocks noChangeShapeType="1"/>
          </p:cNvCxnSpPr>
          <p:nvPr/>
        </p:nvCxnSpPr>
        <p:spPr bwMode="auto">
          <a:xfrm>
            <a:off x="8563685" y="1436095"/>
            <a:ext cx="0" cy="5242408"/>
          </a:xfrm>
          <a:prstGeom prst="line">
            <a:avLst/>
          </a:prstGeom>
          <a:noFill/>
          <a:ln w="9525" algn="ctr">
            <a:solidFill>
              <a:schemeClr val="accent4">
                <a:lumMod val="40000"/>
                <a:lumOff val="60000"/>
              </a:schemeClr>
            </a:solidFill>
            <a:prstDash val="dash"/>
            <a:round/>
            <a:headEnd/>
            <a:tailEnd/>
          </a:ln>
        </p:spPr>
      </p:cxnSp>
      <p:cxnSp>
        <p:nvCxnSpPr>
          <p:cNvPr id="53" name="Straight Connector 114">
            <a:extLst>
              <a:ext uri="{FF2B5EF4-FFF2-40B4-BE49-F238E27FC236}">
                <a16:creationId xmlns:a16="http://schemas.microsoft.com/office/drawing/2014/main" id="{DE683D18-B47F-D070-F845-F7E8B61125EA}"/>
              </a:ext>
            </a:extLst>
          </p:cNvPr>
          <p:cNvCxnSpPr>
            <a:cxnSpLocks noChangeShapeType="1"/>
          </p:cNvCxnSpPr>
          <p:nvPr/>
        </p:nvCxnSpPr>
        <p:spPr bwMode="auto">
          <a:xfrm>
            <a:off x="9370665" y="1436095"/>
            <a:ext cx="0" cy="5242408"/>
          </a:xfrm>
          <a:prstGeom prst="line">
            <a:avLst/>
          </a:prstGeom>
          <a:noFill/>
          <a:ln w="9525" algn="ctr">
            <a:solidFill>
              <a:schemeClr val="accent4">
                <a:lumMod val="40000"/>
                <a:lumOff val="60000"/>
              </a:schemeClr>
            </a:solidFill>
            <a:prstDash val="dash"/>
            <a:round/>
            <a:headEnd/>
            <a:tailEnd/>
          </a:ln>
        </p:spPr>
      </p:cxnSp>
      <p:cxnSp>
        <p:nvCxnSpPr>
          <p:cNvPr id="54" name="Straight Connector 114">
            <a:extLst>
              <a:ext uri="{FF2B5EF4-FFF2-40B4-BE49-F238E27FC236}">
                <a16:creationId xmlns:a16="http://schemas.microsoft.com/office/drawing/2014/main" id="{65ECC03C-392D-C70D-4A68-5DA2FD703EF7}"/>
              </a:ext>
            </a:extLst>
          </p:cNvPr>
          <p:cNvCxnSpPr>
            <a:cxnSpLocks noChangeShapeType="1"/>
          </p:cNvCxnSpPr>
          <p:nvPr/>
        </p:nvCxnSpPr>
        <p:spPr bwMode="auto">
          <a:xfrm>
            <a:off x="10984625" y="1436095"/>
            <a:ext cx="0" cy="5242408"/>
          </a:xfrm>
          <a:prstGeom prst="line">
            <a:avLst/>
          </a:prstGeom>
          <a:noFill/>
          <a:ln w="9525" algn="ctr">
            <a:solidFill>
              <a:schemeClr val="accent4">
                <a:lumMod val="40000"/>
                <a:lumOff val="60000"/>
              </a:schemeClr>
            </a:solidFill>
            <a:prstDash val="dash"/>
            <a:round/>
            <a:headEnd/>
            <a:tailEnd/>
          </a:ln>
        </p:spPr>
      </p:cxnSp>
      <p:cxnSp>
        <p:nvCxnSpPr>
          <p:cNvPr id="55" name="Straight Connector 114">
            <a:extLst>
              <a:ext uri="{FF2B5EF4-FFF2-40B4-BE49-F238E27FC236}">
                <a16:creationId xmlns:a16="http://schemas.microsoft.com/office/drawing/2014/main" id="{9C497097-315E-8A6D-769F-09FBCED69F51}"/>
              </a:ext>
            </a:extLst>
          </p:cNvPr>
          <p:cNvCxnSpPr>
            <a:cxnSpLocks noChangeShapeType="1"/>
          </p:cNvCxnSpPr>
          <p:nvPr/>
        </p:nvCxnSpPr>
        <p:spPr bwMode="auto">
          <a:xfrm>
            <a:off x="11791612" y="1436095"/>
            <a:ext cx="0" cy="5242408"/>
          </a:xfrm>
          <a:prstGeom prst="line">
            <a:avLst/>
          </a:prstGeom>
          <a:noFill/>
          <a:ln w="9525" algn="ctr">
            <a:solidFill>
              <a:schemeClr val="accent4">
                <a:lumMod val="40000"/>
                <a:lumOff val="60000"/>
              </a:schemeClr>
            </a:solidFill>
            <a:prstDash val="dash"/>
            <a:round/>
            <a:headEnd/>
            <a:tailEnd/>
          </a:ln>
        </p:spPr>
      </p:cxnSp>
      <p:cxnSp>
        <p:nvCxnSpPr>
          <p:cNvPr id="57" name="Straight Connector 114">
            <a:extLst>
              <a:ext uri="{FF2B5EF4-FFF2-40B4-BE49-F238E27FC236}">
                <a16:creationId xmlns:a16="http://schemas.microsoft.com/office/drawing/2014/main" id="{71746959-D045-E5B5-AFE7-E047AC2F1E3F}"/>
              </a:ext>
            </a:extLst>
          </p:cNvPr>
          <p:cNvCxnSpPr>
            <a:cxnSpLocks noChangeShapeType="1"/>
          </p:cNvCxnSpPr>
          <p:nvPr/>
        </p:nvCxnSpPr>
        <p:spPr bwMode="auto">
          <a:xfrm>
            <a:off x="6949725" y="1436095"/>
            <a:ext cx="0" cy="5197252"/>
          </a:xfrm>
          <a:prstGeom prst="line">
            <a:avLst/>
          </a:prstGeom>
          <a:noFill/>
          <a:ln w="28575" algn="ctr">
            <a:solidFill>
              <a:schemeClr val="accent4">
                <a:lumMod val="40000"/>
                <a:lumOff val="60000"/>
              </a:schemeClr>
            </a:solidFill>
            <a:round/>
            <a:headEnd/>
            <a:tailEnd/>
          </a:ln>
        </p:spPr>
      </p:cxnSp>
      <p:cxnSp>
        <p:nvCxnSpPr>
          <p:cNvPr id="59" name="Straight Connector 114">
            <a:extLst>
              <a:ext uri="{FF2B5EF4-FFF2-40B4-BE49-F238E27FC236}">
                <a16:creationId xmlns:a16="http://schemas.microsoft.com/office/drawing/2014/main" id="{2C79B9F4-97F9-05EA-B005-992434CCBE58}"/>
              </a:ext>
            </a:extLst>
          </p:cNvPr>
          <p:cNvCxnSpPr>
            <a:cxnSpLocks noChangeShapeType="1"/>
          </p:cNvCxnSpPr>
          <p:nvPr/>
        </p:nvCxnSpPr>
        <p:spPr bwMode="auto">
          <a:xfrm>
            <a:off x="10177645" y="1436095"/>
            <a:ext cx="0" cy="5197252"/>
          </a:xfrm>
          <a:prstGeom prst="line">
            <a:avLst/>
          </a:prstGeom>
          <a:noFill/>
          <a:ln w="28575" algn="ctr">
            <a:solidFill>
              <a:schemeClr val="accent4">
                <a:lumMod val="40000"/>
                <a:lumOff val="60000"/>
              </a:schemeClr>
            </a:solidFill>
            <a:round/>
            <a:headEnd/>
            <a:tailEnd/>
          </a:ln>
        </p:spPr>
      </p:cxnSp>
      <p:sp>
        <p:nvSpPr>
          <p:cNvPr id="61" name="Chevron 60">
            <a:extLst>
              <a:ext uri="{FF2B5EF4-FFF2-40B4-BE49-F238E27FC236}">
                <a16:creationId xmlns:a16="http://schemas.microsoft.com/office/drawing/2014/main" id="{949047CD-F01D-8426-6AF0-4CD1206C7FB8}"/>
              </a:ext>
            </a:extLst>
          </p:cNvPr>
          <p:cNvSpPr/>
          <p:nvPr/>
        </p:nvSpPr>
        <p:spPr bwMode="auto">
          <a:xfrm>
            <a:off x="2713857" y="1835378"/>
            <a:ext cx="5070961"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SA1 6G </a:t>
            </a:r>
            <a:r>
              <a:rPr lang="fr-FR" sz="1200" dirty="0" err="1">
                <a:solidFill>
                  <a:prstClr val="black"/>
                </a:solidFill>
                <a:latin typeface="Montserrat" panose="00000500000000000000" pitchFamily="50" charset="0"/>
                <a:ea typeface="ＭＳ Ｐゴシック" charset="-128"/>
                <a:cs typeface="Arial" pitchFamily="34" charset="0"/>
              </a:rPr>
              <a:t>Study</a:t>
            </a:r>
            <a:r>
              <a:rPr lang="fr-FR" sz="1200" dirty="0">
                <a:solidFill>
                  <a:prstClr val="black"/>
                </a:solidFill>
                <a:latin typeface="Montserrat" panose="00000500000000000000" pitchFamily="50" charset="0"/>
                <a:ea typeface="ＭＳ Ｐゴシック" charset="-128"/>
                <a:cs typeface="Arial" pitchFamily="34" charset="0"/>
              </a:rPr>
              <a:t>(</a:t>
            </a:r>
            <a:r>
              <a:rPr lang="fr-FR" sz="1200" dirty="0" err="1">
                <a:solidFill>
                  <a:prstClr val="black"/>
                </a:solidFill>
                <a:latin typeface="Montserrat" panose="00000500000000000000" pitchFamily="50" charset="0"/>
                <a:ea typeface="ＭＳ Ｐゴシック" charset="-128"/>
                <a:cs typeface="Arial" pitchFamily="34" charset="0"/>
              </a:rPr>
              <a:t>ies</a:t>
            </a:r>
            <a:r>
              <a:rPr lang="fr-FR" sz="1200" dirty="0">
                <a:solidFill>
                  <a:prstClr val="black"/>
                </a:solidFill>
                <a:latin typeface="Montserrat" panose="00000500000000000000" pitchFamily="50" charset="0"/>
                <a:ea typeface="ＭＳ Ｐゴシック" charset="-128"/>
                <a:cs typeface="Arial" pitchFamily="34" charset="0"/>
              </a:rPr>
              <a:t>)</a:t>
            </a:r>
          </a:p>
        </p:txBody>
      </p:sp>
      <p:sp>
        <p:nvSpPr>
          <p:cNvPr id="5" name="Chevron 60">
            <a:extLst>
              <a:ext uri="{FF2B5EF4-FFF2-40B4-BE49-F238E27FC236}">
                <a16:creationId xmlns:a16="http://schemas.microsoft.com/office/drawing/2014/main" id="{9772A3F5-EE99-B673-A6CB-BF15F057A1FD}"/>
              </a:ext>
            </a:extLst>
          </p:cNvPr>
          <p:cNvSpPr/>
          <p:nvPr/>
        </p:nvSpPr>
        <p:spPr bwMode="auto">
          <a:xfrm>
            <a:off x="1833317" y="1844263"/>
            <a:ext cx="1110828" cy="292381"/>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2394"/>
              <a:gd name="connsiteY0" fmla="*/ 0 h 222250"/>
              <a:gd name="connsiteX1" fmla="*/ 1467062 w 1592394"/>
              <a:gd name="connsiteY1" fmla="*/ 0 h 222250"/>
              <a:gd name="connsiteX2" fmla="*/ 1592394 w 1592394"/>
              <a:gd name="connsiteY2" fmla="*/ 124393 h 222250"/>
              <a:gd name="connsiteX3" fmla="*/ 1467062 w 1592394"/>
              <a:gd name="connsiteY3" fmla="*/ 222250 h 222250"/>
              <a:gd name="connsiteX4" fmla="*/ 0 w 1592394"/>
              <a:gd name="connsiteY4" fmla="*/ 222250 h 222250"/>
              <a:gd name="connsiteX5" fmla="*/ 26818 w 1592394"/>
              <a:gd name="connsiteY5" fmla="*/ 98155 h 222250"/>
              <a:gd name="connsiteX6" fmla="*/ 0 w 1592394"/>
              <a:gd name="connsiteY6" fmla="*/ 0 h 222250"/>
              <a:gd name="connsiteX0" fmla="*/ 0 w 1770114"/>
              <a:gd name="connsiteY0" fmla="*/ 0 h 222250"/>
              <a:gd name="connsiteX1" fmla="*/ 1467062 w 1770114"/>
              <a:gd name="connsiteY1" fmla="*/ 0 h 222250"/>
              <a:gd name="connsiteX2" fmla="*/ 1770114 w 1770114"/>
              <a:gd name="connsiteY2" fmla="*/ 124393 h 222250"/>
              <a:gd name="connsiteX3" fmla="*/ 1467062 w 1770114"/>
              <a:gd name="connsiteY3" fmla="*/ 222250 h 222250"/>
              <a:gd name="connsiteX4" fmla="*/ 0 w 1770114"/>
              <a:gd name="connsiteY4" fmla="*/ 222250 h 222250"/>
              <a:gd name="connsiteX5" fmla="*/ 26818 w 1770114"/>
              <a:gd name="connsiteY5" fmla="*/ 98155 h 222250"/>
              <a:gd name="connsiteX6" fmla="*/ 0 w 177011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14" h="222250">
                <a:moveTo>
                  <a:pt x="0" y="0"/>
                </a:moveTo>
                <a:lnTo>
                  <a:pt x="1467062" y="0"/>
                </a:lnTo>
                <a:lnTo>
                  <a:pt x="1770114" y="12439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defTabSz="1219170">
              <a:defRPr/>
            </a:pPr>
            <a:r>
              <a:rPr lang="fr-FR" sz="1067" dirty="0">
                <a:solidFill>
                  <a:prstClr val="black"/>
                </a:solidFill>
                <a:latin typeface="Montserrat" panose="00000500000000000000" pitchFamily="50" charset="0"/>
                <a:ea typeface="ＭＳ Ｐゴシック" charset="-128"/>
                <a:cs typeface="Arial" pitchFamily="34" charset="0"/>
              </a:rPr>
              <a:t>SA1 6G SID </a:t>
            </a:r>
            <a:r>
              <a:rPr lang="fr-FR" sz="1067" dirty="0" err="1">
                <a:solidFill>
                  <a:prstClr val="black"/>
                </a:solidFill>
                <a:latin typeface="Montserrat" panose="00000500000000000000" pitchFamily="50" charset="0"/>
                <a:ea typeface="ＭＳ Ｐゴシック" charset="-128"/>
                <a:cs typeface="Arial" pitchFamily="34" charset="0"/>
              </a:rPr>
              <a:t>def</a:t>
            </a:r>
            <a:r>
              <a:rPr lang="fr-FR" sz="1067" dirty="0">
                <a:solidFill>
                  <a:prstClr val="black"/>
                </a:solidFill>
                <a:latin typeface="Montserrat" panose="00000500000000000000" pitchFamily="50" charset="0"/>
                <a:ea typeface="ＭＳ Ｐゴシック" charset="-128"/>
                <a:cs typeface="Arial" pitchFamily="34" charset="0"/>
              </a:rPr>
              <a:t>.</a:t>
            </a:r>
          </a:p>
        </p:txBody>
      </p:sp>
      <p:sp>
        <p:nvSpPr>
          <p:cNvPr id="25" name="Chevron 60">
            <a:extLst>
              <a:ext uri="{FF2B5EF4-FFF2-40B4-BE49-F238E27FC236}">
                <a16:creationId xmlns:a16="http://schemas.microsoft.com/office/drawing/2014/main" id="{5985ECF7-20BF-200E-8F19-EA178CFE7DB5}"/>
              </a:ext>
            </a:extLst>
          </p:cNvPr>
          <p:cNvSpPr/>
          <p:nvPr/>
        </p:nvSpPr>
        <p:spPr bwMode="auto">
          <a:xfrm>
            <a:off x="2844800" y="2369800"/>
            <a:ext cx="921173" cy="38833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82192"/>
              <a:gd name="connsiteY0" fmla="*/ 0 h 222250"/>
              <a:gd name="connsiteX1" fmla="*/ 1467062 w 1582192"/>
              <a:gd name="connsiteY1" fmla="*/ 0 h 222250"/>
              <a:gd name="connsiteX2" fmla="*/ 1582192 w 1582192"/>
              <a:gd name="connsiteY2" fmla="*/ 104333 h 222250"/>
              <a:gd name="connsiteX3" fmla="*/ 1467062 w 1582192"/>
              <a:gd name="connsiteY3" fmla="*/ 222250 h 222250"/>
              <a:gd name="connsiteX4" fmla="*/ 0 w 1582192"/>
              <a:gd name="connsiteY4" fmla="*/ 222250 h 222250"/>
              <a:gd name="connsiteX5" fmla="*/ 26818 w 1582192"/>
              <a:gd name="connsiteY5" fmla="*/ 98155 h 222250"/>
              <a:gd name="connsiteX6" fmla="*/ 0 w 1582192"/>
              <a:gd name="connsiteY6" fmla="*/ 0 h 222250"/>
              <a:gd name="connsiteX0" fmla="*/ 0 w 1944424"/>
              <a:gd name="connsiteY0" fmla="*/ 0 h 222250"/>
              <a:gd name="connsiteX1" fmla="*/ 1467062 w 1944424"/>
              <a:gd name="connsiteY1" fmla="*/ 0 h 222250"/>
              <a:gd name="connsiteX2" fmla="*/ 1944424 w 1944424"/>
              <a:gd name="connsiteY2" fmla="*/ 109889 h 222250"/>
              <a:gd name="connsiteX3" fmla="*/ 1467062 w 1944424"/>
              <a:gd name="connsiteY3" fmla="*/ 222250 h 222250"/>
              <a:gd name="connsiteX4" fmla="*/ 0 w 1944424"/>
              <a:gd name="connsiteY4" fmla="*/ 222250 h 222250"/>
              <a:gd name="connsiteX5" fmla="*/ 26818 w 1944424"/>
              <a:gd name="connsiteY5" fmla="*/ 98155 h 222250"/>
              <a:gd name="connsiteX6" fmla="*/ 0 w 194442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424" h="222250">
                <a:moveTo>
                  <a:pt x="0" y="0"/>
                </a:moveTo>
                <a:lnTo>
                  <a:pt x="1467062" y="0"/>
                </a:lnTo>
                <a:lnTo>
                  <a:pt x="1944424" y="109889"/>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defTabSz="1219170">
              <a:defRPr/>
            </a:pPr>
            <a:r>
              <a:rPr lang="fr-FR" sz="1067" dirty="0">
                <a:solidFill>
                  <a:prstClr val="black"/>
                </a:solidFill>
                <a:latin typeface="Montserrat" panose="00000500000000000000" pitchFamily="50" charset="0"/>
                <a:ea typeface="ＭＳ Ｐゴシック" charset="-128"/>
                <a:cs typeface="Arial" pitchFamily="34" charset="0"/>
              </a:rPr>
              <a:t>RP IMT-2030 disc.</a:t>
            </a:r>
          </a:p>
        </p:txBody>
      </p:sp>
      <p:sp>
        <p:nvSpPr>
          <p:cNvPr id="9249" name="Chevron 60">
            <a:extLst>
              <a:ext uri="{FF2B5EF4-FFF2-40B4-BE49-F238E27FC236}">
                <a16:creationId xmlns:a16="http://schemas.microsoft.com/office/drawing/2014/main" id="{B36A3B24-2876-59C8-CCA5-6562DEF88E9F}"/>
              </a:ext>
            </a:extLst>
          </p:cNvPr>
          <p:cNvSpPr/>
          <p:nvPr/>
        </p:nvSpPr>
        <p:spPr bwMode="auto">
          <a:xfrm>
            <a:off x="3648570" y="2415169"/>
            <a:ext cx="1697849" cy="32434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RP ITU </a:t>
            </a:r>
            <a:r>
              <a:rPr lang="fr-FR" sz="1200" dirty="0" err="1">
                <a:solidFill>
                  <a:prstClr val="black"/>
                </a:solidFill>
                <a:latin typeface="Montserrat" panose="00000500000000000000" pitchFamily="50" charset="0"/>
                <a:ea typeface="ＭＳ Ｐゴシック" charset="-128"/>
                <a:cs typeface="Arial" pitchFamily="34" charset="0"/>
              </a:rPr>
              <a:t>Study</a:t>
            </a:r>
            <a:endParaRPr lang="fr-FR" sz="1200" dirty="0">
              <a:solidFill>
                <a:prstClr val="black"/>
              </a:solidFill>
              <a:latin typeface="Montserrat" panose="00000500000000000000" pitchFamily="50" charset="0"/>
              <a:ea typeface="ＭＳ Ｐゴシック" charset="-128"/>
              <a:cs typeface="Arial" pitchFamily="34" charset="0"/>
            </a:endParaRPr>
          </a:p>
        </p:txBody>
      </p:sp>
      <p:sp>
        <p:nvSpPr>
          <p:cNvPr id="9250" name="Chevron 60">
            <a:extLst>
              <a:ext uri="{FF2B5EF4-FFF2-40B4-BE49-F238E27FC236}">
                <a16:creationId xmlns:a16="http://schemas.microsoft.com/office/drawing/2014/main" id="{5CA2ED88-17A5-C7DC-9D89-4691B65C00C1}"/>
              </a:ext>
            </a:extLst>
          </p:cNvPr>
          <p:cNvSpPr/>
          <p:nvPr/>
        </p:nvSpPr>
        <p:spPr bwMode="auto">
          <a:xfrm>
            <a:off x="4632962" y="2945149"/>
            <a:ext cx="3991751" cy="29273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RP 6G </a:t>
            </a:r>
            <a:r>
              <a:rPr lang="fr-FR" sz="1200" dirty="0" err="1">
                <a:solidFill>
                  <a:prstClr val="black"/>
                </a:solidFill>
                <a:latin typeface="Montserrat" panose="00000500000000000000" pitchFamily="50" charset="0"/>
                <a:ea typeface="ＭＳ Ｐゴシック" charset="-128"/>
                <a:cs typeface="Arial" pitchFamily="34" charset="0"/>
              </a:rPr>
              <a:t>Study</a:t>
            </a:r>
            <a:r>
              <a:rPr lang="fr-FR" sz="1200" dirty="0">
                <a:solidFill>
                  <a:prstClr val="black"/>
                </a:solidFill>
                <a:latin typeface="Montserrat" panose="00000500000000000000" pitchFamily="50" charset="0"/>
                <a:ea typeface="ＭＳ Ｐゴシック" charset="-128"/>
                <a:cs typeface="Arial" pitchFamily="34" charset="0"/>
              </a:rPr>
              <a:t>(</a:t>
            </a:r>
            <a:r>
              <a:rPr lang="fr-FR" sz="1200" dirty="0" err="1">
                <a:solidFill>
                  <a:prstClr val="black"/>
                </a:solidFill>
                <a:latin typeface="Montserrat" panose="00000500000000000000" pitchFamily="50" charset="0"/>
                <a:ea typeface="ＭＳ Ｐゴシック" charset="-128"/>
                <a:cs typeface="Arial" pitchFamily="34" charset="0"/>
              </a:rPr>
              <a:t>ies</a:t>
            </a:r>
            <a:r>
              <a:rPr lang="fr-FR" sz="1200" dirty="0">
                <a:solidFill>
                  <a:prstClr val="black"/>
                </a:solidFill>
                <a:latin typeface="Montserrat" panose="00000500000000000000" pitchFamily="50" charset="0"/>
                <a:ea typeface="ＭＳ Ｐゴシック" charset="-128"/>
                <a:cs typeface="Arial" pitchFamily="34" charset="0"/>
              </a:rPr>
              <a:t>)</a:t>
            </a:r>
          </a:p>
        </p:txBody>
      </p:sp>
      <p:sp>
        <p:nvSpPr>
          <p:cNvPr id="9251" name="Chevron 60">
            <a:extLst>
              <a:ext uri="{FF2B5EF4-FFF2-40B4-BE49-F238E27FC236}">
                <a16:creationId xmlns:a16="http://schemas.microsoft.com/office/drawing/2014/main" id="{3ACF84FC-3DCF-7BAF-3948-80C3F1974504}"/>
              </a:ext>
            </a:extLst>
          </p:cNvPr>
          <p:cNvSpPr/>
          <p:nvPr/>
        </p:nvSpPr>
        <p:spPr bwMode="auto">
          <a:xfrm>
            <a:off x="5379720" y="4137523"/>
            <a:ext cx="5633725" cy="310171"/>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RAN1 6G </a:t>
            </a:r>
            <a:r>
              <a:rPr lang="fr-FR" sz="1200" dirty="0" err="1">
                <a:solidFill>
                  <a:prstClr val="black"/>
                </a:solidFill>
                <a:latin typeface="Montserrat" panose="00000500000000000000" pitchFamily="50" charset="0"/>
                <a:ea typeface="ＭＳ Ｐゴシック" charset="-128"/>
                <a:cs typeface="Arial" pitchFamily="34" charset="0"/>
              </a:rPr>
              <a:t>Study</a:t>
            </a:r>
            <a:r>
              <a:rPr lang="fr-FR" sz="1200" dirty="0">
                <a:solidFill>
                  <a:prstClr val="black"/>
                </a:solidFill>
                <a:latin typeface="Montserrat" panose="00000500000000000000" pitchFamily="50" charset="0"/>
                <a:ea typeface="ＭＳ Ｐゴシック" charset="-128"/>
                <a:cs typeface="Arial" pitchFamily="34" charset="0"/>
              </a:rPr>
              <a:t>(</a:t>
            </a:r>
            <a:r>
              <a:rPr lang="fr-FR" sz="1200" dirty="0" err="1">
                <a:solidFill>
                  <a:prstClr val="black"/>
                </a:solidFill>
                <a:latin typeface="Montserrat" panose="00000500000000000000" pitchFamily="50" charset="0"/>
                <a:ea typeface="ＭＳ Ｐゴシック" charset="-128"/>
                <a:cs typeface="Arial" pitchFamily="34" charset="0"/>
              </a:rPr>
              <a:t>ies</a:t>
            </a:r>
            <a:r>
              <a:rPr lang="fr-FR" sz="1200" dirty="0">
                <a:solidFill>
                  <a:prstClr val="black"/>
                </a:solidFill>
                <a:latin typeface="Montserrat" panose="00000500000000000000" pitchFamily="50" charset="0"/>
                <a:ea typeface="ＭＳ Ｐゴシック" charset="-128"/>
                <a:cs typeface="Arial" pitchFamily="34" charset="0"/>
              </a:rPr>
              <a:t>)</a:t>
            </a:r>
          </a:p>
        </p:txBody>
      </p:sp>
      <p:sp>
        <p:nvSpPr>
          <p:cNvPr id="9252" name="Chevron 60">
            <a:extLst>
              <a:ext uri="{FF2B5EF4-FFF2-40B4-BE49-F238E27FC236}">
                <a16:creationId xmlns:a16="http://schemas.microsoft.com/office/drawing/2014/main" id="{D2D7662F-972A-BEB4-88DD-8603D72E89DE}"/>
              </a:ext>
            </a:extLst>
          </p:cNvPr>
          <p:cNvSpPr/>
          <p:nvPr/>
        </p:nvSpPr>
        <p:spPr bwMode="auto">
          <a:xfrm>
            <a:off x="5210953" y="3626906"/>
            <a:ext cx="5048391"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SA2 6G </a:t>
            </a:r>
            <a:r>
              <a:rPr lang="fr-FR" sz="1200" dirty="0" err="1">
                <a:solidFill>
                  <a:prstClr val="black"/>
                </a:solidFill>
                <a:latin typeface="Montserrat" panose="00000500000000000000" pitchFamily="50" charset="0"/>
                <a:ea typeface="ＭＳ Ｐゴシック" charset="-128"/>
                <a:cs typeface="Arial" pitchFamily="34" charset="0"/>
              </a:rPr>
              <a:t>Study</a:t>
            </a:r>
            <a:r>
              <a:rPr lang="fr-FR" sz="1200" dirty="0">
                <a:solidFill>
                  <a:prstClr val="black"/>
                </a:solidFill>
                <a:latin typeface="Montserrat" panose="00000500000000000000" pitchFamily="50" charset="0"/>
                <a:ea typeface="ＭＳ Ｐゴシック" charset="-128"/>
                <a:cs typeface="Arial" pitchFamily="34" charset="0"/>
              </a:rPr>
              <a:t>(</a:t>
            </a:r>
            <a:r>
              <a:rPr lang="fr-FR" sz="1200" dirty="0" err="1">
                <a:solidFill>
                  <a:prstClr val="black"/>
                </a:solidFill>
                <a:latin typeface="Montserrat" panose="00000500000000000000" pitchFamily="50" charset="0"/>
                <a:ea typeface="ＭＳ Ｐゴシック" charset="-128"/>
                <a:cs typeface="Arial" pitchFamily="34" charset="0"/>
              </a:rPr>
              <a:t>ies</a:t>
            </a:r>
            <a:r>
              <a:rPr lang="fr-FR" sz="1200" dirty="0">
                <a:solidFill>
                  <a:prstClr val="black"/>
                </a:solidFill>
                <a:latin typeface="Montserrat" panose="00000500000000000000" pitchFamily="50" charset="0"/>
                <a:ea typeface="ＭＳ Ｐゴシック" charset="-128"/>
                <a:cs typeface="Arial" pitchFamily="34" charset="0"/>
              </a:rPr>
              <a:t>)</a:t>
            </a:r>
          </a:p>
        </p:txBody>
      </p:sp>
      <p:sp>
        <p:nvSpPr>
          <p:cNvPr id="9253" name="Chevron 60">
            <a:extLst>
              <a:ext uri="{FF2B5EF4-FFF2-40B4-BE49-F238E27FC236}">
                <a16:creationId xmlns:a16="http://schemas.microsoft.com/office/drawing/2014/main" id="{EDB78B5A-985D-0D72-3F44-7FD392550BB6}"/>
              </a:ext>
            </a:extLst>
          </p:cNvPr>
          <p:cNvSpPr/>
          <p:nvPr/>
        </p:nvSpPr>
        <p:spPr bwMode="auto">
          <a:xfrm>
            <a:off x="7721600" y="5815542"/>
            <a:ext cx="3612445"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Stage 3 6G </a:t>
            </a:r>
            <a:r>
              <a:rPr lang="fr-FR" sz="1200" dirty="0" err="1">
                <a:solidFill>
                  <a:prstClr val="black"/>
                </a:solidFill>
                <a:latin typeface="Montserrat" panose="00000500000000000000" pitchFamily="50" charset="0"/>
                <a:ea typeface="ＭＳ Ｐゴシック" charset="-128"/>
                <a:cs typeface="Arial" pitchFamily="34" charset="0"/>
              </a:rPr>
              <a:t>Study</a:t>
            </a:r>
            <a:r>
              <a:rPr lang="fr-FR" sz="1200" dirty="0">
                <a:solidFill>
                  <a:prstClr val="black"/>
                </a:solidFill>
                <a:latin typeface="Montserrat" panose="00000500000000000000" pitchFamily="50" charset="0"/>
                <a:ea typeface="ＭＳ Ｐゴシック" charset="-128"/>
                <a:cs typeface="Arial" pitchFamily="34" charset="0"/>
              </a:rPr>
              <a:t>(</a:t>
            </a:r>
            <a:r>
              <a:rPr lang="fr-FR" sz="1200" dirty="0" err="1">
                <a:solidFill>
                  <a:prstClr val="black"/>
                </a:solidFill>
                <a:latin typeface="Montserrat" panose="00000500000000000000" pitchFamily="50" charset="0"/>
                <a:ea typeface="ＭＳ Ｐゴシック" charset="-128"/>
                <a:cs typeface="Arial" pitchFamily="34" charset="0"/>
              </a:rPr>
              <a:t>ies</a:t>
            </a:r>
            <a:r>
              <a:rPr lang="fr-FR" sz="1200" dirty="0">
                <a:solidFill>
                  <a:prstClr val="black"/>
                </a:solidFill>
                <a:latin typeface="Montserrat" panose="00000500000000000000" pitchFamily="50" charset="0"/>
                <a:ea typeface="ＭＳ Ｐゴシック" charset="-128"/>
                <a:cs typeface="Arial" pitchFamily="34" charset="0"/>
              </a:rPr>
              <a:t>)</a:t>
            </a:r>
          </a:p>
        </p:txBody>
      </p:sp>
      <p:cxnSp>
        <p:nvCxnSpPr>
          <p:cNvPr id="9258" name="Straight Connector 9257">
            <a:extLst>
              <a:ext uri="{FF2B5EF4-FFF2-40B4-BE49-F238E27FC236}">
                <a16:creationId xmlns:a16="http://schemas.microsoft.com/office/drawing/2014/main" id="{B3D2C5F5-C828-910F-2389-D3361E4D9E0A}"/>
              </a:ext>
            </a:extLst>
          </p:cNvPr>
          <p:cNvCxnSpPr>
            <a:cxnSpLocks/>
          </p:cNvCxnSpPr>
          <p:nvPr/>
        </p:nvCxnSpPr>
        <p:spPr bwMode="auto">
          <a:xfrm>
            <a:off x="3737611" y="748757"/>
            <a:ext cx="3112477"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259" name="TextBox 9258">
            <a:extLst>
              <a:ext uri="{FF2B5EF4-FFF2-40B4-BE49-F238E27FC236}">
                <a16:creationId xmlns:a16="http://schemas.microsoft.com/office/drawing/2014/main" id="{F81E3299-24A4-DF10-CECA-31D007D89477}"/>
              </a:ext>
            </a:extLst>
          </p:cNvPr>
          <p:cNvSpPr txBox="1"/>
          <p:nvPr/>
        </p:nvSpPr>
        <p:spPr>
          <a:xfrm>
            <a:off x="4934373" y="585775"/>
            <a:ext cx="590226"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2025</a:t>
            </a:r>
          </a:p>
        </p:txBody>
      </p:sp>
      <p:cxnSp>
        <p:nvCxnSpPr>
          <p:cNvPr id="9260" name="Straight Connector 9259">
            <a:extLst>
              <a:ext uri="{FF2B5EF4-FFF2-40B4-BE49-F238E27FC236}">
                <a16:creationId xmlns:a16="http://schemas.microsoft.com/office/drawing/2014/main" id="{0C7B2277-0162-5EBE-D8FF-C790B09D2D58}"/>
              </a:ext>
            </a:extLst>
          </p:cNvPr>
          <p:cNvCxnSpPr>
            <a:cxnSpLocks/>
          </p:cNvCxnSpPr>
          <p:nvPr/>
        </p:nvCxnSpPr>
        <p:spPr bwMode="auto">
          <a:xfrm>
            <a:off x="6939135" y="753280"/>
            <a:ext cx="3112477"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261" name="TextBox 9260">
            <a:extLst>
              <a:ext uri="{FF2B5EF4-FFF2-40B4-BE49-F238E27FC236}">
                <a16:creationId xmlns:a16="http://schemas.microsoft.com/office/drawing/2014/main" id="{4FC19360-BDB4-2F9F-BCF6-7F93FDEE6550}"/>
              </a:ext>
            </a:extLst>
          </p:cNvPr>
          <p:cNvSpPr txBox="1"/>
          <p:nvPr/>
        </p:nvSpPr>
        <p:spPr>
          <a:xfrm>
            <a:off x="8135898" y="590298"/>
            <a:ext cx="598241"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2026</a:t>
            </a:r>
          </a:p>
        </p:txBody>
      </p:sp>
      <p:cxnSp>
        <p:nvCxnSpPr>
          <p:cNvPr id="9262" name="Straight Connector 9261">
            <a:extLst>
              <a:ext uri="{FF2B5EF4-FFF2-40B4-BE49-F238E27FC236}">
                <a16:creationId xmlns:a16="http://schemas.microsoft.com/office/drawing/2014/main" id="{5BA0E2EC-7BB4-F154-F288-F7C6185809BE}"/>
              </a:ext>
            </a:extLst>
          </p:cNvPr>
          <p:cNvCxnSpPr>
            <a:cxnSpLocks/>
          </p:cNvCxnSpPr>
          <p:nvPr/>
        </p:nvCxnSpPr>
        <p:spPr bwMode="auto">
          <a:xfrm>
            <a:off x="10131627" y="739739"/>
            <a:ext cx="1988124"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263" name="TextBox 9262">
            <a:extLst>
              <a:ext uri="{FF2B5EF4-FFF2-40B4-BE49-F238E27FC236}">
                <a16:creationId xmlns:a16="http://schemas.microsoft.com/office/drawing/2014/main" id="{4B4B98A0-23F0-642A-193B-29EEB7C93F6F}"/>
              </a:ext>
            </a:extLst>
          </p:cNvPr>
          <p:cNvSpPr txBox="1"/>
          <p:nvPr/>
        </p:nvSpPr>
        <p:spPr>
          <a:xfrm>
            <a:off x="10885866" y="594819"/>
            <a:ext cx="595035" cy="29745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1219170">
              <a:defRPr/>
            </a:pPr>
            <a:r>
              <a:rPr lang="en-GB" sz="1333" dirty="0">
                <a:solidFill>
                  <a:prstClr val="white"/>
                </a:solidFill>
                <a:latin typeface="Montserrat" panose="00000500000000000000" pitchFamily="50" charset="0"/>
              </a:rPr>
              <a:t>2027</a:t>
            </a:r>
          </a:p>
        </p:txBody>
      </p:sp>
      <p:sp>
        <p:nvSpPr>
          <p:cNvPr id="9265" name="Thought Bubble: Cloud 9264">
            <a:extLst>
              <a:ext uri="{FF2B5EF4-FFF2-40B4-BE49-F238E27FC236}">
                <a16:creationId xmlns:a16="http://schemas.microsoft.com/office/drawing/2014/main" id="{AF2A54D2-8579-81B9-4303-4D6D537198DD}"/>
              </a:ext>
            </a:extLst>
          </p:cNvPr>
          <p:cNvSpPr/>
          <p:nvPr/>
        </p:nvSpPr>
        <p:spPr bwMode="auto">
          <a:xfrm>
            <a:off x="5447854" y="5136003"/>
            <a:ext cx="2144037" cy="585261"/>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defRPr/>
            </a:pPr>
            <a:endParaRPr lang="fr-FR" sz="1067" dirty="0">
              <a:solidFill>
                <a:prstClr val="black"/>
              </a:solidFill>
              <a:latin typeface="Montserrat" panose="00000500000000000000" pitchFamily="50" charset="0"/>
              <a:ea typeface="ＭＳ Ｐゴシック" charset="-128"/>
              <a:cs typeface="Arial" pitchFamily="34" charset="0"/>
            </a:endParaRPr>
          </a:p>
        </p:txBody>
      </p:sp>
      <p:sp>
        <p:nvSpPr>
          <p:cNvPr id="21" name="Chevron 60">
            <a:extLst>
              <a:ext uri="{FF2B5EF4-FFF2-40B4-BE49-F238E27FC236}">
                <a16:creationId xmlns:a16="http://schemas.microsoft.com/office/drawing/2014/main" id="{32B622FC-0D4E-F8E6-3A5E-D4F5FF2BBFCD}"/>
              </a:ext>
            </a:extLst>
          </p:cNvPr>
          <p:cNvSpPr/>
          <p:nvPr/>
        </p:nvSpPr>
        <p:spPr bwMode="auto">
          <a:xfrm>
            <a:off x="4394200" y="3610768"/>
            <a:ext cx="997373" cy="375597"/>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defTabSz="1219170">
              <a:defRPr/>
            </a:pPr>
            <a:r>
              <a:rPr lang="fr-FR" sz="933" dirty="0">
                <a:solidFill>
                  <a:prstClr val="black"/>
                </a:solidFill>
                <a:latin typeface="Montserrat" panose="00000500000000000000" pitchFamily="50" charset="0"/>
                <a:ea typeface="ＭＳ Ｐゴシック" charset="-128"/>
                <a:cs typeface="Arial" pitchFamily="34" charset="0"/>
              </a:rPr>
              <a:t>SA2 &amp; RAN </a:t>
            </a:r>
            <a:r>
              <a:rPr lang="fr-FR" sz="933" dirty="0" err="1">
                <a:solidFill>
                  <a:prstClr val="black"/>
                </a:solidFill>
                <a:latin typeface="Montserrat" panose="00000500000000000000" pitchFamily="50" charset="0"/>
                <a:ea typeface="ＭＳ Ｐゴシック" charset="-128"/>
                <a:cs typeface="Arial" pitchFamily="34" charset="0"/>
              </a:rPr>
              <a:t>WGs</a:t>
            </a:r>
            <a:r>
              <a:rPr lang="fr-FR" sz="933" dirty="0">
                <a:solidFill>
                  <a:prstClr val="black"/>
                </a:solidFill>
                <a:latin typeface="Montserrat" panose="00000500000000000000" pitchFamily="50" charset="0"/>
                <a:ea typeface="ＭＳ Ｐゴシック" charset="-128"/>
                <a:cs typeface="Arial" pitchFamily="34" charset="0"/>
              </a:rPr>
              <a:t> 6G SID </a:t>
            </a:r>
            <a:r>
              <a:rPr lang="fr-FR" sz="933" dirty="0" err="1">
                <a:solidFill>
                  <a:prstClr val="black"/>
                </a:solidFill>
                <a:latin typeface="Montserrat" panose="00000500000000000000" pitchFamily="50" charset="0"/>
                <a:ea typeface="ＭＳ Ｐゴシック" charset="-128"/>
                <a:cs typeface="Arial" pitchFamily="34" charset="0"/>
              </a:rPr>
              <a:t>def</a:t>
            </a:r>
            <a:r>
              <a:rPr lang="fr-FR" sz="933" dirty="0">
                <a:solidFill>
                  <a:prstClr val="black"/>
                </a:solidFill>
                <a:latin typeface="Montserrat" panose="00000500000000000000" pitchFamily="50" charset="0"/>
                <a:ea typeface="ＭＳ Ｐゴシック" charset="-128"/>
                <a:cs typeface="Arial" pitchFamily="34" charset="0"/>
              </a:rPr>
              <a:t>.</a:t>
            </a:r>
          </a:p>
        </p:txBody>
      </p:sp>
      <p:sp>
        <p:nvSpPr>
          <p:cNvPr id="9276" name="TextBox 9275">
            <a:extLst>
              <a:ext uri="{FF2B5EF4-FFF2-40B4-BE49-F238E27FC236}">
                <a16:creationId xmlns:a16="http://schemas.microsoft.com/office/drawing/2014/main" id="{9E629B9B-1D33-4DD0-424D-CB4E78B9D692}"/>
              </a:ext>
            </a:extLst>
          </p:cNvPr>
          <p:cNvSpPr txBox="1"/>
          <p:nvPr/>
        </p:nvSpPr>
        <p:spPr>
          <a:xfrm>
            <a:off x="5326435" y="5268796"/>
            <a:ext cx="2239516" cy="276999"/>
          </a:xfrm>
          <a:prstGeom prst="rect">
            <a:avLst/>
          </a:prstGeom>
          <a:noFill/>
        </p:spPr>
        <p:txBody>
          <a:bodyPr wrap="square">
            <a:spAutoFit/>
          </a:bodyPr>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SA3/4/5/6 6G SID </a:t>
            </a:r>
            <a:r>
              <a:rPr lang="fr-FR" sz="1200" dirty="0" err="1">
                <a:solidFill>
                  <a:prstClr val="black"/>
                </a:solidFill>
                <a:latin typeface="Montserrat" panose="00000500000000000000" pitchFamily="50" charset="0"/>
                <a:ea typeface="ＭＳ Ｐゴシック" charset="-128"/>
                <a:cs typeface="Arial" pitchFamily="34" charset="0"/>
              </a:rPr>
              <a:t>def</a:t>
            </a:r>
            <a:r>
              <a:rPr lang="fr-FR" sz="1200" dirty="0">
                <a:solidFill>
                  <a:prstClr val="black"/>
                </a:solidFill>
                <a:latin typeface="Montserrat" panose="00000500000000000000" pitchFamily="50" charset="0"/>
                <a:ea typeface="ＭＳ Ｐゴシック" charset="-128"/>
                <a:cs typeface="Arial" pitchFamily="34" charset="0"/>
              </a:rPr>
              <a:t>. TBD</a:t>
            </a:r>
          </a:p>
        </p:txBody>
      </p:sp>
      <p:sp>
        <p:nvSpPr>
          <p:cNvPr id="9277" name="Chevron 60">
            <a:extLst>
              <a:ext uri="{FF2B5EF4-FFF2-40B4-BE49-F238E27FC236}">
                <a16:creationId xmlns:a16="http://schemas.microsoft.com/office/drawing/2014/main" id="{68C7BE15-DE8E-30D2-86AF-788B32BA535D}"/>
              </a:ext>
            </a:extLst>
          </p:cNvPr>
          <p:cNvSpPr/>
          <p:nvPr/>
        </p:nvSpPr>
        <p:spPr bwMode="auto">
          <a:xfrm>
            <a:off x="6146801" y="4748299"/>
            <a:ext cx="5683960" cy="29273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RAN2/3/4 6G </a:t>
            </a:r>
            <a:r>
              <a:rPr lang="fr-FR" sz="1200" dirty="0" err="1">
                <a:solidFill>
                  <a:prstClr val="black"/>
                </a:solidFill>
                <a:latin typeface="Montserrat" panose="00000500000000000000" pitchFamily="50" charset="0"/>
                <a:ea typeface="ＭＳ Ｐゴシック" charset="-128"/>
                <a:cs typeface="Arial" pitchFamily="34" charset="0"/>
              </a:rPr>
              <a:t>Study</a:t>
            </a:r>
            <a:r>
              <a:rPr lang="fr-FR" sz="1200" dirty="0">
                <a:solidFill>
                  <a:prstClr val="black"/>
                </a:solidFill>
                <a:latin typeface="Montserrat" panose="00000500000000000000" pitchFamily="50" charset="0"/>
                <a:ea typeface="ＭＳ Ｐゴシック" charset="-128"/>
                <a:cs typeface="Arial" pitchFamily="34" charset="0"/>
              </a:rPr>
              <a:t>(</a:t>
            </a:r>
            <a:r>
              <a:rPr lang="fr-FR" sz="1200" dirty="0" err="1">
                <a:solidFill>
                  <a:prstClr val="black"/>
                </a:solidFill>
                <a:latin typeface="Montserrat" panose="00000500000000000000" pitchFamily="50" charset="0"/>
                <a:ea typeface="ＭＳ Ｐゴシック" charset="-128"/>
                <a:cs typeface="Arial" pitchFamily="34" charset="0"/>
              </a:rPr>
              <a:t>ies</a:t>
            </a:r>
            <a:r>
              <a:rPr lang="fr-FR" sz="1200" dirty="0">
                <a:solidFill>
                  <a:prstClr val="black"/>
                </a:solidFill>
                <a:latin typeface="Montserrat" panose="00000500000000000000" pitchFamily="50" charset="0"/>
                <a:ea typeface="ＭＳ Ｐゴシック" charset="-128"/>
                <a:cs typeface="Arial" pitchFamily="34" charset="0"/>
              </a:rPr>
              <a:t>)</a:t>
            </a:r>
          </a:p>
        </p:txBody>
      </p:sp>
      <p:sp>
        <p:nvSpPr>
          <p:cNvPr id="17473" name="Title 1">
            <a:extLst>
              <a:ext uri="{FF2B5EF4-FFF2-40B4-BE49-F238E27FC236}">
                <a16:creationId xmlns:a16="http://schemas.microsoft.com/office/drawing/2014/main" id="{C3AF14EE-D00F-FF88-D0EF-DCB82A375C54}"/>
              </a:ext>
            </a:extLst>
          </p:cNvPr>
          <p:cNvSpPr txBox="1">
            <a:spLocks/>
          </p:cNvSpPr>
          <p:nvPr/>
        </p:nvSpPr>
        <p:spPr bwMode="auto">
          <a:xfrm>
            <a:off x="1140795" y="0"/>
            <a:ext cx="9522691" cy="518248"/>
          </a:xfrm>
          <a:prstGeom prst="rect">
            <a:avLst/>
          </a:prstGeom>
          <a:noFill/>
          <a:ln>
            <a:noFill/>
          </a:ln>
        </p:spPr>
        <p:txBody>
          <a:bodyPr lIns="121907" tIns="60953" rIns="121907" bIns="60953" anchor="ctr">
            <a:scene3d>
              <a:camera prst="orthographicFront"/>
              <a:lightRig rig="soft" dir="t">
                <a:rot lat="0" lon="0" rev="15600000"/>
              </a:lightRig>
            </a:scene3d>
            <a:sp3d extrusionH="57150" prstMaterial="softEdge">
              <a:bevelT w="25400" h="38100"/>
            </a:sp3d>
          </a:bodyPr>
          <a:lstStyle/>
          <a:p>
            <a:pPr algn="ctr" defTabSz="1219170">
              <a:defRPr/>
            </a:pPr>
            <a:r>
              <a:rPr lang="en-GB" sz="3200" kern="0" dirty="0">
                <a:solidFill>
                  <a:prstClr val="black"/>
                </a:solidFill>
                <a:latin typeface="Montserrat" panose="00000500000000000000" pitchFamily="50" charset="0"/>
                <a:ea typeface="ＭＳ Ｐゴシック" charset="0"/>
                <a:cs typeface="ＭＳ Ｐゴシック" charset="0"/>
              </a:rPr>
              <a:t>Release 20 (FS) 6G timeline</a:t>
            </a:r>
            <a:endParaRPr lang="en-US" sz="2667" kern="0" dirty="0">
              <a:solidFill>
                <a:prstClr val="black"/>
              </a:solidFill>
              <a:latin typeface="Montserrat" panose="00000500000000000000" pitchFamily="50" charset="0"/>
              <a:ea typeface="ＭＳ Ｐゴシック" charset="0"/>
              <a:cs typeface="ＭＳ Ｐゴシック" charset="0"/>
            </a:endParaRPr>
          </a:p>
        </p:txBody>
      </p:sp>
      <p:sp>
        <p:nvSpPr>
          <p:cNvPr id="3" name="Chevron 60">
            <a:extLst>
              <a:ext uri="{FF2B5EF4-FFF2-40B4-BE49-F238E27FC236}">
                <a16:creationId xmlns:a16="http://schemas.microsoft.com/office/drawing/2014/main" id="{BFC11874-F820-8555-F3DD-56E344F97992}"/>
              </a:ext>
            </a:extLst>
          </p:cNvPr>
          <p:cNvSpPr/>
          <p:nvPr/>
        </p:nvSpPr>
        <p:spPr bwMode="auto">
          <a:xfrm>
            <a:off x="10165740" y="3608888"/>
            <a:ext cx="734273" cy="29633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solidFill>
              <a:schemeClr val="tx1"/>
            </a:solidFill>
            <a:prstDash val="dash"/>
            <a:round/>
            <a:headEnd type="none" w="med" len="med"/>
            <a:tailEnd type="none" w="med" len="med"/>
          </a:ln>
          <a:effectLst/>
        </p:spPr>
        <p:txBody>
          <a:bodyPr lIns="0" rIns="0"/>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or </a:t>
            </a:r>
          </a:p>
        </p:txBody>
      </p:sp>
      <p:sp>
        <p:nvSpPr>
          <p:cNvPr id="10" name="Thought Bubble: Cloud 9">
            <a:extLst>
              <a:ext uri="{FF2B5EF4-FFF2-40B4-BE49-F238E27FC236}">
                <a16:creationId xmlns:a16="http://schemas.microsoft.com/office/drawing/2014/main" id="{42539E43-96F0-9559-F463-14054C88F1A1}"/>
              </a:ext>
            </a:extLst>
          </p:cNvPr>
          <p:cNvSpPr/>
          <p:nvPr/>
        </p:nvSpPr>
        <p:spPr bwMode="auto">
          <a:xfrm>
            <a:off x="10709145" y="5809353"/>
            <a:ext cx="1204331" cy="334151"/>
          </a:xfrm>
          <a:prstGeom prst="cloudCallout">
            <a:avLst>
              <a:gd name="adj1" fmla="val -1577"/>
              <a:gd name="adj2" fmla="val 30526"/>
            </a:avLst>
          </a:prstGeom>
          <a:solidFill>
            <a:srgbClr val="88C5D5"/>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defRPr/>
            </a:pPr>
            <a:endParaRPr lang="fr-FR" sz="1067" dirty="0">
              <a:solidFill>
                <a:prstClr val="black"/>
              </a:solidFill>
              <a:latin typeface="Montserrat" panose="00000500000000000000" pitchFamily="50" charset="0"/>
              <a:ea typeface="ＭＳ Ｐゴシック" charset="-128"/>
              <a:cs typeface="Arial" pitchFamily="34" charset="0"/>
            </a:endParaRPr>
          </a:p>
        </p:txBody>
      </p:sp>
      <p:sp>
        <p:nvSpPr>
          <p:cNvPr id="24" name="TextBox 23">
            <a:extLst>
              <a:ext uri="{FF2B5EF4-FFF2-40B4-BE49-F238E27FC236}">
                <a16:creationId xmlns:a16="http://schemas.microsoft.com/office/drawing/2014/main" id="{D1A40ADE-56D9-03FA-B64E-D3B3C09433EC}"/>
              </a:ext>
            </a:extLst>
          </p:cNvPr>
          <p:cNvSpPr txBox="1"/>
          <p:nvPr/>
        </p:nvSpPr>
        <p:spPr>
          <a:xfrm>
            <a:off x="10591945" y="5844227"/>
            <a:ext cx="1413367" cy="256545"/>
          </a:xfrm>
          <a:prstGeom prst="rect">
            <a:avLst/>
          </a:prstGeom>
          <a:noFill/>
        </p:spPr>
        <p:txBody>
          <a:bodyPr wrap="square">
            <a:spAutoFit/>
          </a:bodyPr>
          <a:lstStyle/>
          <a:p>
            <a:pPr algn="ctr" defTabSz="1219170">
              <a:defRPr/>
            </a:pPr>
            <a:r>
              <a:rPr lang="fr-FR" sz="1067" dirty="0">
                <a:solidFill>
                  <a:prstClr val="black"/>
                </a:solidFill>
                <a:latin typeface="Montserrat" panose="00000500000000000000" pitchFamily="50" charset="0"/>
                <a:ea typeface="ＭＳ Ｐゴシック" charset="-128"/>
                <a:cs typeface="Arial" pitchFamily="34" charset="0"/>
              </a:rPr>
              <a:t>TBD</a:t>
            </a:r>
          </a:p>
        </p:txBody>
      </p:sp>
      <p:sp>
        <p:nvSpPr>
          <p:cNvPr id="20" name="TextBox 1">
            <a:extLst>
              <a:ext uri="{FF2B5EF4-FFF2-40B4-BE49-F238E27FC236}">
                <a16:creationId xmlns:a16="http://schemas.microsoft.com/office/drawing/2014/main" id="{4CB78DA3-0D83-848C-AF8B-1C5122BE124B}"/>
              </a:ext>
            </a:extLst>
          </p:cNvPr>
          <p:cNvSpPr txBox="1">
            <a:spLocks noChangeArrowheads="1"/>
          </p:cNvSpPr>
          <p:nvPr/>
        </p:nvSpPr>
        <p:spPr bwMode="auto">
          <a:xfrm>
            <a:off x="8994065" y="81437"/>
            <a:ext cx="1755609" cy="194990"/>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defTabSz="1219170">
              <a:defRPr/>
            </a:pPr>
            <a:r>
              <a:rPr lang="en-GB" altLang="en-US" sz="667" b="1" dirty="0">
                <a:solidFill>
                  <a:prstClr val="black"/>
                </a:solidFill>
                <a:latin typeface="Montserrat" panose="00000500000000000000" pitchFamily="50" charset="0"/>
              </a:rPr>
              <a:t>Note</a:t>
            </a:r>
            <a:r>
              <a:rPr lang="en-GB" altLang="en-US" sz="667" dirty="0">
                <a:solidFill>
                  <a:prstClr val="black"/>
                </a:solidFill>
                <a:latin typeface="Montserrat" panose="00000500000000000000" pitchFamily="50" charset="0"/>
              </a:rPr>
              <a:t>: All starting dates are indicative</a:t>
            </a:r>
          </a:p>
        </p:txBody>
      </p:sp>
      <p:cxnSp>
        <p:nvCxnSpPr>
          <p:cNvPr id="17482" name="Straight Connector 114">
            <a:extLst>
              <a:ext uri="{FF2B5EF4-FFF2-40B4-BE49-F238E27FC236}">
                <a16:creationId xmlns:a16="http://schemas.microsoft.com/office/drawing/2014/main" id="{FE549C61-795D-7123-C3AB-9DC2CF2C8815}"/>
              </a:ext>
            </a:extLst>
          </p:cNvPr>
          <p:cNvCxnSpPr>
            <a:cxnSpLocks noChangeShapeType="1"/>
          </p:cNvCxnSpPr>
          <p:nvPr/>
        </p:nvCxnSpPr>
        <p:spPr bwMode="auto">
          <a:xfrm>
            <a:off x="2043323" y="1259988"/>
            <a:ext cx="0" cy="5242408"/>
          </a:xfrm>
          <a:prstGeom prst="line">
            <a:avLst/>
          </a:prstGeom>
          <a:noFill/>
          <a:ln w="9525" algn="ctr">
            <a:solidFill>
              <a:schemeClr val="accent4">
                <a:lumMod val="40000"/>
                <a:lumOff val="60000"/>
              </a:schemeClr>
            </a:solidFill>
            <a:prstDash val="dash"/>
            <a:round/>
            <a:headEnd/>
            <a:tailEnd/>
          </a:ln>
        </p:spPr>
      </p:cxnSp>
      <p:sp>
        <p:nvSpPr>
          <p:cNvPr id="17486" name="Thought Bubble: Cloud 17485">
            <a:extLst>
              <a:ext uri="{FF2B5EF4-FFF2-40B4-BE49-F238E27FC236}">
                <a16:creationId xmlns:a16="http://schemas.microsoft.com/office/drawing/2014/main" id="{792365C6-8D04-F809-6D83-D9ACC9D85E2F}"/>
              </a:ext>
            </a:extLst>
          </p:cNvPr>
          <p:cNvSpPr/>
          <p:nvPr/>
        </p:nvSpPr>
        <p:spPr bwMode="auto">
          <a:xfrm>
            <a:off x="7708994" y="5105739"/>
            <a:ext cx="4085253" cy="506040"/>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defRPr/>
            </a:pPr>
            <a:endParaRPr lang="fr-FR" sz="1067" dirty="0">
              <a:solidFill>
                <a:prstClr val="black"/>
              </a:solidFill>
              <a:latin typeface="Montserrat" panose="00000500000000000000" pitchFamily="50" charset="0"/>
              <a:ea typeface="ＭＳ Ｐゴシック" charset="-128"/>
              <a:cs typeface="Arial" pitchFamily="34" charset="0"/>
            </a:endParaRPr>
          </a:p>
        </p:txBody>
      </p:sp>
      <p:sp>
        <p:nvSpPr>
          <p:cNvPr id="17487" name="TextBox 17486">
            <a:extLst>
              <a:ext uri="{FF2B5EF4-FFF2-40B4-BE49-F238E27FC236}">
                <a16:creationId xmlns:a16="http://schemas.microsoft.com/office/drawing/2014/main" id="{F324507F-A6B6-4653-BB1F-A28D265EE087}"/>
              </a:ext>
            </a:extLst>
          </p:cNvPr>
          <p:cNvSpPr txBox="1"/>
          <p:nvPr/>
        </p:nvSpPr>
        <p:spPr>
          <a:xfrm>
            <a:off x="7881158" y="5195298"/>
            <a:ext cx="3498041" cy="276999"/>
          </a:xfrm>
          <a:prstGeom prst="rect">
            <a:avLst/>
          </a:prstGeom>
          <a:noFill/>
        </p:spPr>
        <p:txBody>
          <a:bodyPr wrap="square">
            <a:spAutoFit/>
          </a:bodyPr>
          <a:lstStyle/>
          <a:p>
            <a:pPr algn="ctr" defTabSz="1219170">
              <a:defRPr/>
            </a:pPr>
            <a:r>
              <a:rPr lang="fr-FR" sz="1200" dirty="0">
                <a:solidFill>
                  <a:prstClr val="black"/>
                </a:solidFill>
                <a:latin typeface="Montserrat" panose="00000500000000000000" pitchFamily="50" charset="0"/>
                <a:ea typeface="ＭＳ Ｐゴシック" charset="-128"/>
                <a:cs typeface="Arial" pitchFamily="34" charset="0"/>
              </a:rPr>
              <a:t>SA3/4/5/6 6G </a:t>
            </a:r>
            <a:r>
              <a:rPr lang="fr-FR" sz="1200" dirty="0" err="1">
                <a:solidFill>
                  <a:prstClr val="black"/>
                </a:solidFill>
                <a:latin typeface="Montserrat" panose="00000500000000000000" pitchFamily="50" charset="0"/>
                <a:ea typeface="ＭＳ Ｐゴシック" charset="-128"/>
                <a:cs typeface="Arial" pitchFamily="34" charset="0"/>
              </a:rPr>
              <a:t>Study</a:t>
            </a:r>
            <a:r>
              <a:rPr lang="fr-FR" sz="1200" dirty="0">
                <a:solidFill>
                  <a:prstClr val="black"/>
                </a:solidFill>
                <a:latin typeface="Montserrat" panose="00000500000000000000" pitchFamily="50" charset="0"/>
                <a:ea typeface="ＭＳ Ｐゴシック" charset="-128"/>
                <a:cs typeface="Arial" pitchFamily="34" charset="0"/>
              </a:rPr>
              <a:t>(</a:t>
            </a:r>
            <a:r>
              <a:rPr lang="fr-FR" sz="1200" dirty="0" err="1">
                <a:solidFill>
                  <a:prstClr val="black"/>
                </a:solidFill>
                <a:latin typeface="Montserrat" panose="00000500000000000000" pitchFamily="50" charset="0"/>
                <a:ea typeface="ＭＳ Ｐゴシック" charset="-128"/>
                <a:cs typeface="Arial" pitchFamily="34" charset="0"/>
              </a:rPr>
              <a:t>ies</a:t>
            </a:r>
            <a:r>
              <a:rPr lang="fr-FR" sz="1200" dirty="0">
                <a:solidFill>
                  <a:prstClr val="black"/>
                </a:solidFill>
                <a:latin typeface="Montserrat" panose="00000500000000000000" pitchFamily="50" charset="0"/>
                <a:ea typeface="ＭＳ Ｐゴシック" charset="-128"/>
                <a:cs typeface="Arial" pitchFamily="34" charset="0"/>
              </a:rPr>
              <a:t>)TBD</a:t>
            </a:r>
          </a:p>
        </p:txBody>
      </p:sp>
    </p:spTree>
    <p:extLst>
      <p:ext uri="{BB962C8B-B14F-4D97-AF65-F5344CB8AC3E}">
        <p14:creationId xmlns:p14="http://schemas.microsoft.com/office/powerpoint/2010/main" val="31244574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62AC140-58E4-429E-B6A7-A16F6CE62F2E}"/>
              </a:ext>
            </a:extLst>
          </p:cNvPr>
          <p:cNvSpPr>
            <a:spLocks noGrp="1"/>
          </p:cNvSpPr>
          <p:nvPr>
            <p:ph type="title"/>
          </p:nvPr>
        </p:nvSpPr>
        <p:spPr>
          <a:xfrm>
            <a:off x="5868557" y="1138036"/>
            <a:ext cx="5444382" cy="1402470"/>
          </a:xfrm>
        </p:spPr>
        <p:txBody>
          <a:bodyPr vert="horz" lIns="91440" tIns="45720" rIns="91440" bIns="45720" rtlCol="0" anchor="t">
            <a:normAutofit/>
          </a:bodyPr>
          <a:lstStyle/>
          <a:p>
            <a:pPr eaLnBrk="1" hangingPunct="1"/>
            <a:r>
              <a:rPr lang="en-US" altLang="en-US" sz="3000"/>
              <a:t>Thank You!</a:t>
            </a:r>
            <a:br>
              <a:rPr lang="en-US" altLang="en-US" sz="3000"/>
            </a:br>
            <a:br>
              <a:rPr lang="en-US" altLang="en-US" sz="3000"/>
            </a:br>
            <a:r>
              <a:rPr lang="en-US" altLang="en-US" sz="3000"/>
              <a:t>And all the best to Gerry Libunao ! </a:t>
            </a:r>
          </a:p>
        </p:txBody>
      </p:sp>
      <p:pic>
        <p:nvPicPr>
          <p:cNvPr id="3" name="Picture 2" descr="A person speaking into a microphone&#10;&#10;Description automatically generated">
            <a:extLst>
              <a:ext uri="{FF2B5EF4-FFF2-40B4-BE49-F238E27FC236}">
                <a16:creationId xmlns:a16="http://schemas.microsoft.com/office/drawing/2014/main" id="{A0977067-E38C-8792-134D-5C621A5DF9C7}"/>
              </a:ext>
            </a:extLst>
          </p:cNvPr>
          <p:cNvPicPr>
            <a:picLocks noChangeAspect="1"/>
          </p:cNvPicPr>
          <p:nvPr/>
        </p:nvPicPr>
        <p:blipFill>
          <a:blip r:embed="rId2">
            <a:extLst>
              <a:ext uri="{28A0092B-C50C-407E-A947-70E740481C1C}">
                <a14:useLocalDpi xmlns:a14="http://schemas.microsoft.com/office/drawing/2010/main" val="0"/>
              </a:ext>
            </a:extLst>
          </a:blip>
          <a:srcRect r="183"/>
          <a:stretch/>
        </p:blipFill>
        <p:spPr>
          <a:xfrm>
            <a:off x="-1" y="10"/>
            <a:ext cx="5151179" cy="6857990"/>
          </a:xfrm>
          <a:prstGeom prst="rect">
            <a:avLst/>
          </a:prstGeom>
        </p:spPr>
      </p:pic>
      <p:cxnSp>
        <p:nvCxnSpPr>
          <p:cNvPr id="17435" name="Straight Connector 1743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411" name="Content Placeholder 2">
            <a:extLst>
              <a:ext uri="{FF2B5EF4-FFF2-40B4-BE49-F238E27FC236}">
                <a16:creationId xmlns:a16="http://schemas.microsoft.com/office/drawing/2014/main" id="{3B74E3E3-8821-43AA-9960-9A2F7C0F15F6}"/>
              </a:ext>
            </a:extLst>
          </p:cNvPr>
          <p:cNvSpPr>
            <a:spLocks noGrp="1"/>
          </p:cNvSpPr>
          <p:nvPr>
            <p:ph idx="1"/>
          </p:nvPr>
        </p:nvSpPr>
        <p:spPr>
          <a:xfrm>
            <a:off x="5868557" y="2551176"/>
            <a:ext cx="5444382" cy="3591207"/>
          </a:xfrm>
        </p:spPr>
        <p:txBody>
          <a:bodyPr vert="horz" lIns="91440" tIns="45720" rIns="91440" bIns="45720" rtlCol="0">
            <a:normAutofit/>
          </a:bodyPr>
          <a:lstStyle/>
          <a:p>
            <a:pPr marL="0" eaLnBrk="1" hangingPunct="1">
              <a:buFont typeface="Arial" panose="020B0604020202020204" pitchFamily="34" charset="0"/>
              <a:buChar char="•"/>
              <a:defRPr/>
            </a:pPr>
            <a:endParaRPr lang="en-US" altLang="en-US" sz="1600"/>
          </a:p>
          <a:p>
            <a:pPr marL="0" eaLnBrk="1" hangingPunct="1">
              <a:buFont typeface="Arial" panose="020B0604020202020204" pitchFamily="34" charset="0"/>
              <a:buChar char="•"/>
              <a:defRPr/>
            </a:pPr>
            <a:endParaRPr lang="en-US" altLang="en-US" sz="1600"/>
          </a:p>
          <a:p>
            <a:pPr marL="0" eaLnBrk="1" hangingPunct="1">
              <a:buFont typeface="Arial" panose="020B0604020202020204" pitchFamily="34" charset="0"/>
              <a:buChar char="•"/>
              <a:defRPr/>
            </a:pPr>
            <a:endParaRPr lang="en-US" altLang="en-US" sz="1600"/>
          </a:p>
          <a:p>
            <a:pPr marL="0" eaLnBrk="1" hangingPunct="1">
              <a:buFont typeface="Arial" panose="020B0604020202020204" pitchFamily="34" charset="0"/>
              <a:buChar char="•"/>
              <a:defRPr/>
            </a:pPr>
            <a:endParaRPr lang="en-US" altLang="en-US" sz="1600"/>
          </a:p>
          <a:p>
            <a:pPr marL="0" eaLnBrk="1" hangingPunct="1">
              <a:buFont typeface="Arial" panose="020B0604020202020204" pitchFamily="34" charset="0"/>
              <a:buChar char="•"/>
              <a:defRPr/>
            </a:pPr>
            <a:endParaRPr lang="en-US" altLang="en-US" sz="1600"/>
          </a:p>
          <a:p>
            <a:pPr marL="0" eaLnBrk="1" hangingPunct="1">
              <a:spcBef>
                <a:spcPct val="0"/>
              </a:spcBef>
              <a:buFont typeface="Arial" panose="020B0604020202020204" pitchFamily="34" charset="0"/>
              <a:buChar char="•"/>
              <a:defRPr/>
            </a:pPr>
            <a:endParaRPr lang="en-US" altLang="en-US" sz="1600"/>
          </a:p>
          <a:p>
            <a:pPr marL="0" eaLnBrk="1" hangingPunct="1">
              <a:spcBef>
                <a:spcPct val="0"/>
              </a:spcBef>
              <a:buFont typeface="Arial" panose="020B0604020202020204" pitchFamily="34" charset="0"/>
              <a:buChar char="•"/>
              <a:defRPr/>
            </a:pPr>
            <a:endParaRPr lang="en-US" altLang="en-US" sz="1600"/>
          </a:p>
          <a:p>
            <a:pPr marL="0" eaLnBrk="1" hangingPunct="1">
              <a:spcBef>
                <a:spcPct val="0"/>
              </a:spcBef>
              <a:buFont typeface="Arial" panose="020B0604020202020204" pitchFamily="34" charset="0"/>
              <a:buChar char="•"/>
              <a:defRPr/>
            </a:pPr>
            <a:endParaRPr lang="en-US" altLang="en-US" sz="1600"/>
          </a:p>
          <a:p>
            <a:pPr marL="0" eaLnBrk="1" hangingPunct="1">
              <a:spcBef>
                <a:spcPct val="0"/>
              </a:spcBef>
              <a:buFont typeface="Arial" panose="020B0604020202020204" pitchFamily="34" charset="0"/>
              <a:buChar char="•"/>
              <a:defRPr/>
            </a:pPr>
            <a:endParaRPr lang="en-US" altLang="en-US" sz="1600"/>
          </a:p>
          <a:p>
            <a:pPr marL="0" eaLnBrk="1" hangingPunct="1">
              <a:spcBef>
                <a:spcPct val="0"/>
              </a:spcBef>
              <a:buFont typeface="Arial" panose="020B0604020202020204" pitchFamily="34" charset="0"/>
              <a:buChar char="•"/>
              <a:defRPr/>
            </a:pPr>
            <a:r>
              <a:rPr lang="en-US" altLang="en-US" sz="1600"/>
              <a:t>Frédéric Gabin</a:t>
            </a:r>
          </a:p>
          <a:p>
            <a:pPr marL="0" eaLnBrk="1" hangingPunct="1">
              <a:spcBef>
                <a:spcPct val="0"/>
              </a:spcBef>
              <a:buFont typeface="Arial" panose="020B0604020202020204" pitchFamily="34" charset="0"/>
              <a:buChar char="•"/>
              <a:defRPr/>
            </a:pPr>
            <a:r>
              <a:rPr lang="en-US" altLang="en-US" sz="1600"/>
              <a:t>3GPP SA4 Chair</a:t>
            </a:r>
          </a:p>
          <a:p>
            <a:pPr marL="0" eaLnBrk="1" hangingPunct="1">
              <a:spcBef>
                <a:spcPct val="0"/>
              </a:spcBef>
              <a:buFont typeface="Arial" panose="020B0604020202020204" pitchFamily="34" charset="0"/>
              <a:buChar char="•"/>
              <a:defRPr/>
            </a:pPr>
            <a:r>
              <a:rPr lang="en-US" altLang="en-US" sz="1600"/>
              <a:t>mail: frederic.gabin@dolby.com</a:t>
            </a:r>
          </a:p>
          <a:p>
            <a:pPr marL="0" eaLnBrk="1" hangingPunct="1">
              <a:spcBef>
                <a:spcPct val="0"/>
              </a:spcBef>
              <a:buFont typeface="Arial" panose="020B0604020202020204" pitchFamily="34" charset="0"/>
              <a:buChar char="•"/>
              <a:defRPr/>
            </a:pPr>
            <a:r>
              <a:rPr lang="en-US" altLang="en-US" sz="1600"/>
              <a:t>phone: +33 678448575</a:t>
            </a:r>
          </a:p>
          <a:p>
            <a:pPr marL="0" eaLnBrk="1" hangingPunct="1">
              <a:buFont typeface="Arial" panose="020B0604020202020204" pitchFamily="34" charset="0"/>
              <a:buChar char="•"/>
              <a:defRPr/>
            </a:pPr>
            <a:endParaRPr lang="en-US" altLang="en-US" sz="1600"/>
          </a:p>
        </p:txBody>
      </p:sp>
      <p:sp>
        <p:nvSpPr>
          <p:cNvPr id="6" name="AutoShape 6">
            <a:extLst>
              <a:ext uri="{FF2B5EF4-FFF2-40B4-BE49-F238E27FC236}">
                <a16:creationId xmlns:a16="http://schemas.microsoft.com/office/drawing/2014/main" id="{E281E8E4-2B1F-59BE-4CD6-A996BB813F4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EA62F-77EA-4269-B2B3-149D052A00C8}"/>
              </a:ext>
            </a:extLst>
          </p:cNvPr>
          <p:cNvSpPr>
            <a:spLocks noGrp="1"/>
          </p:cNvSpPr>
          <p:nvPr>
            <p:ph type="title"/>
          </p:nvPr>
        </p:nvSpPr>
        <p:spPr/>
        <p:txBody>
          <a:bodyPr/>
          <a:lstStyle/>
          <a:p>
            <a:r>
              <a:rPr lang="sv-SE" dirty="0"/>
              <a:t>General information</a:t>
            </a:r>
          </a:p>
        </p:txBody>
      </p:sp>
      <p:sp>
        <p:nvSpPr>
          <p:cNvPr id="3" name="Content Placeholder 2">
            <a:extLst>
              <a:ext uri="{FF2B5EF4-FFF2-40B4-BE49-F238E27FC236}">
                <a16:creationId xmlns:a16="http://schemas.microsoft.com/office/drawing/2014/main" id="{66321AD9-6172-4EE6-8DF0-EEF44C736C79}"/>
              </a:ext>
            </a:extLst>
          </p:cNvPr>
          <p:cNvSpPr>
            <a:spLocks noGrp="1"/>
          </p:cNvSpPr>
          <p:nvPr>
            <p:ph idx="1"/>
          </p:nvPr>
        </p:nvSpPr>
        <p:spPr/>
        <p:txBody>
          <a:bodyPr/>
          <a:lstStyle/>
          <a:p>
            <a:r>
              <a:rPr lang="en-GB" sz="2400" dirty="0"/>
              <a:t>General:</a:t>
            </a:r>
          </a:p>
          <a:p>
            <a:pPr lvl="1"/>
            <a:r>
              <a:rPr lang="en-GB" sz="2000" dirty="0"/>
              <a:t>3GPP TSG </a:t>
            </a:r>
            <a:r>
              <a:rPr lang="en-US" sz="2000" dirty="0"/>
              <a:t>SA#106 took place 10-13 December 2024 and was hosted by ETSI in Madrid, Spain. </a:t>
            </a:r>
          </a:p>
          <a:p>
            <a:endParaRPr lang="en-GB" sz="2400" u="sng" dirty="0"/>
          </a:p>
          <a:p>
            <a:r>
              <a:rPr lang="en-GB" sz="2400" u="sng" dirty="0"/>
              <a:t>Inputs</a:t>
            </a:r>
          </a:p>
          <a:p>
            <a:pPr lvl="1"/>
            <a:r>
              <a:rPr lang="en-GB" sz="2000" dirty="0"/>
              <a:t>The SA#106 documents: </a:t>
            </a:r>
            <a:r>
              <a:rPr lang="en-US" sz="2000" dirty="0">
                <a:hlinkClick r:id="rId2"/>
              </a:rPr>
              <a:t>https://www.3gpp.org/ftp/tsg_sa/TSG_SA/TSGS_106_Madrid_2024-12/Docs</a:t>
            </a:r>
            <a:r>
              <a:rPr lang="en-US" sz="2000" dirty="0"/>
              <a:t> </a:t>
            </a:r>
          </a:p>
        </p:txBody>
      </p:sp>
      <p:sp>
        <p:nvSpPr>
          <p:cNvPr id="4" name="Content Placeholder 3">
            <a:extLst>
              <a:ext uri="{FF2B5EF4-FFF2-40B4-BE49-F238E27FC236}">
                <a16:creationId xmlns:a16="http://schemas.microsoft.com/office/drawing/2014/main" id="{411235D6-695C-4AE1-8BD0-6DA98BE0EE81}"/>
              </a:ext>
            </a:extLst>
          </p:cNvPr>
          <p:cNvSpPr>
            <a:spLocks noGrp="1"/>
          </p:cNvSpPr>
          <p:nvPr>
            <p:ph idx="10"/>
          </p:nvPr>
        </p:nvSpPr>
        <p:spPr/>
        <p:txBody>
          <a:bodyPr/>
          <a:lstStyle/>
          <a:p>
            <a:r>
              <a:rPr lang="sv-SE" sz="2400" u="sng" dirty="0"/>
              <a:t>Reports</a:t>
            </a:r>
          </a:p>
          <a:p>
            <a:pPr lvl="1"/>
            <a:r>
              <a:rPr lang="en-GB" sz="2000" dirty="0"/>
              <a:t>SA#106 report: </a:t>
            </a:r>
            <a:r>
              <a:rPr lang="en-US" sz="2000" dirty="0">
                <a:hlinkClick r:id="rId3"/>
              </a:rPr>
              <a:t>https://www.3gpp.org/ftp/tsg_sa/TSG_SA/TSGS_106_Madrid_2024-12/Report</a:t>
            </a:r>
            <a:r>
              <a:rPr lang="en-US" sz="2000" dirty="0"/>
              <a:t> </a:t>
            </a:r>
          </a:p>
          <a:p>
            <a:pPr lvl="1"/>
            <a:r>
              <a:rPr lang="en-GB" sz="2000" dirty="0"/>
              <a:t>SA4 report to SA: </a:t>
            </a:r>
            <a:r>
              <a:rPr lang="en-US" sz="2000" b="0" i="0" dirty="0">
                <a:solidFill>
                  <a:srgbClr val="000000"/>
                </a:solidFill>
                <a:effectLst/>
                <a:hlinkClick r:id="rId4"/>
              </a:rPr>
              <a:t>SP-241671</a:t>
            </a:r>
            <a:r>
              <a:rPr lang="en-US" sz="2000" b="0" i="0" dirty="0">
                <a:solidFill>
                  <a:srgbClr val="000000"/>
                </a:solidFill>
                <a:effectLst/>
              </a:rPr>
              <a:t> </a:t>
            </a:r>
          </a:p>
          <a:p>
            <a:pPr lvl="1"/>
            <a:r>
              <a:rPr lang="en-US" sz="2000" dirty="0"/>
              <a:t>RAN report to SA: </a:t>
            </a:r>
            <a:r>
              <a:rPr lang="en-US" sz="2000" dirty="0">
                <a:hlinkClick r:id="rId5"/>
              </a:rPr>
              <a:t>SP-241911</a:t>
            </a:r>
            <a:r>
              <a:rPr lang="en-US" sz="2000" dirty="0"/>
              <a:t> </a:t>
            </a:r>
          </a:p>
          <a:p>
            <a:pPr lvl="1"/>
            <a:r>
              <a:rPr lang="en-US" sz="2000" dirty="0"/>
              <a:t>CT report to SA: </a:t>
            </a:r>
            <a:r>
              <a:rPr lang="en-US" sz="2000" dirty="0">
                <a:hlinkClick r:id="rId6"/>
              </a:rPr>
              <a:t>SP-241892</a:t>
            </a:r>
            <a:r>
              <a:rPr lang="en-US" sz="2000" dirty="0"/>
              <a:t> </a:t>
            </a:r>
          </a:p>
          <a:p>
            <a:pPr lvl="1"/>
            <a:r>
              <a:rPr lang="en-US" sz="2000" dirty="0"/>
              <a:t>Workplan: </a:t>
            </a:r>
            <a:r>
              <a:rPr lang="en-US" sz="2000" dirty="0">
                <a:hlinkClick r:id="rId7"/>
              </a:rPr>
              <a:t>SP-241881</a:t>
            </a:r>
            <a:r>
              <a:rPr lang="en-US" sz="2000" dirty="0"/>
              <a:t> </a:t>
            </a:r>
            <a:endParaRPr lang="en-GB" sz="2000" dirty="0"/>
          </a:p>
        </p:txBody>
      </p:sp>
    </p:spTree>
    <p:extLst>
      <p:ext uri="{BB962C8B-B14F-4D97-AF65-F5344CB8AC3E}">
        <p14:creationId xmlns:p14="http://schemas.microsoft.com/office/powerpoint/2010/main" val="408500679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ABC1-E959-40A4-87E2-B56926DFE305}"/>
              </a:ext>
            </a:extLst>
          </p:cNvPr>
          <p:cNvSpPr>
            <a:spLocks noGrp="1"/>
          </p:cNvSpPr>
          <p:nvPr>
            <p:ph type="title"/>
          </p:nvPr>
        </p:nvSpPr>
        <p:spPr/>
        <p:txBody>
          <a:bodyPr/>
          <a:lstStyle/>
          <a:p>
            <a:r>
              <a:rPr lang="sv-SE" sz="4000" dirty="0"/>
              <a:t>Outcome of SA4 submissions (reports)</a:t>
            </a:r>
          </a:p>
        </p:txBody>
      </p:sp>
      <p:sp>
        <p:nvSpPr>
          <p:cNvPr id="5" name="Content Placeholder 4">
            <a:extLst>
              <a:ext uri="{FF2B5EF4-FFF2-40B4-BE49-F238E27FC236}">
                <a16:creationId xmlns:a16="http://schemas.microsoft.com/office/drawing/2014/main" id="{E1E2C71D-159C-4427-AF4A-F930C16488CC}"/>
              </a:ext>
            </a:extLst>
          </p:cNvPr>
          <p:cNvSpPr>
            <a:spLocks noGrp="1"/>
          </p:cNvSpPr>
          <p:nvPr>
            <p:ph idx="1"/>
          </p:nvPr>
        </p:nvSpPr>
        <p:spPr/>
        <p:txBody>
          <a:bodyPr/>
          <a:lstStyle/>
          <a:p>
            <a:pPr marL="0" marR="0">
              <a:spcBef>
                <a:spcPts val="0"/>
              </a:spcBef>
              <a:spcAft>
                <a:spcPts val="600"/>
              </a:spcAft>
              <a:tabLst>
                <a:tab pos="360045" algn="l"/>
                <a:tab pos="540385" algn="l"/>
                <a:tab pos="720090" algn="l"/>
                <a:tab pos="900430" algn="l"/>
                <a:tab pos="1080135" algn="l"/>
              </a:tabLst>
            </a:pPr>
            <a:r>
              <a:rPr lang="en-GB" sz="1600" dirty="0">
                <a:solidFill>
                  <a:srgbClr val="0000FF"/>
                </a:solidFill>
                <a:effectLst/>
                <a:latin typeface="Arial" panose="020B0604020202020204" pitchFamily="34" charset="0"/>
                <a:ea typeface="MS Mincho" panose="02020609040205080304" pitchFamily="49" charset="-128"/>
              </a:rPr>
              <a:t>SP-241459</a:t>
            </a:r>
            <a:r>
              <a:rPr lang="en-GB" sz="1600" dirty="0">
                <a:effectLst/>
                <a:latin typeface="Arial" panose="020B0604020202020204" pitchFamily="34" charset="0"/>
                <a:ea typeface="MS Mincho" panose="02020609040205080304" pitchFamily="49" charset="-128"/>
              </a:rPr>
              <a:t> (REPORT) SA WG4 report to SA#106 (Source: SA WG4 Chair)</a:t>
            </a:r>
            <a:br>
              <a:rPr lang="en-GB" sz="1600" dirty="0">
                <a:effectLst/>
                <a:latin typeface="Arial" panose="020B0604020202020204" pitchFamily="34" charset="0"/>
                <a:ea typeface="MS Mincho" panose="02020609040205080304" pitchFamily="49" charset="-128"/>
              </a:rPr>
            </a:br>
            <a:r>
              <a:rPr lang="en-GB" sz="1600" b="1" dirty="0">
                <a:effectLst/>
                <a:latin typeface="Arial" panose="020B0604020202020204" pitchFamily="34" charset="0"/>
                <a:ea typeface="MS Mincho" panose="02020609040205080304" pitchFamily="49" charset="-128"/>
              </a:rPr>
              <a:t>Document for:</a:t>
            </a:r>
            <a:r>
              <a:rPr lang="en-GB" sz="1600" dirty="0">
                <a:effectLst/>
                <a:latin typeface="Arial" panose="020B0604020202020204" pitchFamily="34" charset="0"/>
                <a:ea typeface="MS Mincho" panose="02020609040205080304" pitchFamily="49" charset="-128"/>
              </a:rPr>
              <a:t> Presentation</a:t>
            </a:r>
            <a:br>
              <a:rPr lang="en-GB" sz="1600" dirty="0">
                <a:effectLst/>
                <a:latin typeface="Arial" panose="020B0604020202020204" pitchFamily="34" charset="0"/>
                <a:ea typeface="MS Mincho" panose="02020609040205080304" pitchFamily="49" charset="-128"/>
              </a:rPr>
            </a:br>
            <a:r>
              <a:rPr lang="en-GB" sz="1600" b="1" dirty="0">
                <a:effectLst/>
                <a:latin typeface="Arial" panose="020B0604020202020204" pitchFamily="34" charset="0"/>
                <a:ea typeface="MS Mincho" panose="02020609040205080304" pitchFamily="49" charset="-128"/>
              </a:rPr>
              <a:t>Abstract:</a:t>
            </a:r>
            <a:r>
              <a:rPr lang="en-GB" sz="1600" dirty="0">
                <a:effectLst/>
                <a:latin typeface="Arial" panose="020B0604020202020204" pitchFamily="34" charset="0"/>
                <a:ea typeface="MS Mincho" panose="02020609040205080304" pitchFamily="49" charset="-128"/>
              </a:rPr>
              <a:t> </a:t>
            </a:r>
            <a:br>
              <a:rPr lang="en-GB" sz="1600" dirty="0">
                <a:effectLst/>
                <a:latin typeface="Arial" panose="020B0604020202020204" pitchFamily="34" charset="0"/>
                <a:ea typeface="MS Mincho" panose="02020609040205080304" pitchFamily="49" charset="-128"/>
              </a:rPr>
            </a:br>
            <a:r>
              <a:rPr lang="en-GB" sz="1600" dirty="0">
                <a:effectLst/>
                <a:latin typeface="Arial" panose="020B0604020202020204" pitchFamily="34" charset="0"/>
                <a:ea typeface="MS Mincho" panose="02020609040205080304" pitchFamily="49" charset="-128"/>
              </a:rPr>
              <a:t>SA WG4 report to SA#106. </a:t>
            </a:r>
            <a:r>
              <a:rPr lang="en-GB" sz="1600" u="sng" dirty="0">
                <a:solidFill>
                  <a:srgbClr val="0563C1"/>
                </a:solidFill>
                <a:effectLst/>
                <a:latin typeface="Arial" panose="020B0604020202020204" pitchFamily="34" charset="0"/>
                <a:ea typeface="MS Mincho" panose="02020609040205080304" pitchFamily="49" charset="-128"/>
                <a:hlinkClick r:id="rId2"/>
              </a:rPr>
              <a:t>https://www.3gpp.org/ftp/tsg_sa/TSG_SA/TSGS_106_Madrid_2024-12/Docs/SP-241459.zip</a:t>
            </a:r>
            <a:endParaRPr lang="en-US" sz="1600" dirty="0">
              <a:effectLst/>
              <a:latin typeface="Arial" panose="020B0604020202020204" pitchFamily="34" charset="0"/>
              <a:ea typeface="MS Mincho" panose="02020609040205080304" pitchFamily="49" charset="-128"/>
            </a:endParaRPr>
          </a:p>
          <a:p>
            <a:pPr marL="0" marR="0" hangingPunct="0">
              <a:spcBef>
                <a:spcPts val="0"/>
              </a:spcBef>
              <a:spcAft>
                <a:spcPts val="900"/>
              </a:spcAft>
            </a:pPr>
            <a:r>
              <a:rPr lang="en-GB" sz="1600" b="1" dirty="0">
                <a:effectLst/>
                <a:latin typeface="Arial" panose="020B0604020202020204" pitchFamily="34" charset="0"/>
                <a:ea typeface="Arial" panose="020B0604020202020204" pitchFamily="34" charset="0"/>
              </a:rPr>
              <a:t>Questions and comments:</a:t>
            </a:r>
            <a:endParaRPr lang="en-US" sz="1600" dirty="0">
              <a:effectLst/>
              <a:latin typeface="Arial" panose="020B0604020202020204" pitchFamily="34" charset="0"/>
              <a:ea typeface="Arial" panose="020B0604020202020204" pitchFamily="34" charset="0"/>
            </a:endParaRPr>
          </a:p>
          <a:p>
            <a:pPr marL="720090" marR="0" indent="-720090" hangingPunct="0">
              <a:spcBef>
                <a:spcPts val="0"/>
              </a:spcBef>
              <a:spcAft>
                <a:spcPts val="900"/>
              </a:spcAft>
            </a:pPr>
            <a:r>
              <a:rPr lang="en-GB" sz="1600" dirty="0">
                <a:effectLst/>
                <a:latin typeface="Arial" panose="020B0604020202020204" pitchFamily="34" charset="0"/>
                <a:ea typeface="Arial" panose="020B0604020202020204" pitchFamily="34" charset="0"/>
              </a:rPr>
              <a:t>Slide 36:	Approval is requested for the IVAS fixed-point Decoder and Renderer 90% delivery (</a:t>
            </a:r>
            <a:r>
              <a:rPr lang="en-GB" sz="1600" dirty="0">
                <a:solidFill>
                  <a:srgbClr val="0000FF"/>
                </a:solidFill>
                <a:effectLst/>
                <a:latin typeface="Arial" panose="020B0604020202020204" pitchFamily="34" charset="0"/>
                <a:ea typeface="Arial" panose="020B0604020202020204" pitchFamily="34" charset="0"/>
              </a:rPr>
              <a:t>SP-241766</a:t>
            </a:r>
            <a:r>
              <a:rPr lang="en-GB" sz="1600" dirty="0">
                <a:effectLst/>
                <a:latin typeface="Arial" panose="020B0604020202020204" pitchFamily="34" charset="0"/>
                <a:ea typeface="Arial" panose="020B0604020202020204" pitchFamily="34" charset="0"/>
              </a:rPr>
              <a:t>).</a:t>
            </a:r>
            <a:endParaRPr lang="en-US" sz="16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600" dirty="0">
                <a:effectLst/>
                <a:latin typeface="Arial" panose="020B0604020202020204" pitchFamily="34" charset="0"/>
                <a:ea typeface="Arial" panose="020B0604020202020204" pitchFamily="34" charset="0"/>
              </a:rPr>
              <a:t>The SA WG4 Chair was thanked for this report, which was </a:t>
            </a:r>
            <a:r>
              <a:rPr lang="en-GB" sz="1600" dirty="0">
                <a:solidFill>
                  <a:srgbClr val="0000FF"/>
                </a:solidFill>
                <a:effectLst/>
                <a:latin typeface="Arial" panose="020B0604020202020204" pitchFamily="34" charset="0"/>
                <a:ea typeface="Arial" panose="020B0604020202020204" pitchFamily="34" charset="0"/>
              </a:rPr>
              <a:t>noted</a:t>
            </a:r>
            <a:r>
              <a:rPr lang="en-GB" sz="1600" dirty="0">
                <a:effectLst/>
                <a:latin typeface="Arial" panose="020B0604020202020204" pitchFamily="34" charset="0"/>
                <a:ea typeface="Arial" panose="020B0604020202020204" pitchFamily="34" charset="0"/>
              </a:rPr>
              <a:t>.</a:t>
            </a:r>
            <a:endParaRPr lang="en-US" sz="16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600" b="1" dirty="0">
                <a:effectLst/>
                <a:latin typeface="Arial" panose="020B0604020202020204" pitchFamily="34" charset="0"/>
                <a:ea typeface="Arial" panose="020B0604020202020204" pitchFamily="34" charset="0"/>
              </a:rPr>
              <a:t>Status:</a:t>
            </a:r>
            <a:r>
              <a:rPr lang="en-GB" sz="1600" dirty="0">
                <a:effectLst/>
                <a:latin typeface="Arial" panose="020B0604020202020204" pitchFamily="34" charset="0"/>
                <a:ea typeface="Arial" panose="020B0604020202020204" pitchFamily="34" charset="0"/>
              </a:rPr>
              <a:t> </a:t>
            </a:r>
            <a:r>
              <a:rPr lang="en-GB" sz="1600" dirty="0">
                <a:solidFill>
                  <a:srgbClr val="0000FF"/>
                </a:solidFill>
                <a:effectLst/>
                <a:latin typeface="Arial" panose="020B0604020202020204" pitchFamily="34" charset="0"/>
                <a:ea typeface="Arial" panose="020B0604020202020204" pitchFamily="34" charset="0"/>
              </a:rPr>
              <a:t>Noted</a:t>
            </a:r>
            <a:r>
              <a:rPr lang="en-GB" sz="1600" dirty="0">
                <a:effectLst/>
                <a:latin typeface="Arial" panose="020B0604020202020204" pitchFamily="34" charset="0"/>
                <a:ea typeface="Arial" panose="020B0604020202020204" pitchFamily="34" charset="0"/>
              </a:rPr>
              <a:t>.</a:t>
            </a:r>
            <a:endParaRPr lang="en-US" sz="1600" dirty="0">
              <a:effectLst/>
              <a:latin typeface="Arial" panose="020B0604020202020204" pitchFamily="34" charset="0"/>
              <a:ea typeface="Arial" panose="020B0604020202020204" pitchFamily="34" charset="0"/>
            </a:endParaRPr>
          </a:p>
          <a:p>
            <a:pPr marL="0" marR="0">
              <a:spcBef>
                <a:spcPts val="0"/>
              </a:spcBef>
              <a:spcAft>
                <a:spcPts val="600"/>
              </a:spcAft>
              <a:tabLst>
                <a:tab pos="360045" algn="l"/>
                <a:tab pos="540385" algn="l"/>
                <a:tab pos="720090" algn="l"/>
                <a:tab pos="900430" algn="l"/>
                <a:tab pos="1080135" algn="l"/>
              </a:tabLst>
            </a:pPr>
            <a:r>
              <a:rPr lang="en-GB" sz="1600" dirty="0">
                <a:solidFill>
                  <a:srgbClr val="0000FF"/>
                </a:solidFill>
                <a:effectLst/>
                <a:latin typeface="Arial" panose="020B0604020202020204" pitchFamily="34" charset="0"/>
                <a:ea typeface="MS Mincho" panose="02020609040205080304" pitchFamily="49" charset="-128"/>
              </a:rPr>
              <a:t>SP-241671</a:t>
            </a:r>
            <a:r>
              <a:rPr lang="en-GB" sz="1600" dirty="0">
                <a:effectLst/>
                <a:latin typeface="Arial" panose="020B0604020202020204" pitchFamily="34" charset="0"/>
                <a:ea typeface="MS Mincho" panose="02020609040205080304" pitchFamily="49" charset="-128"/>
              </a:rPr>
              <a:t> (REPORT) SA WG4 SWG Reports (Source: SA WG4 Secretary)</a:t>
            </a:r>
            <a:br>
              <a:rPr lang="en-GB" sz="1600" dirty="0">
                <a:effectLst/>
                <a:latin typeface="Arial" panose="020B0604020202020204" pitchFamily="34" charset="0"/>
                <a:ea typeface="MS Mincho" panose="02020609040205080304" pitchFamily="49" charset="-128"/>
              </a:rPr>
            </a:br>
            <a:r>
              <a:rPr lang="en-GB" sz="1600" b="1" dirty="0">
                <a:effectLst/>
                <a:latin typeface="Arial" panose="020B0604020202020204" pitchFamily="34" charset="0"/>
                <a:ea typeface="MS Mincho" panose="02020609040205080304" pitchFamily="49" charset="-128"/>
              </a:rPr>
              <a:t>Document for:</a:t>
            </a:r>
            <a:r>
              <a:rPr lang="en-GB" sz="1600" dirty="0">
                <a:effectLst/>
                <a:latin typeface="Arial" panose="020B0604020202020204" pitchFamily="34" charset="0"/>
                <a:ea typeface="MS Mincho" panose="02020609040205080304" pitchFamily="49" charset="-128"/>
              </a:rPr>
              <a:t> Information</a:t>
            </a:r>
            <a:br>
              <a:rPr lang="en-GB" sz="1600" dirty="0">
                <a:effectLst/>
                <a:latin typeface="Arial" panose="020B0604020202020204" pitchFamily="34" charset="0"/>
                <a:ea typeface="MS Mincho" panose="02020609040205080304" pitchFamily="49" charset="-128"/>
              </a:rPr>
            </a:br>
            <a:r>
              <a:rPr lang="en-GB" sz="1600" b="1" dirty="0">
                <a:effectLst/>
                <a:latin typeface="Arial" panose="020B0604020202020204" pitchFamily="34" charset="0"/>
                <a:ea typeface="MS Mincho" panose="02020609040205080304" pitchFamily="49" charset="-128"/>
              </a:rPr>
              <a:t>Abstract:</a:t>
            </a:r>
            <a:r>
              <a:rPr lang="en-GB" sz="1600" dirty="0">
                <a:effectLst/>
                <a:latin typeface="Arial" panose="020B0604020202020204" pitchFamily="34" charset="0"/>
                <a:ea typeface="MS Mincho" panose="02020609040205080304" pitchFamily="49" charset="-128"/>
              </a:rPr>
              <a:t> </a:t>
            </a:r>
            <a:br>
              <a:rPr lang="en-GB" sz="1600" dirty="0">
                <a:effectLst/>
                <a:latin typeface="Arial" panose="020B0604020202020204" pitchFamily="34" charset="0"/>
                <a:ea typeface="MS Mincho" panose="02020609040205080304" pitchFamily="49" charset="-128"/>
              </a:rPr>
            </a:br>
            <a:r>
              <a:rPr lang="en-GB" sz="1600" dirty="0">
                <a:effectLst/>
                <a:latin typeface="Arial" panose="020B0604020202020204" pitchFamily="34" charset="0"/>
                <a:ea typeface="MS Mincho" panose="02020609040205080304" pitchFamily="49" charset="-128"/>
              </a:rPr>
              <a:t>SA WG4 SWG Reports.</a:t>
            </a:r>
            <a:endParaRPr lang="en-US" sz="1600" dirty="0">
              <a:effectLst/>
              <a:latin typeface="Arial" panose="020B0604020202020204" pitchFamily="34" charset="0"/>
              <a:ea typeface="MS Mincho" panose="02020609040205080304" pitchFamily="49" charset="-128"/>
            </a:endParaRPr>
          </a:p>
          <a:p>
            <a:pPr marL="0" marR="0" hangingPunct="0">
              <a:spcBef>
                <a:spcPts val="0"/>
              </a:spcBef>
              <a:spcAft>
                <a:spcPts val="900"/>
              </a:spcAft>
            </a:pPr>
            <a:r>
              <a:rPr lang="en-GB" sz="1600" b="1" dirty="0">
                <a:effectLst/>
                <a:latin typeface="Arial" panose="020B0604020202020204" pitchFamily="34" charset="0"/>
                <a:ea typeface="Arial" panose="020B0604020202020204" pitchFamily="34" charset="0"/>
              </a:rPr>
              <a:t>Plenary Discussion:</a:t>
            </a:r>
            <a:endParaRPr lang="en-US" sz="16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600" dirty="0">
                <a:effectLst/>
                <a:latin typeface="Arial" panose="020B0604020202020204" pitchFamily="34" charset="0"/>
                <a:ea typeface="Arial" panose="020B0604020202020204" pitchFamily="34" charset="0"/>
              </a:rPr>
              <a:t>This was provided for information and was </a:t>
            </a:r>
            <a:r>
              <a:rPr lang="en-GB" sz="1600" dirty="0">
                <a:solidFill>
                  <a:srgbClr val="0000FF"/>
                </a:solidFill>
                <a:effectLst/>
                <a:latin typeface="Arial" panose="020B0604020202020204" pitchFamily="34" charset="0"/>
                <a:ea typeface="Arial" panose="020B0604020202020204" pitchFamily="34" charset="0"/>
              </a:rPr>
              <a:t>noted</a:t>
            </a:r>
            <a:r>
              <a:rPr lang="en-GB" sz="1600" dirty="0">
                <a:effectLst/>
                <a:latin typeface="Arial" panose="020B0604020202020204" pitchFamily="34" charset="0"/>
                <a:ea typeface="Arial" panose="020B0604020202020204" pitchFamily="34" charset="0"/>
              </a:rPr>
              <a:t>.</a:t>
            </a:r>
            <a:endParaRPr lang="en-US" sz="16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600" b="1" dirty="0">
                <a:effectLst/>
                <a:latin typeface="Arial" panose="020B0604020202020204" pitchFamily="34" charset="0"/>
                <a:ea typeface="Arial" panose="020B0604020202020204" pitchFamily="34" charset="0"/>
              </a:rPr>
              <a:t>Status:</a:t>
            </a:r>
            <a:r>
              <a:rPr lang="en-GB" sz="1600" dirty="0">
                <a:effectLst/>
                <a:latin typeface="Arial" panose="020B0604020202020204" pitchFamily="34" charset="0"/>
                <a:ea typeface="Arial" panose="020B0604020202020204" pitchFamily="34" charset="0"/>
              </a:rPr>
              <a:t> </a:t>
            </a:r>
            <a:r>
              <a:rPr lang="en-GB" sz="1600" dirty="0">
                <a:solidFill>
                  <a:srgbClr val="0000FF"/>
                </a:solidFill>
                <a:effectLst/>
                <a:latin typeface="Arial" panose="020B0604020202020204" pitchFamily="34" charset="0"/>
                <a:ea typeface="Arial" panose="020B0604020202020204" pitchFamily="34" charset="0"/>
              </a:rPr>
              <a:t>Noted</a:t>
            </a:r>
            <a:r>
              <a:rPr lang="en-GB" sz="1600" dirty="0">
                <a:effectLst/>
                <a:latin typeface="Arial" panose="020B0604020202020204" pitchFamily="34" charset="0"/>
                <a:ea typeface="Arial" panose="020B0604020202020204" pitchFamily="34" charset="0"/>
              </a:rPr>
              <a:t>.</a:t>
            </a:r>
            <a:endParaRPr lang="en-US" sz="1600" dirty="0">
              <a:effectLst/>
              <a:latin typeface="Arial" panose="020B0604020202020204" pitchFamily="34" charset="0"/>
              <a:ea typeface="Arial" panose="020B0604020202020204" pitchFamily="34" charset="0"/>
            </a:endParaRPr>
          </a:p>
          <a:p>
            <a:pPr marL="0" marR="0" indent="0" hangingPunct="0">
              <a:spcBef>
                <a:spcPts val="0"/>
              </a:spcBef>
              <a:spcAft>
                <a:spcPts val="900"/>
              </a:spcAft>
              <a:buNone/>
            </a:pPr>
            <a:endParaRPr lang="fr-FR" sz="1200"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66090871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ABC1-E959-40A4-87E2-B56926DFE305}"/>
              </a:ext>
            </a:extLst>
          </p:cNvPr>
          <p:cNvSpPr>
            <a:spLocks noGrp="1"/>
          </p:cNvSpPr>
          <p:nvPr>
            <p:ph type="title"/>
          </p:nvPr>
        </p:nvSpPr>
        <p:spPr/>
        <p:txBody>
          <a:bodyPr/>
          <a:lstStyle/>
          <a:p>
            <a:r>
              <a:rPr lang="sv-SE" sz="4000" dirty="0"/>
              <a:t>Outcome of SA4 submissions (reports)</a:t>
            </a:r>
          </a:p>
        </p:txBody>
      </p:sp>
      <p:sp>
        <p:nvSpPr>
          <p:cNvPr id="5" name="Content Placeholder 4">
            <a:extLst>
              <a:ext uri="{FF2B5EF4-FFF2-40B4-BE49-F238E27FC236}">
                <a16:creationId xmlns:a16="http://schemas.microsoft.com/office/drawing/2014/main" id="{E1E2C71D-159C-4427-AF4A-F930C16488CC}"/>
              </a:ext>
            </a:extLst>
          </p:cNvPr>
          <p:cNvSpPr>
            <a:spLocks noGrp="1"/>
          </p:cNvSpPr>
          <p:nvPr>
            <p:ph idx="1"/>
          </p:nvPr>
        </p:nvSpPr>
        <p:spPr/>
        <p:txBody>
          <a:bodyPr/>
          <a:lstStyle/>
          <a:p>
            <a:pPr marL="0" marR="0">
              <a:spcBef>
                <a:spcPts val="0"/>
              </a:spcBef>
              <a:spcAft>
                <a:spcPts val="600"/>
              </a:spcAft>
              <a:tabLst>
                <a:tab pos="360045" algn="l"/>
                <a:tab pos="540385" algn="l"/>
                <a:tab pos="720090" algn="l"/>
                <a:tab pos="900430" algn="l"/>
                <a:tab pos="1080135" algn="l"/>
              </a:tabLst>
            </a:pPr>
            <a:r>
              <a:rPr lang="en-GB" sz="1600" dirty="0">
                <a:solidFill>
                  <a:srgbClr val="0000FF"/>
                </a:solidFill>
                <a:effectLst/>
                <a:latin typeface="Arial" panose="020B0604020202020204" pitchFamily="34" charset="0"/>
                <a:ea typeface="MS Mincho" panose="02020609040205080304" pitchFamily="49" charset="-128"/>
              </a:rPr>
              <a:t>SP-241766</a:t>
            </a:r>
            <a:r>
              <a:rPr lang="en-GB" sz="1600" dirty="0">
                <a:effectLst/>
                <a:latin typeface="Arial" panose="020B0604020202020204" pitchFamily="34" charset="0"/>
                <a:ea typeface="MS Mincho" panose="02020609040205080304" pitchFamily="49" charset="-128"/>
              </a:rPr>
              <a:t> (REPORT) IVAS Codec testing report (Source: SA WG4)</a:t>
            </a:r>
            <a:br>
              <a:rPr lang="en-GB" sz="1600" dirty="0">
                <a:effectLst/>
                <a:latin typeface="Arial" panose="020B0604020202020204" pitchFamily="34" charset="0"/>
                <a:ea typeface="MS Mincho" panose="02020609040205080304" pitchFamily="49" charset="-128"/>
              </a:rPr>
            </a:br>
            <a:r>
              <a:rPr lang="en-GB" sz="1600" b="1" dirty="0">
                <a:effectLst/>
                <a:latin typeface="Arial" panose="020B0604020202020204" pitchFamily="34" charset="0"/>
                <a:ea typeface="MS Mincho" panose="02020609040205080304" pitchFamily="49" charset="-128"/>
              </a:rPr>
              <a:t>Document for:</a:t>
            </a:r>
            <a:r>
              <a:rPr lang="en-GB" sz="1600" dirty="0">
                <a:effectLst/>
                <a:latin typeface="Arial" panose="020B0604020202020204" pitchFamily="34" charset="0"/>
                <a:ea typeface="MS Mincho" panose="02020609040205080304" pitchFamily="49" charset="-128"/>
              </a:rPr>
              <a:t> Approval</a:t>
            </a:r>
            <a:br>
              <a:rPr lang="en-GB" sz="1600" dirty="0">
                <a:effectLst/>
                <a:latin typeface="Arial" panose="020B0604020202020204" pitchFamily="34" charset="0"/>
                <a:ea typeface="MS Mincho" panose="02020609040205080304" pitchFamily="49" charset="-128"/>
              </a:rPr>
            </a:br>
            <a:r>
              <a:rPr lang="en-GB" sz="1600" b="1" dirty="0">
                <a:effectLst/>
                <a:latin typeface="Arial" panose="020B0604020202020204" pitchFamily="34" charset="0"/>
                <a:ea typeface="MS Mincho" panose="02020609040205080304" pitchFamily="49" charset="-128"/>
              </a:rPr>
              <a:t>Abstract:</a:t>
            </a:r>
            <a:r>
              <a:rPr lang="en-GB" sz="1600" dirty="0">
                <a:effectLst/>
                <a:latin typeface="Arial" panose="020B0604020202020204" pitchFamily="34" charset="0"/>
                <a:ea typeface="MS Mincho" panose="02020609040205080304" pitchFamily="49" charset="-128"/>
              </a:rPr>
              <a:t> </a:t>
            </a:r>
            <a:br>
              <a:rPr lang="en-GB" sz="1600" dirty="0">
                <a:effectLst/>
                <a:latin typeface="Arial" panose="020B0604020202020204" pitchFamily="34" charset="0"/>
                <a:ea typeface="MS Mincho" panose="02020609040205080304" pitchFamily="49" charset="-128"/>
              </a:rPr>
            </a:br>
            <a:r>
              <a:rPr lang="en-GB" sz="1600" dirty="0">
                <a:effectLst/>
                <a:latin typeface="Arial" panose="020B0604020202020204" pitchFamily="34" charset="0"/>
                <a:ea typeface="MS Mincho" panose="02020609040205080304" pitchFamily="49" charset="-128"/>
              </a:rPr>
              <a:t>IVAS Codec testing report.</a:t>
            </a:r>
            <a:endParaRPr lang="en-US" sz="1600" dirty="0">
              <a:effectLst/>
              <a:latin typeface="Arial" panose="020B0604020202020204" pitchFamily="34" charset="0"/>
              <a:ea typeface="MS Mincho" panose="02020609040205080304" pitchFamily="49" charset="-128"/>
            </a:endParaRPr>
          </a:p>
          <a:p>
            <a:pPr marL="0" marR="0" hangingPunct="0">
              <a:spcBef>
                <a:spcPts val="0"/>
              </a:spcBef>
              <a:spcAft>
                <a:spcPts val="900"/>
              </a:spcAft>
            </a:pPr>
            <a:r>
              <a:rPr lang="en-GB" sz="1600" b="1" dirty="0">
                <a:effectLst/>
                <a:latin typeface="Arial" panose="020B0604020202020204" pitchFamily="34" charset="0"/>
                <a:ea typeface="Arial" panose="020B0604020202020204" pitchFamily="34" charset="0"/>
              </a:rPr>
              <a:t>Plenary Discussion:</a:t>
            </a:r>
            <a:endParaRPr lang="en-US" sz="16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600" dirty="0">
                <a:effectLst/>
                <a:latin typeface="Arial" panose="020B0604020202020204" pitchFamily="34" charset="0"/>
                <a:ea typeface="Arial" panose="020B0604020202020204" pitchFamily="34" charset="0"/>
              </a:rPr>
              <a:t>This report was </a:t>
            </a:r>
            <a:r>
              <a:rPr lang="en-GB" sz="1600" dirty="0">
                <a:solidFill>
                  <a:srgbClr val="FF0000"/>
                </a:solidFill>
                <a:effectLst/>
                <a:latin typeface="Arial" panose="020B0604020202020204" pitchFamily="34" charset="0"/>
                <a:ea typeface="Arial" panose="020B0604020202020204" pitchFamily="34" charset="0"/>
              </a:rPr>
              <a:t>approved</a:t>
            </a:r>
            <a:r>
              <a:rPr lang="en-GB" sz="1600" dirty="0">
                <a:effectLst/>
                <a:latin typeface="Arial" panose="020B0604020202020204" pitchFamily="34" charset="0"/>
                <a:ea typeface="Arial" panose="020B0604020202020204" pitchFamily="34" charset="0"/>
              </a:rPr>
              <a:t>.</a:t>
            </a:r>
            <a:endParaRPr lang="en-US" sz="16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600" b="1" dirty="0">
                <a:effectLst/>
                <a:latin typeface="Arial" panose="020B0604020202020204" pitchFamily="34" charset="0"/>
                <a:ea typeface="Arial" panose="020B0604020202020204" pitchFamily="34" charset="0"/>
              </a:rPr>
              <a:t>Status:</a:t>
            </a:r>
            <a:r>
              <a:rPr lang="en-GB" sz="1600" dirty="0">
                <a:effectLst/>
                <a:latin typeface="Arial" panose="020B0604020202020204" pitchFamily="34" charset="0"/>
                <a:ea typeface="Arial" panose="020B0604020202020204" pitchFamily="34" charset="0"/>
              </a:rPr>
              <a:t> </a:t>
            </a:r>
            <a:r>
              <a:rPr lang="en-GB" sz="1600" dirty="0">
                <a:solidFill>
                  <a:srgbClr val="FF0000"/>
                </a:solidFill>
                <a:effectLst/>
                <a:latin typeface="Arial" panose="020B0604020202020204" pitchFamily="34" charset="0"/>
                <a:ea typeface="Arial" panose="020B0604020202020204" pitchFamily="34" charset="0"/>
              </a:rPr>
              <a:t>Approved</a:t>
            </a:r>
            <a:r>
              <a:rPr lang="en-GB" sz="1600" dirty="0">
                <a:effectLst/>
                <a:latin typeface="Arial" panose="020B0604020202020204" pitchFamily="34" charset="0"/>
                <a:ea typeface="Arial" panose="020B0604020202020204" pitchFamily="34" charset="0"/>
              </a:rPr>
              <a:t>.</a:t>
            </a:r>
            <a:endParaRPr lang="en-US" sz="1600" dirty="0">
              <a:effectLst/>
              <a:latin typeface="Arial" panose="020B0604020202020204" pitchFamily="34" charset="0"/>
              <a:ea typeface="Arial" panose="020B0604020202020204" pitchFamily="34" charset="0"/>
            </a:endParaRPr>
          </a:p>
          <a:p>
            <a:pPr marL="0" marR="0">
              <a:spcBef>
                <a:spcPts val="0"/>
              </a:spcBef>
              <a:spcAft>
                <a:spcPts val="600"/>
              </a:spcAft>
              <a:tabLst>
                <a:tab pos="360045" algn="l"/>
                <a:tab pos="540385" algn="l"/>
                <a:tab pos="720090" algn="l"/>
                <a:tab pos="900430" algn="l"/>
                <a:tab pos="1080135" algn="l"/>
              </a:tabLst>
            </a:pPr>
            <a:r>
              <a:rPr lang="en-GB" sz="1600" dirty="0">
                <a:solidFill>
                  <a:srgbClr val="0000FF"/>
                </a:solidFill>
                <a:effectLst/>
                <a:latin typeface="Arial" panose="020B0604020202020204" pitchFamily="34" charset="0"/>
                <a:ea typeface="MS Mincho" panose="02020609040205080304" pitchFamily="49" charset="-128"/>
              </a:rPr>
              <a:t>SP-241886</a:t>
            </a:r>
            <a:r>
              <a:rPr lang="en-GB" sz="1600" dirty="0">
                <a:effectLst/>
                <a:latin typeface="Arial" panose="020B0604020202020204" pitchFamily="34" charset="0"/>
                <a:ea typeface="MS Mincho" panose="02020609040205080304" pitchFamily="49" charset="-128"/>
              </a:rPr>
              <a:t> (TOR) Proposed Updated Terms of Reference for SA WG4 and Sub Working Groups (Source: SA WG4)</a:t>
            </a:r>
            <a:br>
              <a:rPr lang="en-GB" sz="1600" dirty="0">
                <a:effectLst/>
                <a:latin typeface="Arial" panose="020B0604020202020204" pitchFamily="34" charset="0"/>
                <a:ea typeface="MS Mincho" panose="02020609040205080304" pitchFamily="49" charset="-128"/>
              </a:rPr>
            </a:br>
            <a:r>
              <a:rPr lang="en-GB" sz="1600" b="1" dirty="0">
                <a:effectLst/>
                <a:latin typeface="Arial" panose="020B0604020202020204" pitchFamily="34" charset="0"/>
                <a:ea typeface="MS Mincho" panose="02020609040205080304" pitchFamily="49" charset="-128"/>
              </a:rPr>
              <a:t>Document for:</a:t>
            </a:r>
            <a:r>
              <a:rPr lang="en-GB" sz="1600" dirty="0">
                <a:effectLst/>
                <a:latin typeface="Arial" panose="020B0604020202020204" pitchFamily="34" charset="0"/>
                <a:ea typeface="MS Mincho" panose="02020609040205080304" pitchFamily="49" charset="-128"/>
              </a:rPr>
              <a:t> Approval</a:t>
            </a:r>
            <a:br>
              <a:rPr lang="en-GB" sz="1600" dirty="0">
                <a:effectLst/>
                <a:latin typeface="Arial" panose="020B0604020202020204" pitchFamily="34" charset="0"/>
                <a:ea typeface="MS Mincho" panose="02020609040205080304" pitchFamily="49" charset="-128"/>
              </a:rPr>
            </a:br>
            <a:r>
              <a:rPr lang="en-GB" sz="1600" b="1" dirty="0">
                <a:effectLst/>
                <a:latin typeface="Arial" panose="020B0604020202020204" pitchFamily="34" charset="0"/>
                <a:ea typeface="MS Mincho" panose="02020609040205080304" pitchFamily="49" charset="-128"/>
              </a:rPr>
              <a:t>Abstract:</a:t>
            </a:r>
            <a:r>
              <a:rPr lang="en-GB" sz="1600" dirty="0">
                <a:effectLst/>
                <a:latin typeface="Arial" panose="020B0604020202020204" pitchFamily="34" charset="0"/>
                <a:ea typeface="MS Mincho" panose="02020609040205080304" pitchFamily="49" charset="-128"/>
              </a:rPr>
              <a:t> </a:t>
            </a:r>
            <a:br>
              <a:rPr lang="en-GB" sz="1600" dirty="0">
                <a:effectLst/>
                <a:latin typeface="Arial" panose="020B0604020202020204" pitchFamily="34" charset="0"/>
                <a:ea typeface="MS Mincho" panose="02020609040205080304" pitchFamily="49" charset="-128"/>
              </a:rPr>
            </a:br>
            <a:r>
              <a:rPr lang="en-GB" sz="1600" dirty="0">
                <a:effectLst/>
                <a:latin typeface="Arial" panose="020B0604020202020204" pitchFamily="34" charset="0"/>
                <a:ea typeface="MS Mincho" panose="02020609040205080304" pitchFamily="49" charset="-128"/>
              </a:rPr>
              <a:t>SA WG4 SWG Reports.</a:t>
            </a:r>
            <a:endParaRPr lang="en-US" sz="1600" dirty="0">
              <a:effectLst/>
              <a:latin typeface="Arial" panose="020B0604020202020204" pitchFamily="34" charset="0"/>
              <a:ea typeface="MS Mincho" panose="02020609040205080304" pitchFamily="49" charset="-128"/>
            </a:endParaRPr>
          </a:p>
          <a:p>
            <a:pPr marL="0" marR="0" hangingPunct="0">
              <a:spcBef>
                <a:spcPts val="0"/>
              </a:spcBef>
              <a:spcAft>
                <a:spcPts val="900"/>
              </a:spcAft>
            </a:pPr>
            <a:r>
              <a:rPr lang="en-GB" sz="1600" b="1" dirty="0">
                <a:effectLst/>
                <a:latin typeface="Arial" panose="020B0604020202020204" pitchFamily="34" charset="0"/>
                <a:ea typeface="Arial" panose="020B0604020202020204" pitchFamily="34" charset="0"/>
              </a:rPr>
              <a:t>Plenary Discussion:</a:t>
            </a:r>
            <a:endParaRPr lang="en-US" sz="16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600" dirty="0">
                <a:effectLst/>
                <a:latin typeface="Arial" panose="020B0604020202020204" pitchFamily="34" charset="0"/>
                <a:ea typeface="Arial" panose="020B0604020202020204" pitchFamily="34" charset="0"/>
              </a:rPr>
              <a:t>This updated </a:t>
            </a:r>
            <a:r>
              <a:rPr lang="en-GB" sz="1600" dirty="0" err="1">
                <a:effectLst/>
                <a:latin typeface="Arial" panose="020B0604020202020204" pitchFamily="34" charset="0"/>
                <a:ea typeface="Arial" panose="020B0604020202020204" pitchFamily="34" charset="0"/>
              </a:rPr>
              <a:t>ToR</a:t>
            </a:r>
            <a:r>
              <a:rPr lang="en-GB" sz="1600" dirty="0">
                <a:effectLst/>
                <a:latin typeface="Arial" panose="020B0604020202020204" pitchFamily="34" charset="0"/>
                <a:ea typeface="Arial" panose="020B0604020202020204" pitchFamily="34" charset="0"/>
              </a:rPr>
              <a:t> was </a:t>
            </a:r>
            <a:r>
              <a:rPr lang="en-GB" sz="1600" dirty="0">
                <a:solidFill>
                  <a:srgbClr val="FF0000"/>
                </a:solidFill>
                <a:effectLst/>
                <a:latin typeface="Arial" panose="020B0604020202020204" pitchFamily="34" charset="0"/>
                <a:ea typeface="Arial" panose="020B0604020202020204" pitchFamily="34" charset="0"/>
              </a:rPr>
              <a:t>approved</a:t>
            </a:r>
            <a:r>
              <a:rPr lang="en-GB" sz="1600" dirty="0">
                <a:effectLst/>
                <a:latin typeface="Arial" panose="020B0604020202020204" pitchFamily="34" charset="0"/>
                <a:ea typeface="Arial" panose="020B0604020202020204" pitchFamily="34" charset="0"/>
              </a:rPr>
              <a:t>.</a:t>
            </a:r>
            <a:endParaRPr lang="en-US" sz="16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600" b="1" dirty="0">
                <a:effectLst/>
                <a:latin typeface="Arial" panose="020B0604020202020204" pitchFamily="34" charset="0"/>
                <a:ea typeface="Arial" panose="020B0604020202020204" pitchFamily="34" charset="0"/>
              </a:rPr>
              <a:t>Status:</a:t>
            </a:r>
            <a:r>
              <a:rPr lang="en-GB" sz="1600" dirty="0">
                <a:effectLst/>
                <a:latin typeface="Arial" panose="020B0604020202020204" pitchFamily="34" charset="0"/>
                <a:ea typeface="Arial" panose="020B0604020202020204" pitchFamily="34" charset="0"/>
              </a:rPr>
              <a:t> </a:t>
            </a:r>
            <a:r>
              <a:rPr lang="en-GB" sz="1600" dirty="0">
                <a:solidFill>
                  <a:srgbClr val="FF0000"/>
                </a:solidFill>
                <a:effectLst/>
                <a:latin typeface="Arial" panose="020B0604020202020204" pitchFamily="34" charset="0"/>
                <a:ea typeface="Arial" panose="020B0604020202020204" pitchFamily="34" charset="0"/>
              </a:rPr>
              <a:t>Approved</a:t>
            </a:r>
            <a:r>
              <a:rPr lang="en-GB" sz="1600" dirty="0">
                <a:effectLst/>
                <a:latin typeface="Arial" panose="020B0604020202020204" pitchFamily="34" charset="0"/>
                <a:ea typeface="Arial" panose="020B0604020202020204" pitchFamily="34" charset="0"/>
              </a:rPr>
              <a:t>.</a:t>
            </a:r>
            <a:endParaRPr lang="en-US" sz="1600" dirty="0">
              <a:effectLst/>
              <a:latin typeface="Arial" panose="020B0604020202020204" pitchFamily="34" charset="0"/>
              <a:ea typeface="Arial" panose="020B0604020202020204" pitchFamily="34" charset="0"/>
            </a:endParaRPr>
          </a:p>
          <a:p>
            <a:pPr marL="0" marR="0" hangingPunct="0">
              <a:spcBef>
                <a:spcPts val="0"/>
              </a:spcBef>
              <a:spcAft>
                <a:spcPts val="900"/>
              </a:spcAft>
            </a:pPr>
            <a:endParaRPr lang="fr-FR" sz="1200"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18091820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ABC1-E959-40A4-87E2-B56926DFE305}"/>
              </a:ext>
            </a:extLst>
          </p:cNvPr>
          <p:cNvSpPr>
            <a:spLocks noGrp="1"/>
          </p:cNvSpPr>
          <p:nvPr>
            <p:ph type="title"/>
          </p:nvPr>
        </p:nvSpPr>
        <p:spPr>
          <a:xfrm>
            <a:off x="838200" y="365125"/>
            <a:ext cx="8607014" cy="1325563"/>
          </a:xfrm>
        </p:spPr>
        <p:txBody>
          <a:bodyPr/>
          <a:lstStyle/>
          <a:p>
            <a:r>
              <a:rPr lang="sv-SE" sz="3200" dirty="0"/>
              <a:t>Outcome of SA4 submissions – (New WIDs) - 1</a:t>
            </a:r>
          </a:p>
        </p:txBody>
      </p:sp>
      <p:sp>
        <p:nvSpPr>
          <p:cNvPr id="5" name="Content Placeholder 4">
            <a:extLst>
              <a:ext uri="{FF2B5EF4-FFF2-40B4-BE49-F238E27FC236}">
                <a16:creationId xmlns:a16="http://schemas.microsoft.com/office/drawing/2014/main" id="{E1E2C71D-159C-4427-AF4A-F930C16488CC}"/>
              </a:ext>
            </a:extLst>
          </p:cNvPr>
          <p:cNvSpPr>
            <a:spLocks noGrp="1"/>
          </p:cNvSpPr>
          <p:nvPr>
            <p:ph idx="1"/>
          </p:nvPr>
        </p:nvSpPr>
        <p:spPr/>
        <p:txBody>
          <a:bodyPr/>
          <a:lstStyle/>
          <a:p>
            <a:pPr marL="0" marR="0">
              <a:spcBef>
                <a:spcPts val="0"/>
              </a:spcBef>
              <a:spcAft>
                <a:spcPts val="600"/>
              </a:spcAft>
              <a:tabLst>
                <a:tab pos="360045" algn="l"/>
                <a:tab pos="540385" algn="l"/>
                <a:tab pos="720090" algn="l"/>
                <a:tab pos="900430" algn="l"/>
                <a:tab pos="1080135" algn="l"/>
              </a:tabLst>
            </a:pPr>
            <a:r>
              <a:rPr lang="en-GB" sz="1800" dirty="0">
                <a:solidFill>
                  <a:srgbClr val="0000FF"/>
                </a:solidFill>
                <a:effectLst/>
                <a:latin typeface="Arial" panose="020B0604020202020204" pitchFamily="34" charset="0"/>
                <a:ea typeface="MS Mincho" panose="02020609040205080304" pitchFamily="49" charset="-128"/>
              </a:rPr>
              <a:t>SP-241672</a:t>
            </a:r>
            <a:r>
              <a:rPr lang="en-GB" sz="1800" dirty="0">
                <a:effectLst/>
                <a:latin typeface="Arial" panose="020B0604020202020204" pitchFamily="34" charset="0"/>
                <a:ea typeface="MS Mincho" panose="02020609040205080304" pitchFamily="49" charset="-128"/>
              </a:rPr>
              <a:t> (WID NEW) New WID on 5G Real-time Transport Protocol Configurations, Phase 2 (Source: SA WG4)</a:t>
            </a:r>
            <a:br>
              <a:rPr lang="en-GB" sz="1800" dirty="0">
                <a:effectLst/>
                <a:latin typeface="Arial" panose="020B0604020202020204" pitchFamily="34" charset="0"/>
                <a:ea typeface="MS Mincho" panose="02020609040205080304" pitchFamily="49" charset="-128"/>
              </a:rPr>
            </a:br>
            <a:r>
              <a:rPr lang="en-GB" sz="1800" b="1" dirty="0">
                <a:effectLst/>
                <a:latin typeface="Arial" panose="020B0604020202020204" pitchFamily="34" charset="0"/>
                <a:ea typeface="MS Mincho" panose="02020609040205080304" pitchFamily="49" charset="-128"/>
              </a:rPr>
              <a:t>Document for:</a:t>
            </a:r>
            <a:r>
              <a:rPr lang="en-GB" sz="1800" dirty="0">
                <a:effectLst/>
                <a:latin typeface="Arial" panose="020B0604020202020204" pitchFamily="34" charset="0"/>
                <a:ea typeface="MS Mincho" panose="02020609040205080304" pitchFamily="49" charset="-128"/>
              </a:rPr>
              <a:t> Approval</a:t>
            </a:r>
            <a:br>
              <a:rPr lang="en-GB" sz="1800" dirty="0">
                <a:effectLst/>
                <a:latin typeface="Arial" panose="020B0604020202020204" pitchFamily="34" charset="0"/>
                <a:ea typeface="MS Mincho" panose="02020609040205080304" pitchFamily="49" charset="-128"/>
              </a:rPr>
            </a:br>
            <a:r>
              <a:rPr lang="en-GB" sz="1800" b="1" dirty="0">
                <a:effectLst/>
                <a:latin typeface="Arial" panose="020B0604020202020204" pitchFamily="34" charset="0"/>
                <a:ea typeface="MS Mincho" panose="02020609040205080304" pitchFamily="49" charset="-128"/>
              </a:rPr>
              <a:t>Abstract:</a:t>
            </a:r>
            <a:r>
              <a:rPr lang="en-GB" sz="1800" dirty="0">
                <a:effectLst/>
                <a:latin typeface="Arial" panose="020B0604020202020204" pitchFamily="34" charset="0"/>
                <a:ea typeface="MS Mincho" panose="02020609040205080304" pitchFamily="49" charset="-128"/>
              </a:rPr>
              <a:t> </a:t>
            </a:r>
            <a:br>
              <a:rPr lang="en-GB" sz="1800" dirty="0">
                <a:effectLst/>
                <a:latin typeface="Arial" panose="020B0604020202020204" pitchFamily="34" charset="0"/>
                <a:ea typeface="MS Mincho" panose="02020609040205080304" pitchFamily="49" charset="-128"/>
              </a:rPr>
            </a:br>
            <a:r>
              <a:rPr lang="en-GB" sz="1800" dirty="0">
                <a:effectLst/>
                <a:latin typeface="Arial" panose="020B0604020202020204" pitchFamily="34" charset="0"/>
                <a:ea typeface="MS Mincho" panose="02020609040205080304" pitchFamily="49" charset="-128"/>
              </a:rPr>
              <a:t>New WID on 5G Real-time Transport Protocol Configurations, Phase 2.</a:t>
            </a:r>
            <a:endParaRPr lang="en-US" sz="1800" dirty="0">
              <a:effectLst/>
              <a:latin typeface="Arial" panose="020B0604020202020204" pitchFamily="34" charset="0"/>
              <a:ea typeface="MS Mincho" panose="02020609040205080304" pitchFamily="49" charset="-128"/>
            </a:endParaRPr>
          </a:p>
          <a:p>
            <a:pPr marL="0" marR="0" hangingPunct="0">
              <a:spcBef>
                <a:spcPts val="0"/>
              </a:spcBef>
              <a:spcAft>
                <a:spcPts val="900"/>
              </a:spcAft>
            </a:pPr>
            <a:r>
              <a:rPr lang="en-GB" sz="1800" b="1" dirty="0">
                <a:effectLst/>
                <a:latin typeface="Arial" panose="020B0604020202020204" pitchFamily="34" charset="0"/>
                <a:ea typeface="Arial" panose="020B0604020202020204" pitchFamily="34" charset="0"/>
              </a:rPr>
              <a:t>Plenary Discussion:</a:t>
            </a:r>
            <a:endParaRPr lang="en-US" sz="18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800" dirty="0">
                <a:effectLst/>
                <a:latin typeface="Arial" panose="020B0604020202020204" pitchFamily="34" charset="0"/>
                <a:ea typeface="Arial" panose="020B0604020202020204" pitchFamily="34" charset="0"/>
              </a:rPr>
              <a:t>MediaTek commented that objective 5 mentions coordination between SA WG2 and RAN WG2 but as the results of this is uncertain, the note should reflect that it is subject to normative work done in SA WG2 and RAN WG2. This was revised to </a:t>
            </a:r>
            <a:r>
              <a:rPr lang="en-GB" sz="1800" dirty="0">
                <a:solidFill>
                  <a:srgbClr val="0000FF"/>
                </a:solidFill>
                <a:effectLst/>
                <a:latin typeface="Arial" panose="020B0604020202020204" pitchFamily="34" charset="0"/>
                <a:ea typeface="Arial" panose="020B0604020202020204" pitchFamily="34" charset="0"/>
              </a:rPr>
              <a:t>SP-241961</a:t>
            </a:r>
            <a:r>
              <a:rPr lang="en-GB" sz="1800" dirty="0">
                <a:effectLst/>
                <a:latin typeface="Arial" panose="020B0604020202020204" pitchFamily="34" charset="0"/>
                <a:ea typeface="Arial" panose="020B0604020202020204" pitchFamily="34" charset="0"/>
              </a:rPr>
              <a:t>.</a:t>
            </a:r>
            <a:endParaRPr lang="en-US" sz="18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800" dirty="0">
                <a:effectLst/>
                <a:latin typeface="Arial" panose="020B0604020202020204" pitchFamily="34" charset="0"/>
                <a:ea typeface="Arial" panose="020B0604020202020204" pitchFamily="34" charset="0"/>
              </a:rPr>
              <a:t>This new WID was </a:t>
            </a:r>
            <a:r>
              <a:rPr lang="en-GB" sz="1800" dirty="0">
                <a:solidFill>
                  <a:srgbClr val="FF0000"/>
                </a:solidFill>
                <a:effectLst/>
                <a:latin typeface="Arial" panose="020B0604020202020204" pitchFamily="34" charset="0"/>
                <a:ea typeface="Arial" panose="020B0604020202020204" pitchFamily="34" charset="0"/>
              </a:rPr>
              <a:t>approved</a:t>
            </a:r>
            <a:r>
              <a:rPr lang="en-GB" sz="1800" dirty="0">
                <a:effectLst/>
                <a:latin typeface="Arial" panose="020B0604020202020204" pitchFamily="34" charset="0"/>
                <a:ea typeface="Arial" panose="020B0604020202020204" pitchFamily="34" charset="0"/>
              </a:rPr>
              <a:t>.</a:t>
            </a:r>
            <a:endParaRPr lang="en-US" sz="18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800" b="1" dirty="0">
                <a:effectLst/>
                <a:latin typeface="Arial" panose="020B0604020202020204" pitchFamily="34" charset="0"/>
                <a:ea typeface="Arial" panose="020B0604020202020204" pitchFamily="34" charset="0"/>
              </a:rPr>
              <a:t>Status:</a:t>
            </a:r>
            <a:r>
              <a:rPr lang="en-GB" sz="1800" dirty="0">
                <a:effectLst/>
                <a:latin typeface="Arial" panose="020B0604020202020204" pitchFamily="34" charset="0"/>
                <a:ea typeface="Arial" panose="020B0604020202020204" pitchFamily="34" charset="0"/>
              </a:rPr>
              <a:t> </a:t>
            </a:r>
            <a:r>
              <a:rPr lang="en-GB" sz="1800" dirty="0">
                <a:solidFill>
                  <a:srgbClr val="FF0000"/>
                </a:solidFill>
                <a:effectLst/>
                <a:latin typeface="Arial" panose="020B0604020202020204" pitchFamily="34" charset="0"/>
                <a:ea typeface="Arial" panose="020B0604020202020204" pitchFamily="34" charset="0"/>
              </a:rPr>
              <a:t>Approved</a:t>
            </a:r>
            <a:r>
              <a:rPr lang="en-GB" sz="1800" dirty="0">
                <a:effectLst/>
                <a:latin typeface="Arial" panose="020B0604020202020204" pitchFamily="34" charset="0"/>
                <a:ea typeface="Arial" panose="020B0604020202020204" pitchFamily="34" charset="0"/>
              </a:rPr>
              <a:t>.</a:t>
            </a:r>
            <a:endParaRPr lang="en-US"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3344435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ABC1-E959-40A4-87E2-B56926DFE305}"/>
              </a:ext>
            </a:extLst>
          </p:cNvPr>
          <p:cNvSpPr>
            <a:spLocks noGrp="1"/>
          </p:cNvSpPr>
          <p:nvPr>
            <p:ph type="title"/>
          </p:nvPr>
        </p:nvSpPr>
        <p:spPr>
          <a:xfrm>
            <a:off x="838200" y="365125"/>
            <a:ext cx="8607014" cy="1325563"/>
          </a:xfrm>
        </p:spPr>
        <p:txBody>
          <a:bodyPr/>
          <a:lstStyle/>
          <a:p>
            <a:r>
              <a:rPr lang="sv-SE" sz="3200" dirty="0"/>
              <a:t>Outcome of SA4 submissions – (New WIDs) - 2</a:t>
            </a:r>
          </a:p>
        </p:txBody>
      </p:sp>
      <p:sp>
        <p:nvSpPr>
          <p:cNvPr id="5" name="Content Placeholder 4">
            <a:extLst>
              <a:ext uri="{FF2B5EF4-FFF2-40B4-BE49-F238E27FC236}">
                <a16:creationId xmlns:a16="http://schemas.microsoft.com/office/drawing/2014/main" id="{E1E2C71D-159C-4427-AF4A-F930C16488CC}"/>
              </a:ext>
            </a:extLst>
          </p:cNvPr>
          <p:cNvSpPr>
            <a:spLocks noGrp="1"/>
          </p:cNvSpPr>
          <p:nvPr>
            <p:ph idx="1"/>
          </p:nvPr>
        </p:nvSpPr>
        <p:spPr/>
        <p:txBody>
          <a:bodyPr/>
          <a:lstStyle/>
          <a:p>
            <a:pPr marL="0" marR="0">
              <a:spcBef>
                <a:spcPts val="0"/>
              </a:spcBef>
              <a:spcAft>
                <a:spcPts val="600"/>
              </a:spcAft>
              <a:tabLst>
                <a:tab pos="360045" algn="l"/>
                <a:tab pos="540385" algn="l"/>
                <a:tab pos="720090" algn="l"/>
                <a:tab pos="900430" algn="l"/>
                <a:tab pos="1080135" algn="l"/>
              </a:tabLst>
            </a:pPr>
            <a:r>
              <a:rPr lang="en-GB" sz="1800" dirty="0">
                <a:solidFill>
                  <a:srgbClr val="0000FF"/>
                </a:solidFill>
                <a:effectLst/>
                <a:latin typeface="Arial" panose="020B0604020202020204" pitchFamily="34" charset="0"/>
                <a:ea typeface="MS Mincho" panose="02020609040205080304" pitchFamily="49" charset="-128"/>
              </a:rPr>
              <a:t>SP-241673</a:t>
            </a:r>
            <a:r>
              <a:rPr lang="en-GB" sz="1800" dirty="0">
                <a:effectLst/>
                <a:latin typeface="Arial" panose="020B0604020202020204" pitchFamily="34" charset="0"/>
                <a:ea typeface="MS Mincho" panose="02020609040205080304" pitchFamily="49" charset="-128"/>
              </a:rPr>
              <a:t> (WID NEW) New WID on Diverse audio </a:t>
            </a:r>
            <a:r>
              <a:rPr lang="en-GB" sz="1800" dirty="0" err="1">
                <a:effectLst/>
                <a:latin typeface="Arial" panose="020B0604020202020204" pitchFamily="34" charset="0"/>
                <a:ea typeface="MS Mincho" panose="02020609040205080304" pitchFamily="49" charset="-128"/>
              </a:rPr>
              <a:t>CApturing</a:t>
            </a:r>
            <a:r>
              <a:rPr lang="en-GB" sz="1800" dirty="0">
                <a:effectLst/>
                <a:latin typeface="Arial" panose="020B0604020202020204" pitchFamily="34" charset="0"/>
                <a:ea typeface="MS Mincho" panose="02020609040205080304" pitchFamily="49" charset="-128"/>
              </a:rPr>
              <a:t> system for Smartphone devices (Source: SA WG4)</a:t>
            </a:r>
            <a:br>
              <a:rPr lang="en-GB" sz="1800" dirty="0">
                <a:effectLst/>
                <a:latin typeface="Arial" panose="020B0604020202020204" pitchFamily="34" charset="0"/>
                <a:ea typeface="MS Mincho" panose="02020609040205080304" pitchFamily="49" charset="-128"/>
              </a:rPr>
            </a:br>
            <a:r>
              <a:rPr lang="en-GB" sz="1800" b="1" dirty="0">
                <a:effectLst/>
                <a:latin typeface="Arial" panose="020B0604020202020204" pitchFamily="34" charset="0"/>
                <a:ea typeface="MS Mincho" panose="02020609040205080304" pitchFamily="49" charset="-128"/>
              </a:rPr>
              <a:t>Document for:</a:t>
            </a:r>
            <a:r>
              <a:rPr lang="en-GB" sz="1800" dirty="0">
                <a:effectLst/>
                <a:latin typeface="Arial" panose="020B0604020202020204" pitchFamily="34" charset="0"/>
                <a:ea typeface="MS Mincho" panose="02020609040205080304" pitchFamily="49" charset="-128"/>
              </a:rPr>
              <a:t> Approval</a:t>
            </a:r>
            <a:br>
              <a:rPr lang="en-GB" sz="1800" dirty="0">
                <a:effectLst/>
                <a:latin typeface="Arial" panose="020B0604020202020204" pitchFamily="34" charset="0"/>
                <a:ea typeface="MS Mincho" panose="02020609040205080304" pitchFamily="49" charset="-128"/>
              </a:rPr>
            </a:br>
            <a:r>
              <a:rPr lang="en-GB" sz="1800" b="1" dirty="0">
                <a:effectLst/>
                <a:latin typeface="Arial" panose="020B0604020202020204" pitchFamily="34" charset="0"/>
                <a:ea typeface="MS Mincho" panose="02020609040205080304" pitchFamily="49" charset="-128"/>
              </a:rPr>
              <a:t>Abstract:</a:t>
            </a:r>
            <a:r>
              <a:rPr lang="en-GB" sz="1800" dirty="0">
                <a:effectLst/>
                <a:latin typeface="Arial" panose="020B0604020202020204" pitchFamily="34" charset="0"/>
                <a:ea typeface="MS Mincho" panose="02020609040205080304" pitchFamily="49" charset="-128"/>
              </a:rPr>
              <a:t> </a:t>
            </a:r>
            <a:br>
              <a:rPr lang="en-GB" sz="1800" dirty="0">
                <a:effectLst/>
                <a:latin typeface="Arial" panose="020B0604020202020204" pitchFamily="34" charset="0"/>
                <a:ea typeface="MS Mincho" panose="02020609040205080304" pitchFamily="49" charset="-128"/>
              </a:rPr>
            </a:br>
            <a:r>
              <a:rPr lang="en-GB" sz="1800" dirty="0">
                <a:effectLst/>
                <a:latin typeface="Arial" panose="020B0604020202020204" pitchFamily="34" charset="0"/>
                <a:ea typeface="MS Mincho" panose="02020609040205080304" pitchFamily="49" charset="-128"/>
              </a:rPr>
              <a:t>New WID on Diverse audio </a:t>
            </a:r>
            <a:r>
              <a:rPr lang="en-GB" sz="1800" dirty="0" err="1">
                <a:effectLst/>
                <a:latin typeface="Arial" panose="020B0604020202020204" pitchFamily="34" charset="0"/>
                <a:ea typeface="MS Mincho" panose="02020609040205080304" pitchFamily="49" charset="-128"/>
              </a:rPr>
              <a:t>CApturing</a:t>
            </a:r>
            <a:r>
              <a:rPr lang="en-GB" sz="1800" dirty="0">
                <a:effectLst/>
                <a:latin typeface="Arial" panose="020B0604020202020204" pitchFamily="34" charset="0"/>
                <a:ea typeface="MS Mincho" panose="02020609040205080304" pitchFamily="49" charset="-128"/>
              </a:rPr>
              <a:t> system for Smartphone devices.</a:t>
            </a:r>
            <a:endParaRPr lang="en-US" sz="1800" dirty="0">
              <a:effectLst/>
              <a:latin typeface="Arial" panose="020B0604020202020204" pitchFamily="34" charset="0"/>
              <a:ea typeface="MS Mincho" panose="02020609040205080304" pitchFamily="49" charset="-128"/>
            </a:endParaRPr>
          </a:p>
          <a:p>
            <a:pPr marL="0" marR="0" hangingPunct="0">
              <a:spcBef>
                <a:spcPts val="0"/>
              </a:spcBef>
              <a:spcAft>
                <a:spcPts val="900"/>
              </a:spcAft>
            </a:pPr>
            <a:r>
              <a:rPr lang="en-GB" sz="1800" b="1" dirty="0">
                <a:effectLst/>
                <a:latin typeface="Arial" panose="020B0604020202020204" pitchFamily="34" charset="0"/>
                <a:ea typeface="Arial" panose="020B0604020202020204" pitchFamily="34" charset="0"/>
              </a:rPr>
              <a:t>Plenary Discussion:</a:t>
            </a:r>
            <a:endParaRPr lang="en-US" sz="18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800" dirty="0">
                <a:effectLst/>
                <a:latin typeface="Arial" panose="020B0604020202020204" pitchFamily="34" charset="0"/>
                <a:ea typeface="Arial" panose="020B0604020202020204" pitchFamily="34" charset="0"/>
              </a:rPr>
              <a:t>This was revised to add the TS number in </a:t>
            </a:r>
            <a:r>
              <a:rPr lang="en-GB" sz="1800" dirty="0">
                <a:solidFill>
                  <a:srgbClr val="0000FF"/>
                </a:solidFill>
                <a:effectLst/>
                <a:latin typeface="Arial" panose="020B0604020202020204" pitchFamily="34" charset="0"/>
                <a:ea typeface="Arial" panose="020B0604020202020204" pitchFamily="34" charset="0"/>
              </a:rPr>
              <a:t>SP-241962</a:t>
            </a:r>
            <a:r>
              <a:rPr lang="en-GB" sz="1800" dirty="0">
                <a:effectLst/>
                <a:latin typeface="Arial" panose="020B0604020202020204" pitchFamily="34" charset="0"/>
                <a:ea typeface="Arial" panose="020B0604020202020204" pitchFamily="34" charset="0"/>
              </a:rPr>
              <a:t>.</a:t>
            </a:r>
            <a:endParaRPr lang="en-US" sz="18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800" dirty="0">
                <a:effectLst/>
                <a:latin typeface="Arial" panose="020B0604020202020204" pitchFamily="34" charset="0"/>
                <a:ea typeface="Arial" panose="020B0604020202020204" pitchFamily="34" charset="0"/>
              </a:rPr>
              <a:t>This new WID was </a:t>
            </a:r>
            <a:r>
              <a:rPr lang="en-GB" sz="1800" dirty="0">
                <a:solidFill>
                  <a:srgbClr val="FF0000"/>
                </a:solidFill>
                <a:effectLst/>
                <a:latin typeface="Arial" panose="020B0604020202020204" pitchFamily="34" charset="0"/>
                <a:ea typeface="Arial" panose="020B0604020202020204" pitchFamily="34" charset="0"/>
              </a:rPr>
              <a:t>approved</a:t>
            </a:r>
            <a:r>
              <a:rPr lang="en-GB" sz="1800" dirty="0">
                <a:effectLst/>
                <a:latin typeface="Arial" panose="020B0604020202020204" pitchFamily="34" charset="0"/>
                <a:ea typeface="Arial" panose="020B0604020202020204" pitchFamily="34" charset="0"/>
              </a:rPr>
              <a:t>.</a:t>
            </a:r>
            <a:endParaRPr lang="en-US" sz="18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800" b="1" dirty="0">
                <a:effectLst/>
                <a:latin typeface="Arial" panose="020B0604020202020204" pitchFamily="34" charset="0"/>
                <a:ea typeface="Arial" panose="020B0604020202020204" pitchFamily="34" charset="0"/>
              </a:rPr>
              <a:t>Status:</a:t>
            </a:r>
            <a:r>
              <a:rPr lang="en-GB" sz="1800" dirty="0">
                <a:effectLst/>
                <a:latin typeface="Arial" panose="020B0604020202020204" pitchFamily="34" charset="0"/>
                <a:ea typeface="Arial" panose="020B0604020202020204" pitchFamily="34" charset="0"/>
              </a:rPr>
              <a:t> </a:t>
            </a:r>
            <a:r>
              <a:rPr lang="en-GB" sz="1800" dirty="0">
                <a:solidFill>
                  <a:srgbClr val="FF0000"/>
                </a:solidFill>
                <a:effectLst/>
                <a:latin typeface="Arial" panose="020B0604020202020204" pitchFamily="34" charset="0"/>
                <a:ea typeface="Arial" panose="020B0604020202020204" pitchFamily="34" charset="0"/>
              </a:rPr>
              <a:t>Approved</a:t>
            </a:r>
            <a:r>
              <a:rPr lang="en-GB" sz="1800" dirty="0">
                <a:effectLst/>
                <a:latin typeface="Arial" panose="020B0604020202020204" pitchFamily="34" charset="0"/>
                <a:ea typeface="Arial" panose="020B0604020202020204" pitchFamily="34" charset="0"/>
              </a:rPr>
              <a:t>.</a:t>
            </a:r>
            <a:endParaRPr lang="en-US"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31235029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ABC1-E959-40A4-87E2-B56926DFE305}"/>
              </a:ext>
            </a:extLst>
          </p:cNvPr>
          <p:cNvSpPr>
            <a:spLocks noGrp="1"/>
          </p:cNvSpPr>
          <p:nvPr>
            <p:ph type="title"/>
          </p:nvPr>
        </p:nvSpPr>
        <p:spPr>
          <a:xfrm>
            <a:off x="838200" y="365125"/>
            <a:ext cx="8607014" cy="1325563"/>
          </a:xfrm>
        </p:spPr>
        <p:txBody>
          <a:bodyPr/>
          <a:lstStyle/>
          <a:p>
            <a:r>
              <a:rPr lang="sv-SE" sz="3200" dirty="0"/>
              <a:t>Outcome of SA4 submissions – (New WIDs) - 3</a:t>
            </a:r>
          </a:p>
        </p:txBody>
      </p:sp>
      <p:sp>
        <p:nvSpPr>
          <p:cNvPr id="5" name="Content Placeholder 4">
            <a:extLst>
              <a:ext uri="{FF2B5EF4-FFF2-40B4-BE49-F238E27FC236}">
                <a16:creationId xmlns:a16="http://schemas.microsoft.com/office/drawing/2014/main" id="{E1E2C71D-159C-4427-AF4A-F930C16488CC}"/>
              </a:ext>
            </a:extLst>
          </p:cNvPr>
          <p:cNvSpPr>
            <a:spLocks noGrp="1"/>
          </p:cNvSpPr>
          <p:nvPr>
            <p:ph idx="1"/>
          </p:nvPr>
        </p:nvSpPr>
        <p:spPr/>
        <p:txBody>
          <a:bodyPr/>
          <a:lstStyle/>
          <a:p>
            <a:pPr marL="0" marR="0">
              <a:spcBef>
                <a:spcPts val="0"/>
              </a:spcBef>
              <a:spcAft>
                <a:spcPts val="600"/>
              </a:spcAft>
              <a:tabLst>
                <a:tab pos="360045" algn="l"/>
                <a:tab pos="540385" algn="l"/>
                <a:tab pos="720090" algn="l"/>
                <a:tab pos="900430" algn="l"/>
                <a:tab pos="1080135" algn="l"/>
              </a:tabLst>
            </a:pPr>
            <a:r>
              <a:rPr lang="en-GB" sz="1800" dirty="0">
                <a:solidFill>
                  <a:srgbClr val="0000FF"/>
                </a:solidFill>
                <a:effectLst/>
                <a:latin typeface="Arial" panose="020B0604020202020204" pitchFamily="34" charset="0"/>
                <a:ea typeface="MS Mincho" panose="02020609040205080304" pitchFamily="49" charset="-128"/>
              </a:rPr>
              <a:t>SP-241674</a:t>
            </a:r>
            <a:r>
              <a:rPr lang="en-GB" sz="1800" dirty="0">
                <a:effectLst/>
                <a:latin typeface="Arial" panose="020B0604020202020204" pitchFamily="34" charset="0"/>
                <a:ea typeface="MS Mincho" panose="02020609040205080304" pitchFamily="49" charset="-128"/>
              </a:rPr>
              <a:t> (WID NEW) New Work Item on Architectural Updates for Advanced Media Delivery (Source: SA WG4)</a:t>
            </a:r>
            <a:br>
              <a:rPr lang="en-GB" sz="1800" dirty="0">
                <a:effectLst/>
                <a:latin typeface="Arial" panose="020B0604020202020204" pitchFamily="34" charset="0"/>
                <a:ea typeface="MS Mincho" panose="02020609040205080304" pitchFamily="49" charset="-128"/>
              </a:rPr>
            </a:br>
            <a:r>
              <a:rPr lang="en-GB" sz="1800" b="1" dirty="0">
                <a:effectLst/>
                <a:latin typeface="Arial" panose="020B0604020202020204" pitchFamily="34" charset="0"/>
                <a:ea typeface="MS Mincho" panose="02020609040205080304" pitchFamily="49" charset="-128"/>
              </a:rPr>
              <a:t>Document for:</a:t>
            </a:r>
            <a:r>
              <a:rPr lang="en-GB" sz="1800" dirty="0">
                <a:effectLst/>
                <a:latin typeface="Arial" panose="020B0604020202020204" pitchFamily="34" charset="0"/>
                <a:ea typeface="MS Mincho" panose="02020609040205080304" pitchFamily="49" charset="-128"/>
              </a:rPr>
              <a:t> Approval</a:t>
            </a:r>
            <a:br>
              <a:rPr lang="en-GB" sz="1800" dirty="0">
                <a:effectLst/>
                <a:latin typeface="Arial" panose="020B0604020202020204" pitchFamily="34" charset="0"/>
                <a:ea typeface="MS Mincho" panose="02020609040205080304" pitchFamily="49" charset="-128"/>
              </a:rPr>
            </a:br>
            <a:r>
              <a:rPr lang="en-GB" sz="1800" b="1" dirty="0">
                <a:effectLst/>
                <a:latin typeface="Arial" panose="020B0604020202020204" pitchFamily="34" charset="0"/>
                <a:ea typeface="MS Mincho" panose="02020609040205080304" pitchFamily="49" charset="-128"/>
              </a:rPr>
              <a:t>Abstract:</a:t>
            </a:r>
            <a:r>
              <a:rPr lang="en-GB" sz="1800" dirty="0">
                <a:effectLst/>
                <a:latin typeface="Arial" panose="020B0604020202020204" pitchFamily="34" charset="0"/>
                <a:ea typeface="MS Mincho" panose="02020609040205080304" pitchFamily="49" charset="-128"/>
              </a:rPr>
              <a:t> </a:t>
            </a:r>
            <a:br>
              <a:rPr lang="en-GB" sz="1800" dirty="0">
                <a:effectLst/>
                <a:latin typeface="Arial" panose="020B0604020202020204" pitchFamily="34" charset="0"/>
                <a:ea typeface="MS Mincho" panose="02020609040205080304" pitchFamily="49" charset="-128"/>
              </a:rPr>
            </a:br>
            <a:r>
              <a:rPr lang="en-GB" sz="1800" dirty="0">
                <a:effectLst/>
                <a:latin typeface="Arial" panose="020B0604020202020204" pitchFamily="34" charset="0"/>
                <a:ea typeface="MS Mincho" panose="02020609040205080304" pitchFamily="49" charset="-128"/>
              </a:rPr>
              <a:t>New Work Item on Architectural Updates for Advanced Media Delivery.</a:t>
            </a:r>
            <a:endParaRPr lang="en-US" sz="1800" dirty="0">
              <a:effectLst/>
              <a:latin typeface="Arial" panose="020B0604020202020204" pitchFamily="34" charset="0"/>
              <a:ea typeface="MS Mincho" panose="02020609040205080304" pitchFamily="49" charset="-128"/>
            </a:endParaRPr>
          </a:p>
          <a:p>
            <a:pPr marL="0" marR="0" hangingPunct="0">
              <a:spcBef>
                <a:spcPts val="0"/>
              </a:spcBef>
              <a:spcAft>
                <a:spcPts val="900"/>
              </a:spcAft>
            </a:pPr>
            <a:r>
              <a:rPr lang="en-GB" sz="1800" b="1" dirty="0">
                <a:effectLst/>
                <a:latin typeface="Arial" panose="020B0604020202020204" pitchFamily="34" charset="0"/>
                <a:ea typeface="Arial" panose="020B0604020202020204" pitchFamily="34" charset="0"/>
              </a:rPr>
              <a:t>Plenary Discussion:</a:t>
            </a:r>
            <a:endParaRPr lang="en-US" sz="18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800" dirty="0">
                <a:effectLst/>
                <a:latin typeface="Arial" panose="020B0604020202020204" pitchFamily="34" charset="0"/>
                <a:ea typeface="Arial" panose="020B0604020202020204" pitchFamily="34" charset="0"/>
              </a:rPr>
              <a:t>The completion dates should be corrected and more supporting companies requested to be added. The TD title should be corrected. This was revised to </a:t>
            </a:r>
            <a:r>
              <a:rPr lang="en-GB" sz="1800" dirty="0">
                <a:solidFill>
                  <a:srgbClr val="0000FF"/>
                </a:solidFill>
                <a:effectLst/>
                <a:latin typeface="Arial" panose="020B0604020202020204" pitchFamily="34" charset="0"/>
                <a:ea typeface="Arial" panose="020B0604020202020204" pitchFamily="34" charset="0"/>
              </a:rPr>
              <a:t>SP-241963</a:t>
            </a:r>
            <a:r>
              <a:rPr lang="en-GB" sz="1800" dirty="0">
                <a:effectLst/>
                <a:latin typeface="Arial" panose="020B0604020202020204" pitchFamily="34" charset="0"/>
                <a:ea typeface="Arial" panose="020B0604020202020204" pitchFamily="34" charset="0"/>
              </a:rPr>
              <a:t>.</a:t>
            </a:r>
            <a:endParaRPr lang="en-US" sz="18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800" dirty="0">
                <a:effectLst/>
                <a:latin typeface="Arial" panose="020B0604020202020204" pitchFamily="34" charset="0"/>
                <a:ea typeface="Arial" panose="020B0604020202020204" pitchFamily="34" charset="0"/>
              </a:rPr>
              <a:t>This new WID was </a:t>
            </a:r>
            <a:r>
              <a:rPr lang="en-GB" sz="1800" dirty="0">
                <a:solidFill>
                  <a:srgbClr val="FF0000"/>
                </a:solidFill>
                <a:effectLst/>
                <a:latin typeface="Arial" panose="020B0604020202020204" pitchFamily="34" charset="0"/>
                <a:ea typeface="Arial" panose="020B0604020202020204" pitchFamily="34" charset="0"/>
              </a:rPr>
              <a:t>approved</a:t>
            </a:r>
            <a:r>
              <a:rPr lang="en-GB" sz="1800" dirty="0">
                <a:effectLst/>
                <a:latin typeface="Arial" panose="020B0604020202020204" pitchFamily="34" charset="0"/>
                <a:ea typeface="Arial" panose="020B0604020202020204" pitchFamily="34" charset="0"/>
              </a:rPr>
              <a:t>.</a:t>
            </a:r>
            <a:endParaRPr lang="en-US" sz="18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800" b="1" dirty="0">
                <a:effectLst/>
                <a:latin typeface="Arial" panose="020B0604020202020204" pitchFamily="34" charset="0"/>
                <a:ea typeface="Arial" panose="020B0604020202020204" pitchFamily="34" charset="0"/>
              </a:rPr>
              <a:t>Status:</a:t>
            </a:r>
            <a:r>
              <a:rPr lang="en-GB" sz="1800" dirty="0">
                <a:effectLst/>
                <a:latin typeface="Arial" panose="020B0604020202020204" pitchFamily="34" charset="0"/>
                <a:ea typeface="Arial" panose="020B0604020202020204" pitchFamily="34" charset="0"/>
              </a:rPr>
              <a:t> </a:t>
            </a:r>
            <a:r>
              <a:rPr lang="en-GB" sz="1800" dirty="0">
                <a:solidFill>
                  <a:srgbClr val="FF0000"/>
                </a:solidFill>
                <a:effectLst/>
                <a:latin typeface="Arial" panose="020B0604020202020204" pitchFamily="34" charset="0"/>
                <a:ea typeface="Arial" panose="020B0604020202020204" pitchFamily="34" charset="0"/>
              </a:rPr>
              <a:t>Approved</a:t>
            </a:r>
            <a:r>
              <a:rPr lang="en-GB" sz="1800" dirty="0">
                <a:effectLst/>
                <a:latin typeface="Arial" panose="020B0604020202020204" pitchFamily="34" charset="0"/>
                <a:ea typeface="Arial" panose="020B0604020202020204" pitchFamily="34" charset="0"/>
              </a:rPr>
              <a:t>.</a:t>
            </a:r>
            <a:endParaRPr lang="en-US"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7129282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ABC1-E959-40A4-87E2-B56926DFE305}"/>
              </a:ext>
            </a:extLst>
          </p:cNvPr>
          <p:cNvSpPr>
            <a:spLocks noGrp="1"/>
          </p:cNvSpPr>
          <p:nvPr>
            <p:ph type="title"/>
          </p:nvPr>
        </p:nvSpPr>
        <p:spPr>
          <a:xfrm>
            <a:off x="838200" y="365125"/>
            <a:ext cx="8940501" cy="1325563"/>
          </a:xfrm>
        </p:spPr>
        <p:txBody>
          <a:bodyPr/>
          <a:lstStyle/>
          <a:p>
            <a:r>
              <a:rPr lang="sv-SE" sz="3600" dirty="0"/>
              <a:t>Outcome of SA4 submissions – CRs, TS/TRs - </a:t>
            </a:r>
          </a:p>
        </p:txBody>
      </p:sp>
      <p:sp>
        <p:nvSpPr>
          <p:cNvPr id="5" name="Content Placeholder 4">
            <a:extLst>
              <a:ext uri="{FF2B5EF4-FFF2-40B4-BE49-F238E27FC236}">
                <a16:creationId xmlns:a16="http://schemas.microsoft.com/office/drawing/2014/main" id="{E1E2C71D-159C-4427-AF4A-F930C16488CC}"/>
              </a:ext>
            </a:extLst>
          </p:cNvPr>
          <p:cNvSpPr>
            <a:spLocks noGrp="1"/>
          </p:cNvSpPr>
          <p:nvPr>
            <p:ph idx="1"/>
          </p:nvPr>
        </p:nvSpPr>
        <p:spPr/>
        <p:txBody>
          <a:bodyPr/>
          <a:lstStyle/>
          <a:p>
            <a:pPr marL="0" marR="0" hangingPunct="0">
              <a:spcBef>
                <a:spcPts val="0"/>
              </a:spcBef>
              <a:spcAft>
                <a:spcPts val="900"/>
              </a:spcAft>
            </a:pPr>
            <a:r>
              <a:rPr lang="en-GB" sz="1600" b="1" dirty="0">
                <a:effectLst/>
                <a:latin typeface="Arial" panose="020B0604020202020204" pitchFamily="34" charset="0"/>
                <a:ea typeface="Arial" panose="020B0604020202020204" pitchFamily="34" charset="0"/>
              </a:rPr>
              <a:t>Except for the CR below, all SA4 CRs, TS and TRs submitted for approval were approved/noted as is. </a:t>
            </a:r>
          </a:p>
          <a:p>
            <a:pPr marL="0" marR="0">
              <a:spcBef>
                <a:spcPts val="0"/>
              </a:spcBef>
              <a:spcAft>
                <a:spcPts val="600"/>
              </a:spcAft>
              <a:tabLst>
                <a:tab pos="360045" algn="l"/>
                <a:tab pos="540385" algn="l"/>
                <a:tab pos="720090" algn="l"/>
                <a:tab pos="900430" algn="l"/>
                <a:tab pos="1080135" algn="l"/>
              </a:tabLst>
            </a:pPr>
            <a:r>
              <a:rPr lang="en-GB" sz="1200" dirty="0">
                <a:solidFill>
                  <a:srgbClr val="0000FF"/>
                </a:solidFill>
                <a:effectLst/>
                <a:latin typeface="Arial" panose="020B0604020202020204" pitchFamily="34" charset="0"/>
                <a:ea typeface="MS Mincho" panose="02020609040205080304" pitchFamily="49" charset="-128"/>
              </a:rPr>
              <a:t>SP-241587</a:t>
            </a:r>
            <a:r>
              <a:rPr lang="en-GB" sz="1200" dirty="0">
                <a:effectLst/>
                <a:latin typeface="Arial" panose="020B0604020202020204" pitchFamily="34" charset="0"/>
                <a:ea typeface="MS Mincho" panose="02020609040205080304" pitchFamily="49" charset="-128"/>
              </a:rPr>
              <a:t> (CR) 26.512 CR0084R2 (Rel-18, 'F'): [5GMS_Pro_Ph2] Canonical 5GMS AS host name for universal Media Entry Point URL embedded in portable Service URL (Source: BBC, Qualcomm Incorporated)</a:t>
            </a:r>
            <a:br>
              <a:rPr lang="en-GB" sz="1200" dirty="0">
                <a:effectLst/>
                <a:latin typeface="Arial" panose="020B0604020202020204" pitchFamily="34" charset="0"/>
                <a:ea typeface="MS Mincho" panose="02020609040205080304" pitchFamily="49" charset="-128"/>
              </a:rPr>
            </a:br>
            <a:r>
              <a:rPr lang="en-GB" sz="1200" b="1" dirty="0">
                <a:effectLst/>
                <a:latin typeface="Arial" panose="020B0604020202020204" pitchFamily="34" charset="0"/>
                <a:ea typeface="MS Mincho" panose="02020609040205080304" pitchFamily="49" charset="-128"/>
              </a:rPr>
              <a:t>Document for:</a:t>
            </a:r>
            <a:r>
              <a:rPr lang="en-GB" sz="1200" dirty="0">
                <a:effectLst/>
                <a:latin typeface="Arial" panose="020B0604020202020204" pitchFamily="34" charset="0"/>
                <a:ea typeface="MS Mincho" panose="02020609040205080304" pitchFamily="49" charset="-128"/>
              </a:rPr>
              <a:t> Approval</a:t>
            </a:r>
            <a:br>
              <a:rPr lang="en-GB" sz="1200" dirty="0">
                <a:effectLst/>
                <a:latin typeface="Arial" panose="020B0604020202020204" pitchFamily="34" charset="0"/>
                <a:ea typeface="MS Mincho" panose="02020609040205080304" pitchFamily="49" charset="-128"/>
              </a:rPr>
            </a:br>
            <a:r>
              <a:rPr lang="en-GB" sz="1200" b="1" dirty="0">
                <a:effectLst/>
                <a:latin typeface="Arial" panose="020B0604020202020204" pitchFamily="34" charset="0"/>
                <a:ea typeface="MS Mincho" panose="02020609040205080304" pitchFamily="49" charset="-128"/>
              </a:rPr>
              <a:t>Abstract:</a:t>
            </a:r>
            <a:r>
              <a:rPr lang="en-GB" sz="1200" dirty="0">
                <a:effectLst/>
                <a:latin typeface="Arial" panose="020B0604020202020204" pitchFamily="34" charset="0"/>
                <a:ea typeface="MS Mincho" panose="02020609040205080304" pitchFamily="49" charset="-128"/>
              </a:rPr>
              <a:t> </a:t>
            </a:r>
            <a:br>
              <a:rPr lang="en-GB" sz="1200" dirty="0">
                <a:effectLst/>
                <a:latin typeface="Arial" panose="020B0604020202020204" pitchFamily="34" charset="0"/>
                <a:ea typeface="MS Mincho" panose="02020609040205080304" pitchFamily="49" charset="-128"/>
              </a:rPr>
            </a:br>
            <a:r>
              <a:rPr lang="en-GB" sz="1200" dirty="0">
                <a:effectLst/>
                <a:latin typeface="Arial" panose="020B0604020202020204" pitchFamily="34" charset="0"/>
                <a:ea typeface="MS Mincho" panose="02020609040205080304" pitchFamily="49" charset="-128"/>
              </a:rPr>
              <a:t>Company contribution that additionally updates 3GPP Forge version tags in annex C to 'TSG106-Rel18'.</a:t>
            </a:r>
            <a:endParaRPr lang="en-US" sz="1200" dirty="0">
              <a:effectLst/>
              <a:latin typeface="Arial" panose="020B0604020202020204" pitchFamily="34" charset="0"/>
              <a:ea typeface="MS Mincho" panose="02020609040205080304" pitchFamily="49" charset="-128"/>
            </a:endParaRPr>
          </a:p>
          <a:p>
            <a:pPr marL="0" marR="0" hangingPunct="0">
              <a:spcBef>
                <a:spcPts val="0"/>
              </a:spcBef>
              <a:spcAft>
                <a:spcPts val="900"/>
              </a:spcAft>
            </a:pPr>
            <a:r>
              <a:rPr lang="en-GB" sz="1200" b="1" i="1" dirty="0">
                <a:effectLst/>
                <a:latin typeface="Arial" panose="020B0604020202020204" pitchFamily="34" charset="0"/>
                <a:ea typeface="Arial" panose="020B0604020202020204" pitchFamily="34" charset="0"/>
              </a:rPr>
              <a:t>Comment:</a:t>
            </a:r>
            <a:r>
              <a:rPr lang="en-GB" sz="1200" i="1" dirty="0">
                <a:effectLst/>
                <a:latin typeface="Arial" panose="020B0604020202020204" pitchFamily="34" charset="0"/>
                <a:ea typeface="Arial" panose="020B0604020202020204" pitchFamily="34" charset="0"/>
              </a:rPr>
              <a:t> Revision of S4-242103.</a:t>
            </a:r>
            <a:endParaRPr lang="en-US" sz="12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200" b="1" dirty="0">
                <a:effectLst/>
                <a:latin typeface="Arial" panose="020B0604020202020204" pitchFamily="34" charset="0"/>
                <a:ea typeface="Arial" panose="020B0604020202020204" pitchFamily="34" charset="0"/>
              </a:rPr>
              <a:t>Plenary Discussion:</a:t>
            </a:r>
            <a:endParaRPr lang="en-US" sz="12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200" dirty="0">
                <a:effectLst/>
                <a:latin typeface="Arial" panose="020B0604020202020204" pitchFamily="34" charset="0"/>
                <a:ea typeface="Arial" panose="020B0604020202020204" pitchFamily="34" charset="0"/>
              </a:rPr>
              <a:t>This CR was </a:t>
            </a:r>
            <a:r>
              <a:rPr lang="en-GB" sz="1200" dirty="0">
                <a:solidFill>
                  <a:srgbClr val="FF0000"/>
                </a:solidFill>
                <a:effectLst/>
                <a:latin typeface="Arial" panose="020B0604020202020204" pitchFamily="34" charset="0"/>
                <a:ea typeface="Arial" panose="020B0604020202020204" pitchFamily="34" charset="0"/>
              </a:rPr>
              <a:t>approved</a:t>
            </a:r>
            <a:r>
              <a:rPr lang="en-GB" sz="1200" dirty="0">
                <a:effectLst/>
                <a:latin typeface="Arial" panose="020B0604020202020204" pitchFamily="34" charset="0"/>
                <a:ea typeface="Arial" panose="020B0604020202020204" pitchFamily="34" charset="0"/>
              </a:rPr>
              <a:t>.</a:t>
            </a:r>
            <a:endParaRPr lang="en-US" sz="12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200" b="1" dirty="0">
                <a:effectLst/>
                <a:latin typeface="Arial" panose="020B0604020202020204" pitchFamily="34" charset="0"/>
                <a:ea typeface="Arial" panose="020B0604020202020204" pitchFamily="34" charset="0"/>
              </a:rPr>
              <a:t>Status:</a:t>
            </a:r>
            <a:r>
              <a:rPr lang="en-GB" sz="1200" dirty="0">
                <a:effectLst/>
                <a:latin typeface="Arial" panose="020B0604020202020204" pitchFamily="34" charset="0"/>
                <a:ea typeface="Arial" panose="020B0604020202020204" pitchFamily="34" charset="0"/>
              </a:rPr>
              <a:t> </a:t>
            </a:r>
            <a:r>
              <a:rPr lang="en-GB" sz="1200" dirty="0">
                <a:solidFill>
                  <a:srgbClr val="FF0000"/>
                </a:solidFill>
                <a:effectLst/>
                <a:latin typeface="Arial" panose="020B0604020202020204" pitchFamily="34" charset="0"/>
                <a:ea typeface="Arial" panose="020B0604020202020204" pitchFamily="34" charset="0"/>
              </a:rPr>
              <a:t>Approved</a:t>
            </a:r>
            <a:r>
              <a:rPr lang="en-GB" sz="1200" dirty="0">
                <a:effectLst/>
                <a:latin typeface="Arial" panose="020B0604020202020204" pitchFamily="34" charset="0"/>
                <a:ea typeface="Arial" panose="020B0604020202020204" pitchFamily="34" charset="0"/>
              </a:rPr>
              <a:t>.</a:t>
            </a:r>
            <a:endParaRPr lang="en-US" sz="1200" dirty="0">
              <a:effectLst/>
              <a:latin typeface="Arial" panose="020B0604020202020204" pitchFamily="34" charset="0"/>
              <a:ea typeface="Arial" panose="020B0604020202020204" pitchFamily="34" charset="0"/>
            </a:endParaRPr>
          </a:p>
          <a:p>
            <a:pPr marL="0" marR="0">
              <a:spcBef>
                <a:spcPts val="0"/>
              </a:spcBef>
              <a:spcAft>
                <a:spcPts val="600"/>
              </a:spcAft>
              <a:tabLst>
                <a:tab pos="360045" algn="l"/>
                <a:tab pos="540385" algn="l"/>
                <a:tab pos="720090" algn="l"/>
                <a:tab pos="900430" algn="l"/>
                <a:tab pos="1080135" algn="l"/>
              </a:tabLst>
            </a:pPr>
            <a:r>
              <a:rPr lang="en-GB" sz="1200" dirty="0">
                <a:solidFill>
                  <a:srgbClr val="0000FF"/>
                </a:solidFill>
                <a:effectLst/>
                <a:latin typeface="Arial" panose="020B0604020202020204" pitchFamily="34" charset="0"/>
                <a:ea typeface="MS Mincho" panose="02020609040205080304" pitchFamily="49" charset="-128"/>
              </a:rPr>
              <a:t>SP-241742</a:t>
            </a:r>
            <a:r>
              <a:rPr lang="en-GB" sz="1200" dirty="0">
                <a:effectLst/>
                <a:latin typeface="Arial" panose="020B0604020202020204" pitchFamily="34" charset="0"/>
                <a:ea typeface="MS Mincho" panose="02020609040205080304" pitchFamily="49" charset="-128"/>
              </a:rPr>
              <a:t> (CR PACK) CR Pack on 5GMS_Pro_Ph2 (Source: SA WG4)</a:t>
            </a:r>
            <a:br>
              <a:rPr lang="en-GB" sz="1200" dirty="0">
                <a:effectLst/>
                <a:latin typeface="Arial" panose="020B0604020202020204" pitchFamily="34" charset="0"/>
                <a:ea typeface="MS Mincho" panose="02020609040205080304" pitchFamily="49" charset="-128"/>
              </a:rPr>
            </a:br>
            <a:r>
              <a:rPr lang="en-GB" sz="1200" b="1" dirty="0">
                <a:effectLst/>
                <a:latin typeface="Arial" panose="020B0604020202020204" pitchFamily="34" charset="0"/>
                <a:ea typeface="MS Mincho" panose="02020609040205080304" pitchFamily="49" charset="-128"/>
              </a:rPr>
              <a:t>Document for:</a:t>
            </a:r>
            <a:r>
              <a:rPr lang="en-GB" sz="1200" dirty="0">
                <a:effectLst/>
                <a:latin typeface="Arial" panose="020B0604020202020204" pitchFamily="34" charset="0"/>
                <a:ea typeface="MS Mincho" panose="02020609040205080304" pitchFamily="49" charset="-128"/>
              </a:rPr>
              <a:t> Approval</a:t>
            </a:r>
            <a:br>
              <a:rPr lang="en-GB" sz="1200" dirty="0">
                <a:effectLst/>
                <a:latin typeface="Arial" panose="020B0604020202020204" pitchFamily="34" charset="0"/>
                <a:ea typeface="MS Mincho" panose="02020609040205080304" pitchFamily="49" charset="-128"/>
              </a:rPr>
            </a:br>
            <a:r>
              <a:rPr lang="en-GB" sz="1200" b="1" dirty="0">
                <a:effectLst/>
                <a:latin typeface="Arial" panose="020B0604020202020204" pitchFamily="34" charset="0"/>
                <a:ea typeface="MS Mincho" panose="02020609040205080304" pitchFamily="49" charset="-128"/>
              </a:rPr>
              <a:t>Abstract:</a:t>
            </a:r>
            <a:r>
              <a:rPr lang="en-GB" sz="1200" dirty="0">
                <a:effectLst/>
                <a:latin typeface="Arial" panose="020B0604020202020204" pitchFamily="34" charset="0"/>
                <a:ea typeface="MS Mincho" panose="02020609040205080304" pitchFamily="49" charset="-128"/>
              </a:rPr>
              <a:t> </a:t>
            </a:r>
            <a:br>
              <a:rPr lang="en-GB" sz="1200" dirty="0">
                <a:effectLst/>
                <a:latin typeface="Arial" panose="020B0604020202020204" pitchFamily="34" charset="0"/>
                <a:ea typeface="MS Mincho" panose="02020609040205080304" pitchFamily="49" charset="-128"/>
              </a:rPr>
            </a:br>
            <a:r>
              <a:rPr lang="en-GB" sz="1200" dirty="0">
                <a:effectLst/>
                <a:latin typeface="Arial" panose="020B0604020202020204" pitchFamily="34" charset="0"/>
                <a:ea typeface="MS Mincho" panose="02020609040205080304" pitchFamily="49" charset="-128"/>
              </a:rPr>
              <a:t>26.512 CR0081R3; 26.510 CR0010R1; 26.512 CR0083R3; 26.512 CR0084R1; 26.510 CR0012R1.</a:t>
            </a:r>
            <a:endParaRPr lang="en-US" sz="1200" dirty="0">
              <a:effectLst/>
              <a:latin typeface="Arial" panose="020B0604020202020204" pitchFamily="34" charset="0"/>
              <a:ea typeface="MS Mincho" panose="02020609040205080304" pitchFamily="49" charset="-128"/>
            </a:endParaRPr>
          </a:p>
          <a:p>
            <a:pPr marL="0" marR="0" hangingPunct="0">
              <a:spcBef>
                <a:spcPts val="0"/>
              </a:spcBef>
              <a:spcAft>
                <a:spcPts val="900"/>
              </a:spcAft>
            </a:pPr>
            <a:r>
              <a:rPr lang="en-GB" sz="1200" b="1" dirty="0">
                <a:effectLst/>
                <a:latin typeface="Arial" panose="020B0604020202020204" pitchFamily="34" charset="0"/>
                <a:ea typeface="Arial" panose="020B0604020202020204" pitchFamily="34" charset="0"/>
              </a:rPr>
              <a:t>Plenary Discussion:</a:t>
            </a:r>
            <a:endParaRPr lang="en-US" sz="12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200" dirty="0">
                <a:effectLst/>
                <a:latin typeface="Arial" panose="020B0604020202020204" pitchFamily="34" charset="0"/>
                <a:ea typeface="Arial" panose="020B0604020202020204" pitchFamily="34" charset="0"/>
              </a:rPr>
              <a:t>26.512 CR0084R1 was considered as revised. The remaining CRs in this CR Pack were </a:t>
            </a:r>
            <a:r>
              <a:rPr lang="en-GB" sz="1200" dirty="0">
                <a:solidFill>
                  <a:srgbClr val="FF0000"/>
                </a:solidFill>
                <a:effectLst/>
                <a:latin typeface="Arial" panose="020B0604020202020204" pitchFamily="34" charset="0"/>
                <a:ea typeface="Arial" panose="020B0604020202020204" pitchFamily="34" charset="0"/>
              </a:rPr>
              <a:t>approved</a:t>
            </a:r>
            <a:r>
              <a:rPr lang="en-GB" sz="1200" dirty="0">
                <a:effectLst/>
                <a:latin typeface="Arial" panose="020B0604020202020204" pitchFamily="34" charset="0"/>
                <a:ea typeface="Arial" panose="020B0604020202020204" pitchFamily="34" charset="0"/>
              </a:rPr>
              <a:t>. (This CR Pack was partially </a:t>
            </a:r>
            <a:r>
              <a:rPr lang="en-GB" sz="1200" dirty="0">
                <a:solidFill>
                  <a:srgbClr val="FF0000"/>
                </a:solidFill>
                <a:effectLst/>
                <a:latin typeface="Arial" panose="020B0604020202020204" pitchFamily="34" charset="0"/>
                <a:ea typeface="Arial" panose="020B0604020202020204" pitchFamily="34" charset="0"/>
              </a:rPr>
              <a:t>approved</a:t>
            </a:r>
            <a:r>
              <a:rPr lang="en-GB" sz="1200" dirty="0">
                <a:effectLst/>
                <a:latin typeface="Arial" panose="020B0604020202020204" pitchFamily="34" charset="0"/>
                <a:ea typeface="Arial" panose="020B0604020202020204" pitchFamily="34" charset="0"/>
              </a:rPr>
              <a:t>).</a:t>
            </a:r>
            <a:endParaRPr lang="en-US" sz="1200" dirty="0">
              <a:effectLst/>
              <a:latin typeface="Arial" panose="020B0604020202020204" pitchFamily="34" charset="0"/>
              <a:ea typeface="Arial" panose="020B0604020202020204" pitchFamily="34" charset="0"/>
            </a:endParaRPr>
          </a:p>
          <a:p>
            <a:pPr marL="0" marR="0" hangingPunct="0">
              <a:spcBef>
                <a:spcPts val="0"/>
              </a:spcBef>
              <a:spcAft>
                <a:spcPts val="900"/>
              </a:spcAft>
            </a:pPr>
            <a:r>
              <a:rPr lang="en-GB" sz="1200" b="1" dirty="0">
                <a:effectLst/>
                <a:latin typeface="Arial" panose="020B0604020202020204" pitchFamily="34" charset="0"/>
                <a:ea typeface="Arial" panose="020B0604020202020204" pitchFamily="34" charset="0"/>
              </a:rPr>
              <a:t>Status:</a:t>
            </a:r>
            <a:r>
              <a:rPr lang="en-GB" sz="1200" dirty="0">
                <a:effectLst/>
                <a:latin typeface="Arial" panose="020B0604020202020204" pitchFamily="34" charset="0"/>
                <a:ea typeface="Arial" panose="020B0604020202020204" pitchFamily="34" charset="0"/>
              </a:rPr>
              <a:t> </a:t>
            </a:r>
            <a:r>
              <a:rPr lang="en-GB" sz="1200" dirty="0">
                <a:solidFill>
                  <a:srgbClr val="FF0000"/>
                </a:solidFill>
                <a:effectLst/>
                <a:latin typeface="Arial" panose="020B0604020202020204" pitchFamily="34" charset="0"/>
                <a:ea typeface="Arial" panose="020B0604020202020204" pitchFamily="34" charset="0"/>
              </a:rPr>
              <a:t>Partially approved</a:t>
            </a:r>
            <a:r>
              <a:rPr lang="en-GB" sz="1200" dirty="0">
                <a:effectLst/>
                <a:latin typeface="Arial" panose="020B0604020202020204" pitchFamily="34" charset="0"/>
                <a:ea typeface="Arial" panose="020B0604020202020204" pitchFamily="34" charset="0"/>
              </a:rPr>
              <a:t>.</a:t>
            </a:r>
            <a:endParaRPr lang="en-US" sz="1200" dirty="0">
              <a:effectLst/>
              <a:latin typeface="Arial" panose="020B0604020202020204" pitchFamily="34" charset="0"/>
              <a:ea typeface="Arial" panose="020B0604020202020204" pitchFamily="34" charset="0"/>
            </a:endParaRPr>
          </a:p>
          <a:p>
            <a:pPr marL="0" marR="0" hangingPunct="0">
              <a:spcBef>
                <a:spcPts val="0"/>
              </a:spcBef>
              <a:spcAft>
                <a:spcPts val="900"/>
              </a:spcAft>
            </a:pPr>
            <a:endParaRPr lang="en-GB" sz="1600" b="1" dirty="0">
              <a:latin typeface="Arial" panose="020B0604020202020204" pitchFamily="34" charset="0"/>
              <a:ea typeface="Arial" panose="020B0604020202020204" pitchFamily="34" charset="0"/>
            </a:endParaRPr>
          </a:p>
          <a:p>
            <a:pPr marL="0" marR="0" hangingPunct="0">
              <a:spcBef>
                <a:spcPts val="0"/>
              </a:spcBef>
              <a:spcAft>
                <a:spcPts val="900"/>
              </a:spcAft>
            </a:pPr>
            <a:endParaRPr lang="en-GB" sz="1600" b="1"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31085805"/>
      </p:ext>
    </p:extLst>
  </p:cSld>
  <p:clrMapOvr>
    <a:masterClrMapping/>
  </p:clrMapOvr>
  <p:transition>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7EC6EB72709A4BBD33974080D0AD8A" ma:contentTypeVersion="11" ma:contentTypeDescription="Create a new document." ma:contentTypeScope="" ma:versionID="6d7296509cd556138004764a18fb1ed1">
  <xsd:schema xmlns:xsd="http://www.w3.org/2001/XMLSchema" xmlns:xs="http://www.w3.org/2001/XMLSchema" xmlns:p="http://schemas.microsoft.com/office/2006/metadata/properties" xmlns:ns2="e491cd96-4138-4db9-bee4-fef1313a6c46" xmlns:ns3="5ec47afc-8ad7-4c75-bd3d-b4e32f22a2ab" targetNamespace="http://schemas.microsoft.com/office/2006/metadata/properties" ma:root="true" ma:fieldsID="c31d96acfd4df2e0223c77d4cf25bbd2" ns2:_="" ns3:_="">
    <xsd:import namespace="e491cd96-4138-4db9-bee4-fef1313a6c46"/>
    <xsd:import namespace="5ec47afc-8ad7-4c75-bd3d-b4e32f22a2a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1cd96-4138-4db9-bee4-fef1313a6c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c47afc-8ad7-4c75-bd3d-b4e32f22a2a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563390-AB45-40AE-A659-3CAC22FC53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1cd96-4138-4db9-bee4-fef1313a6c46"/>
    <ds:schemaRef ds:uri="5ec47afc-8ad7-4c75-bd3d-b4e32f22a2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9B797D-523D-4FD7-9545-1790D18AC6CA}">
  <ds:schemaRefs>
    <ds:schemaRef ds:uri="http://schemas.microsoft.com/sharepoint/v3/contenttype/forms"/>
  </ds:schemaRefs>
</ds:datastoreItem>
</file>

<file path=customXml/itemProps3.xml><?xml version="1.0" encoding="utf-8"?>
<ds:datastoreItem xmlns:ds="http://schemas.openxmlformats.org/officeDocument/2006/customXml" ds:itemID="{B18A9FE4-C404-41F8-9804-B555F1113F06}">
  <ds:schemaRefs>
    <ds:schemaRef ds:uri="http://purl.org/dc/elements/1.1/"/>
    <ds:schemaRef ds:uri="http://purl.org/dc/terms/"/>
    <ds:schemaRef ds:uri="e491cd96-4138-4db9-bee4-fef1313a6c46"/>
    <ds:schemaRef ds:uri="http://purl.org/dc/dcmitype/"/>
    <ds:schemaRef ds:uri="5ec47afc-8ad7-4c75-bd3d-b4e32f22a2ab"/>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2709</Words>
  <Application>Microsoft Office PowerPoint</Application>
  <PresentationFormat>Widescreen</PresentationFormat>
  <Paragraphs>441</Paragraphs>
  <Slides>21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MS Mincho</vt:lpstr>
      <vt:lpstr>MS PGothic</vt:lpstr>
      <vt:lpstr>华文细黑</vt:lpstr>
      <vt:lpstr>Arial</vt:lpstr>
      <vt:lpstr>Calibri</vt:lpstr>
      <vt:lpstr>Calibri Light</vt:lpstr>
      <vt:lpstr>Inter</vt:lpstr>
      <vt:lpstr>Montserrat</vt:lpstr>
      <vt:lpstr>Times New Roman</vt:lpstr>
      <vt:lpstr>Office Theme</vt:lpstr>
      <vt:lpstr>1_Office Theme</vt:lpstr>
      <vt:lpstr>Brief report from SA#106 on SA4 topics</vt:lpstr>
      <vt:lpstr>Outline</vt:lpstr>
      <vt:lpstr>General information</vt:lpstr>
      <vt:lpstr>Outcome of SA4 submissions (reports)</vt:lpstr>
      <vt:lpstr>Outcome of SA4 submissions (reports)</vt:lpstr>
      <vt:lpstr>Outcome of SA4 submissions – (New WIDs) - 1</vt:lpstr>
      <vt:lpstr>Outcome of SA4 submissions – (New WIDs) - 2</vt:lpstr>
      <vt:lpstr>Outcome of SA4 submissions – (New WIDs) - 3</vt:lpstr>
      <vt:lpstr>Outcome of SA4 submissions – CRs, TS/TRs - </vt:lpstr>
      <vt:lpstr>Guidance and actions to SA4</vt:lpstr>
      <vt:lpstr>Endorsed by SA#106</vt:lpstr>
      <vt:lpstr>Reminder on IETF dependencies (SP-241893)</vt:lpstr>
      <vt:lpstr>Referenced Expired drafts (2/3)</vt:lpstr>
      <vt:lpstr>Referenced Expired drafts (3/3)</vt:lpstr>
      <vt:lpstr>CT Information to TSG SA (1/2)</vt:lpstr>
      <vt:lpstr>Information to TSG SA (2/2)</vt:lpstr>
      <vt:lpstr>PowerPoint Presentation</vt:lpstr>
      <vt:lpstr>PowerPoint Presentation</vt:lpstr>
      <vt:lpstr>PowerPoint Presentation</vt:lpstr>
      <vt:lpstr>PowerPoint Presentation</vt:lpstr>
      <vt:lpstr>Thank You!  And all the best to Gerry Libunao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2019-05-22T07:33:39Z</dcterms:created>
  <dcterms:modified xsi:type="dcterms:W3CDTF">2024-12-20T14:43:23Z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0x0101002C7EC6EB72709A4BBD33974080D0AD8A</vt:lpwstr>
  </property>
</Properties>
</file>