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7"/>
  </p:notesMasterIdLst>
  <p:handoutMasterIdLst>
    <p:handoutMasterId r:id="rId18"/>
  </p:handoutMasterIdLst>
  <p:sldIdLst>
    <p:sldId id="754" r:id="rId5"/>
    <p:sldId id="666" r:id="rId6"/>
    <p:sldId id="944" r:id="rId7"/>
    <p:sldId id="956" r:id="rId8"/>
    <p:sldId id="962" r:id="rId9"/>
    <p:sldId id="952" r:id="rId10"/>
    <p:sldId id="953" r:id="rId11"/>
    <p:sldId id="961" r:id="rId12"/>
    <p:sldId id="964" r:id="rId13"/>
    <p:sldId id="945" r:id="rId14"/>
    <p:sldId id="958" r:id="rId15"/>
    <p:sldId id="957" r:id="rId16"/>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42" autoAdjust="0"/>
    <p:restoredTop sz="97436" autoAdjust="0"/>
  </p:normalViewPr>
  <p:slideViewPr>
    <p:cSldViewPr>
      <p:cViewPr varScale="1">
        <p:scale>
          <a:sx n="104" d="100"/>
          <a:sy n="104" d="100"/>
        </p:scale>
        <p:origin x="150" y="12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11/04/2023</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Guidelines for SA4#123-e as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tohru.raisingthefloor.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WG4_CODEC/TSGS4_123-e/Inbox/Drafts" TargetMode="External"/><Relationship Id="rId2" Type="http://schemas.openxmlformats.org/officeDocument/2006/relationships/hyperlink" Target="https://www.3gpp.org/ftp/tsg_sa/WG4_CODEC/TSGS4_123-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TSG_SA/WG4_CODEC/TSGS4_123-e/Docs/S4-230441.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SA4#123-e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SA4#123-e</a:t>
            </a:r>
            <a:br>
              <a:rPr lang="ja-JP" altLang="en-GB" sz="2000" dirty="0"/>
            </a:br>
            <a:r>
              <a:rPr lang="en-US" altLang="ja-JP" sz="2000" dirty="0"/>
              <a:t>E-meeting, 17-21 April 2023</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S4-230619</a:t>
            </a:r>
            <a:endParaRPr lang="en-GB" altLang="fr-FR" sz="2000" b="1" dirty="0">
              <a:highlight>
                <a:srgbClr val="FFFF00"/>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MS Teams as provided by MCC</a:t>
            </a:r>
          </a:p>
          <a:p>
            <a:pPr lvl="1">
              <a:defRPr/>
            </a:pPr>
            <a:r>
              <a:rPr lang="en-US" altLang="en-US" sz="2000" dirty="0"/>
              <a:t>Up to 2 parallel sessions</a:t>
            </a:r>
          </a:p>
          <a:p>
            <a:pPr lvl="1">
              <a:defRPr/>
            </a:pPr>
            <a:r>
              <a:rPr lang="en-US" altLang="en-US" sz="2000" dirty="0"/>
              <a:t>Hand-raising to be defined by each session chair. The </a:t>
            </a:r>
            <a:r>
              <a:rPr lang="en-US" altLang="en-US" sz="2000" b="1" dirty="0">
                <a:solidFill>
                  <a:srgbClr val="FF0000"/>
                </a:solidFill>
              </a:rPr>
              <a:t>Original version </a:t>
            </a:r>
            <a:r>
              <a:rPr lang="en-US" altLang="en-US" sz="2000" dirty="0"/>
              <a:t>of the online tool “TOHRU - Trace Online Hand Raising Utility“ (</a:t>
            </a:r>
            <a:r>
              <a:rPr lang="en-GB" u="sng" dirty="0">
                <a:hlinkClick r:id="rId2"/>
              </a:rPr>
              <a:t>https://tohru.raisingthefloor.org/</a:t>
            </a:r>
            <a:r>
              <a:rPr lang="en-GB" u="sng" dirty="0"/>
              <a:t>) </a:t>
            </a:r>
            <a:r>
              <a:rPr lang="en-US" altLang="en-US" sz="2000" dirty="0"/>
              <a:t>may be used as needed.</a:t>
            </a:r>
          </a:p>
          <a:p>
            <a:pPr lvl="1">
              <a:defRPr/>
            </a:pPr>
            <a:r>
              <a:rPr lang="en-US" altLang="en-US" sz="2000" dirty="0"/>
              <a:t>Online minutes as usual </a:t>
            </a:r>
          </a:p>
          <a:p>
            <a:pPr lvl="1">
              <a:defRPr/>
            </a:pPr>
            <a:r>
              <a:rPr lang="en-US" altLang="en-US" sz="2000" dirty="0"/>
              <a:t>See schedule document for teleconferences and deadlines</a:t>
            </a:r>
          </a:p>
          <a:p>
            <a:pPr>
              <a:defRPr/>
            </a:pPr>
            <a:r>
              <a:rPr lang="en-US" altLang="en-US" sz="2400" dirty="0"/>
              <a:t>Register in MS Teams and TOHRU Hand-raising tool for teleconferences as follows:</a:t>
            </a:r>
          </a:p>
          <a:p>
            <a:pPr lvl="1">
              <a:defRPr/>
            </a:pPr>
            <a:r>
              <a:rPr lang="en-US" altLang="en-US" sz="2000" dirty="0"/>
              <a:t>Name: “COMPANY – FirstName </a:t>
            </a:r>
            <a:r>
              <a:rPr lang="en-US" altLang="en-US" sz="2000" dirty="0" err="1"/>
              <a:t>LastName</a:t>
            </a:r>
            <a:r>
              <a:rPr lang="en-US" altLang="en-US" sz="2000" dirty="0"/>
              <a:t>”</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a:t>Meeting Practicalities (1)</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hlinkClick r:id="rId2"/>
              </a:rPr>
              <a:t>https://www.3gpp.org/ftp/tsg_sa/WG4_CODEC/TSGS4_123-e/Inbox</a:t>
            </a:r>
            <a:endParaRPr lang="en-US" altLang="fr-FR" sz="1400" dirty="0"/>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“S4-23xxxx.zip.”)</a:t>
            </a:r>
          </a:p>
          <a:p>
            <a:pPr lvl="1"/>
            <a:r>
              <a:rPr lang="en-US" altLang="fr-FR" sz="1400" dirty="0"/>
              <a:t>“Drafts” folder: </a:t>
            </a:r>
            <a:r>
              <a:rPr lang="en-US" altLang="fr-FR" sz="1400" dirty="0">
                <a:hlinkClick r:id="rId3"/>
              </a:rPr>
              <a:t>https://www.3gpp.org/ftp/tsg_sa/WG4_CODEC/TSGS4_123-e/Inbox/Drafts</a:t>
            </a:r>
            <a:r>
              <a:rPr lang="en-US" altLang="fr-FR" sz="1400" dirty="0"/>
              <a:t> </a:t>
            </a:r>
          </a:p>
          <a:p>
            <a:pPr lvl="1"/>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dirty="0"/>
              <a:t>SA4 </a:t>
            </a:r>
            <a:r>
              <a:rPr lang="en-US" altLang="fr-FR" sz="1600" dirty="0" err="1"/>
              <a:t>Tdoc</a:t>
            </a:r>
            <a:r>
              <a:rPr lang="en-US" altLang="fr-FR" sz="1600" dirty="0"/>
              <a:t> # requests (during the meeting): use 3GU and indicate the </a:t>
            </a:r>
            <a:r>
              <a:rPr lang="en-US" altLang="fr-FR" sz="1600" dirty="0" err="1"/>
              <a:t>Tdoc</a:t>
            </a:r>
            <a:r>
              <a:rPr lang="en-US" altLang="fr-FR" sz="1600" dirty="0"/>
              <a:t> number and information to the appropriate chairperson immediately</a:t>
            </a:r>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a:t>Meeting Practicalities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148237"/>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solidFill>
                  <a:srgbClr val="FF0000"/>
                </a:solidFill>
              </a:rPr>
              <a:t>SA4#123-e </a:t>
            </a:r>
            <a:r>
              <a:rPr lang="en-US" altLang="en-US" dirty="0"/>
              <a:t>will be run as an ordinary 3GPP SA WG4 meeting held as an electronic meeting. See 3GPP Working procedures Clause F.2. The following guidelines apply to </a:t>
            </a:r>
            <a:r>
              <a:rPr lang="en-US" altLang="en-US" dirty="0">
                <a:solidFill>
                  <a:srgbClr val="FF0000"/>
                </a:solidFill>
              </a:rPr>
              <a:t>SA4#123-e</a:t>
            </a:r>
            <a:r>
              <a:rPr lang="en-US" altLang="en-US" dirty="0"/>
              <a:t>.</a:t>
            </a:r>
          </a:p>
          <a:p>
            <a:endParaRPr lang="en-US" altLang="en-US"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a16="http://schemas.microsoft.com/office/drawing/2014/main" id="{9F432D75-549E-4176-9DFC-7268263DE124}"/>
              </a:ext>
            </a:extLst>
          </p:cNvPr>
          <p:cNvSpPr>
            <a:spLocks noGrp="1" noChangeArrowheads="1"/>
          </p:cNvSpPr>
          <p:nvPr>
            <p:ph idx="1"/>
          </p:nvPr>
        </p:nvSpPr>
        <p:spPr/>
        <p:txBody>
          <a:bodyPr/>
          <a:lstStyle/>
          <a:p>
            <a:r>
              <a:rPr lang="en-US" altLang="fr-FR" sz="2400" dirty="0"/>
              <a:t>Only 3GPP members may attend the e-meeting (both on the mailing list as well as on collaborative tools/conference calls). </a:t>
            </a:r>
          </a:p>
          <a:p>
            <a:r>
              <a:rPr lang="en-US" altLang="fr-FR" sz="2400" dirty="0"/>
              <a:t>No recording of conference calls or collaborative tool sessions are allowed.</a:t>
            </a:r>
            <a:endParaRPr lang="fr-FR" altLang="fr-FR" sz="2400" dirty="0"/>
          </a:p>
          <a:p>
            <a:r>
              <a:rPr lang="en-US" altLang="fr-FR" sz="2400" dirty="0"/>
              <a:t>All disclaimers usually read before the 3GPP meeting (anti-trust, IPR) apply also to e-meetings.</a:t>
            </a:r>
          </a:p>
          <a:p>
            <a:r>
              <a:rPr lang="en-US" altLang="fr-FR" sz="2400" dirty="0"/>
              <a:t>If you are not registered to the meeting but still take part in SA4 and its SWG email reflector discussions, you risk that your comments will be ignored.</a:t>
            </a:r>
          </a:p>
          <a:p>
            <a:endParaRPr lang="en-US" altLang="fr-FR" sz="2400" dirty="0"/>
          </a:p>
        </p:txBody>
      </p:sp>
      <p:sp>
        <p:nvSpPr>
          <p:cNvPr id="10243" name="Title 2">
            <a:extLst>
              <a:ext uri="{FF2B5EF4-FFF2-40B4-BE49-F238E27FC236}">
                <a16:creationId xmlns:a16="http://schemas.microsoft.com/office/drawing/2014/main" id="{7EB25861-205D-4889-925D-FE5E96A41786}"/>
              </a:ext>
            </a:extLst>
          </p:cNvPr>
          <p:cNvSpPr>
            <a:spLocks noGrp="1" noChangeArrowheads="1"/>
          </p:cNvSpPr>
          <p:nvPr>
            <p:ph type="title"/>
          </p:nvPr>
        </p:nvSpPr>
        <p:spPr/>
        <p:txBody>
          <a:bodyPr/>
          <a:lstStyle/>
          <a:p>
            <a:r>
              <a:rPr lang="en-US" altLang="en-US" dirty="0"/>
              <a:t>Guidelines for SA4#123-e (1)</a:t>
            </a:r>
          </a:p>
        </p:txBody>
      </p:sp>
      <p:sp>
        <p:nvSpPr>
          <p:cNvPr id="10244" name="Slide Number Placeholder 1">
            <a:extLst>
              <a:ext uri="{FF2B5EF4-FFF2-40B4-BE49-F238E27FC236}">
                <a16:creationId xmlns:a16="http://schemas.microsoft.com/office/drawing/2014/main" id="{48DE2C30-45E9-4EBF-AF72-FDEFBA501DE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7028467A-185F-4E1A-B466-919F56C033A8}"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000" dirty="0"/>
              <a:t>No change to submission process and agenda creation (</a:t>
            </a:r>
            <a:r>
              <a:rPr lang="en-US" sz="1400" b="0" i="0" dirty="0">
                <a:solidFill>
                  <a:srgbClr val="000000"/>
                </a:solidFill>
                <a:effectLst/>
                <a:latin typeface="arial" panose="020B0604020202020204" pitchFamily="34" charset="0"/>
                <a:hlinkClick r:id="rId2"/>
              </a:rPr>
              <a:t>S4-230441</a:t>
            </a:r>
            <a:r>
              <a:rPr lang="en-US" altLang="en-US" sz="2000" dirty="0"/>
              <a:t>). </a:t>
            </a:r>
          </a:p>
          <a:p>
            <a:pPr lvl="1"/>
            <a:r>
              <a:rPr lang="en-US" altLang="en-US" sz="1800" dirty="0"/>
              <a:t>Agenda Items for </a:t>
            </a:r>
            <a:r>
              <a:rPr lang="en-US" altLang="en-US" sz="1800" dirty="0" err="1"/>
              <a:t>Tdocs</a:t>
            </a:r>
            <a:r>
              <a:rPr lang="en-US" altLang="en-US" sz="1800" dirty="0"/>
              <a:t>:	</a:t>
            </a:r>
          </a:p>
          <a:p>
            <a:pPr lvl="2"/>
            <a:r>
              <a:rPr lang="en-US" altLang="en-US" sz="1400" dirty="0"/>
              <a:t>Input documents should be registered primarily for Agenda Items 6 and 7-10. Before registering documents to any other Agenda Items, consult with SA4 Chair. </a:t>
            </a:r>
          </a:p>
          <a:p>
            <a:pPr lvl="2"/>
            <a:r>
              <a:rPr lang="en-US" altLang="en-US" sz="1400" dirty="0"/>
              <a:t>Each document must be registered under only one Agenda Item. If unclear what Agenda Item to use, consult with SA4 Chair and the relevant SWG Chair.</a:t>
            </a:r>
          </a:p>
          <a:p>
            <a:pPr lvl="1"/>
            <a:r>
              <a:rPr lang="en-US" altLang="en-US" sz="1800" dirty="0"/>
              <a:t>Submission deadline: 	</a:t>
            </a:r>
          </a:p>
          <a:p>
            <a:pPr lvl="2"/>
            <a:r>
              <a:rPr lang="en-US" altLang="en-US" sz="1400" dirty="0"/>
              <a:t>Documents submitted after Tuesday 11th April 2023 (23:59 CEST) will be considered LATE and will NOT be handled during the meeting. (This submission deadline does not apply to SWG reports or other documents that must be prepared during the SA4 meeting)</a:t>
            </a:r>
          </a:p>
          <a:p>
            <a:pPr lvl="1"/>
            <a:r>
              <a:rPr lang="en-US" altLang="en-US" sz="1800" dirty="0"/>
              <a:t>About CRs</a:t>
            </a:r>
          </a:p>
          <a:p>
            <a:pPr lvl="2"/>
            <a:r>
              <a:rPr lang="en-US" altLang="en-US" sz="1400" dirty="0"/>
              <a:t>For </a:t>
            </a:r>
            <a:r>
              <a:rPr lang="en-US" altLang="en-US" sz="1400" dirty="0" err="1"/>
              <a:t>Tdoc</a:t>
            </a:r>
            <a:r>
              <a:rPr lang="en-US" altLang="en-US" sz="1400" dirty="0"/>
              <a:t> reservation in 3GU, </a:t>
            </a:r>
            <a:r>
              <a:rPr lang="en-US" altLang="en-US" sz="1400" b="1" dirty="0">
                <a:solidFill>
                  <a:srgbClr val="FF0000"/>
                </a:solidFill>
              </a:rPr>
              <a:t>do not use the type </a:t>
            </a:r>
            <a:r>
              <a:rPr lang="en-US" altLang="en-US" sz="1400" b="1" dirty="0" err="1">
                <a:solidFill>
                  <a:srgbClr val="FF0000"/>
                </a:solidFill>
              </a:rPr>
              <a:t>draftCR</a:t>
            </a:r>
            <a:r>
              <a:rPr lang="en-US" altLang="en-US" sz="1400" dirty="0"/>
              <a:t>. We won’t use that type any longer. The type CR should be used when proposing changes to TRs and TSs that are under change control.</a:t>
            </a:r>
          </a:p>
          <a:p>
            <a:pPr lvl="2"/>
            <a:r>
              <a:rPr lang="en-US" altLang="en-US" sz="1400" dirty="0"/>
              <a:t>CR status will then be either agreed, merged, </a:t>
            </a:r>
            <a:r>
              <a:rPr lang="en-US" altLang="en-US" sz="1400" dirty="0">
                <a:solidFill>
                  <a:srgbClr val="FF0000"/>
                </a:solidFill>
              </a:rPr>
              <a:t>endorsed</a:t>
            </a:r>
            <a:r>
              <a:rPr lang="en-US" altLang="en-US" sz="1400" dirty="0"/>
              <a:t>, noted, not pursued or postponed. CRs that are agreed are then sent to SA for approval. CRs that are either noted or postponed can be “revised” at the following meeting without reserving a new CR number. </a:t>
            </a:r>
            <a:r>
              <a:rPr lang="en-US" altLang="en-US" sz="1400" dirty="0">
                <a:solidFill>
                  <a:srgbClr val="FF0000"/>
                </a:solidFill>
              </a:rPr>
              <a:t>CRs that are endorsed are the ones for which the content is agreed as basis for further work.</a:t>
            </a:r>
          </a:p>
          <a:p>
            <a:pPr lvl="2"/>
            <a:r>
              <a:rPr lang="en-US" altLang="en-US" sz="1400" dirty="0"/>
              <a:t>When a </a:t>
            </a:r>
            <a:r>
              <a:rPr lang="en-US" altLang="en-US" sz="1400" dirty="0" err="1"/>
              <a:t>Tdoc</a:t>
            </a:r>
            <a:r>
              <a:rPr lang="en-US" altLang="en-US" sz="14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400" dirty="0"/>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SA4#123-e (2)</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pPr marL="914400" lvl="2" indent="0">
              <a:buNone/>
            </a:pPr>
            <a:endParaRPr lang="en-US" altLang="en-US" sz="1400" dirty="0"/>
          </a:p>
          <a:p>
            <a:r>
              <a:rPr lang="en-US" altLang="en-US" sz="2000" dirty="0">
                <a:solidFill>
                  <a:srgbClr val="FF0000"/>
                </a:solidFill>
              </a:rPr>
              <a:t>SA4#123-e</a:t>
            </a:r>
            <a:r>
              <a:rPr lang="en-US" altLang="en-US" sz="2000" dirty="0"/>
              <a:t> takes place from </a:t>
            </a:r>
            <a:r>
              <a:rPr lang="en-US" altLang="en-US" sz="2000" dirty="0">
                <a:solidFill>
                  <a:srgbClr val="FF0000"/>
                </a:solidFill>
              </a:rPr>
              <a:t>Monday 17th April, at 09:00 hours CEST to Friday 21</a:t>
            </a:r>
            <a:r>
              <a:rPr lang="en-US" altLang="en-US" sz="2000" baseline="30000" dirty="0">
                <a:solidFill>
                  <a:srgbClr val="FF0000"/>
                </a:solidFill>
              </a:rPr>
              <a:t>st</a:t>
            </a:r>
            <a:r>
              <a:rPr lang="en-US" altLang="en-US" sz="2000" dirty="0">
                <a:solidFill>
                  <a:srgbClr val="FF0000"/>
                </a:solidFill>
              </a:rPr>
              <a:t> April at 18:00 hours CEST (at the latest)</a:t>
            </a:r>
            <a:r>
              <a:rPr lang="en-US" altLang="en-US" sz="2000" dirty="0"/>
              <a:t>. </a:t>
            </a:r>
          </a:p>
          <a:p>
            <a:pPr lvl="1"/>
            <a:r>
              <a:rPr lang="en-US" sz="1800" dirty="0">
                <a:effectLst/>
                <a:latin typeface="Calibri" panose="020F0502020204030204" pitchFamily="34" charset="0"/>
                <a:ea typeface="Calibri" panose="020F0502020204030204" pitchFamily="34" charset="0"/>
              </a:rPr>
              <a:t>Although the formal start of our e-meeting is Monday 17</a:t>
            </a:r>
            <a:r>
              <a:rPr lang="en-US" sz="1800" baseline="30000" dirty="0">
                <a:effectLst/>
                <a:latin typeface="Calibri" panose="020F0502020204030204" pitchFamily="34" charset="0"/>
                <a:ea typeface="Calibri" panose="020F0502020204030204" pitchFamily="34" charset="0"/>
              </a:rPr>
              <a:t>th</a:t>
            </a:r>
            <a:r>
              <a:rPr lang="en-US" sz="1800" dirty="0">
                <a:effectLst/>
                <a:latin typeface="Calibri" panose="020F0502020204030204" pitchFamily="34" charset="0"/>
                <a:ea typeface="Calibri" panose="020F0502020204030204" pitchFamily="34" charset="0"/>
              </a:rPr>
              <a:t> April at 0900 CEST, email agreement process could be triggered from Friday 14</a:t>
            </a:r>
            <a:r>
              <a:rPr lang="en-US" sz="1800" baseline="30000" dirty="0">
                <a:effectLst/>
                <a:latin typeface="Calibri" panose="020F0502020204030204" pitchFamily="34" charset="0"/>
                <a:ea typeface="Calibri" panose="020F0502020204030204" pitchFamily="34" charset="0"/>
              </a:rPr>
              <a:t>th</a:t>
            </a:r>
            <a:r>
              <a:rPr lang="en-US" sz="1800" dirty="0">
                <a:effectLst/>
                <a:latin typeface="Calibri" panose="020F0502020204030204" pitchFamily="34" charset="0"/>
                <a:ea typeface="Calibri" panose="020F0502020204030204" pitchFamily="34" charset="0"/>
              </a:rPr>
              <a:t> April at 0900 CEST only for opening plenary </a:t>
            </a:r>
            <a:r>
              <a:rPr lang="en-US" sz="1800" dirty="0" err="1">
                <a:effectLst/>
                <a:latin typeface="Calibri" panose="020F0502020204030204" pitchFamily="34" charset="0"/>
                <a:ea typeface="Calibri" panose="020F0502020204030204" pitchFamily="34" charset="0"/>
              </a:rPr>
              <a:t>Tdocs</a:t>
            </a:r>
            <a:r>
              <a:rPr lang="en-US" sz="1800" dirty="0">
                <a:effectLst/>
                <a:latin typeface="Calibri" panose="020F0502020204030204" pitchFamily="34" charset="0"/>
                <a:ea typeface="Calibri" panose="020F0502020204030204" pitchFamily="34" charset="0"/>
              </a:rPr>
              <a:t> such as incoming LSs and reports from agenda items 4 and 5. Deadline would be set to 1300 CEST on Monday 17</a:t>
            </a:r>
            <a:r>
              <a:rPr lang="en-US" sz="1800" baseline="30000" dirty="0">
                <a:effectLst/>
                <a:latin typeface="Calibri" panose="020F0502020204030204" pitchFamily="34" charset="0"/>
                <a:ea typeface="Calibri" panose="020F0502020204030204" pitchFamily="34" charset="0"/>
              </a:rPr>
              <a:t>th</a:t>
            </a:r>
            <a:r>
              <a:rPr lang="en-US" sz="1800" dirty="0">
                <a:effectLst/>
                <a:latin typeface="Calibri" panose="020F0502020204030204" pitchFamily="34" charset="0"/>
                <a:ea typeface="Calibri" panose="020F0502020204030204" pitchFamily="34" charset="0"/>
              </a:rPr>
              <a:t> April. </a:t>
            </a:r>
            <a:endParaRPr lang="en-US" altLang="en-US" sz="1600" dirty="0"/>
          </a:p>
          <a:p>
            <a:pPr lvl="1"/>
            <a:r>
              <a:rPr lang="en-US" altLang="en-US" sz="1800" dirty="0"/>
              <a:t>The meeting will be held as a combination of email agreement process and teleconferences.</a:t>
            </a:r>
          </a:p>
          <a:p>
            <a:pPr lvl="1"/>
            <a:r>
              <a:rPr lang="en-US" altLang="en-US" sz="1800" dirty="0"/>
              <a:t>Delegates are reminded that their comments via email and during teleconferences shall be courteous and technical. </a:t>
            </a:r>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SA4#123-e (3)</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1756832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a16="http://schemas.microsoft.com/office/drawing/2014/main" id="{58A24FCE-3D94-4BC6-9F0E-09B77C466A5A}"/>
              </a:ext>
            </a:extLst>
          </p:cNvPr>
          <p:cNvSpPr>
            <a:spLocks noGrp="1" noChangeArrowheads="1"/>
          </p:cNvSpPr>
          <p:nvPr>
            <p:ph idx="1"/>
          </p:nvPr>
        </p:nvSpPr>
        <p:spPr/>
        <p:txBody>
          <a:bodyPr/>
          <a:lstStyle/>
          <a:p>
            <a:r>
              <a:rPr lang="en-US" altLang="en-US" sz="2400" dirty="0"/>
              <a:t>In case prioritization is required between agenda items, these priorities will be proposed by the leadership in coordination with rapporteurs.</a:t>
            </a:r>
          </a:p>
          <a:p>
            <a:r>
              <a:rPr lang="en-US" altLang="en-US" sz="2400" dirty="0"/>
              <a:t>Rapporteurs are encouraged to provide updated or new time plans that sets reasonable objectives for this e-meeting.</a:t>
            </a:r>
          </a:p>
          <a:p>
            <a:r>
              <a:rPr lang="en-US" altLang="en-US" sz="2400" dirty="0"/>
              <a:t>With email agreement process and due to the limited telco durations, delegates should not expect to be given online time for presentation of their </a:t>
            </a:r>
            <a:r>
              <a:rPr lang="en-US" altLang="en-US" sz="2400" dirty="0" err="1"/>
              <a:t>Tdocs</a:t>
            </a:r>
            <a:r>
              <a:rPr lang="en-US" altLang="en-US" sz="2400" dirty="0"/>
              <a:t>.</a:t>
            </a:r>
          </a:p>
          <a:p>
            <a:r>
              <a:rPr lang="en-US" altLang="en-US" sz="2400" dirty="0"/>
              <a:t>With email agreement process, delegates are expected to make their comments on </a:t>
            </a:r>
            <a:r>
              <a:rPr lang="en-US" altLang="en-US" sz="2400" dirty="0" err="1"/>
              <a:t>Tdocs</a:t>
            </a:r>
            <a:r>
              <a:rPr lang="en-US" altLang="en-US" sz="2400" dirty="0"/>
              <a:t> as soon as possible over email rather than wait for the corresponding </a:t>
            </a:r>
            <a:r>
              <a:rPr lang="en-US" altLang="en-US" sz="2400" dirty="0" err="1"/>
              <a:t>telcos</a:t>
            </a:r>
            <a:r>
              <a:rPr lang="en-US" altLang="en-US" sz="2400" dirty="0"/>
              <a:t>.</a:t>
            </a:r>
          </a:p>
          <a:p>
            <a:endParaRPr lang="en-US" altLang="en-US" sz="2400" dirty="0"/>
          </a:p>
        </p:txBody>
      </p:sp>
      <p:sp>
        <p:nvSpPr>
          <p:cNvPr id="12291" name="Title 2">
            <a:extLst>
              <a:ext uri="{FF2B5EF4-FFF2-40B4-BE49-F238E27FC236}">
                <a16:creationId xmlns:a16="http://schemas.microsoft.com/office/drawing/2014/main" id="{9FEC799E-D20B-4E4D-807B-5C301356A029}"/>
              </a:ext>
            </a:extLst>
          </p:cNvPr>
          <p:cNvSpPr>
            <a:spLocks noGrp="1" noChangeArrowheads="1"/>
          </p:cNvSpPr>
          <p:nvPr>
            <p:ph type="title"/>
          </p:nvPr>
        </p:nvSpPr>
        <p:spPr/>
        <p:txBody>
          <a:bodyPr/>
          <a:lstStyle/>
          <a:p>
            <a:r>
              <a:rPr lang="en-US" altLang="en-US" dirty="0"/>
              <a:t>Guidelines for SA4#123-e (4)</a:t>
            </a:r>
          </a:p>
        </p:txBody>
      </p:sp>
      <p:sp>
        <p:nvSpPr>
          <p:cNvPr id="12292" name="Slide Number Placeholder 1">
            <a:extLst>
              <a:ext uri="{FF2B5EF4-FFF2-40B4-BE49-F238E27FC236}">
                <a16:creationId xmlns:a16="http://schemas.microsoft.com/office/drawing/2014/main" id="{1DBD9886-D2BC-4AF4-8F00-BD6CB44F319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94482B3-9029-4C07-868D-D81ECCA2401C}"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2400" dirty="0">
                <a:solidFill>
                  <a:srgbClr val="FF0000"/>
                </a:solidFill>
              </a:rPr>
              <a:t>SA4#123-e</a:t>
            </a:r>
            <a:r>
              <a:rPr lang="en-US" altLang="en-US" sz="2400" dirty="0"/>
              <a:t> will have formal registration</a:t>
            </a:r>
          </a:p>
          <a:p>
            <a:pPr lvl="1"/>
            <a:r>
              <a:rPr lang="en-US" altLang="en-US" sz="2000" dirty="0"/>
              <a:t>As decided in the PCG all the participation in TSG/WG meetings starting from SA#95-e will be counted for voting rights.</a:t>
            </a:r>
          </a:p>
          <a:p>
            <a:pPr lvl="2"/>
            <a:r>
              <a:rPr lang="en-US" altLang="en-US" sz="1600" dirty="0"/>
              <a:t>This </a:t>
            </a:r>
            <a:r>
              <a:rPr lang="en-US" altLang="en-US" sz="1600" dirty="0">
                <a:solidFill>
                  <a:srgbClr val="FF0000"/>
                </a:solidFill>
              </a:rPr>
              <a:t>requires registration and subsequent check-in </a:t>
            </a:r>
            <a:r>
              <a:rPr lang="en-US" altLang="en-US" sz="1600" dirty="0"/>
              <a:t>during SA4#123-e.</a:t>
            </a:r>
          </a:p>
          <a:p>
            <a:pPr lvl="1"/>
            <a:r>
              <a:rPr lang="en-US" altLang="en-US" sz="2000" dirty="0"/>
              <a:t>Being registered to the meeting is a </a:t>
            </a:r>
            <a:r>
              <a:rPr lang="en-US" altLang="en-US" sz="2000" dirty="0">
                <a:solidFill>
                  <a:srgbClr val="FF0000"/>
                </a:solidFill>
              </a:rPr>
              <a:t>prerequisite</a:t>
            </a:r>
            <a:r>
              <a:rPr lang="en-US" altLang="en-US" sz="2000" dirty="0"/>
              <a:t> to being able to join the conference calls</a:t>
            </a:r>
          </a:p>
          <a:p>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SA4#123-e (5)</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start and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online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delegates are expected to make their comments as soon as possible over email rather than wait for the corresponding face-to-face sessions.</a:t>
            </a:r>
          </a:p>
          <a:p>
            <a:pPr lvl="1"/>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550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S4-23xxx, S4-23yyy,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S4-23zzzz,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1288056640"/>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2197</TotalTime>
  <Words>1673</Words>
  <Application>Microsoft Office PowerPoint</Application>
  <PresentationFormat>Widescreen</PresentationFormat>
  <Paragraphs>113</Paragraphs>
  <Slides>12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Arial</vt:lpstr>
      <vt:lpstr>Calibri</vt:lpstr>
      <vt:lpstr>Office Theme</vt:lpstr>
      <vt:lpstr>Guidelines for  3GPP SA4#123-e  as Electronic Meeting</vt:lpstr>
      <vt:lpstr>Introduction</vt:lpstr>
      <vt:lpstr>Guidelines for SA4#123-e (1)</vt:lpstr>
      <vt:lpstr>Guidelines for SA4#123-e (2)</vt:lpstr>
      <vt:lpstr>Guidelines for SA4#123-e (3)</vt:lpstr>
      <vt:lpstr>Guidelines for SA4#123-e (4)</vt:lpstr>
      <vt:lpstr>Guidelines for SA4#123-e (5)</vt:lpstr>
      <vt:lpstr>Email agreement procedure – 1</vt:lpstr>
      <vt:lpstr>Email agreement procedure – 2</vt:lpstr>
      <vt:lpstr>Meeting Practicalities (1)</vt:lpstr>
      <vt:lpstr>Meeting Practicalities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7359</cp:revision>
  <dcterms:created xsi:type="dcterms:W3CDTF">2009-06-02T04:11:18Z</dcterms:created>
  <dcterms:modified xsi:type="dcterms:W3CDTF">2023-04-11T20:53:12Z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