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1"/>
  </p:sldMasterIdLst>
  <p:notesMasterIdLst>
    <p:notesMasterId r:id="rId5"/>
  </p:notesMasterIdLst>
  <p:handoutMasterIdLst>
    <p:handoutMasterId r:id="rId6"/>
  </p:handoutMasterIdLst>
  <p:sldIdLst>
    <p:sldId id="2142533578" r:id="rId2"/>
    <p:sldId id="2142533618" r:id="rId3"/>
    <p:sldId id="214253361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EE3EC"/>
    <a:srgbClr val="4A5A75"/>
    <a:srgbClr val="3253DC"/>
    <a:srgbClr val="0B2742"/>
    <a:srgbClr val="ECECEC"/>
    <a:srgbClr val="FF40FF"/>
    <a:srgbClr val="06050B"/>
    <a:srgbClr val="020625"/>
    <a:srgbClr val="7BA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6327" autoAdjust="0"/>
  </p:normalViewPr>
  <p:slideViewPr>
    <p:cSldViewPr snapToGrid="0">
      <p:cViewPr varScale="1">
        <p:scale>
          <a:sx n="128" d="100"/>
          <a:sy n="128" d="100"/>
        </p:scale>
        <p:origin x="520" y="176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12/17/23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17.12.23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5" Type="http://schemas.openxmlformats.org/officeDocument/2006/relationships/slideLayout" Target="../slideLayouts/slideLayout65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51" Type="http://schemas.openxmlformats.org/officeDocument/2006/relationships/slideLayout" Target="../slideLayouts/slideLayout151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24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31" Type="http://schemas.openxmlformats.org/officeDocument/2006/relationships/slideLayout" Target="../slideLayouts/slideLayout13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202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38" y="2631736"/>
            <a:ext cx="8416582" cy="1445909"/>
          </a:xfrm>
        </p:spPr>
        <p:txBody>
          <a:bodyPr/>
          <a:lstStyle/>
          <a:p>
            <a:r>
              <a:rPr lang="en-US" dirty="0"/>
              <a:t>FS_AVATAR</a:t>
            </a:r>
            <a:br>
              <a:rPr lang="en-US" dirty="0"/>
            </a:br>
            <a:r>
              <a:rPr lang="en-US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160C94A-EF53-D8D2-4318-A1CAB46ED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en-US" dirty="0"/>
              <a:t>FS_AVATAR Roadmap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59FD6A0-28BC-BEA9-47B5-386B119A7DA2}"/>
              </a:ext>
            </a:extLst>
          </p:cNvPr>
          <p:cNvCxnSpPr>
            <a:stCxn id="61" idx="4"/>
          </p:cNvCxnSpPr>
          <p:nvPr/>
        </p:nvCxnSpPr>
        <p:spPr>
          <a:xfrm>
            <a:off x="6917004" y="2066099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Arrow 14">
            <a:extLst>
              <a:ext uri="{FF2B5EF4-FFF2-40B4-BE49-F238E27FC236}">
                <a16:creationId xmlns:a16="http://schemas.microsoft.com/office/drawing/2014/main" id="{D0C990C6-73BE-DAA0-73C8-04546493CCE2}"/>
              </a:ext>
            </a:extLst>
          </p:cNvPr>
          <p:cNvSpPr/>
          <p:nvPr/>
        </p:nvSpPr>
        <p:spPr>
          <a:xfrm>
            <a:off x="939621" y="1768755"/>
            <a:ext cx="10124902" cy="37407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5C04671A-9FD5-DA36-8D41-276CAA6DCAF2}"/>
              </a:ext>
            </a:extLst>
          </p:cNvPr>
          <p:cNvSpPr/>
          <p:nvPr/>
        </p:nvSpPr>
        <p:spPr>
          <a:xfrm>
            <a:off x="939621" y="2800924"/>
            <a:ext cx="10124902" cy="37407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030D-7FE7-DAE3-FCFD-B214710188BE}"/>
              </a:ext>
            </a:extLst>
          </p:cNvPr>
          <p:cNvSpPr txBox="1"/>
          <p:nvPr/>
        </p:nvSpPr>
        <p:spPr>
          <a:xfrm>
            <a:off x="218005" y="2849460"/>
            <a:ext cx="422360" cy="276999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SA4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A66719-E4CD-B91A-E0B0-04BDDB3774E9}"/>
              </a:ext>
            </a:extLst>
          </p:cNvPr>
          <p:cNvSpPr/>
          <p:nvPr/>
        </p:nvSpPr>
        <p:spPr>
          <a:xfrm>
            <a:off x="1433465" y="1846252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3DB66D-BC40-922F-125E-12A636186092}"/>
              </a:ext>
            </a:extLst>
          </p:cNvPr>
          <p:cNvSpPr txBox="1"/>
          <p:nvPr/>
        </p:nvSpPr>
        <p:spPr>
          <a:xfrm>
            <a:off x="1165955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Dec, 23</a:t>
            </a:r>
            <a:endParaRPr lang="en-GB" sz="12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5576543-E48F-D5AF-44DB-1AA25C9EFDBA}"/>
              </a:ext>
            </a:extLst>
          </p:cNvPr>
          <p:cNvSpPr/>
          <p:nvPr/>
        </p:nvSpPr>
        <p:spPr>
          <a:xfrm>
            <a:off x="2793481" y="1846251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21BFE14-EA3B-1501-FF14-F46C9A0374F6}"/>
              </a:ext>
            </a:extLst>
          </p:cNvPr>
          <p:cNvSpPr/>
          <p:nvPr/>
        </p:nvSpPr>
        <p:spPr>
          <a:xfrm>
            <a:off x="3820989" y="1846250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746DE5-CAB3-BCB2-C3B0-44C8C5DD3F91}"/>
              </a:ext>
            </a:extLst>
          </p:cNvPr>
          <p:cNvSpPr txBox="1"/>
          <p:nvPr/>
        </p:nvSpPr>
        <p:spPr>
          <a:xfrm>
            <a:off x="250197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Feb, 24</a:t>
            </a:r>
            <a:endParaRPr lang="en-GB" sz="120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C3C54E3-53EC-25B1-D225-56088DF1A4C2}"/>
              </a:ext>
            </a:extLst>
          </p:cNvPr>
          <p:cNvSpPr/>
          <p:nvPr/>
        </p:nvSpPr>
        <p:spPr>
          <a:xfrm>
            <a:off x="4848494" y="1844257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02DFCA-7129-2E72-0602-86E28B80559B}"/>
              </a:ext>
            </a:extLst>
          </p:cNvPr>
          <p:cNvSpPr/>
          <p:nvPr/>
        </p:nvSpPr>
        <p:spPr>
          <a:xfrm>
            <a:off x="5826125" y="184425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2FB254-1BE7-CC31-6B1E-B1AB9D538A4B}"/>
              </a:ext>
            </a:extLst>
          </p:cNvPr>
          <p:cNvSpPr txBox="1"/>
          <p:nvPr/>
        </p:nvSpPr>
        <p:spPr>
          <a:xfrm>
            <a:off x="4557828" y="144113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Apr, 24</a:t>
            </a:r>
            <a:endParaRPr lang="en-GB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C5B937-53BB-F8C4-62C8-60ADB6A30963}"/>
              </a:ext>
            </a:extLst>
          </p:cNvPr>
          <p:cNvSpPr txBox="1"/>
          <p:nvPr/>
        </p:nvSpPr>
        <p:spPr>
          <a:xfrm>
            <a:off x="554205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May, 24</a:t>
            </a:r>
            <a:endParaRPr lang="en-GB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EE80E3-80A7-8194-4EC8-EBBFD0F2602D}"/>
              </a:ext>
            </a:extLst>
          </p:cNvPr>
          <p:cNvCxnSpPr>
            <a:stCxn id="18" idx="4"/>
          </p:cNvCxnSpPr>
          <p:nvPr/>
        </p:nvCxnSpPr>
        <p:spPr>
          <a:xfrm>
            <a:off x="1543003" y="2065327"/>
            <a:ext cx="0" cy="4440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838304C-5D24-ABEA-C312-FCF61CDF443D}"/>
              </a:ext>
            </a:extLst>
          </p:cNvPr>
          <p:cNvCxnSpPr>
            <a:stCxn id="20" idx="4"/>
          </p:cNvCxnSpPr>
          <p:nvPr/>
        </p:nvCxnSpPr>
        <p:spPr>
          <a:xfrm>
            <a:off x="2903019" y="2065326"/>
            <a:ext cx="0" cy="444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C1FAB6-A6F5-31B6-4BD2-C9A83ADBF94A}"/>
              </a:ext>
            </a:extLst>
          </p:cNvPr>
          <p:cNvCxnSpPr>
            <a:stCxn id="21" idx="4"/>
          </p:cNvCxnSpPr>
          <p:nvPr/>
        </p:nvCxnSpPr>
        <p:spPr>
          <a:xfrm>
            <a:off x="3930527" y="2065325"/>
            <a:ext cx="0" cy="44403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C26B4CA-B6B4-F663-532C-C3E9EB6B4053}"/>
              </a:ext>
            </a:extLst>
          </p:cNvPr>
          <p:cNvCxnSpPr>
            <a:stCxn id="23" idx="4"/>
          </p:cNvCxnSpPr>
          <p:nvPr/>
        </p:nvCxnSpPr>
        <p:spPr>
          <a:xfrm>
            <a:off x="4958032" y="2063332"/>
            <a:ext cx="0" cy="4442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6F3EE99-112E-E510-A346-D61A37F08EC4}"/>
              </a:ext>
            </a:extLst>
          </p:cNvPr>
          <p:cNvCxnSpPr>
            <a:stCxn id="24" idx="4"/>
          </p:cNvCxnSpPr>
          <p:nvPr/>
        </p:nvCxnSpPr>
        <p:spPr>
          <a:xfrm>
            <a:off x="5935663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C350BDDB-3B28-E1B1-15CD-C9C58C6CED93}"/>
              </a:ext>
            </a:extLst>
          </p:cNvPr>
          <p:cNvSpPr/>
          <p:nvPr/>
        </p:nvSpPr>
        <p:spPr>
          <a:xfrm>
            <a:off x="2796750" y="287938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F86340F-E34D-B7AA-C14A-2CAD995D5371}"/>
              </a:ext>
            </a:extLst>
          </p:cNvPr>
          <p:cNvSpPr/>
          <p:nvPr/>
        </p:nvSpPr>
        <p:spPr>
          <a:xfrm>
            <a:off x="4848492" y="2877387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E4686C4-002D-469A-E602-3E887A823AAF}"/>
              </a:ext>
            </a:extLst>
          </p:cNvPr>
          <p:cNvSpPr/>
          <p:nvPr/>
        </p:nvSpPr>
        <p:spPr>
          <a:xfrm>
            <a:off x="5826123" y="287738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CC6E62-D586-F95C-9352-416B9FAAD5C1}"/>
              </a:ext>
            </a:extLst>
          </p:cNvPr>
          <p:cNvSpPr txBox="1"/>
          <p:nvPr/>
        </p:nvSpPr>
        <p:spPr>
          <a:xfrm>
            <a:off x="2417538" y="2642708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#127</a:t>
            </a:r>
            <a:endParaRPr lang="en-GB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69F12F-73B1-EA4C-8E15-1A73136177FB}"/>
              </a:ext>
            </a:extLst>
          </p:cNvPr>
          <p:cNvSpPr txBox="1"/>
          <p:nvPr/>
        </p:nvSpPr>
        <p:spPr>
          <a:xfrm>
            <a:off x="4488036" y="2637527"/>
            <a:ext cx="675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#128-e</a:t>
            </a:r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95C22A-35E0-A338-BB2A-ECB1AE179164}"/>
              </a:ext>
            </a:extLst>
          </p:cNvPr>
          <p:cNvSpPr txBox="1"/>
          <p:nvPr/>
        </p:nvSpPr>
        <p:spPr>
          <a:xfrm>
            <a:off x="5471440" y="2649247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#129</a:t>
            </a:r>
            <a:endParaRPr lang="en-GB" sz="1200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B3FECF1-05F1-C024-7235-C928BD73DB61}"/>
              </a:ext>
            </a:extLst>
          </p:cNvPr>
          <p:cNvSpPr/>
          <p:nvPr/>
        </p:nvSpPr>
        <p:spPr>
          <a:xfrm>
            <a:off x="7951853" y="184425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3427C48-FEC6-5B4D-6CD7-698C30C867AF}"/>
              </a:ext>
            </a:extLst>
          </p:cNvPr>
          <p:cNvSpPr txBox="1"/>
          <p:nvPr/>
        </p:nvSpPr>
        <p:spPr>
          <a:xfrm>
            <a:off x="7667779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Aug, 24</a:t>
            </a:r>
            <a:endParaRPr lang="en-GB" sz="12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07B2FC9-F18C-7747-2A5E-39BE135279BB}"/>
              </a:ext>
            </a:extLst>
          </p:cNvPr>
          <p:cNvCxnSpPr>
            <a:stCxn id="38" idx="4"/>
          </p:cNvCxnSpPr>
          <p:nvPr/>
        </p:nvCxnSpPr>
        <p:spPr>
          <a:xfrm>
            <a:off x="8061391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20E800D-6B26-42AB-53D7-4AE2B18C17C0}"/>
              </a:ext>
            </a:extLst>
          </p:cNvPr>
          <p:cNvSpPr/>
          <p:nvPr/>
        </p:nvSpPr>
        <p:spPr>
          <a:xfrm>
            <a:off x="7951851" y="287738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01B7A5-B2FA-7D42-9837-AC94E5A595BD}"/>
              </a:ext>
            </a:extLst>
          </p:cNvPr>
          <p:cNvSpPr txBox="1"/>
          <p:nvPr/>
        </p:nvSpPr>
        <p:spPr>
          <a:xfrm>
            <a:off x="7597167" y="2649247"/>
            <a:ext cx="679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#130-e</a:t>
            </a:r>
            <a:endParaRPr lang="en-GB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ADA6129-8926-96BD-1A2B-4E12C95C8A6F}"/>
              </a:ext>
            </a:extLst>
          </p:cNvPr>
          <p:cNvSpPr/>
          <p:nvPr/>
        </p:nvSpPr>
        <p:spPr>
          <a:xfrm>
            <a:off x="9464741" y="182644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36342FC-7E5D-ADA1-1C35-9A4A3A39F83C}"/>
              </a:ext>
            </a:extLst>
          </p:cNvPr>
          <p:cNvSpPr txBox="1"/>
          <p:nvPr/>
        </p:nvSpPr>
        <p:spPr>
          <a:xfrm>
            <a:off x="9181812" y="144064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Nov, 24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90989FB-CBA1-C5EF-EB77-7CA1A815BC16}"/>
              </a:ext>
            </a:extLst>
          </p:cNvPr>
          <p:cNvCxnSpPr>
            <a:stCxn id="43" idx="4"/>
          </p:cNvCxnSpPr>
          <p:nvPr/>
        </p:nvCxnSpPr>
        <p:spPr>
          <a:xfrm>
            <a:off x="9574279" y="2045517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68EFBFCF-F849-3DBA-961B-DF9B0814D7D6}"/>
              </a:ext>
            </a:extLst>
          </p:cNvPr>
          <p:cNvSpPr/>
          <p:nvPr/>
        </p:nvSpPr>
        <p:spPr>
          <a:xfrm>
            <a:off x="9464739" y="285957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CBAC352-EB15-94F9-A1F4-3D411196D057}"/>
              </a:ext>
            </a:extLst>
          </p:cNvPr>
          <p:cNvSpPr txBox="1"/>
          <p:nvPr/>
        </p:nvSpPr>
        <p:spPr>
          <a:xfrm>
            <a:off x="9110056" y="2631433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#131</a:t>
            </a:r>
            <a:endParaRPr lang="en-GB" sz="1200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422A9C4-77B1-1836-8A9A-A32CC88DA87B}"/>
              </a:ext>
            </a:extLst>
          </p:cNvPr>
          <p:cNvSpPr/>
          <p:nvPr/>
        </p:nvSpPr>
        <p:spPr>
          <a:xfrm>
            <a:off x="10468257" y="184386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DA514FC-813C-E255-91EB-A1AD34946D82}"/>
              </a:ext>
            </a:extLst>
          </p:cNvPr>
          <p:cNvCxnSpPr>
            <a:stCxn id="48" idx="4"/>
          </p:cNvCxnSpPr>
          <p:nvPr/>
        </p:nvCxnSpPr>
        <p:spPr>
          <a:xfrm>
            <a:off x="10577795" y="2062935"/>
            <a:ext cx="0" cy="4442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58FEC967-18FB-FEA4-837B-12DADF01BC84}"/>
              </a:ext>
            </a:extLst>
          </p:cNvPr>
          <p:cNvSpPr txBox="1"/>
          <p:nvPr/>
        </p:nvSpPr>
        <p:spPr>
          <a:xfrm>
            <a:off x="1554979" y="3280071"/>
            <a:ext cx="3916460" cy="40011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Document existing formats &amp; </a:t>
            </a:r>
            <a:br>
              <a:rPr lang="en-US" sz="1000" dirty="0"/>
            </a:br>
            <a:r>
              <a:rPr lang="en-US" sz="1000" dirty="0"/>
              <a:t>identify standardization needs</a:t>
            </a:r>
            <a:endParaRPr lang="en-GB" sz="1000" dirty="0"/>
          </a:p>
        </p:txBody>
      </p:sp>
      <p:sp>
        <p:nvSpPr>
          <p:cNvPr id="55" name="Right Arrow 54">
            <a:extLst>
              <a:ext uri="{FF2B5EF4-FFF2-40B4-BE49-F238E27FC236}">
                <a16:creationId xmlns:a16="http://schemas.microsoft.com/office/drawing/2014/main" id="{A7EC80CC-1B9B-C9E5-EF96-CAEBABDBFC64}"/>
              </a:ext>
            </a:extLst>
          </p:cNvPr>
          <p:cNvSpPr/>
          <p:nvPr/>
        </p:nvSpPr>
        <p:spPr>
          <a:xfrm>
            <a:off x="939621" y="2238618"/>
            <a:ext cx="10124902" cy="37407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DFEB6EF-C0BB-EBB6-6411-D75D1F45370A}"/>
              </a:ext>
            </a:extLst>
          </p:cNvPr>
          <p:cNvSpPr txBox="1"/>
          <p:nvPr/>
        </p:nvSpPr>
        <p:spPr>
          <a:xfrm>
            <a:off x="218005" y="2261531"/>
            <a:ext cx="343812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SA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9C2594E-C3DC-0DEE-70E9-03D19590E3D5}"/>
              </a:ext>
            </a:extLst>
          </p:cNvPr>
          <p:cNvSpPr/>
          <p:nvPr/>
        </p:nvSpPr>
        <p:spPr>
          <a:xfrm>
            <a:off x="1433463" y="2316116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AED6E4-2595-B640-7680-19EF20E0D5E1}"/>
              </a:ext>
            </a:extLst>
          </p:cNvPr>
          <p:cNvSpPr txBox="1"/>
          <p:nvPr/>
        </p:nvSpPr>
        <p:spPr>
          <a:xfrm>
            <a:off x="1050118" y="207010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#102</a:t>
            </a:r>
            <a:endParaRPr lang="en-GB" sz="1200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6477407-3348-41BC-541C-173F7B28F756}"/>
              </a:ext>
            </a:extLst>
          </p:cNvPr>
          <p:cNvSpPr/>
          <p:nvPr/>
        </p:nvSpPr>
        <p:spPr>
          <a:xfrm>
            <a:off x="3820987" y="2310076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7895FB4-3C32-ED8E-19B9-2D991DC79D63}"/>
              </a:ext>
            </a:extLst>
          </p:cNvPr>
          <p:cNvSpPr txBox="1"/>
          <p:nvPr/>
        </p:nvSpPr>
        <p:spPr>
          <a:xfrm>
            <a:off x="3437642" y="206406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#103</a:t>
            </a:r>
            <a:endParaRPr lang="en-GB" sz="1200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F57BD18-DF34-3868-01A7-34FF0567BD6D}"/>
              </a:ext>
            </a:extLst>
          </p:cNvPr>
          <p:cNvSpPr/>
          <p:nvPr/>
        </p:nvSpPr>
        <p:spPr>
          <a:xfrm>
            <a:off x="6807466" y="1847024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17DAF40-CE99-C15E-E809-EA5F935F4347}"/>
              </a:ext>
            </a:extLst>
          </p:cNvPr>
          <p:cNvSpPr txBox="1"/>
          <p:nvPr/>
        </p:nvSpPr>
        <p:spPr>
          <a:xfrm>
            <a:off x="6523392" y="1443903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Jun, 24</a:t>
            </a:r>
            <a:endParaRPr lang="en-GB" sz="1200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9EB82A4-255E-554E-DA7B-5EDC0993928F}"/>
              </a:ext>
            </a:extLst>
          </p:cNvPr>
          <p:cNvSpPr/>
          <p:nvPr/>
        </p:nvSpPr>
        <p:spPr>
          <a:xfrm>
            <a:off x="6815827" y="2312871"/>
            <a:ext cx="202353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1A9B0AC-D617-7906-D446-9A90BCD4BD43}"/>
              </a:ext>
            </a:extLst>
          </p:cNvPr>
          <p:cNvSpPr txBox="1"/>
          <p:nvPr/>
        </p:nvSpPr>
        <p:spPr>
          <a:xfrm>
            <a:off x="6460436" y="2066855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dirty="0"/>
              <a:t>#104</a:t>
            </a:r>
            <a:endParaRPr lang="en-GB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7719BC5-A356-8FD7-9B6A-112D5B6F9A21}"/>
              </a:ext>
            </a:extLst>
          </p:cNvPr>
          <p:cNvSpPr/>
          <p:nvPr/>
        </p:nvSpPr>
        <p:spPr>
          <a:xfrm>
            <a:off x="8695081" y="1836454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368A1A3-C910-6802-720E-ECE84427ABBD}"/>
              </a:ext>
            </a:extLst>
          </p:cNvPr>
          <p:cNvSpPr txBox="1"/>
          <p:nvPr/>
        </p:nvSpPr>
        <p:spPr>
          <a:xfrm>
            <a:off x="8412152" y="1450658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Sep, 24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3D72D57-C6CB-528F-7625-2A499EC7701E}"/>
              </a:ext>
            </a:extLst>
          </p:cNvPr>
          <p:cNvCxnSpPr>
            <a:stCxn id="65" idx="4"/>
          </p:cNvCxnSpPr>
          <p:nvPr/>
        </p:nvCxnSpPr>
        <p:spPr>
          <a:xfrm>
            <a:off x="8804619" y="2055529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4A3146C3-4CB0-F88A-8895-0B68A084BFF9}"/>
              </a:ext>
            </a:extLst>
          </p:cNvPr>
          <p:cNvSpPr/>
          <p:nvPr/>
        </p:nvSpPr>
        <p:spPr>
          <a:xfrm>
            <a:off x="8695450" y="2307370"/>
            <a:ext cx="202353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130E45-5FB6-89A8-1BCF-A2B78321B714}"/>
              </a:ext>
            </a:extLst>
          </p:cNvPr>
          <p:cNvSpPr txBox="1"/>
          <p:nvPr/>
        </p:nvSpPr>
        <p:spPr>
          <a:xfrm>
            <a:off x="8340059" y="2061354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#105</a:t>
            </a:r>
            <a:endParaRPr lang="en-GB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5E3A372-2510-31C8-3180-F48C2D96AA8F}"/>
              </a:ext>
            </a:extLst>
          </p:cNvPr>
          <p:cNvSpPr txBox="1"/>
          <p:nvPr/>
        </p:nvSpPr>
        <p:spPr>
          <a:xfrm>
            <a:off x="1531617" y="5769865"/>
            <a:ext cx="9046165" cy="3693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1800" dirty="0"/>
              <a:t>MPEG, VRM, MSF, …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6F2D43F-78BB-05CD-448E-9892BC5A8A4B}"/>
              </a:ext>
            </a:extLst>
          </p:cNvPr>
          <p:cNvSpPr txBox="1"/>
          <p:nvPr/>
        </p:nvSpPr>
        <p:spPr>
          <a:xfrm>
            <a:off x="359876" y="5859325"/>
            <a:ext cx="1138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External SDOs</a:t>
            </a:r>
            <a:endParaRPr lang="en-GB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0DD7EA9-E901-EAC5-2A79-4EA9FCE92161}"/>
              </a:ext>
            </a:extLst>
          </p:cNvPr>
          <p:cNvSpPr txBox="1"/>
          <p:nvPr/>
        </p:nvSpPr>
        <p:spPr>
          <a:xfrm>
            <a:off x="493191" y="3937372"/>
            <a:ext cx="634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SA4</a:t>
            </a:r>
            <a:endParaRPr lang="en-GB" dirty="0"/>
          </a:p>
        </p:txBody>
      </p:sp>
      <p:cxnSp>
        <p:nvCxnSpPr>
          <p:cNvPr id="84" name="Curved Connector 83">
            <a:extLst>
              <a:ext uri="{FF2B5EF4-FFF2-40B4-BE49-F238E27FC236}">
                <a16:creationId xmlns:a16="http://schemas.microsoft.com/office/drawing/2014/main" id="{28C35052-451F-D1DC-C78B-D49CB589923C}"/>
              </a:ext>
            </a:extLst>
          </p:cNvPr>
          <p:cNvCxnSpPr>
            <a:cxnSpLocks/>
            <a:stCxn id="71" idx="0"/>
            <a:endCxn id="52" idx="2"/>
          </p:cNvCxnSpPr>
          <p:nvPr/>
        </p:nvCxnSpPr>
        <p:spPr>
          <a:xfrm rot="16200000" flipV="1">
            <a:off x="3739113" y="3454277"/>
            <a:ext cx="2089684" cy="254149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214C215-F9AA-479D-1504-88C43C21834B}"/>
              </a:ext>
            </a:extLst>
          </p:cNvPr>
          <p:cNvSpPr txBox="1"/>
          <p:nvPr/>
        </p:nvSpPr>
        <p:spPr>
          <a:xfrm>
            <a:off x="3299030" y="1311459"/>
            <a:ext cx="124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sz="1200" dirty="0"/>
              <a:t>(End of Re</a:t>
            </a:r>
            <a:r>
              <a:rPr lang="en-GB" sz="1200" dirty="0"/>
              <a:t>l.18)</a:t>
            </a:r>
            <a:endParaRPr lang="en-US" sz="1200" dirty="0"/>
          </a:p>
          <a:p>
            <a:pPr algn="ctr" latinLnBrk="0"/>
            <a:r>
              <a:rPr lang="en-US" sz="1200" dirty="0"/>
              <a:t>Mar, 24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5966A9E-A963-85C3-EC48-BFD1D8E16A7E}"/>
              </a:ext>
            </a:extLst>
          </p:cNvPr>
          <p:cNvSpPr txBox="1"/>
          <p:nvPr/>
        </p:nvSpPr>
        <p:spPr>
          <a:xfrm>
            <a:off x="10083285" y="1357701"/>
            <a:ext cx="1225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sz="1200" dirty="0"/>
              <a:t>End of Rel.19</a:t>
            </a:r>
          </a:p>
          <a:p>
            <a:pPr algn="ctr" latinLnBrk="0"/>
            <a:r>
              <a:rPr lang="en-US" sz="1200" dirty="0"/>
              <a:t>Dec, 25</a:t>
            </a:r>
            <a:endParaRPr lang="en-GB" sz="1200" dirty="0"/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FD34C44-0A5B-A9EF-EA85-0C72E40FFCA5}"/>
              </a:ext>
            </a:extLst>
          </p:cNvPr>
          <p:cNvCxnSpPr>
            <a:cxnSpLocks/>
          </p:cNvCxnSpPr>
          <p:nvPr/>
        </p:nvCxnSpPr>
        <p:spPr>
          <a:xfrm>
            <a:off x="9809959" y="1657600"/>
            <a:ext cx="546652" cy="0"/>
          </a:xfrm>
          <a:prstGeom prst="straightConnector1">
            <a:avLst/>
          </a:prstGeom>
          <a:ln w="57150" cap="rnd">
            <a:solidFill>
              <a:schemeClr val="bg2"/>
            </a:solidFill>
            <a:prstDash val="sysDash"/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CDA41871-13BA-96A7-3F52-B6808F39E90B}"/>
              </a:ext>
            </a:extLst>
          </p:cNvPr>
          <p:cNvSpPr txBox="1"/>
          <p:nvPr/>
        </p:nvSpPr>
        <p:spPr>
          <a:xfrm>
            <a:off x="3930524" y="3716243"/>
            <a:ext cx="5813369" cy="55399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Address 5G system integration:</a:t>
            </a:r>
            <a:br>
              <a:rPr lang="en-US" sz="1000" dirty="0"/>
            </a:br>
            <a:r>
              <a:rPr lang="en-US" sz="1000" dirty="0"/>
              <a:t>traffic characteristics, security and privacy aspects, 5G Media architecture and procedure extensions, </a:t>
            </a:r>
            <a:br>
              <a:rPr lang="en-US" sz="1000" dirty="0"/>
            </a:br>
            <a:r>
              <a:rPr lang="en-US" sz="1000" dirty="0"/>
              <a:t>address any other SA1 requirements</a:t>
            </a:r>
            <a:endParaRPr lang="en-GB" sz="10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C9A46FF9-EF8A-09F0-1C09-A2B896E66531}"/>
              </a:ext>
            </a:extLst>
          </p:cNvPr>
          <p:cNvSpPr txBox="1"/>
          <p:nvPr/>
        </p:nvSpPr>
        <p:spPr>
          <a:xfrm>
            <a:off x="5943098" y="4306138"/>
            <a:ext cx="3866860" cy="40011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Study and recommend </a:t>
            </a:r>
            <a:br>
              <a:rPr lang="en-US" sz="1000" dirty="0"/>
            </a:br>
            <a:r>
              <a:rPr lang="en-US" sz="1000" dirty="0"/>
              <a:t>IOP format</a:t>
            </a:r>
            <a:endParaRPr lang="en-GB" sz="1000" dirty="0"/>
          </a:p>
        </p:txBody>
      </p:sp>
      <p:sp>
        <p:nvSpPr>
          <p:cNvPr id="96" name="Left Brace 95">
            <a:extLst>
              <a:ext uri="{FF2B5EF4-FFF2-40B4-BE49-F238E27FC236}">
                <a16:creationId xmlns:a16="http://schemas.microsoft.com/office/drawing/2014/main" id="{C450C1AA-44BD-1DCE-6061-1CAFBDF27857}"/>
              </a:ext>
            </a:extLst>
          </p:cNvPr>
          <p:cNvSpPr/>
          <p:nvPr/>
        </p:nvSpPr>
        <p:spPr>
          <a:xfrm>
            <a:off x="1153310" y="3280071"/>
            <a:ext cx="397020" cy="2046165"/>
          </a:xfrm>
          <a:prstGeom prst="leftBrac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3CBEECF-12FF-47A1-7343-4409BEA65D53}"/>
              </a:ext>
            </a:extLst>
          </p:cNvPr>
          <p:cNvSpPr txBox="1"/>
          <p:nvPr/>
        </p:nvSpPr>
        <p:spPr>
          <a:xfrm>
            <a:off x="9782251" y="4734539"/>
            <a:ext cx="795544" cy="55399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Rel-19 Normative Work</a:t>
            </a:r>
            <a:endParaRPr lang="en-GB" sz="1000" dirty="0"/>
          </a:p>
        </p:txBody>
      </p:sp>
      <p:cxnSp>
        <p:nvCxnSpPr>
          <p:cNvPr id="101" name="Curved Connector 100">
            <a:extLst>
              <a:ext uri="{FF2B5EF4-FFF2-40B4-BE49-F238E27FC236}">
                <a16:creationId xmlns:a16="http://schemas.microsoft.com/office/drawing/2014/main" id="{782FF817-7E04-BC89-EC1F-B1F00BCB9EA9}"/>
              </a:ext>
            </a:extLst>
          </p:cNvPr>
          <p:cNvCxnSpPr>
            <a:cxnSpLocks/>
            <a:stCxn id="71" idx="0"/>
            <a:endCxn id="95" idx="2"/>
          </p:cNvCxnSpPr>
          <p:nvPr/>
        </p:nvCxnSpPr>
        <p:spPr>
          <a:xfrm rot="5400000" flipH="1" flipV="1">
            <a:off x="6433806" y="4327143"/>
            <a:ext cx="1063617" cy="1821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103">
            <a:extLst>
              <a:ext uri="{FF2B5EF4-FFF2-40B4-BE49-F238E27FC236}">
                <a16:creationId xmlns:a16="http://schemas.microsoft.com/office/drawing/2014/main" id="{2354C597-CE85-1731-76C7-588F86C4A310}"/>
              </a:ext>
            </a:extLst>
          </p:cNvPr>
          <p:cNvCxnSpPr>
            <a:cxnSpLocks/>
            <a:stCxn id="71" idx="0"/>
            <a:endCxn id="97" idx="2"/>
          </p:cNvCxnSpPr>
          <p:nvPr/>
        </p:nvCxnSpPr>
        <p:spPr>
          <a:xfrm rot="5400000" flipH="1" flipV="1">
            <a:off x="7876697" y="3466540"/>
            <a:ext cx="481328" cy="412532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9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A002FF-2BA8-FA84-A260-DD56E80F8F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8B4535-A1ED-C8DB-B1F2-44549C2F0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en-US" dirty="0"/>
              <a:t>Rel-18 and Rel-19 Planning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0ADE5F-3BEE-A5B3-783E-CA088B9CD31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It is rather unlikely that FS_AVATAR will conclude in Rel-18</a:t>
            </a:r>
          </a:p>
          <a:p>
            <a:r>
              <a:rPr lang="en-US" dirty="0"/>
              <a:t>Study would automatically continue in Rel-19</a:t>
            </a:r>
          </a:p>
          <a:p>
            <a:r>
              <a:rPr lang="en-US" dirty="0"/>
              <a:t>Focus of the study should be on the following points:</a:t>
            </a:r>
          </a:p>
          <a:p>
            <a:pPr lvl="1"/>
            <a:r>
              <a:rPr lang="en-US" dirty="0"/>
              <a:t>Document existing Avatar representations and formats</a:t>
            </a:r>
          </a:p>
          <a:p>
            <a:pPr lvl="1"/>
            <a:r>
              <a:rPr lang="en-US" dirty="0"/>
              <a:t>Identify base representation for interoperability based on existing standardized formats</a:t>
            </a:r>
          </a:p>
          <a:p>
            <a:pPr lvl="1"/>
            <a:r>
              <a:rPr lang="en-US" dirty="0"/>
              <a:t>Study integration in 5G with all its aspects: traffic characteristics, procedures, signaling, privacy and security, …</a:t>
            </a:r>
          </a:p>
          <a:p>
            <a:r>
              <a:rPr lang="en-US" dirty="0"/>
              <a:t>After study concludes</a:t>
            </a:r>
          </a:p>
          <a:p>
            <a:pPr lvl="1"/>
            <a:r>
              <a:rPr lang="en-US" dirty="0"/>
              <a:t>Define a narrow scope work item to add Avatar representation for a selected set of media services (such as IBACS)</a:t>
            </a:r>
          </a:p>
          <a:p>
            <a:r>
              <a:rPr lang="en-US" dirty="0">
                <a:solidFill>
                  <a:srgbClr val="FF0000"/>
                </a:solidFill>
              </a:rPr>
              <a:t>RISK FACTOR: </a:t>
            </a:r>
          </a:p>
          <a:p>
            <a:pPr lvl="1"/>
            <a:r>
              <a:rPr lang="en-US" dirty="0"/>
              <a:t>No suitable standardized IOP representation format can be identified/agreed on</a:t>
            </a:r>
          </a:p>
          <a:p>
            <a:pPr lvl="1"/>
            <a:r>
              <a:rPr lang="en-US" dirty="0"/>
              <a:t>Mitigation: work with related SDOs to address 3GPP’s requirements</a:t>
            </a:r>
          </a:p>
          <a:p>
            <a:pPr lvl="1"/>
            <a:r>
              <a:rPr lang="en-US" dirty="0"/>
              <a:t>Impact: might result in delays to the study/normative work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5332E34-A690-ADB1-6029-1A869CEF59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 Corporate Public Template - May2022</Template>
  <TotalTime>38</TotalTime>
  <Words>258</Words>
  <Application>Microsoft Macintosh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Microsoft Sans Serif</vt:lpstr>
      <vt:lpstr>Qualcomm Next Thin</vt:lpstr>
      <vt:lpstr>Qualcomm Corporate Public Template - May2022</vt:lpstr>
      <vt:lpstr>FS_AVATAR Planning</vt:lpstr>
      <vt:lpstr>FS_AVATAR Roadmap</vt:lpstr>
      <vt:lpstr>Rel-18 and Rel-19 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FS_AVATAR Planning</dc:title>
  <dc:creator>Imed Bouazizi</dc:creator>
  <cp:lastModifiedBy>Imed Bouazizi</cp:lastModifiedBy>
  <cp:revision>2</cp:revision>
  <dcterms:created xsi:type="dcterms:W3CDTF">2023-12-17T08:34:16Z</dcterms:created>
  <dcterms:modified xsi:type="dcterms:W3CDTF">2023-12-17T09:13:03Z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</Properties>
</file>