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slideLayouts/slideLayout22.xml" ContentType="application/vnd.openxmlformats-officedocument.presentationml.slideLayout+xml"/>
  <Override PartName="/ppt/theme/theme9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11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  <p:sldMasterId id="2147483732" r:id="rId12"/>
    <p:sldMasterId id="2147483735" r:id="rId13"/>
    <p:sldMasterId id="2147483742" r:id="rId14"/>
    <p:sldMasterId id="2147483744" r:id="rId15"/>
    <p:sldMasterId id="2147483758" r:id="rId16"/>
    <p:sldMasterId id="2147483763" r:id="rId17"/>
    <p:sldMasterId id="2147483777" r:id="rId18"/>
  </p:sldMasterIdLst>
  <p:notesMasterIdLst>
    <p:notesMasterId r:id="rId70"/>
  </p:notesMasterIdLst>
  <p:handoutMasterIdLst>
    <p:handoutMasterId r:id="rId71"/>
  </p:handoutMasterIdLst>
  <p:sldIdLst>
    <p:sldId id="2147473307" r:id="rId19"/>
    <p:sldId id="2147473584" r:id="rId20"/>
    <p:sldId id="2147473634" r:id="rId21"/>
    <p:sldId id="2147473640" r:id="rId22"/>
    <p:sldId id="2147473641" r:id="rId23"/>
    <p:sldId id="2147473642" r:id="rId24"/>
    <p:sldId id="2147473667" r:id="rId25"/>
    <p:sldId id="2147473633" r:id="rId26"/>
    <p:sldId id="2147473643" r:id="rId27"/>
    <p:sldId id="2147473644" r:id="rId28"/>
    <p:sldId id="2147473645" r:id="rId29"/>
    <p:sldId id="2147473668" r:id="rId30"/>
    <p:sldId id="2147473646" r:id="rId31"/>
    <p:sldId id="2147473647" r:id="rId32"/>
    <p:sldId id="2147473648" r:id="rId33"/>
    <p:sldId id="2147473649" r:id="rId34"/>
    <p:sldId id="2147473669" r:id="rId35"/>
    <p:sldId id="2147473681" r:id="rId36"/>
    <p:sldId id="2147473636" r:id="rId37"/>
    <p:sldId id="2147473637" r:id="rId38"/>
    <p:sldId id="2147473650" r:id="rId39"/>
    <p:sldId id="2147473652" r:id="rId40"/>
    <p:sldId id="2147473670" r:id="rId41"/>
    <p:sldId id="2147473678" r:id="rId42"/>
    <p:sldId id="2147473638" r:id="rId43"/>
    <p:sldId id="2147473653" r:id="rId44"/>
    <p:sldId id="2147473654" r:id="rId45"/>
    <p:sldId id="2147473655" r:id="rId46"/>
    <p:sldId id="2147473671" r:id="rId47"/>
    <p:sldId id="2147473677" r:id="rId48"/>
    <p:sldId id="2147473639" r:id="rId49"/>
    <p:sldId id="2147473656" r:id="rId50"/>
    <p:sldId id="2147473657" r:id="rId51"/>
    <p:sldId id="2147473658" r:id="rId52"/>
    <p:sldId id="2147473672" r:id="rId53"/>
    <p:sldId id="2147473673" r:id="rId54"/>
    <p:sldId id="2147473676" r:id="rId55"/>
    <p:sldId id="2147473659" r:id="rId56"/>
    <p:sldId id="2147473660" r:id="rId57"/>
    <p:sldId id="2147473666" r:id="rId58"/>
    <p:sldId id="2147473661" r:id="rId59"/>
    <p:sldId id="2147473662" r:id="rId60"/>
    <p:sldId id="2147473663" r:id="rId61"/>
    <p:sldId id="2147473679" r:id="rId62"/>
    <p:sldId id="2147473664" r:id="rId63"/>
    <p:sldId id="2147473665" r:id="rId64"/>
    <p:sldId id="2147473682" r:id="rId65"/>
    <p:sldId id="2147473680" r:id="rId66"/>
    <p:sldId id="2147473570" r:id="rId67"/>
    <p:sldId id="2147473557" r:id="rId68"/>
    <p:sldId id="2147473308" r:id="rId6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EE2FF02-C880-51D8-CC98-D43A8CD44827}" name="Zexian Li (Nokia)" initials="ZL(" userId="S::zexian.li@nokia-bell-labs.com::cd1b44cc-b651-4ffd-9fd3-102d1e94219c" providerId="AD"/>
  <p188:author id="{79EE7718-00C0-CE98-DF07-2AE881E003AE}" name="Baran Elmali (Nokia)" initials="B(" userId="S::baran.elmali@nokia.com::0ac2587f-d571-46eb-a00b-3a3e4d56e1d4" providerId="AD"/>
  <p188:author id="{94E563FC-60AB-6413-5E27-EB2E5CAD772C}" name="Christian Mannweiler (Nokia)" initials="CM(" userId="S::christian.mannweiler@nokia.com::8a0212c3-ce86-479c-8992-cb7757b79a2d" providerId="AD"/>
  <p188:author id="{924E56FD-6643-052B-0762-8A8D5F36C63B}" name="Shehzad Ashraf (Nokia)" initials="SA(" userId="S::shehzad.ashraf@nokia.com::32ca81fd-a4bf-4453-8631-8e030445a68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154"/>
    <a:srgbClr val="FFFB00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1" autoAdjust="0"/>
    <p:restoredTop sz="86383" autoAdjust="0"/>
  </p:normalViewPr>
  <p:slideViewPr>
    <p:cSldViewPr snapToGrid="0">
      <p:cViewPr>
        <p:scale>
          <a:sx n="100" d="100"/>
          <a:sy n="100" d="100"/>
        </p:scale>
        <p:origin x="293" y="-154"/>
      </p:cViewPr>
      <p:guideLst/>
    </p:cSldViewPr>
  </p:slideViewPr>
  <p:outlineViewPr>
    <p:cViewPr>
      <p:scale>
        <a:sx n="33" d="100"/>
        <a:sy n="33" d="100"/>
      </p:scale>
      <p:origin x="0" y="-13507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7685"/>
    </p:cViewPr>
  </p:sorterViewPr>
  <p:notesViewPr>
    <p:cSldViewPr snapToGrid="0">
      <p:cViewPr varScale="1">
        <p:scale>
          <a:sx n="61" d="100"/>
          <a:sy n="61" d="100"/>
        </p:scale>
        <p:origin x="3168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8.xml"/><Relationship Id="rId21" Type="http://schemas.openxmlformats.org/officeDocument/2006/relationships/slide" Target="slides/slide3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16" Type="http://schemas.openxmlformats.org/officeDocument/2006/relationships/slideMaster" Target="slideMasters/slideMaster1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theme" Target="theme/theme1.xml"/><Relationship Id="rId5" Type="http://schemas.openxmlformats.org/officeDocument/2006/relationships/customXml" Target="../customXml/item5.xml"/><Relationship Id="rId61" Type="http://schemas.openxmlformats.org/officeDocument/2006/relationships/slide" Target="slides/slide43.xml"/><Relationship Id="rId19" Type="http://schemas.openxmlformats.org/officeDocument/2006/relationships/slide" Target="slides/slide1.xml"/><Relationship Id="rId14" Type="http://schemas.openxmlformats.org/officeDocument/2006/relationships/slideMaster" Target="slideMasters/slideMaster9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microsoft.com/office/2018/10/relationships/authors" Target="authors.xml"/><Relationship Id="rId8" Type="http://schemas.openxmlformats.org/officeDocument/2006/relationships/slideMaster" Target="slideMasters/slideMaster3.xml"/><Relationship Id="rId51" Type="http://schemas.openxmlformats.org/officeDocument/2006/relationships/slide" Target="slides/slide33.xml"/><Relationship Id="rId72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7.xml"/><Relationship Id="rId17" Type="http://schemas.openxmlformats.org/officeDocument/2006/relationships/slideMaster" Target="slideMasters/slideMaster12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5" Type="http://schemas.openxmlformats.org/officeDocument/2006/relationships/slideMaster" Target="slideMasters/slideMaster10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10" Type="http://schemas.openxmlformats.org/officeDocument/2006/relationships/slideMaster" Target="slideMasters/slideMaster5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3" Type="http://schemas.openxmlformats.org/officeDocument/2006/relationships/slideMaster" Target="slideMasters/slideMaster8.xml"/><Relationship Id="rId18" Type="http://schemas.openxmlformats.org/officeDocument/2006/relationships/slideMaster" Target="slideMasters/slideMaster13.xml"/><Relationship Id="rId39" Type="http://schemas.openxmlformats.org/officeDocument/2006/relationships/slide" Target="slides/slide21.xml"/><Relationship Id="rId34" Type="http://schemas.openxmlformats.org/officeDocument/2006/relationships/slide" Target="slides/slide16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76" Type="http://schemas.microsoft.com/office/2016/11/relationships/changesInfo" Target="changesInfos/changesInfo1.xml"/><Relationship Id="rId7" Type="http://schemas.openxmlformats.org/officeDocument/2006/relationships/slideMaster" Target="slideMasters/slideMaster2.xml"/><Relationship Id="rId71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garaja Rao (Nokia)" userId="58cd2c04-d0a7-4f01-a4a5-a12f674cadd5" providerId="ADAL" clId="{3954CF76-BD34-4BE7-92BE-491ADED7A03B}"/>
    <pc:docChg chg="custSel modSld">
      <pc:chgData name="Nagaraja Rao (Nokia)" userId="58cd2c04-d0a7-4f01-a4a5-a12f674cadd5" providerId="ADAL" clId="{3954CF76-BD34-4BE7-92BE-491ADED7A03B}" dt="2026-01-23T00:35:38.207" v="3" actId="14100"/>
      <pc:docMkLst>
        <pc:docMk/>
      </pc:docMkLst>
      <pc:sldChg chg="addSp delSp modSp mod">
        <pc:chgData name="Nagaraja Rao (Nokia)" userId="58cd2c04-d0a7-4f01-a4a5-a12f674cadd5" providerId="ADAL" clId="{3954CF76-BD34-4BE7-92BE-491ADED7A03B}" dt="2026-01-23T00:35:38.207" v="3" actId="14100"/>
        <pc:sldMkLst>
          <pc:docMk/>
          <pc:sldMk cId="3923394383" sldId="2147473673"/>
        </pc:sldMkLst>
        <pc:picChg chg="add mod">
          <ac:chgData name="Nagaraja Rao (Nokia)" userId="58cd2c04-d0a7-4f01-a4a5-a12f674cadd5" providerId="ADAL" clId="{3954CF76-BD34-4BE7-92BE-491ADED7A03B}" dt="2026-01-23T00:35:38.207" v="3" actId="14100"/>
          <ac:picMkLst>
            <pc:docMk/>
            <pc:sldMk cId="3923394383" sldId="2147473673"/>
            <ac:picMk id="4" creationId="{33C16468-81A8-DE0A-8C0C-8D7ED7C53DC7}"/>
          </ac:picMkLst>
        </pc:picChg>
        <pc:picChg chg="del">
          <ac:chgData name="Nagaraja Rao (Nokia)" userId="58cd2c04-d0a7-4f01-a4a5-a12f674cadd5" providerId="ADAL" clId="{3954CF76-BD34-4BE7-92BE-491ADED7A03B}" dt="2026-01-23T00:35:30.419" v="0" actId="478"/>
          <ac:picMkLst>
            <pc:docMk/>
            <pc:sldMk cId="3923394383" sldId="2147473673"/>
            <ac:picMk id="6" creationId="{07E1D580-C53D-0174-0470-58BEBAED846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0A2F231-7300-1868-6549-04BF0862C5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1D0A5C-7053-0826-6229-F5C4CC14F8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03692-9617-4541-A5FD-6721C6E399D4}" type="datetimeFigureOut">
              <a:rPr lang="en-US" smtClean="0"/>
              <a:t>1/22/2026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E8DE70-116D-1ED1-F52A-79F57EF5C40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39ADFD-04D9-5A69-CA78-B1D20DC450E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A0E67-C17C-4493-BCD9-4FFEDD352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3857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153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444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7377E-6F8C-9599-645E-0AF4AB8BAD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28595F-2F78-BB24-BC23-D5C83015D8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84506D-8898-53FC-9AB5-ACB11A992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75FFD0-725E-0F3D-2033-811BEBFAA1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582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3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2.sv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2.sv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7.sv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17.svg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22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22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22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9.svg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3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3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3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1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3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64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57604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625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015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392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0748413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Nokia internal use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25550956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26169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521594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4565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227568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881739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588875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740504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20445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20549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Nokia internal use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8783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Internal use only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281482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9988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957438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33550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9742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6787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Nokia internal use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55463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77876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910831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45939510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5324275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/>
              <a:t>Click to edit headline</a:t>
            </a:r>
            <a:endParaRPr lang="en-US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1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596273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99569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32260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35471961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Nokia internal use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39119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Internal use only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75365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57C485-AAE3-8CE0-B84B-C83F4093C08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859A18E-2B25-84E1-A6A2-DBBA7C06FBFC}"/>
              </a:ext>
            </a:extLst>
          </p:cNvPr>
          <p:cNvSpPr txBox="1"/>
          <p:nvPr userDrawn="1"/>
        </p:nvSpPr>
        <p:spPr>
          <a:xfrm>
            <a:off x="1455517" y="4793699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75000"/>
                  </a:schemeClr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tx1">
                    <a:lumMod val="75000"/>
                  </a:schemeClr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tx1">
                  <a:lumMod val="75000"/>
                </a:schemeClr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7306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4AA98FC-E577-274F-771E-82560F85DC9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9604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147FFC8-BCFC-9C91-34CB-FA2757B9FCD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09213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9E8CF51-8E48-6828-423E-617B4E1565E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96388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FC902BB-0C0A-0354-8619-93CF785E9CB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4484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04B3FDD-9CA0-11D4-0851-6220AEF722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951906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36F73B2-E419-4B3A-6889-6AD4A8D02A4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66056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53F7E12-5AAE-379F-13F1-075F4E93E97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50069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A124B01-6D4E-ECB8-589F-7F656C99B60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28882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B842875-218D-9D8A-5783-0C33E936FF9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556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C046F9B-D4E9-66C2-A0FB-F251F890F0E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47731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632CA16-E6FF-0535-892D-E7A6EA5DA9E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98073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8535E46A-E1CD-FBD0-4E50-E13A1941008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6755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37A6C1B-66EA-1CDD-A7FD-918E803305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9669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09CB677-B3D7-E9DA-E119-15BB41993F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7858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5AB8AB4-23B8-7C73-D92C-B7E5B59F98F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5444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8639FAC-9B20-0C41-1170-9E53E197BE9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32129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4C81FBE-7963-2BF2-3D08-EB37DCED6F2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822882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9819FF9-0C48-6A68-6BD1-54B1244D681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98029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E60DC6-6861-4B10-B2CD-E60D97CFE2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313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White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3CB7487-BD83-B400-F941-3715EED3EC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6336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62FB6E-4504-FEA1-6B62-6D6CDB0C297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64936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23B30CB-3B0D-6B0D-CAD2-F3DB42C0D06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DE29FB8-E1CD-A09A-DA65-23D272A53711}"/>
              </a:ext>
            </a:extLst>
          </p:cNvPr>
          <p:cNvSpPr txBox="1"/>
          <p:nvPr userDrawn="1"/>
        </p:nvSpPr>
        <p:spPr>
          <a:xfrm>
            <a:off x="6265795" y="4797702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5055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2FEEE1-227F-5289-5CC7-714EBE3E19C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01065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475370D-AE3E-4E75-6FD5-2EE085BAD5A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824AA5D-AE4B-87C1-2F59-21AC8ED936D9}"/>
              </a:ext>
            </a:extLst>
          </p:cNvPr>
          <p:cNvSpPr txBox="1"/>
          <p:nvPr userDrawn="1"/>
        </p:nvSpPr>
        <p:spPr>
          <a:xfrm>
            <a:off x="6426604" y="4797702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926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050AC5B-86A1-B82E-33A3-29360CC407B2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34BCF685-DC13-AA2F-9BC0-DFF597691969}"/>
              </a:ext>
            </a:extLst>
          </p:cNvPr>
          <p:cNvSpPr txBox="1"/>
          <p:nvPr userDrawn="1"/>
        </p:nvSpPr>
        <p:spPr>
          <a:xfrm>
            <a:off x="6265795" y="4803462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tx1">
                    <a:lumMod val="75000"/>
                  </a:schemeClr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tx1">
                    <a:lumMod val="75000"/>
                  </a:schemeClr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tx1">
                  <a:lumMod val="75000"/>
                </a:schemeClr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8978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099940-048D-39BD-037F-46E30610F72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70B8F37-0755-B49D-9A0D-51C6042EF2A5}"/>
              </a:ext>
            </a:extLst>
          </p:cNvPr>
          <p:cNvSpPr txBox="1"/>
          <p:nvPr userDrawn="1"/>
        </p:nvSpPr>
        <p:spPr>
          <a:xfrm>
            <a:off x="1455517" y="4799484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4968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D95AEB-E4CB-54E5-47AE-1837A3D69E9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FC85F76-F696-C167-645D-FF3713F82BA2}"/>
              </a:ext>
            </a:extLst>
          </p:cNvPr>
          <p:cNvSpPr txBox="1"/>
          <p:nvPr userDrawn="1"/>
        </p:nvSpPr>
        <p:spPr>
          <a:xfrm>
            <a:off x="1476948" y="4799484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18971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16A922-B54C-8517-DD07-9374D7BDEB1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DA97E44-201C-7941-D0BF-4993AA749DBC}"/>
              </a:ext>
            </a:extLst>
          </p:cNvPr>
          <p:cNvSpPr txBox="1"/>
          <p:nvPr userDrawn="1"/>
        </p:nvSpPr>
        <p:spPr>
          <a:xfrm>
            <a:off x="1412985" y="4799484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63838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9A58DAC-3B40-1B09-B235-713F491BEE3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1333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01BA8E-8CEA-9FFE-48EB-DEA5A89BB56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9B479A-7743-72DE-56FC-E94932B9B3FA}"/>
              </a:ext>
            </a:extLst>
          </p:cNvPr>
          <p:cNvSpPr txBox="1"/>
          <p:nvPr userDrawn="1"/>
        </p:nvSpPr>
        <p:spPr>
          <a:xfrm>
            <a:off x="1513392" y="4799484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21576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23F4759-EB92-F4D5-2BB3-75D64C3DFED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74357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AF2EFAA-1CC4-492E-B8D1-6EF49CE7A8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A0550B9-0B24-D953-7A9F-CB728C49E19B}"/>
              </a:ext>
            </a:extLst>
          </p:cNvPr>
          <p:cNvSpPr txBox="1"/>
          <p:nvPr userDrawn="1"/>
        </p:nvSpPr>
        <p:spPr>
          <a:xfrm>
            <a:off x="1354699" y="4797702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31057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08E003-2B92-ADF0-377B-757258E2C61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91951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E02048B-6D7A-8D73-C1C4-5B16111F0B3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7F0F7FF-EE8F-96E8-3275-C743B1B72265}"/>
              </a:ext>
            </a:extLst>
          </p:cNvPr>
          <p:cNvSpPr txBox="1"/>
          <p:nvPr userDrawn="1"/>
        </p:nvSpPr>
        <p:spPr>
          <a:xfrm>
            <a:off x="1368763" y="4815052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51965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D8D7E07-AE29-ED03-CA17-E767D394E16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BC6761A-EA90-F784-4B54-AD4D18A6007D}"/>
              </a:ext>
            </a:extLst>
          </p:cNvPr>
          <p:cNvSpPr txBox="1"/>
          <p:nvPr userDrawn="1"/>
        </p:nvSpPr>
        <p:spPr>
          <a:xfrm>
            <a:off x="1412985" y="4816497"/>
            <a:ext cx="10534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chemeClr val="bg1"/>
                </a:solidFill>
                <a:latin typeface="Harlow Solid Italic" pitchFamily="82" charset="0"/>
              </a:rPr>
              <a:t>Drawn by N.</a:t>
            </a:r>
            <a:r>
              <a:rPr lang="en-US" sz="900" baseline="0" dirty="0">
                <a:solidFill>
                  <a:schemeClr val="bg1"/>
                </a:solidFill>
                <a:latin typeface="Harlow Solid Italic" pitchFamily="82" charset="0"/>
              </a:rPr>
              <a:t> Rao</a:t>
            </a:r>
            <a:endParaRPr lang="en-US" sz="900" dirty="0">
              <a:solidFill>
                <a:schemeClr val="bg1"/>
              </a:solidFill>
              <a:latin typeface="Harlow Solid Italic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44138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CB7C389-5A93-054C-1BDF-9FC91FFA20A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478299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FA58081-F274-C081-E890-EFC2A41D5FC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53907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D97333-EA43-6640-585E-B0F0830740B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650691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ED18778-E790-9812-B1F5-0E0F7858DCA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643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 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Nokia internal use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29192D-9BFF-547E-D7E1-AE02B2E78B0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92556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5809219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95832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017091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3662906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429882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7681019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9488908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653292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18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.png"/><Relationship Id="rId5" Type="http://schemas.openxmlformats.org/officeDocument/2006/relationships/theme" Target="../theme/theme11.xml"/><Relationship Id="rId4" Type="http://schemas.openxmlformats.org/officeDocument/2006/relationships/slideLayout" Target="../slideLayouts/slideLayout3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1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slideLayout" Target="../slideLayouts/slideLayout75.xml"/><Relationship Id="rId39" Type="http://schemas.openxmlformats.org/officeDocument/2006/relationships/slideLayout" Target="../slideLayouts/slideLayout88.xml"/><Relationship Id="rId21" Type="http://schemas.openxmlformats.org/officeDocument/2006/relationships/slideLayout" Target="../slideLayouts/slideLayout70.xml"/><Relationship Id="rId34" Type="http://schemas.openxmlformats.org/officeDocument/2006/relationships/slideLayout" Target="../slideLayouts/slideLayout83.xml"/><Relationship Id="rId42" Type="http://schemas.openxmlformats.org/officeDocument/2006/relationships/slideLayout" Target="../slideLayouts/slideLayout91.xml"/><Relationship Id="rId47" Type="http://schemas.openxmlformats.org/officeDocument/2006/relationships/slideLayout" Target="../slideLayouts/slideLayout96.xml"/><Relationship Id="rId50" Type="http://schemas.openxmlformats.org/officeDocument/2006/relationships/slideLayout" Target="../slideLayouts/slideLayout99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9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32" Type="http://schemas.openxmlformats.org/officeDocument/2006/relationships/slideLayout" Target="../slideLayouts/slideLayout81.xml"/><Relationship Id="rId37" Type="http://schemas.openxmlformats.org/officeDocument/2006/relationships/slideLayout" Target="../slideLayouts/slideLayout86.xml"/><Relationship Id="rId40" Type="http://schemas.openxmlformats.org/officeDocument/2006/relationships/slideLayout" Target="../slideLayouts/slideLayout89.xml"/><Relationship Id="rId45" Type="http://schemas.openxmlformats.org/officeDocument/2006/relationships/slideLayout" Target="../slideLayouts/slideLayout94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28" Type="http://schemas.openxmlformats.org/officeDocument/2006/relationships/slideLayout" Target="../slideLayouts/slideLayout77.xml"/><Relationship Id="rId36" Type="http://schemas.openxmlformats.org/officeDocument/2006/relationships/slideLayout" Target="../slideLayouts/slideLayout85.xml"/><Relationship Id="rId49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31" Type="http://schemas.openxmlformats.org/officeDocument/2006/relationships/slideLayout" Target="../slideLayouts/slideLayout80.xml"/><Relationship Id="rId44" Type="http://schemas.openxmlformats.org/officeDocument/2006/relationships/slideLayout" Target="../slideLayouts/slideLayout93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slideLayout" Target="../slideLayouts/slideLayout76.xml"/><Relationship Id="rId30" Type="http://schemas.openxmlformats.org/officeDocument/2006/relationships/slideLayout" Target="../slideLayouts/slideLayout79.xml"/><Relationship Id="rId35" Type="http://schemas.openxmlformats.org/officeDocument/2006/relationships/slideLayout" Target="../slideLayouts/slideLayout84.xml"/><Relationship Id="rId43" Type="http://schemas.openxmlformats.org/officeDocument/2006/relationships/slideLayout" Target="../slideLayouts/slideLayout92.xml"/><Relationship Id="rId48" Type="http://schemas.openxmlformats.org/officeDocument/2006/relationships/slideLayout" Target="../slideLayouts/slideLayout97.xml"/><Relationship Id="rId8" Type="http://schemas.openxmlformats.org/officeDocument/2006/relationships/slideLayout" Target="../slideLayouts/slideLayout57.xml"/><Relationship Id="rId51" Type="http://schemas.openxmlformats.org/officeDocument/2006/relationships/theme" Target="../theme/theme13.xml"/><Relationship Id="rId3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33" Type="http://schemas.openxmlformats.org/officeDocument/2006/relationships/slideLayout" Target="../slideLayouts/slideLayout82.xml"/><Relationship Id="rId38" Type="http://schemas.openxmlformats.org/officeDocument/2006/relationships/slideLayout" Target="../slideLayouts/slideLayout87.xml"/><Relationship Id="rId46" Type="http://schemas.openxmlformats.org/officeDocument/2006/relationships/slideLayout" Target="../slideLayouts/slideLayout95.xml"/><Relationship Id="rId20" Type="http://schemas.openxmlformats.org/officeDocument/2006/relationships/slideLayout" Target="../slideLayouts/slideLayout69.xml"/><Relationship Id="rId41" Type="http://schemas.openxmlformats.org/officeDocument/2006/relationships/slideLayout" Target="../slideLayouts/slideLayout90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sp>
        <p:nvSpPr>
          <p:cNvPr id="8" name="Footer Placeholder 14">
            <a:extLst>
              <a:ext uri="{FF2B5EF4-FFF2-40B4-BE49-F238E27FC236}">
                <a16:creationId xmlns:a16="http://schemas.microsoft.com/office/drawing/2014/main" id="{E3DF0A2F-2CD8-43B1-A3DA-5C89E018A7AC}"/>
              </a:ext>
            </a:extLst>
          </p:cNvPr>
          <p:cNvSpPr txBox="1">
            <a:spLocks/>
          </p:cNvSpPr>
          <p:nvPr userDrawn="1"/>
        </p:nvSpPr>
        <p:spPr>
          <a:xfrm>
            <a:off x="2456400" y="49692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2"/>
                </a:solidFill>
              </a:rPr>
              <a:t>Nokia internal use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77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6" r:id="rId10"/>
    <p:sldLayoutId id="2147483757" r:id="rId1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928486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Nokia internal use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7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928486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Nokia internal use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76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4" r:id="rId10"/>
    <p:sldLayoutId id="2147483775" r:id="rId11"/>
    <p:sldLayoutId id="2147483776" r:id="rId12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0167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  <p:sldLayoutId id="2147483803" r:id="rId26"/>
    <p:sldLayoutId id="2147483804" r:id="rId27"/>
    <p:sldLayoutId id="2147483805" r:id="rId28"/>
    <p:sldLayoutId id="2147483806" r:id="rId29"/>
    <p:sldLayoutId id="2147483807" r:id="rId30"/>
    <p:sldLayoutId id="2147483808" r:id="rId31"/>
    <p:sldLayoutId id="2147483809" r:id="rId32"/>
    <p:sldLayoutId id="2147483810" r:id="rId33"/>
    <p:sldLayoutId id="2147483811" r:id="rId34"/>
    <p:sldLayoutId id="2147483812" r:id="rId35"/>
    <p:sldLayoutId id="2147483813" r:id="rId36"/>
    <p:sldLayoutId id="2147483814" r:id="rId37"/>
    <p:sldLayoutId id="2147483815" r:id="rId38"/>
    <p:sldLayoutId id="2147483816" r:id="rId39"/>
    <p:sldLayoutId id="2147483817" r:id="rId40"/>
    <p:sldLayoutId id="2147483818" r:id="rId41"/>
    <p:sldLayoutId id="2147483819" r:id="rId42"/>
    <p:sldLayoutId id="2147483820" r:id="rId43"/>
    <p:sldLayoutId id="2147483821" r:id="rId44"/>
    <p:sldLayoutId id="2147483822" r:id="rId45"/>
    <p:sldLayoutId id="2147483823" r:id="rId46"/>
    <p:sldLayoutId id="2147483824" r:id="rId47"/>
    <p:sldLayoutId id="2147483825" r:id="rId48"/>
    <p:sldLayoutId id="2147483826" r:id="rId49"/>
    <p:sldLayoutId id="2147483827" r:id="rId50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2026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682" r:id="rId3"/>
    <p:sldLayoutId id="2147483684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94E613-9F09-4BCA-8FA1-3CEB91BF55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Nokia internal 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3317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5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5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5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5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524E3-D60D-4EAD-BC92-23B1F0CF5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54" y="926013"/>
            <a:ext cx="4846125" cy="1901077"/>
          </a:xfrm>
        </p:spPr>
        <p:txBody>
          <a:bodyPr/>
          <a:lstStyle/>
          <a:p>
            <a:r>
              <a:rPr lang="en-US" sz="4800" dirty="0"/>
              <a:t>IMS Data Channel</a:t>
            </a:r>
            <a:br>
              <a:rPr lang="en-US" sz="4800" dirty="0"/>
            </a:br>
            <a:r>
              <a:rPr lang="en-US" sz="4800" dirty="0"/>
              <a:t>(new) </a:t>
            </a:r>
            <a:br>
              <a:rPr lang="en-US" sz="4800" dirty="0"/>
            </a:br>
            <a:r>
              <a:rPr lang="en-US" sz="3200" dirty="0"/>
              <a:t>LI challenges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48FB08-2D0B-4350-8927-25B6D5D593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6817" y="3735531"/>
            <a:ext cx="3909884" cy="590953"/>
          </a:xfrm>
        </p:spPr>
        <p:txBody>
          <a:bodyPr/>
          <a:lstStyle/>
          <a:p>
            <a:r>
              <a:rPr lang="en-US" dirty="0"/>
              <a:t>Nagaraja (Nag) Rao; Nokia</a:t>
            </a:r>
          </a:p>
        </p:txBody>
      </p:sp>
    </p:spTree>
    <p:extLst>
      <p:ext uri="{BB962C8B-B14F-4D97-AF65-F5344CB8AC3E}">
        <p14:creationId xmlns:p14="http://schemas.microsoft.com/office/powerpoint/2010/main" val="1315007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B8832-A5B8-EDE5-270A-FBF02BA0F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78BF927-33F3-7F4A-83DB-BBF8AC5F44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90"/>
            <a:ext cx="8308800" cy="340654"/>
          </a:xfrm>
        </p:spPr>
        <p:txBody>
          <a:bodyPr/>
          <a:lstStyle/>
          <a:p>
            <a:r>
              <a:rPr lang="en-US" dirty="0"/>
              <a:t>MF as an UDP Proxy on the media path of P2P IMS Data Channel  </a:t>
            </a:r>
          </a:p>
          <a:p>
            <a:r>
              <a:rPr lang="en-US" dirty="0"/>
              <a:t>(Protocol stacks)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E0C445-BB9B-A243-FAA3-25ABEF198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647" y="1024466"/>
            <a:ext cx="7314706" cy="3513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62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07510-7358-D5E4-44F0-B1D857118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997B6D-045F-62F4-FDBA-C284EF0DA0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90"/>
            <a:ext cx="8308800" cy="340654"/>
          </a:xfrm>
        </p:spPr>
        <p:txBody>
          <a:bodyPr/>
          <a:lstStyle/>
          <a:p>
            <a:r>
              <a:rPr lang="en-US" dirty="0"/>
              <a:t>MF as an UDP Proxy on the media path of P2P IMS Data Channel  </a:t>
            </a:r>
          </a:p>
          <a:p>
            <a:r>
              <a:rPr lang="en-US" dirty="0"/>
              <a:t>(Topology view)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EB1A34-DC40-F43C-17F4-EEBE77283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1013012"/>
            <a:ext cx="7416800" cy="341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242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C41F9-4D15-9474-0728-9DB9A7634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15B311-822A-D775-E6B6-9798002AAB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49F589-C53B-B4B1-56D4-693DD36190CC}"/>
              </a:ext>
            </a:extLst>
          </p:cNvPr>
          <p:cNvSpPr txBox="1"/>
          <p:nvPr/>
        </p:nvSpPr>
        <p:spPr>
          <a:xfrm>
            <a:off x="417601" y="1485662"/>
            <a:ext cx="8308799" cy="170027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Network provider with LI obligations shall not use MF as an UDP Proxy for P2P IMS Data Channel even at the local UE side of the session. </a:t>
            </a:r>
          </a:p>
        </p:txBody>
      </p:sp>
    </p:spTree>
    <p:extLst>
      <p:ext uri="{BB962C8B-B14F-4D97-AF65-F5344CB8AC3E}">
        <p14:creationId xmlns:p14="http://schemas.microsoft.com/office/powerpoint/2010/main" val="1760781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92FEE-BCF1-4D7A-5CEB-1F57BCF57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C8049-9DE3-D94B-BF74-7216B1D65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5"/>
            <a:ext cx="5368413" cy="2078737"/>
          </a:xfrm>
        </p:spPr>
        <p:txBody>
          <a:bodyPr/>
          <a:lstStyle/>
          <a:p>
            <a:r>
              <a:rPr lang="en-US" dirty="0"/>
              <a:t>Challenge #3</a:t>
            </a:r>
            <a:br>
              <a:rPr lang="en-US" dirty="0"/>
            </a:br>
            <a:r>
              <a:rPr lang="en-US" dirty="0"/>
              <a:t>DC-AS is in third party domain and MF is an UDP Proxy</a:t>
            </a:r>
          </a:p>
        </p:txBody>
      </p:sp>
    </p:spTree>
    <p:extLst>
      <p:ext uri="{BB962C8B-B14F-4D97-AF65-F5344CB8AC3E}">
        <p14:creationId xmlns:p14="http://schemas.microsoft.com/office/powerpoint/2010/main" val="1535475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5BE733-ADC5-6AED-2AD9-73FABD068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AF54BF-536B-C94E-C478-06DF12468B1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DC-AS in third party domain and MF as a UDP Proxy {P2A/A2P, P2A2P IMS DC)</a:t>
            </a:r>
          </a:p>
          <a:p>
            <a:r>
              <a:rPr lang="en-US" sz="2000" dirty="0"/>
              <a:t>(Overview)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2DE8AC-4412-68A3-B425-43AD23C29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24" y="1048871"/>
            <a:ext cx="8743342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875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43037-2291-D89C-59F5-08980D0AB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5780EE2-E8E1-C193-4BDB-B59C49D79E07}"/>
              </a:ext>
            </a:extLst>
          </p:cNvPr>
          <p:cNvSpPr/>
          <p:nvPr/>
        </p:nvSpPr>
        <p:spPr>
          <a:xfrm>
            <a:off x="203434" y="719667"/>
            <a:ext cx="6485233" cy="41063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09CE92F-E626-3EE1-16C7-CE06A307C7C5}"/>
              </a:ext>
            </a:extLst>
          </p:cNvPr>
          <p:cNvSpPr/>
          <p:nvPr/>
        </p:nvSpPr>
        <p:spPr>
          <a:xfrm>
            <a:off x="5461000" y="2015067"/>
            <a:ext cx="3547533" cy="202353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45F2379F-C93E-0DA6-7B3B-529C592942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DC-AS in third party domain and MF as a UDP Proxy {P2A/A2P, P2A2P IMS DC)</a:t>
            </a:r>
          </a:p>
          <a:p>
            <a:r>
              <a:rPr lang="en-US" sz="2000" dirty="0"/>
              <a:t>(Overview)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4555E66-F216-6924-4FA0-22A380BE2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99" y="881148"/>
            <a:ext cx="6083755" cy="386018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FF6C577-61FD-4CD3-5E18-2A9182F12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086" y="2116668"/>
            <a:ext cx="3291315" cy="1755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346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C41E2-3328-D5D5-2269-F13776DCC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50144564-1463-B0F4-A506-02BAA246B646}"/>
              </a:ext>
            </a:extLst>
          </p:cNvPr>
          <p:cNvSpPr txBox="1">
            <a:spLocks/>
          </p:cNvSpPr>
          <p:nvPr/>
        </p:nvSpPr>
        <p:spPr>
          <a:xfrm>
            <a:off x="417599" y="163189"/>
            <a:ext cx="8522967" cy="7179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accent1"/>
                </a:solidFill>
                <a:latin typeface="Nokia Pure Headline Light" panose="020B03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DC-AS in third party domain and MF as a UDP Proxy {P2A/A2P, P2A2P IMS DC)</a:t>
            </a:r>
          </a:p>
          <a:p>
            <a:r>
              <a:rPr lang="en-US" sz="2000" dirty="0"/>
              <a:t>(Topology view)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60960D-E622-FD65-94A0-51F8F6A29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881148"/>
            <a:ext cx="7366000" cy="3665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539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B5D09D-49DC-D13D-08F6-380B05722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1030481-AD65-010E-5276-F91F2A28F4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1016F1-ED59-7D76-1F7A-CFE199199942}"/>
              </a:ext>
            </a:extLst>
          </p:cNvPr>
          <p:cNvSpPr txBox="1"/>
          <p:nvPr/>
        </p:nvSpPr>
        <p:spPr>
          <a:xfrm>
            <a:off x="417600" y="1031061"/>
            <a:ext cx="8534670" cy="336226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Network provider with LI obligations shall only use MF as HTTP Proxy for P2A/A2P and P2A2P IMS DCs when the DC-AS is in the third-party domain.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In these cases, the MF shall provide the CC-POI functions.  </a:t>
            </a:r>
          </a:p>
        </p:txBody>
      </p:sp>
    </p:spTree>
    <p:extLst>
      <p:ext uri="{BB962C8B-B14F-4D97-AF65-F5344CB8AC3E}">
        <p14:creationId xmlns:p14="http://schemas.microsoft.com/office/powerpoint/2010/main" val="506336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E71A3-C63F-060F-578C-74291EAADB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ABE94C-6662-0CB1-8EED-4079EC4694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 (with topology view)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834587-F479-A5FD-6E1F-1571566A20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6" y="781663"/>
            <a:ext cx="8335777" cy="369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36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1B7E1-ABF1-A0FF-F70C-CE00A5221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11E0E5-4277-FE78-A8FC-7D23433470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LI in the remote network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CFB77F-8A74-428D-95B2-D23C77B13C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2300081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745E8DF-7FCD-CAFD-1802-192753653B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LI in the local network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593272-B08A-0A87-C9E8-D946AA99E0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27012643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EBFD7-6EED-8A9F-7554-15065470C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95-4707-9EF1-CEDE-64EF4323D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368413" cy="1244465"/>
          </a:xfrm>
        </p:spPr>
        <p:txBody>
          <a:bodyPr/>
          <a:lstStyle/>
          <a:p>
            <a:r>
              <a:rPr lang="en-US" dirty="0"/>
              <a:t>Challenge #4</a:t>
            </a:r>
            <a:br>
              <a:rPr lang="en-US" dirty="0"/>
            </a:br>
            <a:r>
              <a:rPr lang="en-US" dirty="0"/>
              <a:t>No NF for IMS DC IRI-POI</a:t>
            </a:r>
          </a:p>
        </p:txBody>
      </p:sp>
    </p:spTree>
    <p:extLst>
      <p:ext uri="{BB962C8B-B14F-4D97-AF65-F5344CB8AC3E}">
        <p14:creationId xmlns:p14="http://schemas.microsoft.com/office/powerpoint/2010/main" val="11046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91A3E-EAE7-C501-02D0-B26636628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3C23BA-A800-CBA0-AE0C-7D658B4A896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No NF for IMS DC IRI-POI  </a:t>
            </a:r>
          </a:p>
          <a:p>
            <a:r>
              <a:rPr lang="en-US" sz="2000" dirty="0"/>
              <a:t>(Overview)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A1BD8F-4371-E580-63CC-4D8109F1E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881148"/>
            <a:ext cx="8421601" cy="383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31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DBDE08-C09C-E946-2429-2A8B657F9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B166411-B784-E68D-47EC-6DC74843C96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No NF for IMS DC IRI-POI  </a:t>
            </a:r>
          </a:p>
          <a:p>
            <a:r>
              <a:rPr lang="en-US" sz="2000" dirty="0"/>
              <a:t>(Topology view)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F1BC11-7D9A-AB27-573F-9EF6E51EE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2" y="881148"/>
            <a:ext cx="8175835" cy="364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09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0931B-DEB9-88BD-1EF1-5319A7263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CB0AE3-E17C-1A39-7554-6A66D4B746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54EC0F-0118-FE53-F31D-064D25F0FE06}"/>
              </a:ext>
            </a:extLst>
          </p:cNvPr>
          <p:cNvSpPr txBox="1"/>
          <p:nvPr/>
        </p:nvSpPr>
        <p:spPr>
          <a:xfrm>
            <a:off x="417600" y="1031061"/>
            <a:ext cx="8534670" cy="280826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The scope of IRI-POI for IMS DC related LI functions in the remote network may have to be limited to the information available in the SIP signaling messages.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Perhaps, the IMS-AS could provide the IRI-POI functions.</a:t>
            </a:r>
          </a:p>
        </p:txBody>
      </p:sp>
    </p:spTree>
    <p:extLst>
      <p:ext uri="{BB962C8B-B14F-4D97-AF65-F5344CB8AC3E}">
        <p14:creationId xmlns:p14="http://schemas.microsoft.com/office/powerpoint/2010/main" val="33211911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AB4788-AF33-155A-5540-89F219546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A37191-8BD2-5BB8-3A3F-BCA89454BC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 (with topology view)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DA8A5C-10A7-806C-E081-F30867839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00" y="958645"/>
            <a:ext cx="8106968" cy="361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8285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73B32-92A2-E17E-007E-6DAE0C1EE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7CF07-9FD8-A247-F068-41E09BC2F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801" y="537463"/>
            <a:ext cx="5960532" cy="1706204"/>
          </a:xfrm>
        </p:spPr>
        <p:txBody>
          <a:bodyPr/>
          <a:lstStyle/>
          <a:p>
            <a:r>
              <a:rPr lang="en-US" dirty="0"/>
              <a:t>Challenge #5</a:t>
            </a:r>
            <a:br>
              <a:rPr lang="en-US" dirty="0"/>
            </a:br>
            <a:r>
              <a:rPr lang="en-US" dirty="0"/>
              <a:t>MF when present as UDP Proxy  </a:t>
            </a:r>
          </a:p>
        </p:txBody>
      </p:sp>
    </p:spTree>
    <p:extLst>
      <p:ext uri="{BB962C8B-B14F-4D97-AF65-F5344CB8AC3E}">
        <p14:creationId xmlns:p14="http://schemas.microsoft.com/office/powerpoint/2010/main" val="38041318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4905F-EDCD-E895-8B31-6D02A1DBE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86EF0C-6597-8EC6-871F-758BE0F771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MF when present as UDP Proxy (applicable to all IMS DCs)</a:t>
            </a:r>
          </a:p>
          <a:p>
            <a:r>
              <a:rPr lang="en-US" sz="2000" dirty="0"/>
              <a:t>(Overview)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F7696A-F5ED-0569-E2A0-604BD49133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99" y="982132"/>
            <a:ext cx="8370802" cy="375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693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A23CF-92BE-4296-1E05-388014B5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E5F3C5B5-0F11-9827-C370-7E3083F86B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MF when present as UDP Proxy (applicable to all IMS DCs)</a:t>
            </a:r>
          </a:p>
          <a:p>
            <a:r>
              <a:rPr lang="en-US" sz="2000" dirty="0"/>
              <a:t>(Protocol stacks)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DED982-FBB8-CA4F-8304-ED8DAA5B2D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986" y="982132"/>
            <a:ext cx="6526161" cy="342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185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11881-7497-FC9C-28AE-F7ECEC1791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4F85D43D-EB13-C8F1-5405-357CE9A4DCBA}"/>
              </a:ext>
            </a:extLst>
          </p:cNvPr>
          <p:cNvSpPr txBox="1">
            <a:spLocks/>
          </p:cNvSpPr>
          <p:nvPr/>
        </p:nvSpPr>
        <p:spPr>
          <a:xfrm>
            <a:off x="417599" y="163189"/>
            <a:ext cx="8522967" cy="7179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accent1"/>
                </a:solidFill>
                <a:latin typeface="Nokia Pure Headline Light" panose="020B03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MF when present as UDP Proxy (applicable to all IMS DCs)</a:t>
            </a:r>
          </a:p>
          <a:p>
            <a:r>
              <a:rPr lang="en-US" sz="2000" dirty="0"/>
              <a:t>(Topology view)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E8A4EA-243F-787E-F38A-12C74DA0A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6" y="881148"/>
            <a:ext cx="8522967" cy="3644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207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D8F4-3475-01FA-1181-B0B7AAF20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72B846-46D7-09FF-1523-030CFD037B0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24D5D5-C639-7293-2DFB-530E4D181C39}"/>
              </a:ext>
            </a:extLst>
          </p:cNvPr>
          <p:cNvSpPr txBox="1"/>
          <p:nvPr/>
        </p:nvSpPr>
        <p:spPr>
          <a:xfrm>
            <a:off x="417600" y="1031061"/>
            <a:ext cx="8534670" cy="3362267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Network provider with LI obligations shall use MF in the remote network only as DC Application Proxy for all IMS DCs.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In these cases, the MF shall be able to provide the CC-POI functions.  </a:t>
            </a:r>
          </a:p>
        </p:txBody>
      </p:sp>
    </p:spTree>
    <p:extLst>
      <p:ext uri="{BB962C8B-B14F-4D97-AF65-F5344CB8AC3E}">
        <p14:creationId xmlns:p14="http://schemas.microsoft.com/office/powerpoint/2010/main" val="19907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9D26A-D7B1-801A-1147-DA2456748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FD8CE-4C7B-52B7-664A-49905CAAE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706643" cy="1890354"/>
          </a:xfrm>
        </p:spPr>
        <p:txBody>
          <a:bodyPr/>
          <a:lstStyle/>
          <a:p>
            <a:r>
              <a:rPr lang="en-US" dirty="0"/>
              <a:t>LI challenge #1</a:t>
            </a:r>
            <a:br>
              <a:rPr lang="en-US" dirty="0"/>
            </a:br>
            <a:r>
              <a:rPr lang="en-US" dirty="0"/>
              <a:t>MF not on the P2P IMS DC media path</a:t>
            </a:r>
          </a:p>
        </p:txBody>
      </p:sp>
    </p:spTree>
    <p:extLst>
      <p:ext uri="{BB962C8B-B14F-4D97-AF65-F5344CB8AC3E}">
        <p14:creationId xmlns:p14="http://schemas.microsoft.com/office/powerpoint/2010/main" val="19438427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62D7B-DFAA-7948-2C29-4AB4D15C28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CBBC59-FE2A-AD2B-6171-CAE66D0E74C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 (with topology view)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04A55-136E-E6BA-E192-D84394C912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600" y="1002890"/>
            <a:ext cx="8062723" cy="352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7871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A3B7E-572C-8271-2F5A-F08F68A40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F7CAD-D166-C891-51C1-464E20A2B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368413" cy="1244465"/>
          </a:xfrm>
        </p:spPr>
        <p:txBody>
          <a:bodyPr/>
          <a:lstStyle/>
          <a:p>
            <a:r>
              <a:rPr lang="en-US" dirty="0"/>
              <a:t>Challenge #6</a:t>
            </a:r>
            <a:br>
              <a:rPr lang="en-US" dirty="0"/>
            </a:br>
            <a:r>
              <a:rPr lang="en-US" dirty="0"/>
              <a:t>Absence of MF</a:t>
            </a:r>
          </a:p>
        </p:txBody>
      </p:sp>
    </p:spTree>
    <p:extLst>
      <p:ext uri="{BB962C8B-B14F-4D97-AF65-F5344CB8AC3E}">
        <p14:creationId xmlns:p14="http://schemas.microsoft.com/office/powerpoint/2010/main" val="29577142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678CB-8D2A-A062-82C2-A51A0DAFC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267666-DFB7-5423-281A-69E13EA819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Absence of MF (applicable to all IMS DCs)</a:t>
            </a:r>
          </a:p>
          <a:p>
            <a:r>
              <a:rPr lang="en-US" sz="2000" dirty="0"/>
              <a:t>(Overview)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1127CA-73DE-00D0-4B72-C3A483722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032" y="982132"/>
            <a:ext cx="8116568" cy="342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95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CA1F9-E09B-425D-65CD-1F3C95275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5F13FFF0-F071-35C8-BC39-294B6EBB07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sz="2000" dirty="0"/>
              <a:t>MF when present as UDP Proxy (applicable to all IMS DCs)</a:t>
            </a:r>
          </a:p>
          <a:p>
            <a:r>
              <a:rPr lang="en-US" sz="2000" dirty="0"/>
              <a:t>(Protocol stacks)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63E458-FA9D-616B-22A3-803732F58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919" y="999066"/>
            <a:ext cx="6526161" cy="3564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663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FA0AC-20F9-5034-2C9C-9DF18F6C8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CF3DFDC9-9B8F-1A43-7F31-3CBC36EE4676}"/>
              </a:ext>
            </a:extLst>
          </p:cNvPr>
          <p:cNvSpPr txBox="1">
            <a:spLocks/>
          </p:cNvSpPr>
          <p:nvPr/>
        </p:nvSpPr>
        <p:spPr>
          <a:xfrm>
            <a:off x="417599" y="163189"/>
            <a:ext cx="8522967" cy="71795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accent1"/>
                </a:solidFill>
                <a:latin typeface="Nokia Pure Headline Light" panose="020B03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MF when present as UDP Proxy (applicable to all IMS DCs)</a:t>
            </a:r>
          </a:p>
          <a:p>
            <a:r>
              <a:rPr lang="en-US" sz="2000" dirty="0"/>
              <a:t>(Topology view)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9901A8-BB84-795D-CEA2-2AF285D7B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99" y="881148"/>
            <a:ext cx="8055033" cy="367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2486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8044F-F121-C8FD-596F-A94104099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DC9A02-64CC-2E15-532D-A9C2EDB387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E9C156-0B3B-E8DD-F55B-EBC06B3F4BDF}"/>
              </a:ext>
            </a:extLst>
          </p:cNvPr>
          <p:cNvSpPr txBox="1"/>
          <p:nvPr/>
        </p:nvSpPr>
        <p:spPr>
          <a:xfrm>
            <a:off x="417600" y="1176111"/>
            <a:ext cx="8534670" cy="129830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Network provider with LI obligations may have to provide DTLS termination points at the IMS-AGW  when MF is not used in that remote network and IMS DC are allowed to be present without the transcoding.</a:t>
            </a:r>
          </a:p>
        </p:txBody>
      </p:sp>
    </p:spTree>
    <p:extLst>
      <p:ext uri="{BB962C8B-B14F-4D97-AF65-F5344CB8AC3E}">
        <p14:creationId xmlns:p14="http://schemas.microsoft.com/office/powerpoint/2010/main" val="31982897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F8EF0-15C1-EF7C-83A3-129058F01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9AE5FE-1D55-19E7-7511-F700581A23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 (with protocol stacks)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C16468-81A8-DE0A-8C0C-8D7ED7C53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011555"/>
            <a:ext cx="5509260" cy="352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94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C2C07-8D1B-D988-A449-CF235DC8C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615A9-93B7-F84B-3C51-10C1C43D39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 (with topology view)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039E02-65DB-4886-5929-6A28B058C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94" y="781664"/>
            <a:ext cx="8659906" cy="366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208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FCBA2-FCFD-18AD-E1B9-7B3576BF86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A2BC55-A889-AA11-AE71-C3FAC3B8A8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Target non-local ID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A94390-BC0E-6145-167C-D46E2FBB17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Nokia internal use</a:t>
            </a:r>
          </a:p>
        </p:txBody>
      </p:sp>
    </p:spTree>
    <p:extLst>
      <p:ext uri="{BB962C8B-B14F-4D97-AF65-F5344CB8AC3E}">
        <p14:creationId xmlns:p14="http://schemas.microsoft.com/office/powerpoint/2010/main" val="30492697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825D1-7E84-30E6-9DD1-B68AFCB1E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6BA3D-F2E4-5A18-6BB5-6F1158008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368413" cy="1244465"/>
          </a:xfrm>
        </p:spPr>
        <p:txBody>
          <a:bodyPr/>
          <a:lstStyle/>
          <a:p>
            <a:r>
              <a:rPr lang="en-US" dirty="0"/>
              <a:t>Challenge #7</a:t>
            </a:r>
            <a:br>
              <a:rPr lang="en-US" dirty="0"/>
            </a:br>
            <a:r>
              <a:rPr lang="en-US" dirty="0"/>
              <a:t>Target non-local ID</a:t>
            </a:r>
          </a:p>
        </p:txBody>
      </p:sp>
    </p:spTree>
    <p:extLst>
      <p:ext uri="{BB962C8B-B14F-4D97-AF65-F5344CB8AC3E}">
        <p14:creationId xmlns:p14="http://schemas.microsoft.com/office/powerpoint/2010/main" val="455913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E353E8-0190-BE0E-D60A-782B6799D8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90"/>
            <a:ext cx="8308800" cy="340654"/>
          </a:xfrm>
        </p:spPr>
        <p:txBody>
          <a:bodyPr/>
          <a:lstStyle/>
          <a:p>
            <a:r>
              <a:rPr lang="en-US" dirty="0"/>
              <a:t>MF not on the media path of P2P IMS Data Channel  </a:t>
            </a:r>
          </a:p>
          <a:p>
            <a:r>
              <a:rPr lang="en-US" dirty="0"/>
              <a:t>(Overview)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93174E-FEAA-5D02-11D4-F995E4A43C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32" y="1024467"/>
            <a:ext cx="8534401" cy="339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599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2FA2C-27B1-4EB2-6A94-27EC7E3FF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DFD956-EBBB-9589-75F2-C55EC5B8769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dirty="0"/>
              <a:t>Target non-local ID</a:t>
            </a:r>
          </a:p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63857AA-D7A0-6526-19CF-366DC907BF69}"/>
              </a:ext>
            </a:extLst>
          </p:cNvPr>
          <p:cNvSpPr txBox="1">
            <a:spLocks/>
          </p:cNvSpPr>
          <p:nvPr/>
        </p:nvSpPr>
        <p:spPr>
          <a:xfrm>
            <a:off x="457428" y="1003848"/>
            <a:ext cx="8229144" cy="2919223"/>
          </a:xfrm>
          <a:prstGeom prst="rect">
            <a:avLst/>
          </a:prstGeom>
        </p:spPr>
        <p:txBody>
          <a:bodyPr lIns="0" tIns="0" rIns="0" bIns="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 dirty="0"/>
              <a:t>These are LI requirement related questions.  Few examples are in the next few slides.</a:t>
            </a:r>
          </a:p>
        </p:txBody>
      </p:sp>
    </p:spTree>
    <p:extLst>
      <p:ext uri="{BB962C8B-B14F-4D97-AF65-F5344CB8AC3E}">
        <p14:creationId xmlns:p14="http://schemas.microsoft.com/office/powerpoint/2010/main" val="161309806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3CD5F-0FB3-1DFE-FA0F-603A2AA1B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24B64B-569B-0C65-3730-DA9F824058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sz="2000" dirty="0"/>
              <a:t>Target non-local ID (1)</a:t>
            </a:r>
          </a:p>
          <a:p>
            <a:endParaRPr lang="en-US" sz="2000" dirty="0"/>
          </a:p>
          <a:p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4CBF62-4228-BA09-48A7-5970B394B2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44" y="1426616"/>
            <a:ext cx="8229144" cy="3207173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C51AF88-0C7C-6EE4-A93A-C0BF9132E305}"/>
              </a:ext>
            </a:extLst>
          </p:cNvPr>
          <p:cNvSpPr txBox="1">
            <a:spLocks/>
          </p:cNvSpPr>
          <p:nvPr/>
        </p:nvSpPr>
        <p:spPr>
          <a:xfrm>
            <a:off x="611783" y="509711"/>
            <a:ext cx="8229144" cy="1097864"/>
          </a:xfrm>
          <a:prstGeom prst="rect">
            <a:avLst/>
          </a:prstGeom>
        </p:spPr>
        <p:txBody>
          <a:bodyPr lIns="0" tIns="0" rIns="0" bIns="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network where the target non-local ID is present, may not have IMS DC functions. In the example below, UE-A who is using IMS DC capabilities is a target non-local ID in the terminating network where the UE connected to the target non-local ID is not IMS DC capable. The terminating cannot provide the IMS DC LI for target non-local ID that is using the IMS DC.</a:t>
            </a:r>
          </a:p>
        </p:txBody>
      </p:sp>
    </p:spTree>
    <p:extLst>
      <p:ext uri="{BB962C8B-B14F-4D97-AF65-F5344CB8AC3E}">
        <p14:creationId xmlns:p14="http://schemas.microsoft.com/office/powerpoint/2010/main" val="32978517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A9F163-EDE9-F821-709B-08774C484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06A6B6B-EC09-E814-DEAE-FE720AD264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sz="2000" dirty="0"/>
              <a:t>Target non-local ID (2)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029FA9B-F957-CF45-BA71-B43C631C441F}"/>
              </a:ext>
            </a:extLst>
          </p:cNvPr>
          <p:cNvSpPr txBox="1">
            <a:spLocks/>
          </p:cNvSpPr>
          <p:nvPr/>
        </p:nvSpPr>
        <p:spPr>
          <a:xfrm>
            <a:off x="611783" y="509711"/>
            <a:ext cx="8229144" cy="1097864"/>
          </a:xfrm>
          <a:prstGeom prst="rect">
            <a:avLst/>
          </a:prstGeom>
        </p:spPr>
        <p:txBody>
          <a:bodyPr lIns="0" tIns="0" rIns="0" bIns="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network where the target non-local ID is present, may not  be involved in any IMS DC session. </a:t>
            </a:r>
          </a:p>
          <a:p>
            <a:pPr marL="0" indent="0">
              <a:buNone/>
            </a:pPr>
            <a:r>
              <a:rPr lang="en-US" sz="1400" dirty="0"/>
              <a:t>In the example below, UE-A is a target non-local ID in the redirecting network. The target non-local ID is on IMS DC, but no IMS DC functions are involved in the redirecting network. Redirecting network cannot provide the IMS LI for the target non-local ID that is using the IMS DC.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AA8D8F-6276-E81C-45A5-33B613B10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73" y="1443318"/>
            <a:ext cx="8618143" cy="2911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499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06403-C62F-D090-F6D6-220B580C0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D47F89-F051-D2ED-378E-4331DA06E7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sz="2000" dirty="0"/>
              <a:t>Target non-local ID (3)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756AAD3-4D78-3E13-F11A-D1DFB65096F1}"/>
              </a:ext>
            </a:extLst>
          </p:cNvPr>
          <p:cNvSpPr txBox="1">
            <a:spLocks/>
          </p:cNvSpPr>
          <p:nvPr/>
        </p:nvSpPr>
        <p:spPr>
          <a:xfrm>
            <a:off x="611783" y="509711"/>
            <a:ext cx="8229144" cy="1097864"/>
          </a:xfrm>
          <a:prstGeom prst="rect">
            <a:avLst/>
          </a:prstGeom>
        </p:spPr>
        <p:txBody>
          <a:bodyPr lIns="0" tIns="0" rIns="0" bIns="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network where the target non-local ID is present, may be involved in any IMS DC session.  However, the target non-local ID may not be part of the IMS DC. </a:t>
            </a:r>
          </a:p>
          <a:p>
            <a:pPr marL="0" indent="0">
              <a:buNone/>
            </a:pPr>
            <a:r>
              <a:rPr lang="en-US" sz="1400" dirty="0"/>
              <a:t>In the example below, UE-B is a target non-local ID in the originating network. The target non-local ID is not on any IMS DC.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9A9295-A753-377F-BA02-91A5A147CF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35" y="1607575"/>
            <a:ext cx="8331200" cy="2930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4550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1373A-23D7-B548-E4B5-A57264008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AB3567D-76B2-EFCD-6A67-66BE0DD321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999DC9-5D3B-48FA-D6FA-F48B85CF933B}"/>
              </a:ext>
            </a:extLst>
          </p:cNvPr>
          <p:cNvSpPr txBox="1"/>
          <p:nvPr/>
        </p:nvSpPr>
        <p:spPr>
          <a:xfrm>
            <a:off x="417600" y="781664"/>
            <a:ext cx="8534670" cy="129830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Define requirements.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Or, possibly, stay with the current strategy of target ID non-applicability to IMS DC.</a:t>
            </a:r>
          </a:p>
        </p:txBody>
      </p:sp>
    </p:spTree>
    <p:extLst>
      <p:ext uri="{BB962C8B-B14F-4D97-AF65-F5344CB8AC3E}">
        <p14:creationId xmlns:p14="http://schemas.microsoft.com/office/powerpoint/2010/main" val="11186650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7A7F1-2510-645A-A04C-E89287F42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0E4FA2-84C5-39D2-327F-255B84349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368413" cy="1244465"/>
          </a:xfrm>
        </p:spPr>
        <p:txBody>
          <a:bodyPr/>
          <a:lstStyle/>
          <a:p>
            <a:r>
              <a:rPr lang="en-US" dirty="0"/>
              <a:t>Challenge #8</a:t>
            </a:r>
            <a:br>
              <a:rPr lang="en-US" dirty="0"/>
            </a:br>
            <a:r>
              <a:rPr lang="en-US" dirty="0"/>
              <a:t>Redirecting scenarios</a:t>
            </a:r>
          </a:p>
        </p:txBody>
      </p:sp>
    </p:spTree>
    <p:extLst>
      <p:ext uri="{BB962C8B-B14F-4D97-AF65-F5344CB8AC3E}">
        <p14:creationId xmlns:p14="http://schemas.microsoft.com/office/powerpoint/2010/main" val="11055380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58AEC-1717-FF95-8086-F5745E873D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9658597-8204-ECE7-E932-38857C6C32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dirty="0"/>
              <a:t>Redirecting scenarios</a:t>
            </a:r>
          </a:p>
          <a:p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1C4CA45-9C33-EAF4-BB8A-8478B4184700}"/>
              </a:ext>
            </a:extLst>
          </p:cNvPr>
          <p:cNvSpPr txBox="1">
            <a:spLocks/>
          </p:cNvSpPr>
          <p:nvPr/>
        </p:nvSpPr>
        <p:spPr>
          <a:xfrm>
            <a:off x="457428" y="1003848"/>
            <a:ext cx="8229144" cy="3568152"/>
          </a:xfrm>
          <a:prstGeom prst="rect">
            <a:avLst/>
          </a:prstGeom>
        </p:spPr>
        <p:txBody>
          <a:bodyPr lIns="0" tIns="0" rIns="0" bIns="0"/>
          <a:lstStyle>
            <a:lvl1pPr marL="1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Char char="•"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080000" indent="-180000" algn="l" defTabSz="685800" rtl="0" eaLnBrk="1" latinLnBrk="0" hangingPunct="1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8000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 dirty="0"/>
              <a:t>These are requirement related questions, not exactly related to LI. The following are examples: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The Redirecting UE may not be IMS DC capable, the handling of IMS DC in the redirecting network will have to be defined. 	</a:t>
            </a:r>
          </a:p>
          <a:p>
            <a:pPr lvl="3">
              <a:lnSpc>
                <a:spcPct val="150000"/>
              </a:lnSpc>
            </a:pPr>
            <a:r>
              <a:rPr lang="en-US" sz="1800" dirty="0"/>
              <a:t>Will the redirecting network block or allow the IMS DC related SDP go through?</a:t>
            </a:r>
          </a:p>
          <a:p>
            <a:pPr lvl="1">
              <a:lnSpc>
                <a:spcPct val="150000"/>
              </a:lnSpc>
            </a:pPr>
            <a:r>
              <a:rPr lang="en-US" sz="1800" dirty="0"/>
              <a:t>Whether or not, the IMS DC media path passes through the IMS media nodes in the redirecting network is to be determined (architecturally). </a:t>
            </a:r>
          </a:p>
        </p:txBody>
      </p:sp>
    </p:spTree>
    <p:extLst>
      <p:ext uri="{BB962C8B-B14F-4D97-AF65-F5344CB8AC3E}">
        <p14:creationId xmlns:p14="http://schemas.microsoft.com/office/powerpoint/2010/main" val="23292136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0A617-B0CC-10E2-F39A-044D695E8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F24C46-E373-C8D9-6C84-5EB8DF57DF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90"/>
            <a:ext cx="8522967" cy="505678"/>
          </a:xfrm>
        </p:spPr>
        <p:txBody>
          <a:bodyPr/>
          <a:lstStyle/>
          <a:p>
            <a:r>
              <a:rPr lang="en-US" dirty="0"/>
              <a:t>Redirecting scenarios – which of the following two happens?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B40732-D3A3-F73F-A02D-ADD1735B5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598" y="2680447"/>
            <a:ext cx="8522967" cy="19118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26745D-A69C-D7BC-5AF3-0F5B07095F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633" y="721536"/>
            <a:ext cx="8531932" cy="191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820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8BA1A-138B-455E-349E-FC03F753FD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5C2ED7D-2577-8A07-A932-E8C843029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B9462F-433C-89EF-F310-5542A263B1FE}"/>
              </a:ext>
            </a:extLst>
          </p:cNvPr>
          <p:cNvSpPr txBox="1"/>
          <p:nvPr/>
        </p:nvSpPr>
        <p:spPr>
          <a:xfrm>
            <a:off x="417600" y="781664"/>
            <a:ext cx="8534670" cy="882806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These are not LI related questions. 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If needed send liaison to SA2/CT1.</a:t>
            </a:r>
          </a:p>
        </p:txBody>
      </p:sp>
    </p:spTree>
    <p:extLst>
      <p:ext uri="{BB962C8B-B14F-4D97-AF65-F5344CB8AC3E}">
        <p14:creationId xmlns:p14="http://schemas.microsoft.com/office/powerpoint/2010/main" val="40352056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400356-235B-D234-846F-B24F785A0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B3CF0-4374-5F01-C731-2FF0DDE10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04" y="1710174"/>
            <a:ext cx="5723211" cy="1244465"/>
          </a:xfrm>
        </p:spPr>
        <p:txBody>
          <a:bodyPr/>
          <a:lstStyle/>
          <a:p>
            <a:r>
              <a:rPr lang="en-US" dirty="0"/>
              <a:t>Conclusion and Summary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20FAD2-C62C-964D-0686-B12F34617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5526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05926-6D1E-2FB7-801F-55E522CEB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E6FB0F-155A-3DDB-CF8C-3C9DFF0675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90"/>
            <a:ext cx="8308800" cy="340654"/>
          </a:xfrm>
        </p:spPr>
        <p:txBody>
          <a:bodyPr/>
          <a:lstStyle/>
          <a:p>
            <a:r>
              <a:rPr lang="en-US" dirty="0"/>
              <a:t>MF not on the media path of P2P IMS Data Channel  </a:t>
            </a:r>
          </a:p>
          <a:p>
            <a:r>
              <a:rPr lang="en-US" dirty="0"/>
              <a:t>(Protocol stacks)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07554B-A114-4943-AF3D-F61846477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221" y="1113905"/>
            <a:ext cx="5979557" cy="349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35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0E9E1B-CE4F-87A1-1B19-CDBD73CB6C9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96374"/>
            <a:ext cx="8308800" cy="340654"/>
          </a:xfrm>
        </p:spPr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02D8E4-8E36-E648-7764-66B998478A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9977" y="509176"/>
            <a:ext cx="8819825" cy="4272771"/>
          </a:xfrm>
        </p:spPr>
        <p:txBody>
          <a:bodyPr/>
          <a:lstStyle/>
          <a:p>
            <a:pPr marL="228600" indent="-228600">
              <a:buFont typeface="+mj-lt"/>
              <a:buAutoNum type="alphaUcPeriod"/>
            </a:pPr>
            <a:r>
              <a:rPr lang="en-US" dirty="0"/>
              <a:t>Feasible remedies: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Network provider with LI obligations shall not use MF as an UDP Proxy for P2P IMS Data Channel even at the local UE side of the session. This is a non-LI limitation and therefore, may require an LS to SA2, CT1. 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At the remote end, always use DCSF/MF when the Remote UE is IMS Data Channel capable and has subscribed to the IMS Data channel. This is a non-LI limitation and therefore, may require an LS to SA2, CT1.  May not be needed with B.2.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Network provider with LI obligations shall use the MF as DC Application Proxy at the remote end of the session. This is a non-LI limitation and therefore, may require an LS to SA2, CT1. 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Network providers with LI obligations shall prohibit the P2P DC without the presence of a MF at the local network. This is a non-LI limitation and therefore, may require an LS to SA2, CT1. </a:t>
            </a:r>
          </a:p>
          <a:p>
            <a:pPr marL="228600" indent="-228600">
              <a:buFont typeface="+mj-lt"/>
              <a:buAutoNum type="alphaUcPeriod"/>
            </a:pPr>
            <a:r>
              <a:rPr lang="en-US" dirty="0"/>
              <a:t> Remedies that need further analysis: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Limit the scope of IMS DC LI with reporting based on IMS LI. Make the IMS AS to provide the IRI-POI. 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Network provider with LI obligations with enhancements to support IMS DC but do not use MF/DCSF for IMS DC at the remote end, provide DTLS termination points at the IMS-AGW.  This is a non-LI change and therefore, may require an LS to SA2, CT1. 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Applicability of target non-local ID for IMS DC LI. </a:t>
            </a:r>
          </a:p>
          <a:p>
            <a:pPr marL="408600" lvl="1" indent="-228600">
              <a:buFont typeface="+mj-lt"/>
              <a:buAutoNum type="arabicPeriod"/>
            </a:pPr>
            <a:r>
              <a:rPr lang="en-US" dirty="0"/>
              <a:t>Redirecting handling. This is a non-LI handling and therefore, may require a LS to SA2/CT1. </a:t>
            </a:r>
          </a:p>
          <a:p>
            <a:pPr marL="180000" lvl="1" indent="0">
              <a:buNone/>
            </a:pPr>
            <a:r>
              <a:rPr lang="en-US" dirty="0"/>
              <a:t>The media to/from the Remote UE that is not IMS capable shall be in transcoded form. This is a non-LI function, and therefore, may need a LS to SA2/CT1. </a:t>
            </a:r>
          </a:p>
          <a:p>
            <a:pPr marL="180000"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6940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126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BE6F5A-B2E1-2A16-7E8A-B88EC6EE1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426A085-456F-5FDF-1901-9B6A7298463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90"/>
            <a:ext cx="8308800" cy="340654"/>
          </a:xfrm>
        </p:spPr>
        <p:txBody>
          <a:bodyPr/>
          <a:lstStyle/>
          <a:p>
            <a:r>
              <a:rPr lang="en-US" dirty="0"/>
              <a:t>MF not on the media path of P2P IMS Data Channel  </a:t>
            </a:r>
          </a:p>
          <a:p>
            <a:r>
              <a:rPr lang="en-US" dirty="0"/>
              <a:t>(Topology view)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DE3C8A-957C-5535-EBEE-7EF497712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990600"/>
            <a:ext cx="7416800" cy="360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202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B35D3-FD7F-EB95-6D9D-6989143A0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FC04D9-1C01-7D88-1330-A30247D94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163189"/>
            <a:ext cx="8308800" cy="618475"/>
          </a:xfrm>
        </p:spPr>
        <p:txBody>
          <a:bodyPr/>
          <a:lstStyle/>
          <a:p>
            <a:r>
              <a:rPr lang="en-US" sz="3600" dirty="0"/>
              <a:t>Possible remedy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B4B945-9939-2F6C-A49B-0CB191564CE4}"/>
              </a:ext>
            </a:extLst>
          </p:cNvPr>
          <p:cNvSpPr txBox="1"/>
          <p:nvPr/>
        </p:nvSpPr>
        <p:spPr>
          <a:xfrm>
            <a:off x="511141" y="1264436"/>
            <a:ext cx="8308799" cy="170027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2">
                    <a:lumMod val="75000"/>
                  </a:schemeClr>
                </a:solidFill>
              </a:rPr>
              <a:t>Network provider with LI obligations shall not support capability of bypassing the MF for P2P IMS DC in the local UE network.   </a:t>
            </a:r>
          </a:p>
        </p:txBody>
      </p:sp>
    </p:spTree>
    <p:extLst>
      <p:ext uri="{BB962C8B-B14F-4D97-AF65-F5344CB8AC3E}">
        <p14:creationId xmlns:p14="http://schemas.microsoft.com/office/powerpoint/2010/main" val="1982259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73A97-417F-D270-CCCE-1FE974792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477" y="681396"/>
            <a:ext cx="5368413" cy="1646168"/>
          </a:xfrm>
        </p:spPr>
        <p:txBody>
          <a:bodyPr/>
          <a:lstStyle/>
          <a:p>
            <a:r>
              <a:rPr lang="en-US" dirty="0"/>
              <a:t>Challenge #2</a:t>
            </a:r>
            <a:br>
              <a:rPr lang="en-US" dirty="0"/>
            </a:br>
            <a:r>
              <a:rPr lang="en-US" dirty="0"/>
              <a:t>MF as an UDP Proxy for P2P IMS DC </a:t>
            </a:r>
          </a:p>
        </p:txBody>
      </p:sp>
    </p:spTree>
    <p:extLst>
      <p:ext uri="{BB962C8B-B14F-4D97-AF65-F5344CB8AC3E}">
        <p14:creationId xmlns:p14="http://schemas.microsoft.com/office/powerpoint/2010/main" val="1644461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DE8F6-8380-0B6A-14FA-B0CCC1F3F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BCFB61C-1D9E-460D-6745-6247843E18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99" y="163189"/>
            <a:ext cx="8522967" cy="717959"/>
          </a:xfrm>
        </p:spPr>
        <p:txBody>
          <a:bodyPr/>
          <a:lstStyle/>
          <a:p>
            <a:r>
              <a:rPr lang="en-US" dirty="0"/>
              <a:t>MF as UDP Proxy on the media path of P2P IMS Data Channel  </a:t>
            </a:r>
          </a:p>
          <a:p>
            <a:r>
              <a:rPr lang="en-US" dirty="0"/>
              <a:t>(Overview)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47A242-F1F7-8765-C978-820AEE353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6800"/>
            <a:ext cx="8421601" cy="3248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661227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C81CF3D1-86CF-4C42-9E58-F5695A541456}"/>
    </a:ext>
  </a:extLst>
</a:theme>
</file>

<file path=ppt/theme/theme10.xml><?xml version="1.0" encoding="utf-8"?>
<a:theme xmlns:a="http://schemas.openxmlformats.org/drawingml/2006/main" name="1_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C81CF3D1-86CF-4C42-9E58-F5695A541456}"/>
    </a:ext>
  </a:extLst>
</a:theme>
</file>

<file path=ppt/theme/theme11.xml><?xml version="1.0" encoding="utf-8"?>
<a:theme xmlns:a="http://schemas.openxmlformats.org/drawingml/2006/main" name="1_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55C6AB18-6F85-4B17-97CE-5E78352265CD}"/>
    </a:ext>
  </a:extLst>
</a:theme>
</file>

<file path=ppt/theme/theme12.xml><?xml version="1.0" encoding="utf-8"?>
<a:theme xmlns:a="http://schemas.openxmlformats.org/drawingml/2006/main" name="2_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C81CF3D1-86CF-4C42-9E58-F5695A541456}"/>
    </a:ext>
  </a:extLst>
</a:theme>
</file>

<file path=ppt/theme/theme13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8" id="{38F4C48F-F6B0-4CD7-A93D-CFFC0474DBCB}" vid="{206BE79D-B282-4EBD-A3E6-6BC24284197D}"/>
    </a:ext>
  </a:extLst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. Whit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8AB3F7C6-CCC7-4554-8169-A96CEEEECF9B}"/>
    </a:ext>
  </a:extLst>
</a:theme>
</file>

<file path=ppt/theme/theme3.xml><?xml version="1.0" encoding="utf-8"?>
<a:theme xmlns:a="http://schemas.openxmlformats.org/drawingml/2006/main" name="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DC0E370D-5D33-4F09-A646-B771B804F980}"/>
    </a:ext>
  </a:extLst>
</a:theme>
</file>

<file path=ppt/theme/theme4.xml><?xml version="1.0" encoding="utf-8"?>
<a:theme xmlns:a="http://schemas.openxmlformats.org/drawingml/2006/main" name="4. 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AB9CB456-5CD4-42F7-B8DF-ADA0D798D7C9}"/>
    </a:ext>
  </a:extLst>
</a:theme>
</file>

<file path=ppt/theme/theme5.xml><?xml version="1.0" encoding="utf-8"?>
<a:theme xmlns:a="http://schemas.openxmlformats.org/drawingml/2006/main" name="5. 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350980DE-4BF9-4B6D-BB64-1BA1B9681CB4}"/>
    </a:ext>
  </a:extLst>
</a:theme>
</file>

<file path=ppt/theme/theme6.xml><?xml version="1.0" encoding="utf-8"?>
<a:theme xmlns:a="http://schemas.openxmlformats.org/drawingml/2006/main" name="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55C6AB18-6F85-4B17-97CE-5E78352265CD}"/>
    </a:ext>
  </a:extLst>
</a:theme>
</file>

<file path=ppt/theme/theme7.xml><?xml version="1.0" encoding="utf-8"?>
<a:theme xmlns:a="http://schemas.openxmlformats.org/drawingml/2006/main" name="7. Image 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B2BF92F9-66BE-4544-810F-0732F45DC6C2}"/>
    </a:ext>
  </a:extLst>
</a:theme>
</file>

<file path=ppt/theme/theme8.xml><?xml version="1.0" encoding="utf-8"?>
<a:theme xmlns:a="http://schemas.openxmlformats.org/drawingml/2006/main" name="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ECB25AD4-BDBA-4F93-9749-75F9771C68A5}"/>
    </a:ext>
  </a:extLst>
</a:theme>
</file>

<file path=ppt/theme/theme9.xml><?xml version="1.0" encoding="utf-8"?>
<a:theme xmlns:a="http://schemas.openxmlformats.org/drawingml/2006/main" name="1_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DC0E370D-5D33-4F09-A646-B771B804F98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category xmlns="3b34c8f0-1ef5-4d1e-bb66-517ce7fe7356" xsi:nil="true"/>
    <Status xmlns="0c1a33bb-615f-497c-b441-5b9d0cb6d07b" xsi:nil="true"/>
    <HideFromDelve xmlns="71c5aaf6-e6ce-465b-b873-5148d2a4c105">false</HideFromDelve>
    <_Flow_SignoffStatus xmlns="0c1a33bb-615f-497c-b441-5b9d0cb6d07b" xsi:nil="true"/>
    <_dlc_DocId xmlns="71c5aaf6-e6ce-465b-b873-5148d2a4c105">5AIRPNAIUNRU-1297894028-49880</_dlc_DocId>
    <_dlc_DocIdUrl xmlns="71c5aaf6-e6ce-465b-b873-5148d2a4c105">
      <Url>https://nokia.sharepoint.com/sites/c5g/c5gp_pmt/_layouts/15/DocIdRedir.aspx?ID=5AIRPNAIUNRU-1297894028-49880</Url>
      <Description>5AIRPNAIUNRU-1297894028-49880</Description>
    </_dlc_DocIdUrl>
  </documentManagement>
</p:propertie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6E5442C1487D41B47BBBD89E315BED" ma:contentTypeVersion="34" ma:contentTypeDescription="Create a new document." ma:contentTypeScope="" ma:versionID="26e128c72195524e51141478bfc22b81">
  <xsd:schema xmlns:xsd="http://www.w3.org/2001/XMLSchema" xmlns:xs="http://www.w3.org/2001/XMLSchema" xmlns:p="http://schemas.microsoft.com/office/2006/metadata/properties" xmlns:ns2="71c5aaf6-e6ce-465b-b873-5148d2a4c105" xmlns:ns3="0c1a33bb-615f-497c-b441-5b9d0cb6d07b" xmlns:ns4="3b34c8f0-1ef5-4d1e-bb66-517ce7fe7356" targetNamespace="http://schemas.microsoft.com/office/2006/metadata/properties" ma:root="true" ma:fieldsID="9b711e05ce2c43f0a0edd58cca63f3a7" ns2:_="" ns3:_="" ns4:_="">
    <xsd:import namespace="71c5aaf6-e6ce-465b-b873-5148d2a4c105"/>
    <xsd:import namespace="0c1a33bb-615f-497c-b441-5b9d0cb6d07b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FastMetadata" minOccurs="0"/>
                <xsd:element ref="ns3:MediaService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  <xsd:element ref="ns3:_Flow_SignoffStatus" minOccurs="0"/>
                <xsd:element ref="ns4:Document_x0020_category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1a33bb-615f-497c-b441-5b9d0cb6d07b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Status" ma:index="25" nillable="true" ma:displayName="Status" ma:format="Dropdown" ma:internalName="Statu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ocument_x0020_category" ma:index="19" nillable="true" ma:displayName="Document category" ma:format="Dropdown" ma:indexed="true" ma:internalName="Document_x0020_category">
      <xsd:simpleType>
        <xsd:restriction base="dms:Choice">
          <xsd:enumeration value="Simulation report"/>
          <xsd:enumeration value="Concept document"/>
          <xsd:enumeration value="Contribution draft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E69D6E5-7A0C-48EA-A9E6-A2083EFD8C7B}">
  <ds:schemaRefs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3b34c8f0-1ef5-4d1e-bb66-517ce7fe7356"/>
    <ds:schemaRef ds:uri="0c1a33bb-615f-497c-b441-5b9d0cb6d07b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727F0FCA-E67E-4FBB-A32E-1926597285E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5092B500-4B3E-4DBE-B8FF-5091769B367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CE8373E-FE25-48A6-A4CF-DAD602AC9E72}">
  <ds:schemaRefs>
    <ds:schemaRef ds:uri="0c1a33bb-615f-497c-b441-5b9d0cb6d07b"/>
    <ds:schemaRef ds:uri="3b34c8f0-1ef5-4d1e-bb66-517ce7fe7356"/>
    <ds:schemaRef ds:uri="71c5aaf6-e6ce-465b-b873-5148d2a4c10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5.xml><?xml version="1.0" encoding="utf-8"?>
<ds:datastoreItem xmlns:ds="http://schemas.openxmlformats.org/officeDocument/2006/customXml" ds:itemID="{150B6342-AFC6-4035-B2CA-92D33148AE7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2022 v1.3</Template>
  <TotalTime>5809</TotalTime>
  <Words>1372</Words>
  <Application>Microsoft Office PowerPoint</Application>
  <PresentationFormat>On-screen Show (16:9)</PresentationFormat>
  <Paragraphs>111</Paragraphs>
  <Slides>51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13</vt:i4>
      </vt:variant>
      <vt:variant>
        <vt:lpstr>Slide Titles</vt:lpstr>
      </vt:variant>
      <vt:variant>
        <vt:i4>51</vt:i4>
      </vt:variant>
    </vt:vector>
  </HeadingPairs>
  <TitlesOfParts>
    <vt:vector size="71" baseType="lpstr">
      <vt:lpstr>Arial</vt:lpstr>
      <vt:lpstr>Calibri</vt:lpstr>
      <vt:lpstr>Harlow Solid Italic</vt:lpstr>
      <vt:lpstr>Nokia Pure Headline Light</vt:lpstr>
      <vt:lpstr>Nokia Pure Headline Ultra Light</vt:lpstr>
      <vt:lpstr>Nokia Pure Text</vt:lpstr>
      <vt:lpstr>Nokia Pure Text Light</vt:lpstr>
      <vt:lpstr>1. White master</vt:lpstr>
      <vt:lpstr>2. White title master</vt:lpstr>
      <vt:lpstr>3. Blue title master</vt:lpstr>
      <vt:lpstr>4. Blue end slide</vt:lpstr>
      <vt:lpstr>5. White end slide</vt:lpstr>
      <vt:lpstr>6. Gray master</vt:lpstr>
      <vt:lpstr>7. Image </vt:lpstr>
      <vt:lpstr>8. Blue master</vt:lpstr>
      <vt:lpstr>1_3. Blue title master</vt:lpstr>
      <vt:lpstr>1_1. White master</vt:lpstr>
      <vt:lpstr>1_6. Gray master</vt:lpstr>
      <vt:lpstr>2_1. White master</vt:lpstr>
      <vt:lpstr>1. Master</vt:lpstr>
      <vt:lpstr>IMS Data Channel (new)  LI challenges </vt:lpstr>
      <vt:lpstr>PowerPoint Presentation</vt:lpstr>
      <vt:lpstr>LI challenge #1 MF not on the P2P IMS DC media path</vt:lpstr>
      <vt:lpstr>PowerPoint Presentation</vt:lpstr>
      <vt:lpstr>PowerPoint Presentation</vt:lpstr>
      <vt:lpstr>PowerPoint Presentation</vt:lpstr>
      <vt:lpstr>PowerPoint Presentation</vt:lpstr>
      <vt:lpstr>Challenge #2 MF as an UDP Proxy for P2P IMS DC </vt:lpstr>
      <vt:lpstr>PowerPoint Presentation</vt:lpstr>
      <vt:lpstr>PowerPoint Presentation</vt:lpstr>
      <vt:lpstr>PowerPoint Presentation</vt:lpstr>
      <vt:lpstr>PowerPoint Presentation</vt:lpstr>
      <vt:lpstr>Challenge #3 DC-AS is in third party domain and MF is an UDP Proxy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 #4 No NF for IMS DC IRI-POI</vt:lpstr>
      <vt:lpstr>PowerPoint Presentation</vt:lpstr>
      <vt:lpstr>PowerPoint Presentation</vt:lpstr>
      <vt:lpstr>PowerPoint Presentation</vt:lpstr>
      <vt:lpstr>PowerPoint Presentation</vt:lpstr>
      <vt:lpstr>Challenge #5 MF when present as UDP Proxy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 #6 Absence of MF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 #7 Target non-local 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 #8 Redirecting scenarios</vt:lpstr>
      <vt:lpstr>PowerPoint Presentation</vt:lpstr>
      <vt:lpstr>PowerPoint Presentation</vt:lpstr>
      <vt:lpstr>PowerPoint Presentation</vt:lpstr>
      <vt:lpstr>Conclusion and Summary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Shehzad Ashraf (Nokia)</dc:creator>
  <cp:lastModifiedBy>Nagaraja Rao (Nokia)</cp:lastModifiedBy>
  <cp:revision>55</cp:revision>
  <dcterms:created xsi:type="dcterms:W3CDTF">2023-01-17T08:23:30Z</dcterms:created>
  <dcterms:modified xsi:type="dcterms:W3CDTF">2026-01-23T00:46:18Z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0x010100136E5442C1487D41B47BBBD89E315BED</vt:lpwstr>
  </property>
  <property fmtid="{D5CDD505-2E9C-101B-9397-08002B2CF9AE}" pid="3" name="_dlc_DocIdItemGuid">
    <vt:lpwstr>87355513-261c-4170-be85-8a3b064a7e7a</vt:lpwstr>
  </property>
</Properties>
</file>