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8" r:id="rId9"/>
    <p:sldId id="269" r:id="rId10"/>
    <p:sldId id="263" r:id="rId11"/>
    <p:sldId id="264" r:id="rId12"/>
    <p:sldId id="266" r:id="rId13"/>
    <p:sldId id="270" r:id="rId14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A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08"/>
    <p:restoredTop sz="96327"/>
  </p:normalViewPr>
  <p:slideViewPr>
    <p:cSldViewPr snapToGrid="0" snapToObjects="1">
      <p:cViewPr varScale="1">
        <p:scale>
          <a:sx n="167" d="100"/>
          <a:sy n="167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04177-7412-2146-99A7-B6F67CF0590C}" type="datetimeFigureOut">
              <a:rPr lang="en-US" smtClean="0"/>
              <a:t>11/5/21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25EFE-B8C0-0140-9F2D-F06EB7358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65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212464" y="2704977"/>
            <a:ext cx="7633472" cy="1865376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3536" y="4932883"/>
            <a:ext cx="5611330" cy="1405213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2920" indent="0" algn="ctr">
              <a:buNone/>
              <a:defRPr sz="209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4E38-0306-BC4C-94B2-A67413B4BD63}" type="datetime1">
              <a:rPr lang="en-US" smtClean="0"/>
              <a:t>11/5/21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S3i210850r1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77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6D6B-722C-264E-8E40-9622E30732FD}" type="datetime1">
              <a:rPr lang="en-US" smtClean="0"/>
              <a:t>11/5/21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S3i210850r1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38817" y="1062228"/>
            <a:ext cx="1159363" cy="56479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6651" y="1062228"/>
            <a:ext cx="5187791" cy="56479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9464-B292-F242-B542-3C24CBF2089D}" type="datetime1">
              <a:rPr lang="en-US" smtClean="0"/>
              <a:t>11/5/21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S3i210850r1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4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638F-BE40-6C4F-8820-1FEB0D1AD836}" type="datetime1">
              <a:rPr lang="en-US" smtClean="0"/>
              <a:t>11/5/21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S3i210850r1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568619" y="7249058"/>
            <a:ext cx="402336" cy="414528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8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17066" y="2704977"/>
            <a:ext cx="7634326" cy="1865376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3536" y="4932793"/>
            <a:ext cx="5611330" cy="143376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90">
                <a:solidFill>
                  <a:schemeClr val="tx1"/>
                </a:solidFill>
              </a:defRPr>
            </a:lvl1pPr>
            <a:lvl2pPr marL="502920" indent="0">
              <a:buNone/>
              <a:defRPr sz="209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ADB2-5C04-294A-A300-4E6AA65768AC}" type="datetime1">
              <a:rPr lang="en-US" smtClean="0"/>
              <a:t>11/5/21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S3i210850r1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39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2464" y="2989783"/>
            <a:ext cx="3616825" cy="3515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111" y="2989783"/>
            <a:ext cx="3619568" cy="3515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E995-4696-A74E-9025-AA031DF28A5A}" type="datetime1">
              <a:rPr lang="en-US" smtClean="0"/>
              <a:t>11/5/21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S3i210850r1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71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463" y="2621893"/>
            <a:ext cx="3616826" cy="7979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2090" b="0" cap="all" spc="11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502920" indent="0">
              <a:buNone/>
              <a:defRPr sz="209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463" y="3562350"/>
            <a:ext cx="3616826" cy="2943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9111" y="3562350"/>
            <a:ext cx="3619568" cy="294301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9111" y="2621893"/>
            <a:ext cx="3619568" cy="7979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2090" b="0" cap="all" spc="11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502920" indent="0">
              <a:buNone/>
              <a:defRPr sz="209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6EC5-B335-034F-872A-BCAE71CCFD1F}" type="datetime1">
              <a:rPr lang="en-US" smtClean="0"/>
              <a:t>11/5/21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S3i210850r1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6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EAC7-A023-F143-A49F-15544323EDED}" type="datetime1">
              <a:rPr lang="en-US" smtClean="0"/>
              <a:t>11/5/21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S3i210850r1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0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40A6-F82A-9E41-8911-11A5B0E1470A}" type="datetime1">
              <a:rPr lang="en-US" smtClean="0"/>
              <a:t>11/5/21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S3i210850r1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5029200" cy="77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704774" y="2543007"/>
            <a:ext cx="3619653" cy="12936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31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7266" y="911962"/>
            <a:ext cx="3973068" cy="5948477"/>
          </a:xfrm>
        </p:spPr>
        <p:txBody>
          <a:bodyPr>
            <a:normAutofit/>
          </a:bodyPr>
          <a:lstStyle>
            <a:lvl1pPr>
              <a:defRPr sz="2090">
                <a:solidFill>
                  <a:schemeClr val="tx1"/>
                </a:solidFill>
              </a:defRPr>
            </a:lvl1pPr>
            <a:lvl2pPr>
              <a:defRPr sz="1760">
                <a:solidFill>
                  <a:schemeClr val="tx1"/>
                </a:solidFill>
              </a:defRPr>
            </a:lvl2pPr>
            <a:lvl3pPr>
              <a:defRPr sz="1760">
                <a:solidFill>
                  <a:schemeClr val="tx1"/>
                </a:solidFill>
              </a:defRPr>
            </a:lvl3pPr>
            <a:lvl4pPr>
              <a:defRPr sz="1760">
                <a:solidFill>
                  <a:schemeClr val="tx1"/>
                </a:solidFill>
              </a:defRPr>
            </a:lvl4pPr>
            <a:lvl5pPr>
              <a:defRPr sz="1760">
                <a:solidFill>
                  <a:schemeClr val="tx1"/>
                </a:solidFill>
              </a:defRPr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9262" y="4023240"/>
            <a:ext cx="3130677" cy="2486574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741B-1DA3-324F-A075-72BD0D9CBC7B}" type="datetime1">
              <a:rPr lang="en-US" smtClean="0"/>
              <a:t>11/5/21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04773" y="7067702"/>
            <a:ext cx="4187038" cy="362712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S3i210850r1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6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" y="0"/>
            <a:ext cx="5029199" cy="77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704088" y="2543005"/>
            <a:ext cx="3621024" cy="12954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31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1" y="-47795"/>
            <a:ext cx="5034230" cy="77724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52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9262" y="4023242"/>
            <a:ext cx="3130677" cy="2486575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6C5B893-0C64-4742-BB84-D807AC1EDE37}" type="datetime1">
              <a:rPr lang="en-US" smtClean="0"/>
              <a:t>11/5/21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04088" y="7067702"/>
            <a:ext cx="4184294" cy="362712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S3i210850r1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5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766650" y="1093318"/>
            <a:ext cx="6531531" cy="134721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6650" y="2989785"/>
            <a:ext cx="6531531" cy="3515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6837" y="7070658"/>
            <a:ext cx="2271841" cy="367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B545E03-7A37-B24A-A85F-6A52A1BB60AF}" type="datetime1">
              <a:rPr lang="en-US" smtClean="0"/>
              <a:t>11/5/21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2463" y="7067702"/>
            <a:ext cx="5012330" cy="362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S3i210850r1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4123" y="7046976"/>
            <a:ext cx="402336" cy="414528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21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9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ctr" defTabSz="1005840" rtl="0" eaLnBrk="1" latinLnBrk="0" hangingPunct="1">
        <a:lnSpc>
          <a:spcPct val="90000"/>
        </a:lnSpc>
        <a:spcBef>
          <a:spcPct val="0"/>
        </a:spcBef>
        <a:buNone/>
        <a:defRPr sz="2860" kern="1200" cap="all" spc="22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100000"/>
        </a:lnSpc>
        <a:spcBef>
          <a:spcPts val="1100"/>
        </a:spcBef>
        <a:buClr>
          <a:schemeClr val="accent2"/>
        </a:buClr>
        <a:buFont typeface="Arial" panose="020B0604020202020204" pitchFamily="34" charset="0"/>
        <a:buChar char="•"/>
        <a:defRPr sz="198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02920" indent="-251460" algn="l" defTabSz="1005840" rtl="0" eaLnBrk="1" latinLnBrk="0" hangingPunct="1">
        <a:lnSpc>
          <a:spcPct val="100000"/>
        </a:lnSpc>
        <a:spcBef>
          <a:spcPts val="1100"/>
        </a:spcBef>
        <a:buClr>
          <a:schemeClr val="accent2"/>
        </a:buClr>
        <a:buFont typeface="Arial" panose="020B0604020202020204" pitchFamily="34" charset="0"/>
        <a:buChar char="•"/>
        <a:defRPr sz="17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54380" indent="-251460" algn="l" defTabSz="1005840" rtl="0" eaLnBrk="1" latinLnBrk="0" hangingPunct="1">
        <a:lnSpc>
          <a:spcPct val="100000"/>
        </a:lnSpc>
        <a:spcBef>
          <a:spcPts val="1100"/>
        </a:spcBef>
        <a:buClr>
          <a:schemeClr val="accent2"/>
        </a:buClr>
        <a:buFont typeface="Arial" panose="020B0604020202020204" pitchFamily="34" charset="0"/>
        <a:buChar char="•"/>
        <a:defRPr sz="17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251460" algn="l" defTabSz="1005840" rtl="0" eaLnBrk="1" latinLnBrk="0" hangingPunct="1">
        <a:lnSpc>
          <a:spcPct val="100000"/>
        </a:lnSpc>
        <a:spcBef>
          <a:spcPts val="1100"/>
        </a:spcBef>
        <a:buClr>
          <a:schemeClr val="accent2"/>
        </a:buClr>
        <a:buFont typeface="Arial" panose="020B0604020202020204" pitchFamily="34" charset="0"/>
        <a:buChar char="•"/>
        <a:defRPr sz="17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57300" indent="-251460" algn="l" defTabSz="1005840" rtl="0" eaLnBrk="1" latinLnBrk="0" hangingPunct="1">
        <a:lnSpc>
          <a:spcPct val="100000"/>
        </a:lnSpc>
        <a:spcBef>
          <a:spcPts val="1100"/>
        </a:spcBef>
        <a:buClr>
          <a:schemeClr val="accent2"/>
        </a:buClr>
        <a:buFont typeface="Arial" panose="020B0604020202020204" pitchFamily="34" charset="0"/>
        <a:buChar char="•"/>
        <a:defRPr sz="17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445895" indent="-251460" algn="l" defTabSz="1005840" rtl="0" eaLnBrk="1" latinLnBrk="0" hangingPunct="1">
        <a:lnSpc>
          <a:spcPct val="100000"/>
        </a:lnSpc>
        <a:spcBef>
          <a:spcPts val="1100"/>
        </a:spcBef>
        <a:buClr>
          <a:schemeClr val="accent2"/>
        </a:buClr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6pPr>
      <a:lvl7pPr marL="1634490" indent="-251460" algn="l" defTabSz="1005840" rtl="0" eaLnBrk="1" latinLnBrk="0" hangingPunct="1">
        <a:lnSpc>
          <a:spcPct val="100000"/>
        </a:lnSpc>
        <a:spcBef>
          <a:spcPts val="1100"/>
        </a:spcBef>
        <a:buClr>
          <a:schemeClr val="accent2"/>
        </a:buClr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7pPr>
      <a:lvl8pPr marL="1823085" indent="-251460" algn="l" defTabSz="1005840" rtl="0" eaLnBrk="1" latinLnBrk="0" hangingPunct="1">
        <a:lnSpc>
          <a:spcPct val="100000"/>
        </a:lnSpc>
        <a:spcBef>
          <a:spcPts val="1100"/>
        </a:spcBef>
        <a:buClr>
          <a:schemeClr val="accent2"/>
        </a:buClr>
        <a:buFont typeface="Arial" panose="020B0604020202020204" pitchFamily="34" charset="0"/>
        <a:buChar char="•"/>
        <a:defRPr sz="176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11680" indent="-251460" algn="l" defTabSz="1005840" rtl="0" eaLnBrk="1" latinLnBrk="0" hangingPunct="1">
        <a:lnSpc>
          <a:spcPct val="100000"/>
        </a:lnSpc>
        <a:spcBef>
          <a:spcPts val="1100"/>
        </a:spcBef>
        <a:buClr>
          <a:schemeClr val="accent2"/>
        </a:buClr>
        <a:buFont typeface="Arial" panose="020B0604020202020204" pitchFamily="34" charset="0"/>
        <a:buChar char="•"/>
        <a:defRPr sz="176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36BD-FBAF-5444-A2C2-F293646E47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F Pro Text" pitchFamily="2" charset="0"/>
                <a:ea typeface="SF Pro Text" pitchFamily="2" charset="0"/>
                <a:cs typeface="SF Pro Text" pitchFamily="2" charset="0"/>
              </a:rPr>
              <a:t>X0 </a:t>
            </a:r>
            <a:r>
              <a:rPr lang="en-US" dirty="0">
                <a:latin typeface="SF Pro Display" pitchFamily="2" charset="0"/>
                <a:ea typeface="SF Pro Display" pitchFamily="2" charset="0"/>
                <a:cs typeface="SF Pro Display" pitchFamily="2" charset="0"/>
              </a:rPr>
              <a:t>Interface</a:t>
            </a:r>
            <a:r>
              <a:rPr lang="en-US" dirty="0">
                <a:latin typeface="SF Pro Text" pitchFamily="2" charset="0"/>
                <a:ea typeface="SF Pro Text" pitchFamily="2" charset="0"/>
                <a:cs typeface="SF Pro Text" pitchFamily="2" charset="0"/>
              </a:rPr>
              <a:t> &amp; ATTESTATION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DB0243-BC0D-154B-841C-0C3320BC6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3536" y="4932884"/>
            <a:ext cx="5611330" cy="479176"/>
          </a:xfrm>
        </p:spPr>
        <p:txBody>
          <a:bodyPr>
            <a:normAutofit fontScale="92500" lnSpcReduction="10000"/>
          </a:bodyPr>
          <a:lstStyle/>
          <a:p>
            <a:r>
              <a:rPr lang="en-US" sz="2970" dirty="0">
                <a:latin typeface="SF Pro Display" pitchFamily="2" charset="0"/>
                <a:ea typeface="SF Pro Display" pitchFamily="2" charset="0"/>
                <a:cs typeface="SF Pro Display" pitchFamily="2" charset="0"/>
              </a:rPr>
              <a:t>Update on TC-LI work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671BF34-C648-0342-82C2-700A91EC8A6E}"/>
              </a:ext>
            </a:extLst>
          </p:cNvPr>
          <p:cNvSpPr txBox="1">
            <a:spLocks/>
          </p:cNvSpPr>
          <p:nvPr/>
        </p:nvSpPr>
        <p:spPr>
          <a:xfrm>
            <a:off x="1212464" y="5926991"/>
            <a:ext cx="7633472" cy="100704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9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2920" indent="0" algn="ctr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9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5840" indent="0" algn="ctr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8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0" algn="ctr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0" algn="ctr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0" algn="ctr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7520" indent="0" algn="ctr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0440" indent="0" algn="ctr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6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3360" indent="0" algn="ctr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6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latin typeface="SF Pro Display" pitchFamily="2" charset="0"/>
                <a:ea typeface="SF Pro Display" pitchFamily="2" charset="0"/>
                <a:cs typeface="SF Pro Display" pitchFamily="2" charset="0"/>
              </a:rPr>
              <a:t>ABSTRACT: Summary of the on-going work in TC-LI on the development of the X0 interface and the attestation required of the platform before X1 is sufficiently trusted to pass targets.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AFC4F23-6B86-F94C-91CB-8CA18ADEDA68}"/>
              </a:ext>
            </a:extLst>
          </p:cNvPr>
          <p:cNvSpPr txBox="1">
            <a:spLocks/>
          </p:cNvSpPr>
          <p:nvPr/>
        </p:nvSpPr>
        <p:spPr>
          <a:xfrm>
            <a:off x="2223534" y="5295415"/>
            <a:ext cx="5611330" cy="4791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9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2920" indent="0" algn="ctr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9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5840" indent="0" algn="ctr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8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0" algn="ctr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0" algn="ctr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0" algn="ctr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7520" indent="0" algn="ctr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0440" indent="0" algn="ctr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6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3360" indent="0" algn="ctr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6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SF Pro Display" pitchFamily="2" charset="0"/>
                <a:ea typeface="SF Pro Display" pitchFamily="2" charset="0"/>
                <a:cs typeface="SF Pro Display" pitchFamily="2" charset="0"/>
              </a:rPr>
              <a:t>October 2021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60B2456-3D88-704C-8C84-BFBC68B7AC7B}"/>
              </a:ext>
            </a:extLst>
          </p:cNvPr>
          <p:cNvSpPr txBox="1">
            <a:spLocks/>
          </p:cNvSpPr>
          <p:nvPr/>
        </p:nvSpPr>
        <p:spPr>
          <a:xfrm>
            <a:off x="8637752" y="95230"/>
            <a:ext cx="1316570" cy="3433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9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2920" indent="0" algn="ctr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9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5840" indent="0" algn="ctr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8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0" algn="ctr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0" algn="ctr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0" algn="ctr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7520" indent="0" algn="ctr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0440" indent="0" algn="ctr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6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3360" indent="0" algn="ctr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76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>
                <a:latin typeface="SF Pro Display" pitchFamily="2" charset="0"/>
                <a:ea typeface="SF Pro Display" pitchFamily="2" charset="0"/>
                <a:cs typeface="SF Pro Display" pitchFamily="2" charset="0"/>
              </a:rPr>
              <a:t>s3i210850r1</a:t>
            </a:r>
          </a:p>
        </p:txBody>
      </p:sp>
    </p:spTree>
    <p:extLst>
      <p:ext uri="{BB962C8B-B14F-4D97-AF65-F5344CB8AC3E}">
        <p14:creationId xmlns:p14="http://schemas.microsoft.com/office/powerpoint/2010/main" val="2542575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0058400" cy="77724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4310"/>
            <a:ext cx="10058400" cy="21980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A4450-36AB-4548-B1A3-E83EC63F2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165" y="4838519"/>
            <a:ext cx="7418070" cy="1433397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pPr defTabSz="914400"/>
            <a:r>
              <a:rPr lang="en-US" sz="3100" spc="200"/>
              <a:t>Certificate provisioning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5240E2-C07F-1F4C-BF6F-054223B3C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95" y="935062"/>
            <a:ext cx="9010209" cy="332219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B564C-B29C-C341-AC17-9523CB5B8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20165" y="7067702"/>
            <a:ext cx="4868480" cy="3627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50">
                <a:solidFill>
                  <a:srgbClr val="FFFFFF">
                    <a:alpha val="70000"/>
                  </a:srgbClr>
                </a:solidFill>
              </a:rPr>
              <a:t>S3i210850r1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BFF1E3-E313-1A4A-BD2A-082737D47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6110" y="7046976"/>
            <a:ext cx="301752" cy="414528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7A6979-0714-4377-B894-6BE4C2D6E202}" type="slidenum">
              <a:rPr lang="en-US" sz="1100" smtClean="0"/>
              <a:pPr>
                <a:spcAft>
                  <a:spcPts val="600"/>
                </a:spcAft>
              </a:pPr>
              <a:t>10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139938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A4450-36AB-4548-B1A3-E83EC63F2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687" y="84117"/>
            <a:ext cx="6377026" cy="37891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F Pro Display Medium" pitchFamily="2" charset="0"/>
                <a:ea typeface="SF Pro Display Medium" pitchFamily="2" charset="0"/>
                <a:cs typeface="SF Pro Display Medium" pitchFamily="2" charset="0"/>
              </a:rPr>
              <a:t>Block flow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87ECEA-B479-2C4E-8EF1-44AD9085D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43" y="527827"/>
            <a:ext cx="6360114" cy="6922739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D96A1C0-8E42-1B45-9B84-B632B5446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2738" y="7409688"/>
            <a:ext cx="7492923" cy="362712"/>
          </a:xfrm>
        </p:spPr>
        <p:txBody>
          <a:bodyPr/>
          <a:lstStyle/>
          <a:p>
            <a:pPr algn="ctr"/>
            <a:r>
              <a:rPr lang="en-US"/>
              <a:t>S3i210850r1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0E57F1-9047-F54F-B527-380280170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165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A4450-36AB-4548-B1A3-E83EC63F2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687" y="113852"/>
            <a:ext cx="6377026" cy="37891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F Pro Display Medium" pitchFamily="2" charset="0"/>
                <a:ea typeface="SF Pro Display Medium" pitchFamily="2" charset="0"/>
                <a:cs typeface="SF Pro Display Medium" pitchFamily="2" charset="0"/>
              </a:rPr>
              <a:t>Remote attestation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80137D-0A06-554C-BFD3-E17D22ECF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436" y="552297"/>
            <a:ext cx="6363528" cy="6926456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1CA09E-CD65-804E-9493-48CF780E8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01324" y="7409688"/>
            <a:ext cx="7455751" cy="362712"/>
          </a:xfrm>
        </p:spPr>
        <p:txBody>
          <a:bodyPr/>
          <a:lstStyle/>
          <a:p>
            <a:pPr algn="ctr"/>
            <a:r>
              <a:rPr lang="en-US"/>
              <a:t>S3i210850r1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C5F2C1-5D3B-E548-93A3-C68BC5004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38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0058400" cy="77724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4310"/>
            <a:ext cx="10058400" cy="21980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A4450-36AB-4548-B1A3-E83EC63F2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165" y="4838519"/>
            <a:ext cx="7418070" cy="1433397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pPr defTabSz="914400"/>
            <a:r>
              <a:rPr lang="en-US" sz="3100" spc="200"/>
              <a:t>Attack actors/vectors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D053C3-434D-B547-B817-89112E16C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95" y="947485"/>
            <a:ext cx="9010209" cy="3297353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1CA09E-CD65-804E-9493-48CF780E8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20165" y="7067702"/>
            <a:ext cx="4868480" cy="3627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50">
                <a:solidFill>
                  <a:srgbClr val="FFFFFF">
                    <a:alpha val="70000"/>
                  </a:srgbClr>
                </a:solidFill>
              </a:rPr>
              <a:t>S3i210850r1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C5F2C1-5D3B-E548-93A3-C68BC5004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6110" y="7046976"/>
            <a:ext cx="301752" cy="414528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7A6979-0714-4377-B894-6BE4C2D6E202}" type="slidenum">
              <a:rPr lang="en-US" sz="1100" smtClean="0"/>
              <a:pPr>
                <a:spcAft>
                  <a:spcPts val="600"/>
                </a:spcAft>
              </a:pPr>
              <a:t>13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911041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399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39794" cy="777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A4450-36AB-4548-B1A3-E83EC63F2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478" y="138114"/>
            <a:ext cx="3605992" cy="1348942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SF Pro Display Medium" pitchFamily="2" charset="0"/>
                <a:ea typeface="SF Pro Display Medium" pitchFamily="2" charset="0"/>
                <a:cs typeface="SF Pro Display Medium" pitchFamily="2" charset="0"/>
              </a:rPr>
              <a:t>LI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0BF00C-9490-D246-BC0A-24D56F41B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262" y="1631836"/>
            <a:ext cx="5851400" cy="450872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1B71AA-52A0-3F42-BF51-3080E1C7A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67680" y="7067702"/>
            <a:ext cx="3940595" cy="362712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dirty="0"/>
              <a:t>S3i210850r1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AF3DB4-A103-AF47-A26F-6F544C3F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6110" y="7046976"/>
            <a:ext cx="301752" cy="41452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A7A6979-0714-4377-B894-6BE4C2D6E20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68D631C8-CE2A-9142-AB97-AFC88EB01FB3}"/>
              </a:ext>
            </a:extLst>
          </p:cNvPr>
          <p:cNvSpPr txBox="1">
            <a:spLocks/>
          </p:cNvSpPr>
          <p:nvPr/>
        </p:nvSpPr>
        <p:spPr>
          <a:xfrm>
            <a:off x="95475" y="4274821"/>
            <a:ext cx="3626020" cy="154149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460" indent="-25146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8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2920" indent="-25146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7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4380" indent="-25146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7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25146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7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7300" indent="-25146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7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45895" indent="-25146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34490" indent="-25146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3085" indent="-25146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76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11680" indent="-25146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76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X0 is used to build trust between the ADMF and ELIs</a:t>
            </a:r>
          </a:p>
          <a:p>
            <a:r>
              <a:rPr lang="en-US" dirty="0">
                <a:solidFill>
                  <a:schemeClr val="bg1"/>
                </a:solidFill>
              </a:rPr>
              <a:t>X1 is used to provision targets</a:t>
            </a:r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C7E51C86-2070-4145-AD20-9C3D7FE31D54}"/>
              </a:ext>
            </a:extLst>
          </p:cNvPr>
          <p:cNvSpPr txBox="1">
            <a:spLocks/>
          </p:cNvSpPr>
          <p:nvPr/>
        </p:nvSpPr>
        <p:spPr>
          <a:xfrm>
            <a:off x="95475" y="1968742"/>
            <a:ext cx="3646050" cy="207211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51460" indent="-25146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8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2920" indent="-25146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7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4380" indent="-25146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7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25146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7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7300" indent="-25146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7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45895" indent="-25146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34490" indent="-25146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3085" indent="-25146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76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11680" indent="-25146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76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ELI = Element of LI (POI, TF, MDF)</a:t>
            </a:r>
          </a:p>
          <a:p>
            <a:r>
              <a:rPr lang="en-US" dirty="0">
                <a:solidFill>
                  <a:schemeClr val="bg1"/>
                </a:solidFill>
              </a:rPr>
              <a:t>LICM = LI Certificate Manager</a:t>
            </a:r>
          </a:p>
          <a:p>
            <a:r>
              <a:rPr lang="en-US" dirty="0">
                <a:solidFill>
                  <a:schemeClr val="bg1"/>
                </a:solidFill>
              </a:rPr>
              <a:t>LINC = LI Network Controller</a:t>
            </a:r>
          </a:p>
          <a:p>
            <a:r>
              <a:rPr lang="en-US" dirty="0">
                <a:solidFill>
                  <a:schemeClr val="bg1"/>
                </a:solidFill>
              </a:rPr>
              <a:t>LI-NO = LI Network Output</a:t>
            </a:r>
          </a:p>
          <a:p>
            <a:r>
              <a:rPr lang="en-US" dirty="0">
                <a:solidFill>
                  <a:schemeClr val="bg1"/>
                </a:solidFill>
              </a:rPr>
              <a:t>LISE = LI Security Engine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38B6CBB-7426-BC42-ACB6-53E35E63051F}"/>
              </a:ext>
            </a:extLst>
          </p:cNvPr>
          <p:cNvSpPr txBox="1">
            <a:spLocks/>
          </p:cNvSpPr>
          <p:nvPr/>
        </p:nvSpPr>
        <p:spPr bwMode="black">
          <a:xfrm>
            <a:off x="3524956" y="138114"/>
            <a:ext cx="3605992" cy="1348942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wrap="square" lIns="182880" tIns="182880" rIns="182880" bIns="182880" rtlCol="0" anchor="ctr">
            <a:normAutofit/>
          </a:bodyPr>
          <a:lstStyle>
            <a:lvl1pPr algn="ctr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60" kern="1200" cap="all" spc="22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chemeClr val="accent4">
                    <a:lumMod val="50000"/>
                  </a:schemeClr>
                </a:solidFill>
                <a:latin typeface="SF Pro Display Medium" pitchFamily="2" charset="0"/>
                <a:ea typeface="SF Pro Display Medium" pitchFamily="2" charset="0"/>
                <a:cs typeface="SF Pro Display Medium" pitchFamily="2" charset="0"/>
              </a:rPr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59485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A4450-36AB-4548-B1A3-E83EC63F2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686" y="597071"/>
            <a:ext cx="6377026" cy="37891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F Pro Display Medium" pitchFamily="2" charset="0"/>
                <a:ea typeface="SF Pro Display Medium" pitchFamily="2" charset="0"/>
                <a:cs typeface="SF Pro Display Medium" pitchFamily="2" charset="0"/>
              </a:rPr>
              <a:t>LI provisioning flow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78C7C5-497E-4943-97D6-B6C847197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9" y="1484507"/>
            <a:ext cx="9867900" cy="5829300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4CA9C77-1BC0-0B49-B65C-0D5B0512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5401" y="7313807"/>
            <a:ext cx="7247595" cy="362712"/>
          </a:xfrm>
        </p:spPr>
        <p:txBody>
          <a:bodyPr/>
          <a:lstStyle/>
          <a:p>
            <a:pPr algn="ctr"/>
            <a:r>
              <a:rPr lang="en-US"/>
              <a:t>S3i210850r1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CA5E33-7247-8148-B83B-83622A3D3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047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A4450-36AB-4548-B1A3-E83EC63F2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687" y="634242"/>
            <a:ext cx="6377026" cy="37891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F Pro Display Medium" pitchFamily="2" charset="0"/>
                <a:ea typeface="SF Pro Display Medium" pitchFamily="2" charset="0"/>
                <a:cs typeface="SF Pro Display Medium" pitchFamily="2" charset="0"/>
              </a:rPr>
              <a:t>Attestation actors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72718F-1C42-8448-8865-94036B4C0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567" y="2333149"/>
            <a:ext cx="7149263" cy="43961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E4C5FF-21FA-294E-8050-3B0EF00E1CD2}"/>
              </a:ext>
            </a:extLst>
          </p:cNvPr>
          <p:cNvSpPr/>
          <p:nvPr/>
        </p:nvSpPr>
        <p:spPr>
          <a:xfrm>
            <a:off x="2129321" y="1293685"/>
            <a:ext cx="5799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X0 … for the network is "dark and full of terrors."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-- George R. R. Martin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6C2358C-B57E-EF43-9934-A8FD9E172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7507" y="7067702"/>
            <a:ext cx="7723381" cy="362712"/>
          </a:xfrm>
        </p:spPr>
        <p:txBody>
          <a:bodyPr/>
          <a:lstStyle/>
          <a:p>
            <a:pPr algn="ctr"/>
            <a:r>
              <a:rPr lang="en-US"/>
              <a:t>S3i210850r1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3C8959-3E71-F54E-9B1A-B7C9AD9B1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23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A4450-36AB-4548-B1A3-E83EC63F2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66" y="113485"/>
            <a:ext cx="9463668" cy="62249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F Pro Display Medium" pitchFamily="2" charset="0"/>
                <a:ea typeface="SF Pro Display Medium" pitchFamily="2" charset="0"/>
                <a:cs typeface="SF Pro Display Medium" pitchFamily="2" charset="0"/>
              </a:rPr>
              <a:t>Attestation provisioning</a:t>
            </a:r>
            <a:br>
              <a:rPr lang="en-US" dirty="0">
                <a:latin typeface="SF Pro Display Medium" pitchFamily="2" charset="0"/>
                <a:ea typeface="SF Pro Display Medium" pitchFamily="2" charset="0"/>
                <a:cs typeface="SF Pro Display Medium" pitchFamily="2" charset="0"/>
              </a:rPr>
            </a:br>
            <a:r>
              <a:rPr lang="en-US" sz="1800" dirty="0">
                <a:latin typeface="SF Pro Display Medium" pitchFamily="2" charset="0"/>
                <a:ea typeface="SF Pro Display Medium" pitchFamily="2" charset="0"/>
                <a:cs typeface="SF Pro Display Medium" pitchFamily="2" charset="0"/>
              </a:rPr>
              <a:t>--”Ground Truth”</a:t>
            </a:r>
            <a:endParaRPr lang="en-US" dirty="0">
              <a:latin typeface="SF Pro Display Medium" pitchFamily="2" charset="0"/>
              <a:ea typeface="SF Pro Display Medium" pitchFamily="2" charset="0"/>
              <a:cs typeface="SF Pro Display Medium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84EC5C-F0E9-3E43-82BD-CD82195C8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297" y="1378003"/>
            <a:ext cx="7281806" cy="60524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90E14E-A689-6D4D-9F95-70203F09CE70}"/>
              </a:ext>
            </a:extLst>
          </p:cNvPr>
          <p:cNvSpPr/>
          <p:nvPr/>
        </p:nvSpPr>
        <p:spPr>
          <a:xfrm>
            <a:off x="2514600" y="843703"/>
            <a:ext cx="50292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truth is rarely pure and never simple.</a:t>
            </a:r>
            <a:b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-- Oscar Wilde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BA6CB8D-D988-324A-9565-575D3A9F5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397" y="7409688"/>
            <a:ext cx="7641605" cy="362712"/>
          </a:xfrm>
        </p:spPr>
        <p:txBody>
          <a:bodyPr/>
          <a:lstStyle/>
          <a:p>
            <a:pPr algn="ctr"/>
            <a:r>
              <a:rPr lang="en-US"/>
              <a:t>S3i210850r1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8A7808-C6BD-0C48-B56B-8DBB21BB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033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A4450-36AB-4548-B1A3-E83EC63F2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138" y="133816"/>
            <a:ext cx="8002123" cy="64676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F Pro Display Medium" pitchFamily="2" charset="0"/>
                <a:ea typeface="SF Pro Display Medium" pitchFamily="2" charset="0"/>
                <a:cs typeface="SF Pro Display Medium" pitchFamily="2" charset="0"/>
              </a:rPr>
              <a:t>Attestation Evidence Building</a:t>
            </a:r>
            <a:br>
              <a:rPr lang="en-US" dirty="0">
                <a:latin typeface="SF Pro Display Medium" pitchFamily="2" charset="0"/>
                <a:ea typeface="SF Pro Display Medium" pitchFamily="2" charset="0"/>
                <a:cs typeface="SF Pro Display Medium" pitchFamily="2" charset="0"/>
              </a:rPr>
            </a:br>
            <a:r>
              <a:rPr lang="en-US" sz="1800" dirty="0">
                <a:latin typeface="SF Pro Display Medium" pitchFamily="2" charset="0"/>
                <a:ea typeface="SF Pro Display Medium" pitchFamily="2" charset="0"/>
                <a:cs typeface="SF Pro Display Medium" pitchFamily="2" charset="0"/>
              </a:rPr>
              <a:t>--aka “Attester turtles”</a:t>
            </a:r>
            <a:endParaRPr lang="en-US" dirty="0">
              <a:latin typeface="SF Pro Display Medium" pitchFamily="2" charset="0"/>
              <a:ea typeface="SF Pro Display Medium" pitchFamily="2" charset="0"/>
              <a:cs typeface="SF Pro Display Medium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79123-C85E-DB4F-8A66-DE5A3F995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56" y="2059258"/>
            <a:ext cx="8422582" cy="51444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E4EE76-AC70-0949-B3BB-D24ADA7D0744}"/>
              </a:ext>
            </a:extLst>
          </p:cNvPr>
          <p:cNvSpPr/>
          <p:nvPr/>
        </p:nvSpPr>
        <p:spPr>
          <a:xfrm>
            <a:off x="840186" y="835146"/>
            <a:ext cx="81902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hangingPunct="0"/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"But what does this second turtle stand on?" persisted James patiently.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 hangingPunct="0"/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this, the little old lady crowed triumphantly,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 hangingPunct="0"/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"It's no use, Mr. James—it's turtles all the way down.”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 hangingPunct="0"/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 hangingPunct="0"/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			 -- J. R. Ross, Constraints on Variables in Syntax, 1967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F2A8BB-C61F-904D-91BB-975C4CF84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3362" y="7258248"/>
            <a:ext cx="7351674" cy="362712"/>
          </a:xfrm>
        </p:spPr>
        <p:txBody>
          <a:bodyPr/>
          <a:lstStyle/>
          <a:p>
            <a:pPr algn="ctr"/>
            <a:r>
              <a:rPr lang="en-US"/>
              <a:t>S3i210850r1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DA8D89-13EE-2146-81F6-50CBA642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42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A4450-36AB-4548-B1A3-E83EC63F2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686" y="101316"/>
            <a:ext cx="6377026" cy="37891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F Pro Display Medium" pitchFamily="2" charset="0"/>
                <a:ea typeface="SF Pro Display Medium" pitchFamily="2" charset="0"/>
                <a:cs typeface="SF Pro Display Medium" pitchFamily="2" charset="0"/>
              </a:rPr>
              <a:t>Attestation full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6BBE41-AF41-DF4E-AE36-6682D066E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143" y="675153"/>
            <a:ext cx="7914113" cy="675526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8AA32-8696-6448-ADD8-FB5A1D1B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3528" y="7409688"/>
            <a:ext cx="7671342" cy="362712"/>
          </a:xfrm>
        </p:spPr>
        <p:txBody>
          <a:bodyPr/>
          <a:lstStyle/>
          <a:p>
            <a:pPr algn="ctr"/>
            <a:r>
              <a:rPr lang="en-US"/>
              <a:t>S3i210850r1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4F31-67E8-354F-951C-EB5399C6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9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A4450-36AB-4548-B1A3-E83EC63F2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988" y="3310662"/>
            <a:ext cx="2265175" cy="1151085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pPr defTabSz="914400"/>
            <a:r>
              <a:rPr lang="en-US" sz="1900" spc="200"/>
              <a:t>Attestation Layers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AFBB67-2575-4F5A-96CF-CD2EB02A1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11725" cy="777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3AE784-0FF7-4442-A4C3-A03F7EBE6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52" y="1710464"/>
            <a:ext cx="6397019" cy="453714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8AA32-8696-6448-ADD8-FB5A1D1B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20165" y="7067702"/>
            <a:ext cx="4868480" cy="3627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5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S3i210850r1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857F9-22BD-E14E-8DC7-B0F9527CA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6110" y="7046976"/>
            <a:ext cx="301752" cy="414528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7A6979-0714-4377-B894-6BE4C2D6E202}" type="slidenum">
              <a:rPr lang="en-US" sz="1100" smtClean="0"/>
              <a:pPr>
                <a:spcAft>
                  <a:spcPts val="600"/>
                </a:spcAft>
              </a:pPr>
              <a:t>8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937657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399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839795" cy="77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A4450-36AB-4548-B1A3-E83EC63F2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" y="2430781"/>
            <a:ext cx="3184472" cy="243431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pPr defTabSz="914400"/>
            <a:r>
              <a:rPr lang="en-US" sz="2000" spc="200" dirty="0"/>
              <a:t>Discrete </a:t>
            </a:r>
            <a:br>
              <a:rPr lang="en-US" sz="2000" spc="200" dirty="0"/>
            </a:br>
            <a:r>
              <a:rPr lang="en-US" sz="2000" spc="200" dirty="0"/>
              <a:t>vs. </a:t>
            </a:r>
            <a:br>
              <a:rPr lang="en-US" sz="2000" spc="200" dirty="0"/>
            </a:br>
            <a:r>
              <a:rPr lang="en-US" sz="2000" spc="200" dirty="0"/>
              <a:t>System on Chip</a:t>
            </a:r>
            <a:br>
              <a:rPr lang="en-US" sz="2000" spc="200" dirty="0"/>
            </a:br>
            <a:r>
              <a:rPr lang="en-US" sz="2000" spc="200" dirty="0"/>
              <a:t>--</a:t>
            </a:r>
            <a:br>
              <a:rPr lang="en-US" sz="2000" spc="200" dirty="0"/>
            </a:br>
            <a:r>
              <a:rPr lang="en-US" sz="2000" spc="200" dirty="0"/>
              <a:t>Roots of Trust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0189C-CE5B-4F41-8D95-FDAA4B2FE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60" y="1119169"/>
            <a:ext cx="5162474" cy="517739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8AA32-8696-6448-ADD8-FB5A1D1B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3854" y="7054614"/>
            <a:ext cx="3056792" cy="3550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50">
                <a:solidFill>
                  <a:srgbClr val="FFFFFF">
                    <a:alpha val="70000"/>
                  </a:srgbClr>
                </a:solidFill>
              </a:rPr>
              <a:t>S3i210850r1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E2B64F-0AF4-5345-9E17-9EC6BD5B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6110" y="7046976"/>
            <a:ext cx="301752" cy="414528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7A6979-0714-4377-B894-6BE4C2D6E202}" type="slidenum">
              <a:rPr lang="en-US" sz="1100" smtClean="0"/>
              <a:pPr>
                <a:spcAft>
                  <a:spcPts val="600"/>
                </a:spcAft>
              </a:pPr>
              <a:t>9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4289181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410</TotalTime>
  <Words>264</Words>
  <Application>Microsoft Macintosh PowerPoint</Application>
  <PresentationFormat>Custom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Gill Sans MT</vt:lpstr>
      <vt:lpstr>SF Pro Display</vt:lpstr>
      <vt:lpstr>SF Pro Display Medium</vt:lpstr>
      <vt:lpstr>SF Pro Text</vt:lpstr>
      <vt:lpstr>Times New Roman</vt:lpstr>
      <vt:lpstr>Parcel</vt:lpstr>
      <vt:lpstr>X0 Interface &amp; ATTESTATION</vt:lpstr>
      <vt:lpstr>LI</vt:lpstr>
      <vt:lpstr>LI provisioning flow</vt:lpstr>
      <vt:lpstr>Attestation actors</vt:lpstr>
      <vt:lpstr>Attestation provisioning --”Ground Truth”</vt:lpstr>
      <vt:lpstr>Attestation Evidence Building --aka “Attester turtles”</vt:lpstr>
      <vt:lpstr>Attestation full picture</vt:lpstr>
      <vt:lpstr>Attestation Layers</vt:lpstr>
      <vt:lpstr>Discrete  vs.  System on Chip -- Roots of Trust</vt:lpstr>
      <vt:lpstr>Certificate provisioning</vt:lpstr>
      <vt:lpstr>Block flow</vt:lpstr>
      <vt:lpstr>Remote attestation</vt:lpstr>
      <vt:lpstr>Attack actors/vectors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X0 Interface &amp; ATTESTATION</dc:title>
  <dc:creator>Michael Bilca</dc:creator>
  <cp:lastModifiedBy>Michael Bilca</cp:lastModifiedBy>
  <cp:revision>18</cp:revision>
  <dcterms:created xsi:type="dcterms:W3CDTF">2021-10-28T14:15:38Z</dcterms:created>
  <dcterms:modified xsi:type="dcterms:W3CDTF">2021-11-05T14:20:53Z</dcterms:modified>
</cp:coreProperties>
</file>