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26" r:id="rId2"/>
    <p:sldId id="364" r:id="rId3"/>
    <p:sldId id="366" r:id="rId4"/>
    <p:sldId id="365" r:id="rId5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99" autoAdjust="0"/>
    <p:restoredTop sz="94660"/>
  </p:normalViewPr>
  <p:slideViewPr>
    <p:cSldViewPr snapToGrid="0">
      <p:cViewPr>
        <p:scale>
          <a:sx n="80" d="100"/>
          <a:sy n="80" d="100"/>
        </p:scale>
        <p:origin x="-116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B0B4CA0-3BDE-49A9-B285-2EDF8D7C58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2816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8F2AC47-E536-4C63-8182-6288ADABE8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9274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8E6CA77-AE3E-416E-862E-31BE7E01D9AA}" type="slidenum">
              <a:rPr lang="en-GB" altLang="en-US" sz="1200" smtClean="0">
                <a:latin typeface="Times New Roman" pitchFamily="18" charset="0"/>
              </a:rPr>
              <a:pPr/>
              <a:t>1</a:t>
            </a:fld>
            <a:endParaRPr lang="en-GB" altLang="en-US" sz="12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B69AC-4BA3-4A33-B551-DA345CC09C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07266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E906C-5510-4036-8D7D-6C2D5144609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0900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B578-45C7-4488-A972-09ADF17372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6509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75183-556C-47DA-BC6A-A641B0CBF0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8661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/>
          <a:lstStyle>
            <a:lvl1pPr algn="ctr">
              <a:defRPr sz="1200" smtClean="0"/>
            </a:lvl1pPr>
          </a:lstStyle>
          <a:p>
            <a:pPr>
              <a:defRPr/>
            </a:pPr>
            <a:fld id="{CB50EFBB-4B28-437B-9DF4-29F67F8E9B1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6460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CD563-E602-48D9-B012-0E51B35CAD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380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32F7-C0AE-4715-86FA-0270CF9969F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1585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14332-173A-4C71-B265-8FEFED2FEFC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2981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C1AE9-6567-4810-8B87-21CFCB000A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1586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5434E-7AFE-48EE-820C-0A8C59138B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74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5E105-04A3-478A-9FF8-D175520550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4556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</a:rPr>
              <a:t>th</a:t>
            </a:r>
            <a:r>
              <a:rPr lang="en-GB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57588" y="6460463"/>
            <a:ext cx="46889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GB" dirty="0">
                <a:solidFill>
                  <a:schemeClr val="bg1"/>
                </a:solidFill>
              </a:rPr>
              <a:t>© 3GPP </a:t>
            </a:r>
            <a:r>
              <a:rPr lang="en-GB" dirty="0" smtClean="0">
                <a:solidFill>
                  <a:schemeClr val="bg1"/>
                </a:solidFill>
              </a:rPr>
              <a:t>2015     S6-150014 </a:t>
            </a:r>
            <a:r>
              <a:rPr lang="en-GB" baseline="0" dirty="0" smtClean="0">
                <a:solidFill>
                  <a:schemeClr val="bg1"/>
                </a:solidFill>
              </a:rPr>
              <a:t>Security Requirements for MCPTT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fld id="{B1BBDAFA-5DC6-40EA-A5EC-37ACFCC2D930}" type="slidenum">
              <a:rPr lang="en-GB" sz="1200" b="1"/>
              <a:pPr algn="ctr" eaLnBrk="1" hangingPunct="1">
                <a:defRPr/>
              </a:pPr>
              <a:t>‹#›</a:t>
            </a:fld>
            <a:endParaRPr lang="en-GB" sz="1200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tim.woodward@motorolasolutions.com" TargetMode="Externa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319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endParaRPr lang="en-GB" sz="2800" ker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6" name="Subtitle 6"/>
          <p:cNvSpPr>
            <a:spLocks/>
          </p:cNvSpPr>
          <p:nvPr/>
        </p:nvSpPr>
        <p:spPr bwMode="auto">
          <a:xfrm>
            <a:off x="1049338" y="3790949"/>
            <a:ext cx="7135812" cy="207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2000" i="1" u="sng" dirty="0" smtClean="0"/>
              <a:t>Source:</a:t>
            </a:r>
          </a:p>
          <a:p>
            <a:pPr>
              <a:buNone/>
            </a:pPr>
            <a:r>
              <a:rPr lang="en-GB" sz="2000" i="1" dirty="0" smtClean="0"/>
              <a:t>Tim Woodward</a:t>
            </a:r>
          </a:p>
          <a:p>
            <a:pPr>
              <a:buNone/>
            </a:pPr>
            <a:r>
              <a:rPr lang="en-GB" sz="2000" i="1" dirty="0" smtClean="0"/>
              <a:t>Motorola Solutions</a:t>
            </a:r>
          </a:p>
          <a:p>
            <a:pPr>
              <a:buNone/>
            </a:pPr>
            <a:r>
              <a:rPr lang="en-GB" sz="2000" i="1" dirty="0" smtClean="0">
                <a:hlinkClick r:id="rId5"/>
              </a:rPr>
              <a:t>tim.woodward@motorolasolutions.com</a:t>
            </a:r>
            <a:endParaRPr lang="en-GB" sz="2000" i="1" dirty="0" smtClean="0"/>
          </a:p>
          <a:p>
            <a:pPr>
              <a:buNone/>
            </a:pPr>
            <a:r>
              <a:rPr lang="en-GB" sz="2000" i="1" dirty="0" smtClean="0"/>
              <a:t>+1-480-966-2688</a:t>
            </a:r>
          </a:p>
        </p:txBody>
      </p:sp>
      <p:sp>
        <p:nvSpPr>
          <p:cNvPr id="3077" name="Text Box 63"/>
          <p:cNvSpPr txBox="1">
            <a:spLocks noChangeArrowheads="1"/>
          </p:cNvSpPr>
          <p:nvPr/>
        </p:nvSpPr>
        <p:spPr bwMode="auto">
          <a:xfrm>
            <a:off x="643944" y="2078038"/>
            <a:ext cx="75856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4800" dirty="0" err="1" smtClean="0">
                <a:solidFill>
                  <a:srgbClr val="FF0000"/>
                </a:solidFill>
              </a:rPr>
              <a:t>MCData</a:t>
            </a:r>
            <a:r>
              <a:rPr lang="en-US" sz="4800" dirty="0" smtClean="0">
                <a:solidFill>
                  <a:srgbClr val="FF0000"/>
                </a:solidFill>
              </a:rPr>
              <a:t> SDS security</a:t>
            </a:r>
            <a:endParaRPr lang="en-US" altLang="en-US" sz="4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82588" y="47952"/>
            <a:ext cx="68531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charset="0"/>
                <a:ea typeface="MS PGothic" pitchFamily="34" charset="-128"/>
              </a:rPr>
              <a:t>3GPP TSG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SA3 MCSEC teleconference</a:t>
            </a:r>
            <a:r>
              <a:rPr lang="fi-FI" altLang="en-US" sz="1800" dirty="0">
                <a:latin typeface="Arial" charset="0"/>
              </a:rPr>
              <a:t>		</a:t>
            </a:r>
            <a:r>
              <a:rPr lang="en-US" altLang="en-US" sz="1800" dirty="0" smtClean="0">
                <a:latin typeface="Arial" charset="0"/>
              </a:rPr>
              <a:t>S3-170102</a:t>
            </a:r>
            <a:endParaRPr lang="fi-FI" altLang="en-US" sz="1800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charset="0"/>
              </a:rPr>
              <a:t>26 January 2017</a:t>
            </a:r>
            <a:endParaRPr lang="en-US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9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988"/>
            <a:ext cx="6834188" cy="1143000"/>
          </a:xfrm>
        </p:spPr>
        <p:txBody>
          <a:bodyPr/>
          <a:lstStyle/>
          <a:p>
            <a:r>
              <a:rPr lang="en-GB" dirty="0" smtClean="0"/>
              <a:t>MCData SDS security elements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2400" y="990597"/>
          <a:ext cx="8753475" cy="5192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0695"/>
                <a:gridCol w="1750695"/>
                <a:gridCol w="1750695"/>
                <a:gridCol w="1750695"/>
                <a:gridCol w="1750695"/>
              </a:tblGrid>
              <a:tr h="5401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8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Private SDS on signaling plane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Group SDS on signaling plane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Private SDS on media plane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Group SDS on media plane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0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Protocol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SIP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MESSAGE (</a:t>
                      </a:r>
                      <a:r>
                        <a:rPr lang="en-US" sz="1400" dirty="0" err="1" smtClean="0">
                          <a:latin typeface="Times New Roman"/>
                          <a:ea typeface="Times New Roman"/>
                        </a:rPr>
                        <a:t>rfc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 3428)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XMPP (</a:t>
                      </a:r>
                      <a:r>
                        <a:rPr lang="en-US" sz="1400" dirty="0" err="1" smtClean="0">
                          <a:latin typeface="Times New Roman"/>
                          <a:ea typeface="Times New Roman"/>
                        </a:rPr>
                        <a:t>rfc</a:t>
                      </a:r>
                      <a:r>
                        <a:rPr lang="en-US" sz="1400" baseline="0" dirty="0" smtClean="0">
                          <a:latin typeface="Times New Roman"/>
                          <a:ea typeface="Times New Roman"/>
                        </a:rPr>
                        <a:t> 6120 &amp; 6121)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0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Client-server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 and server-server confidentiality*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(protects</a:t>
                      </a:r>
                      <a:r>
                        <a:rPr lang="en-US" sz="1400" baseline="0" dirty="0" smtClean="0">
                          <a:latin typeface="Times New Roman"/>
                          <a:ea typeface="Times New Roman"/>
                        </a:rPr>
                        <a:t> identities)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S/MIME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using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CSK</a:t>
                      </a:r>
                      <a:r>
                        <a:rPr lang="en-US" sz="1400" baseline="0" dirty="0" smtClean="0">
                          <a:latin typeface="Times New Roman"/>
                          <a:ea typeface="Times New Roman"/>
                        </a:rPr>
                        <a:t> or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SPK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TLS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10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Client-server and </a:t>
                      </a:r>
                      <a:r>
                        <a:rPr lang="en-US" sz="1400" b="0" i="0" dirty="0" smtClean="0">
                          <a:latin typeface="Times New Roman"/>
                          <a:ea typeface="Times New Roman"/>
                        </a:rPr>
                        <a:t>server-server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integrity*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UL: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Signed with source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private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signing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key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DL: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signed with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server private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signing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key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S-S:</a:t>
                      </a:r>
                      <a:r>
                        <a:rPr lang="en-US" sz="1400" baseline="0" dirty="0" smtClean="0">
                          <a:latin typeface="Times New Roman"/>
                          <a:ea typeface="Times New Roman"/>
                        </a:rPr>
                        <a:t> Signed with server private signing key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TLS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356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End to end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 SDS confidentiality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SDS encrypted on PCK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SDS encrypted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on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GCK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XMLenc using PCK</a:t>
                      </a:r>
                      <a:endParaRPr lang="en-U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err="1">
                          <a:latin typeface="Times New Roman"/>
                          <a:ea typeface="Times New Roman"/>
                        </a:rPr>
                        <a:t>XMLenc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 using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GCK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124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End to end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 SDS integrity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SDS signed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with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source private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signing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key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SDS signed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with source private signing key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err="1" smtClean="0">
                          <a:latin typeface="Times New Roman"/>
                          <a:ea typeface="Times New Roman"/>
                        </a:rPr>
                        <a:t>XMLDSig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 using source</a:t>
                      </a:r>
                      <a:r>
                        <a:rPr lang="en-US" sz="1400" baseline="0" dirty="0" smtClean="0">
                          <a:latin typeface="Times New Roman"/>
                          <a:ea typeface="Times New Roman"/>
                        </a:rPr>
                        <a:t>  private signing key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err="1" smtClean="0">
                          <a:latin typeface="Times New Roman"/>
                          <a:ea typeface="Times New Roman"/>
                        </a:rPr>
                        <a:t>XMLDSig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using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source</a:t>
                      </a:r>
                      <a:r>
                        <a:rPr lang="en-US" sz="1400" baseline="0" dirty="0" smtClean="0">
                          <a:latin typeface="Times New Roman"/>
                          <a:ea typeface="Times New Roman"/>
                        </a:rPr>
                        <a:t>  private signing key</a:t>
                      </a:r>
                    </a:p>
                  </a:txBody>
                  <a:tcPr marL="68580" marR="68580" marT="0" marB="0" anchor="ctr"/>
                </a:tc>
              </a:tr>
              <a:tr h="6356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Key protection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PCK encrypted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on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target public key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n/a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PCK encrypted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on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 target public key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n/a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14325" y="6191250"/>
            <a:ext cx="3262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* Not sure how this works with S/MIME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MCData Messages with security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875183-556C-47DA-BC6A-A641B0CBF0CE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 bwMode="auto">
          <a:xfrm>
            <a:off x="1247775" y="2295525"/>
            <a:ext cx="2390775" cy="37909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514975" y="2266950"/>
            <a:ext cx="2390775" cy="37909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390650" y="3048000"/>
            <a:ext cx="2066925" cy="8477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MIKEY-SAKKE payload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PCK or GMK-ID and Group ID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Encrypted on target public key or GCK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1390650" y="3962400"/>
            <a:ext cx="2066925" cy="8953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SDS payload</a:t>
            </a:r>
          </a:p>
          <a:p>
            <a:endParaRPr lang="en-US" dirty="0" smtClean="0"/>
          </a:p>
          <a:p>
            <a:r>
              <a:rPr lang="en-US" dirty="0" smtClean="0"/>
              <a:t>Encrypted on PCK or GCK</a:t>
            </a:r>
          </a:p>
          <a:p>
            <a:r>
              <a:rPr lang="en-US" dirty="0" smtClean="0"/>
              <a:t>Signed with source private signing key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390650" y="2390775"/>
            <a:ext cx="2066925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SIP Header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(addressing)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400175" y="4972051"/>
            <a:ext cx="2066925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Identities</a:t>
            </a:r>
          </a:p>
          <a:p>
            <a:r>
              <a:rPr lang="en-US" dirty="0" smtClean="0"/>
              <a:t>(source + target)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390650" y="5534026"/>
            <a:ext cx="2066925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Signature over full SIP MESSAGE</a:t>
            </a:r>
          </a:p>
        </p:txBody>
      </p:sp>
      <p:sp>
        <p:nvSpPr>
          <p:cNvPr id="14" name="Left Brace 13"/>
          <p:cNvSpPr/>
          <p:nvPr/>
        </p:nvSpPr>
        <p:spPr bwMode="auto">
          <a:xfrm>
            <a:off x="847725" y="2990849"/>
            <a:ext cx="447675" cy="3000375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500" y="3962400"/>
            <a:ext cx="7873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S/MIME</a:t>
            </a:r>
          </a:p>
          <a:p>
            <a:pPr algn="ctr"/>
            <a:r>
              <a:rPr lang="en-US" dirty="0" smtClean="0"/>
              <a:t>using CSK</a:t>
            </a:r>
          </a:p>
          <a:p>
            <a:pPr algn="ctr"/>
            <a:r>
              <a:rPr lang="en-US" dirty="0" smtClean="0"/>
              <a:t>or SPK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457325" y="1524000"/>
            <a:ext cx="1877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/>
              <a:t>SIP MESSAGE</a:t>
            </a:r>
          </a:p>
          <a:p>
            <a:pPr algn="ctr"/>
            <a:r>
              <a:rPr lang="en-US" sz="1800" dirty="0" smtClean="0"/>
              <a:t>(signaling plane)</a:t>
            </a:r>
            <a:endParaRPr lang="en-US" sz="1800" dirty="0"/>
          </a:p>
        </p:txBody>
      </p:sp>
      <p:sp>
        <p:nvSpPr>
          <p:cNvPr id="17" name="TextBox 16"/>
          <p:cNvSpPr txBox="1"/>
          <p:nvPr/>
        </p:nvSpPr>
        <p:spPr>
          <a:xfrm>
            <a:off x="5753100" y="1524000"/>
            <a:ext cx="2039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/>
              <a:t>XMPP MESSAGE</a:t>
            </a:r>
          </a:p>
          <a:p>
            <a:pPr algn="ctr"/>
            <a:r>
              <a:rPr lang="en-US" sz="1800" dirty="0" smtClean="0"/>
              <a:t>(media plane)</a:t>
            </a:r>
            <a:endParaRPr lang="en-US" sz="1800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5676900" y="3028950"/>
            <a:ext cx="2066925" cy="8477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MIKEY-SAKKE payload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PCK or GMK-ID and Group ID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Encrypted on target public key or GCK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5676900" y="3943350"/>
            <a:ext cx="2066925" cy="8953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SDS payload</a:t>
            </a:r>
          </a:p>
          <a:p>
            <a:endParaRPr lang="en-US" dirty="0" smtClean="0"/>
          </a:p>
          <a:p>
            <a:r>
              <a:rPr lang="en-US" dirty="0" smtClean="0"/>
              <a:t>Encrypted on PCK or GCK</a:t>
            </a:r>
          </a:p>
          <a:p>
            <a:r>
              <a:rPr lang="en-US" dirty="0" smtClean="0"/>
              <a:t>Signed with source private signing key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5676900" y="2371725"/>
            <a:ext cx="2066925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HTTP Header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(addressing)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5686425" y="4972051"/>
            <a:ext cx="2066925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Identities</a:t>
            </a:r>
          </a:p>
          <a:p>
            <a:r>
              <a:rPr lang="en-US" dirty="0" smtClean="0"/>
              <a:t>(source + target)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5676900" y="5514976"/>
            <a:ext cx="2066925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/>
              <a:t>XMLDSig</a:t>
            </a:r>
            <a:r>
              <a:rPr lang="en-US" dirty="0" smtClean="0"/>
              <a:t> over full MESSAGE</a:t>
            </a:r>
          </a:p>
        </p:txBody>
      </p:sp>
      <p:sp>
        <p:nvSpPr>
          <p:cNvPr id="23" name="Left Brace 22"/>
          <p:cNvSpPr/>
          <p:nvPr/>
        </p:nvSpPr>
        <p:spPr bwMode="auto">
          <a:xfrm>
            <a:off x="5133975" y="2971799"/>
            <a:ext cx="447675" cy="2981325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57700" y="4010025"/>
            <a:ext cx="7873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TLS</a:t>
            </a:r>
          </a:p>
          <a:p>
            <a:pPr algn="ctr"/>
            <a:r>
              <a:rPr lang="en-US" dirty="0" smtClean="0"/>
              <a:t>using CSK</a:t>
            </a:r>
          </a:p>
          <a:p>
            <a:pPr algn="ctr"/>
            <a:r>
              <a:rPr lang="en-US" dirty="0" smtClean="0"/>
              <a:t>or SPK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3899547" y="5019675"/>
            <a:ext cx="1034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Signature included in outer layer encryption?</a:t>
            </a:r>
            <a:endParaRPr lang="en-US" dirty="0"/>
          </a:p>
        </p:txBody>
      </p:sp>
      <p:cxnSp>
        <p:nvCxnSpPr>
          <p:cNvPr id="46" name="Straight Arrow Connector 45"/>
          <p:cNvCxnSpPr>
            <a:endCxn id="22" idx="1"/>
          </p:cNvCxnSpPr>
          <p:nvPr/>
        </p:nvCxnSpPr>
        <p:spPr bwMode="auto">
          <a:xfrm>
            <a:off x="4791075" y="5410200"/>
            <a:ext cx="885825" cy="31432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 flipH="1">
            <a:off x="3486150" y="5391150"/>
            <a:ext cx="561975" cy="3524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00"/>
          </a:xfrm>
        </p:spPr>
        <p:txBody>
          <a:bodyPr/>
          <a:lstStyle/>
          <a:p>
            <a:r>
              <a:rPr lang="en-US" dirty="0" smtClean="0"/>
              <a:t>SIP MESSAGE method</a:t>
            </a:r>
          </a:p>
          <a:p>
            <a:pPr lvl="1"/>
            <a:r>
              <a:rPr lang="en-US" dirty="0" smtClean="0"/>
              <a:t>Is this SIP message type a problem for SIP border routers?</a:t>
            </a:r>
          </a:p>
          <a:p>
            <a:pPr lvl="2"/>
            <a:r>
              <a:rPr lang="en-US" dirty="0" smtClean="0"/>
              <a:t>What about clear versus encrypted?</a:t>
            </a:r>
          </a:p>
          <a:p>
            <a:pPr lvl="1"/>
            <a:r>
              <a:rPr lang="en-US" dirty="0" smtClean="0"/>
              <a:t>Can we protect it with S/MIME?  Why not?</a:t>
            </a:r>
          </a:p>
          <a:p>
            <a:pPr lvl="2"/>
            <a:r>
              <a:rPr lang="en-US" dirty="0" smtClean="0"/>
              <a:t>The “MESSAGE” message type already indicates what’s in its payload, so do SIP border routers need to read the actual content like with REGISTER, PUBLISH, NOTIFY, etc?</a:t>
            </a:r>
          </a:p>
          <a:p>
            <a:pPr lvl="2"/>
            <a:r>
              <a:rPr lang="en-US" dirty="0" smtClean="0"/>
              <a:t>If the element/attribute name must be readable, then we are back to defining a unique XML end to end solution with an “SDS” element/attribute that has an </a:t>
            </a:r>
            <a:r>
              <a:rPr lang="en-US" dirty="0" err="1" smtClean="0"/>
              <a:t>XMLenc</a:t>
            </a:r>
            <a:r>
              <a:rPr lang="en-US" dirty="0" smtClean="0"/>
              <a:t> and </a:t>
            </a:r>
            <a:r>
              <a:rPr lang="en-US" dirty="0" err="1" smtClean="0"/>
              <a:t>XMLDSig</a:t>
            </a:r>
            <a:r>
              <a:rPr lang="en-US" dirty="0" smtClean="0"/>
              <a:t> protected value.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875183-556C-47DA-BC6A-A641B0CBF0CE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22428</TotalTime>
  <Words>400</Words>
  <Application>Microsoft Office PowerPoint</Application>
  <PresentationFormat>On-screen Show (4:3)</PresentationFormat>
  <Paragraphs>90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3gpp</vt:lpstr>
      <vt:lpstr>Slide 1</vt:lpstr>
      <vt:lpstr>MCData SDS security elements</vt:lpstr>
      <vt:lpstr>MCData Messages with security</vt:lpstr>
      <vt:lpstr>Additional points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Alla Goldner</dc:creator>
  <dc:description>©3GPP 2009. All rights reserved</dc:description>
  <cp:lastModifiedBy>Tim Woodward</cp:lastModifiedBy>
  <cp:revision>440</cp:revision>
  <dcterms:created xsi:type="dcterms:W3CDTF">2014-11-24T14:35:23Z</dcterms:created>
  <dcterms:modified xsi:type="dcterms:W3CDTF">2017-01-27T17:45:16Z</dcterms:modified>
</cp:coreProperties>
</file>