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310" r:id="rId5"/>
    <p:sldId id="306" r:id="rId6"/>
    <p:sldId id="307" r:id="rId7"/>
    <p:sldId id="294" r:id="rId8"/>
    <p:sldId id="313" r:id="rId9"/>
    <p:sldId id="312" r:id="rId10"/>
    <p:sldId id="305" r:id="rId11"/>
    <p:sldId id="296" r:id="rId12"/>
    <p:sldId id="291" r:id="rId13"/>
    <p:sldId id="288" r:id="rId14"/>
    <p:sldId id="317" r:id="rId15"/>
    <p:sldId id="319" r:id="rId16"/>
    <p:sldId id="318" r:id="rId17"/>
    <p:sldId id="299" r:id="rId18"/>
    <p:sldId id="308" r:id="rId19"/>
    <p:sldId id="287" r:id="rId20"/>
    <p:sldId id="316" r:id="rId21"/>
    <p:sldId id="321" r:id="rId22"/>
    <p:sldId id="290" r:id="rId23"/>
    <p:sldId id="311" r:id="rId24"/>
    <p:sldId id="315" r:id="rId25"/>
    <p:sldId id="30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0000"/>
    <a:srgbClr val="292A28"/>
    <a:srgbClr val="6D6E71"/>
    <a:srgbClr val="509547"/>
    <a:srgbClr val="4B900E"/>
    <a:srgbClr val="969796"/>
    <a:srgbClr val="75D91E"/>
    <a:srgbClr val="F5F5F5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D50527-918D-41EA-9395-A2D2749B7F6D}" v="6" dt="2025-11-07T16:52:46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38628-72D3-4895-A126-67608EC988C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C60C5-9CDF-4B81-9F40-E34F7FF6D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69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03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7506E-081E-1D48-E275-BA366F44A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3F425D-7D8E-7FCF-4F44-1F01B2EA7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F8CD99-197E-359D-EAEB-3F8D69FD2E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Supplementary slide info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79F8D-B225-9CC3-E983-B84E10473A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28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“if you need a visa apply now” delegates are encouraged to apply as soon as possible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52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B1214-31F4-DAC5-D3C3-D82D17242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CEB262-D6D7-162F-4214-91B993E360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04E4CD-6B6B-495E-C5F7-41D2430A49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66E18-A292-A4B1-D2E6-6534399CC6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86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5FCF3-FB91-36A0-9C04-28C579ADF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D2EECE-16D1-F12D-49EC-3C9B9153A5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76A322-217D-FEBD-B1E7-2EAEF0A663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50DE8-5330-A8F2-7402-AADA22CE08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55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for both hotels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48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for both hotels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38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59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25BDE-714E-95F1-0DAA-CDECE8598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CC40D5-284B-DA52-D4E1-1E3AF1AAC2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1F6CE5-0C3A-BEA3-DD97-C6757F86BF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for both hotels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AB31A-9436-CECB-7DD3-288217F21E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4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CFF18-F3F8-B18F-73C0-9ACB872F5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AB84D9-F81D-A936-25D0-305D81CE13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3404DB-B92B-B803-6747-90AE513F6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for both hotels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E8776-83D5-E9C2-D9D7-C3DC607A38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43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97D36-9C23-D330-DA90-A86828DE2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27D889-A2AC-F6EC-6892-69ABA2B531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8D5EA9-450D-5255-F178-AF17F2E9E6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for both hotels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B497A-C274-CCFB-F049-46C52F8A0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58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for both hotels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81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for both hotels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67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Supplementary slide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57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6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5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5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4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9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8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0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>
            <a:alpha val="439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07F1-4638-487A-878F-847517F4AA6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loanescorner.com/" TargetMode="External"/><Relationship Id="rId13" Type="http://schemas.openxmlformats.org/officeDocument/2006/relationships/image" Target="../media/image11.jpeg"/><Relationship Id="rId3" Type="http://schemas.openxmlformats.org/officeDocument/2006/relationships/hyperlink" Target="https://mmonline.clevelandmenu.com/ItemList/0007TO" TargetMode="External"/><Relationship Id="rId7" Type="http://schemas.openxmlformats.org/officeDocument/2006/relationships/hyperlink" Target="https://www.lastellatx.com/" TargetMode="External"/><Relationship Id="rId12" Type="http://schemas.openxmlformats.org/officeDocument/2006/relationships/image" Target="../media/image4.png"/><Relationship Id="rId2" Type="http://schemas.openxmlformats.org/officeDocument/2006/relationships/hyperlink" Target="https://www.draftsportsbarandlounge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itchenkocktailsusa.com/" TargetMode="External"/><Relationship Id="rId11" Type="http://schemas.openxmlformats.org/officeDocument/2006/relationships/hyperlink" Target="https://3gppmeetings.atis.org/dallas2025/guide-to-dallas/" TargetMode="External"/><Relationship Id="rId5" Type="http://schemas.openxmlformats.org/officeDocument/2006/relationships/hyperlink" Target="https://www.ordersapahousedallas.com/" TargetMode="External"/><Relationship Id="rId10" Type="http://schemas.openxmlformats.org/officeDocument/2006/relationships/hyperlink" Target="http://corrientes348.com/" TargetMode="External"/><Relationship Id="rId4" Type="http://schemas.openxmlformats.org/officeDocument/2006/relationships/hyperlink" Target="https://www.theparlordallas.com/" TargetMode="External"/><Relationship Id="rId9" Type="http://schemas.openxmlformats.org/officeDocument/2006/relationships/hyperlink" Target="http://www.elmstreetcaskkitchen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artorgcmsblob.dart.org/prod/docs/default-source/dart-maps/l3_276-5897-0825-gopass-fy25---maps-update---rail-system-map.webp" TargetMode="External"/><Relationship Id="rId4" Type="http://schemas.openxmlformats.org/officeDocument/2006/relationships/hyperlink" Target="https://www.dart.org/trip/trip-planner/trip-planner-map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s://visas.3gppmeetings.atis.org/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s://3gppmeetings.atis.org/Dallas2023" TargetMode="External"/><Relationship Id="rId4" Type="http://schemas.openxmlformats.org/officeDocument/2006/relationships/hyperlink" Target="https://3gppmeetings.atis.org/chicago2023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hyperlink" Target="https://portal.3gpp.org/#/" TargetMode="Externa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s://visas.3gppmeetings.atis.org/" TargetMode="Externa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itcalgary.com/" TargetMode="External"/><Relationship Id="rId2" Type="http://schemas.openxmlformats.org/officeDocument/2006/relationships/hyperlink" Target="https://portal.3gpp.org/#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visas@atis.org" TargetMode="External"/><Relationship Id="rId2" Type="http://schemas.openxmlformats.org/officeDocument/2006/relationships/hyperlink" Target="mailto:jseibel@atis.or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rotmuseum.org/" TargetMode="External"/><Relationship Id="rId13" Type="http://schemas.openxmlformats.org/officeDocument/2006/relationships/hyperlink" Target="https://www.mavs.com/schedule/full-schedule/" TargetMode="External"/><Relationship Id="rId18" Type="http://schemas.openxmlformats.org/officeDocument/2006/relationships/image" Target="../media/image10.jpeg"/><Relationship Id="rId3" Type="http://schemas.openxmlformats.org/officeDocument/2006/relationships/hyperlink" Target="https://reuniontower.com/" TargetMode="External"/><Relationship Id="rId7" Type="http://schemas.openxmlformats.org/officeDocument/2006/relationships/hyperlink" Target="https://dma.org/" TargetMode="External"/><Relationship Id="rId12" Type="http://schemas.openxmlformats.org/officeDocument/2006/relationships/hyperlink" Target="https://www.dallascowboys.com/stadium/tours" TargetMode="External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www.visitdallas.com/?gad_source=1&amp;gad_campaignid=12706131056&amp;gbraid=0AAAAADHoCRFvuNUqw60nIjw1QIyMr9ntC&amp;gclid=EAIaIQobChMI4tuIsqaSkAMVpXFHAR0MTQ8TEAAYASAAEgI8efD_Bw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allaszoo.com/" TargetMode="External"/><Relationship Id="rId11" Type="http://schemas.openxmlformats.org/officeDocument/2006/relationships/hyperlink" Target="https://www.sixflags.com/overtexas/plan-your-visit" TargetMode="External"/><Relationship Id="rId5" Type="http://schemas.openxmlformats.org/officeDocument/2006/relationships/hyperlink" Target="https://dwazoo.com/" TargetMode="External"/><Relationship Id="rId15" Type="http://schemas.openxmlformats.org/officeDocument/2006/relationships/hyperlink" Target="https://3gppmeetings.atis.org/wp-content/uploads/2025/11/DFW-Restaurants-and-Attractions-Information-v1.xlsx" TargetMode="External"/><Relationship Id="rId10" Type="http://schemas.openxmlformats.org/officeDocument/2006/relationships/hyperlink" Target="https://www.bushcenter.org/" TargetMode="External"/><Relationship Id="rId4" Type="http://schemas.openxmlformats.org/officeDocument/2006/relationships/hyperlink" Target="https://www.dallasarboretum.org/" TargetMode="External"/><Relationship Id="rId9" Type="http://schemas.openxmlformats.org/officeDocument/2006/relationships/hyperlink" Target="https://www.jfk.org/" TargetMode="External"/><Relationship Id="rId14" Type="http://schemas.openxmlformats.org/officeDocument/2006/relationships/hyperlink" Target="https://www.nhl.com/stars/schedule/2025-11-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B8A6F58-48A9-5942-4FE6-EC92857149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34" r="-99" b="10297"/>
          <a:stretch>
            <a:fillRect/>
          </a:stretch>
        </p:blipFill>
        <p:spPr>
          <a:xfrm>
            <a:off x="1738" y="-2636"/>
            <a:ext cx="12200640" cy="70550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F71D34-3941-D58C-818D-82F5E4F5980B}"/>
              </a:ext>
            </a:extLst>
          </p:cNvPr>
          <p:cNvSpPr/>
          <p:nvPr/>
        </p:nvSpPr>
        <p:spPr>
          <a:xfrm>
            <a:off x="0" y="0"/>
            <a:ext cx="12191999" cy="10102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6E701C03-C5EE-FAE4-AA0B-C893AC1BE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60" y="243546"/>
            <a:ext cx="1392935" cy="517317"/>
          </a:xfrm>
          <a:prstGeom prst="rect">
            <a:avLst/>
          </a:prstGeom>
        </p:spPr>
      </p:pic>
      <p:pic>
        <p:nvPicPr>
          <p:cNvPr id="13" name="Picture 12" descr="Nokia says 3GPP has finalised Release 18 specs for 5G-Advanced -  Telecompaper">
            <a:extLst>
              <a:ext uri="{FF2B5EF4-FFF2-40B4-BE49-F238E27FC236}">
                <a16:creationId xmlns:a16="http://schemas.microsoft.com/office/drawing/2014/main" id="{BEA94FED-BC87-6B5C-166A-FEA56DF50D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223" t="23021" b="10843"/>
          <a:stretch>
            <a:fillRect/>
          </a:stretch>
        </p:blipFill>
        <p:spPr>
          <a:xfrm>
            <a:off x="6112038" y="227028"/>
            <a:ext cx="1719776" cy="7902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EC598B3-5A74-5FD8-F0B1-BB654554799C}"/>
              </a:ext>
            </a:extLst>
          </p:cNvPr>
          <p:cNvSpPr/>
          <p:nvPr/>
        </p:nvSpPr>
        <p:spPr>
          <a:xfrm>
            <a:off x="-1" y="5411530"/>
            <a:ext cx="12204490" cy="16572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48E98B-DFCE-2C04-20AA-423258469599}"/>
              </a:ext>
            </a:extLst>
          </p:cNvPr>
          <p:cNvGrpSpPr/>
          <p:nvPr/>
        </p:nvGrpSpPr>
        <p:grpSpPr>
          <a:xfrm>
            <a:off x="2057339" y="5473577"/>
            <a:ext cx="8077852" cy="1275993"/>
            <a:chOff x="2053627" y="7137619"/>
            <a:chExt cx="8077852" cy="127599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FC72A77-D613-EAB3-E587-221AA568D277}"/>
                </a:ext>
              </a:extLst>
            </p:cNvPr>
            <p:cNvSpPr txBox="1"/>
            <p:nvPr/>
          </p:nvSpPr>
          <p:spPr>
            <a:xfrm>
              <a:off x="2053627" y="7137619"/>
              <a:ext cx="8077852" cy="76944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4400">
                  <a:solidFill>
                    <a:schemeClr val="bg1"/>
                  </a:solidFill>
                  <a:effectLst/>
                  <a:latin typeface="Roboto"/>
                  <a:ea typeface="Roboto"/>
                  <a:cs typeface="Roboto"/>
                </a:rPr>
                <a:t>Working Group Meetings </a:t>
              </a:r>
              <a:r>
                <a:rPr lang="en-US" sz="4400">
                  <a:solidFill>
                    <a:srgbClr val="F90000"/>
                  </a:solidFill>
                  <a:effectLst/>
                  <a:latin typeface="Roboto"/>
                  <a:ea typeface="Roboto"/>
                  <a:cs typeface="Roboto"/>
                </a:rPr>
                <a:t>Dallas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D3F243-6E8E-5829-898E-A422076D4676}"/>
                </a:ext>
              </a:extLst>
            </p:cNvPr>
            <p:cNvSpPr txBox="1"/>
            <p:nvPr/>
          </p:nvSpPr>
          <p:spPr>
            <a:xfrm>
              <a:off x="2783764" y="7890392"/>
              <a:ext cx="6624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November 17-21, 2025 | Dallas, Texas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4340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47993B-2E56-9127-5D81-4648277F93B5}"/>
              </a:ext>
            </a:extLst>
          </p:cNvPr>
          <p:cNvSpPr/>
          <p:nvPr/>
        </p:nvSpPr>
        <p:spPr>
          <a:xfrm>
            <a:off x="3722042" y="2131966"/>
            <a:ext cx="8127759" cy="4582102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6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In-House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Draft Sports Bar &amp; Lounge</a:t>
            </a:r>
            <a:endParaRPr lang="en-US">
              <a:ea typeface="Calibri"/>
              <a:cs typeface="Calibri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Hours: 5pm-12am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  <a:hlinkClick r:id="rId3"/>
              </a:rPr>
              <a:t>Open Palette</a:t>
            </a:r>
            <a:endParaRPr lang="en-US" sz="160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Hours: 7am-10pm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  <a:hlinkClick r:id="rId3"/>
              </a:rPr>
              <a:t>Open Market Grab n Go</a:t>
            </a:r>
            <a:endParaRPr lang="en-US" sz="160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Hours: 6am-10pm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  <a:hlinkClick r:id="rId4"/>
              </a:rPr>
              <a:t>The Parlor</a:t>
            </a: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– Speakeasy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Hours: 7pm-12am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r>
              <a:rPr lang="en-US" sz="16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Nearby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Sapa House</a:t>
            </a:r>
            <a:endParaRPr lang="en-US" sz="160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  <a:hlinkClick r:id="rId6"/>
              </a:rPr>
              <a:t>Kitchen + Kocktails</a:t>
            </a:r>
            <a:endParaRPr lang="en-US" sz="1600" err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  <a:hlinkClick r:id="rId7"/>
              </a:rPr>
              <a:t>La Stella Cucina Verace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  <a:hlinkClick r:id="rId8"/>
              </a:rPr>
              <a:t>Sloane's Corner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  <a:hlinkClick r:id="rId9"/>
              </a:rPr>
              <a:t>Elm Street Cask &amp; Kitchen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  <a:hlinkClick r:id="rId10"/>
              </a:rPr>
              <a:t>Corrientes 348 Argentinian Steakhouse</a:t>
            </a:r>
            <a:endParaRPr lang="en-US" sz="160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7DA7737-9B0F-6873-45E7-01C397636136}"/>
              </a:ext>
            </a:extLst>
          </p:cNvPr>
          <p:cNvSpPr/>
          <p:nvPr/>
        </p:nvSpPr>
        <p:spPr>
          <a:xfrm>
            <a:off x="7950577" y="1286116"/>
            <a:ext cx="3628060" cy="695948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For more dining options visit our </a:t>
            </a:r>
            <a:r>
              <a:rPr lang="en-US" sz="1600" i="1">
                <a:solidFill>
                  <a:schemeClr val="tx1"/>
                </a:solidFill>
                <a:latin typeface="Roboto"/>
                <a:ea typeface="Roboto"/>
                <a:cs typeface="Roboto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 to Dallas.</a:t>
            </a:r>
            <a:r>
              <a:rPr lang="en-US" sz="1600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 </a:t>
            </a:r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1859E58-BE57-D08F-FDDF-630432034F7F}"/>
              </a:ext>
            </a:extLst>
          </p:cNvPr>
          <p:cNvSpPr/>
          <p:nvPr/>
        </p:nvSpPr>
        <p:spPr>
          <a:xfrm>
            <a:off x="3350223" y="1033673"/>
            <a:ext cx="4275050" cy="565028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Dining Options</a:t>
            </a:r>
            <a:endParaRPr lang="en-US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65E36B-021C-F9B9-EFF7-300042C13910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38B090-BF4E-7AB2-A4D8-A648F5BE75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095"/>
          <a:stretch/>
        </p:blipFill>
        <p:spPr>
          <a:xfrm>
            <a:off x="1" y="-156754"/>
            <a:ext cx="2446422" cy="7014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A qr code with a logo&#10;&#10;AI-generated content may be incorrect.">
            <a:extLst>
              <a:ext uri="{FF2B5EF4-FFF2-40B4-BE49-F238E27FC236}">
                <a16:creationId xmlns:a16="http://schemas.microsoft.com/office/drawing/2014/main" id="{1091CB1D-0B9A-0C26-AD4B-E998370DC5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72216" y="2263363"/>
            <a:ext cx="2368627" cy="235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6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F3DB6-9404-ACA8-98E3-95368AA4E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57DB76-5DE2-9CA4-9A6E-83E91F24BADF}"/>
              </a:ext>
            </a:extLst>
          </p:cNvPr>
          <p:cNvSpPr/>
          <p:nvPr/>
        </p:nvSpPr>
        <p:spPr>
          <a:xfrm>
            <a:off x="-79698" y="5885336"/>
            <a:ext cx="12352978" cy="967987"/>
          </a:xfrm>
          <a:prstGeom prst="rect">
            <a:avLst/>
          </a:prstGeom>
          <a:solidFill>
            <a:srgbClr val="F9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: Rounded Corners 318">
            <a:extLst>
              <a:ext uri="{FF2B5EF4-FFF2-40B4-BE49-F238E27FC236}">
                <a16:creationId xmlns:a16="http://schemas.microsoft.com/office/drawing/2014/main" id="{FBA63923-EE0A-D070-7FFD-9F0C1EC88DFC}"/>
              </a:ext>
            </a:extLst>
          </p:cNvPr>
          <p:cNvSpPr/>
          <p:nvPr/>
        </p:nvSpPr>
        <p:spPr>
          <a:xfrm>
            <a:off x="1715345" y="6242156"/>
            <a:ext cx="8771431" cy="254223"/>
          </a:xfrm>
          <a:prstGeom prst="roundRect">
            <a:avLst>
              <a:gd name="adj" fmla="val 513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Sheraton Dallas Hotel &amp; Convention Center – Meeting Rooms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501AD7-5F0E-A81D-892D-E028ECC58D41}"/>
              </a:ext>
            </a:extLst>
          </p:cNvPr>
          <p:cNvSpPr txBox="1"/>
          <p:nvPr/>
        </p:nvSpPr>
        <p:spPr>
          <a:xfrm>
            <a:off x="703717" y="1274879"/>
            <a:ext cx="5219177" cy="5016758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t">
            <a:spAutoFit/>
          </a:bodyPr>
          <a:lstStyle/>
          <a:p>
            <a:r>
              <a:rPr lang="en-US" sz="1600" dirty="0">
                <a:latin typeface="Roboto"/>
                <a:ea typeface="Roboto"/>
                <a:cs typeface="Roboto"/>
              </a:rPr>
              <a:t>RAN1 Main - Lone Star Ballroom B </a:t>
            </a:r>
          </a:p>
          <a:p>
            <a:r>
              <a:rPr lang="en-US" sz="1600" dirty="0">
                <a:latin typeface="Roboto"/>
                <a:ea typeface="Roboto"/>
                <a:cs typeface="Roboto"/>
              </a:rPr>
              <a:t>(Convention Center, 2</a:t>
            </a:r>
            <a:r>
              <a:rPr lang="en-US" sz="1600" baseline="30000" dirty="0">
                <a:latin typeface="Roboto"/>
                <a:ea typeface="Roboto"/>
                <a:cs typeface="Roboto"/>
              </a:rPr>
              <a:t>nd</a:t>
            </a:r>
            <a:r>
              <a:rPr lang="en-US" sz="1600" dirty="0">
                <a:latin typeface="Roboto"/>
                <a:ea typeface="Roboto"/>
                <a:cs typeface="Roboto"/>
              </a:rPr>
              <a:t> Floor)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boto"/>
                <a:ea typeface="Roboto"/>
                <a:cs typeface="Roboto"/>
              </a:rPr>
              <a:t>RAN1 Breakout 1 - Lone Star Ballroom A4 (Convention Center, 2</a:t>
            </a:r>
            <a:r>
              <a:rPr lang="en-US" sz="1600" baseline="30000" dirty="0">
                <a:latin typeface="Roboto"/>
                <a:ea typeface="Roboto"/>
                <a:cs typeface="Roboto"/>
              </a:rPr>
              <a:t>nd</a:t>
            </a:r>
            <a:r>
              <a:rPr lang="en-US" sz="1600" dirty="0">
                <a:latin typeface="Roboto"/>
                <a:ea typeface="Roboto"/>
                <a:cs typeface="Roboto"/>
              </a:rPr>
              <a:t> Floor)</a:t>
            </a:r>
            <a:endParaRPr lang="en-US" sz="1600" dirty="0">
              <a:latin typeface="Calibri"/>
              <a:ea typeface="Calibri"/>
              <a:cs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boto"/>
                <a:ea typeface="Roboto"/>
                <a:cs typeface="Roboto"/>
              </a:rPr>
              <a:t>RAN1 Breakout 2 - Dallas Ballroom B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boto"/>
                <a:ea typeface="Roboto"/>
                <a:cs typeface="Roboto"/>
              </a:rPr>
              <a:t>(Convention Center, 1</a:t>
            </a:r>
            <a:r>
              <a:rPr lang="en-US" sz="1600" baseline="30000" dirty="0">
                <a:latin typeface="Roboto"/>
                <a:ea typeface="Roboto"/>
                <a:cs typeface="Roboto"/>
              </a:rPr>
              <a:t>st</a:t>
            </a:r>
            <a:r>
              <a:rPr lang="en-US" sz="1600" dirty="0">
                <a:latin typeface="Roboto"/>
                <a:ea typeface="Roboto"/>
                <a:cs typeface="Roboto"/>
              </a:rPr>
              <a:t> Floor)</a:t>
            </a:r>
            <a:endParaRPr lang="en-US" sz="1600" dirty="0">
              <a:latin typeface="Calibri"/>
              <a:ea typeface="Calibri"/>
              <a:cs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boto"/>
                <a:ea typeface="Roboto"/>
                <a:cs typeface="Roboto"/>
              </a:rPr>
              <a:t>RAN1 Breakout 3 - City View 8 (Hotel, 4</a:t>
            </a:r>
            <a:r>
              <a:rPr lang="en-US" sz="1600" baseline="30000" dirty="0">
                <a:latin typeface="Roboto"/>
                <a:ea typeface="Roboto"/>
                <a:cs typeface="Roboto"/>
              </a:rPr>
              <a:t>th</a:t>
            </a:r>
            <a:r>
              <a:rPr lang="en-US" sz="1600" dirty="0">
                <a:latin typeface="Roboto"/>
                <a:ea typeface="Roboto"/>
                <a:cs typeface="Roboto"/>
              </a:rPr>
              <a:t> Floor)</a:t>
            </a:r>
            <a:endParaRPr lang="en-US" sz="1600" dirty="0">
              <a:latin typeface="Calibri"/>
              <a:ea typeface="Calibri"/>
              <a:cs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boto"/>
                <a:ea typeface="Roboto"/>
                <a:cs typeface="Roboto"/>
              </a:rPr>
              <a:t>RAN1 Breakout 4 - Seminar Theater (Hotel, 2</a:t>
            </a:r>
            <a:r>
              <a:rPr lang="en-US" sz="1600" baseline="30000" dirty="0">
                <a:latin typeface="Roboto"/>
                <a:ea typeface="Roboto"/>
                <a:cs typeface="Roboto"/>
              </a:rPr>
              <a:t>nd</a:t>
            </a:r>
            <a:r>
              <a:rPr lang="en-US" sz="1600" dirty="0">
                <a:latin typeface="Roboto"/>
                <a:ea typeface="Roboto"/>
                <a:cs typeface="Roboto"/>
              </a:rPr>
              <a:t> Floor)</a:t>
            </a:r>
            <a:endParaRPr lang="en-US" sz="1600" dirty="0">
              <a:latin typeface="Calibri"/>
              <a:ea typeface="Calibri"/>
              <a:cs typeface="Calibri"/>
            </a:endParaRPr>
          </a:p>
          <a:p>
            <a:endParaRPr lang="en-US" sz="1600" dirty="0">
              <a:latin typeface="Roboto"/>
              <a:ea typeface="Roboto"/>
              <a:cs typeface="Roboto"/>
            </a:endParaRPr>
          </a:p>
          <a:p>
            <a:r>
              <a:rPr lang="en-US" sz="1600" dirty="0">
                <a:latin typeface="Roboto"/>
                <a:ea typeface="Roboto"/>
                <a:cs typeface="Roboto"/>
              </a:rPr>
              <a:t>RAN2 Main - Lone Star Ballroom A1-3</a:t>
            </a:r>
          </a:p>
          <a:p>
            <a:r>
              <a:rPr lang="en-US" sz="1600" dirty="0">
                <a:latin typeface="Roboto"/>
                <a:ea typeface="Roboto"/>
                <a:cs typeface="Roboto"/>
              </a:rPr>
              <a:t> (Convention Center, 2</a:t>
            </a:r>
            <a:r>
              <a:rPr lang="en-US" sz="1600" baseline="30000" dirty="0">
                <a:latin typeface="Roboto"/>
                <a:ea typeface="Roboto"/>
                <a:cs typeface="Roboto"/>
              </a:rPr>
              <a:t>nd</a:t>
            </a:r>
            <a:r>
              <a:rPr lang="en-US" sz="1600" dirty="0">
                <a:latin typeface="Roboto"/>
                <a:ea typeface="Roboto"/>
                <a:cs typeface="Roboto"/>
              </a:rPr>
              <a:t> Floor)</a:t>
            </a:r>
            <a:endParaRPr lang="en-US" sz="16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boto"/>
                <a:ea typeface="Roboto"/>
                <a:cs typeface="Roboto"/>
              </a:rPr>
              <a:t>RAN2 Breakout 1 - Austin Ballroom 1</a:t>
            </a:r>
          </a:p>
          <a:p>
            <a:r>
              <a:rPr lang="en-US" sz="1600" dirty="0">
                <a:latin typeface="Roboto"/>
                <a:ea typeface="Roboto"/>
                <a:cs typeface="Roboto"/>
              </a:rPr>
              <a:t>	(Hotel, 2</a:t>
            </a:r>
            <a:r>
              <a:rPr lang="en-US" sz="1100" baseline="30000" dirty="0">
                <a:latin typeface="Roboto"/>
                <a:ea typeface="Roboto"/>
                <a:cs typeface="Roboto"/>
              </a:rPr>
              <a:t>nd</a:t>
            </a:r>
            <a:r>
              <a:rPr lang="en-US" sz="1600" dirty="0">
                <a:latin typeface="Roboto"/>
                <a:ea typeface="Roboto"/>
                <a:cs typeface="Roboto"/>
              </a:rPr>
              <a:t> Floor)</a:t>
            </a:r>
            <a:endParaRPr lang="en-US" sz="16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boto"/>
                <a:ea typeface="Roboto"/>
                <a:cs typeface="Roboto"/>
              </a:rPr>
              <a:t>RAN2 Breakout 2 - Dallas Ballroom C (Convention Center, 1</a:t>
            </a:r>
            <a:r>
              <a:rPr lang="en-US" sz="1100" baseline="30000" dirty="0">
                <a:latin typeface="Roboto"/>
                <a:ea typeface="Roboto"/>
                <a:cs typeface="Roboto"/>
              </a:rPr>
              <a:t>st</a:t>
            </a:r>
            <a:r>
              <a:rPr lang="en-US" sz="1600" dirty="0">
                <a:latin typeface="Roboto"/>
                <a:ea typeface="Roboto"/>
                <a:cs typeface="Roboto"/>
              </a:rPr>
              <a:t> Floor)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boto"/>
                <a:ea typeface="Roboto"/>
                <a:cs typeface="Roboto"/>
              </a:rPr>
              <a:t>RAN2 Breakout 3 - City View 7 (Hotel, 4</a:t>
            </a:r>
            <a:r>
              <a:rPr lang="en-US" sz="1600" baseline="30000" dirty="0">
                <a:latin typeface="Roboto"/>
                <a:ea typeface="Roboto"/>
                <a:cs typeface="Roboto"/>
              </a:rPr>
              <a:t>th</a:t>
            </a:r>
            <a:r>
              <a:rPr lang="en-US" sz="1600" dirty="0">
                <a:latin typeface="Roboto"/>
                <a:ea typeface="Roboto"/>
                <a:cs typeface="Roboto"/>
              </a:rPr>
              <a:t> Floor)</a:t>
            </a:r>
            <a:endParaRPr lang="en-US" sz="1600" dirty="0">
              <a:latin typeface="Calibri"/>
              <a:ea typeface="Calibri"/>
              <a:cs typeface="Calibri"/>
            </a:endParaRPr>
          </a:p>
          <a:p>
            <a:endParaRPr lang="en-US" sz="1600" dirty="0">
              <a:latin typeface="Roboto"/>
              <a:ea typeface="Roboto"/>
              <a:cs typeface="Roboto"/>
            </a:endParaRPr>
          </a:p>
          <a:p>
            <a:endParaRPr lang="en-US" sz="1600" dirty="0">
              <a:latin typeface="Roboto"/>
              <a:ea typeface="Roboto"/>
              <a:cs typeface="Roboto"/>
            </a:endParaRPr>
          </a:p>
          <a:p>
            <a:endParaRPr lang="en-US" sz="1600" dirty="0">
              <a:latin typeface="Roboto"/>
              <a:ea typeface="Roboto"/>
              <a:cs typeface="Roboto"/>
            </a:endParaRPr>
          </a:p>
          <a:p>
            <a:endParaRPr lang="en-US" sz="1600" dirty="0">
              <a:latin typeface="Calibri"/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552AE-34D2-BB51-3C4F-3E336525895C}"/>
              </a:ext>
            </a:extLst>
          </p:cNvPr>
          <p:cNvSpPr txBox="1"/>
          <p:nvPr/>
        </p:nvSpPr>
        <p:spPr>
          <a:xfrm>
            <a:off x="4280916" y="337305"/>
            <a:ext cx="3983783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200">
                <a:latin typeface="Roboto"/>
                <a:ea typeface="Roboto"/>
                <a:cs typeface="Roboto"/>
              </a:rPr>
              <a:t>RAN Meeting Rooms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2CCA38-D548-5CDD-27F9-19AF276D11E3}"/>
              </a:ext>
            </a:extLst>
          </p:cNvPr>
          <p:cNvSpPr txBox="1"/>
          <p:nvPr/>
        </p:nvSpPr>
        <p:spPr>
          <a:xfrm>
            <a:off x="6278687" y="1303486"/>
            <a:ext cx="5638800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Roboto"/>
                <a:ea typeface="Roboto"/>
                <a:cs typeface="Roboto"/>
              </a:rPr>
              <a:t>RAN3 Main - Lone Star Ballroom C4 </a:t>
            </a:r>
          </a:p>
          <a:p>
            <a:r>
              <a:rPr lang="en-US" sz="1600" dirty="0">
                <a:latin typeface="Roboto"/>
                <a:ea typeface="Roboto"/>
                <a:cs typeface="Roboto"/>
              </a:rPr>
              <a:t>(Convention Center, 2</a:t>
            </a:r>
            <a:r>
              <a:rPr lang="en-US" sz="1100" baseline="30000" dirty="0">
                <a:latin typeface="Roboto"/>
                <a:ea typeface="Roboto"/>
                <a:cs typeface="Roboto"/>
              </a:rPr>
              <a:t>nd</a:t>
            </a:r>
            <a:r>
              <a:rPr lang="en-US" sz="1600" dirty="0">
                <a:latin typeface="Roboto"/>
                <a:ea typeface="Roboto"/>
                <a:cs typeface="Roboto"/>
              </a:rPr>
              <a:t> Floor)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latin typeface="Roboto"/>
                <a:ea typeface="Roboto"/>
                <a:cs typeface="Roboto"/>
              </a:rPr>
              <a:t>RAN3 Breakout 1 - City View 2 (Hotel, 4</a:t>
            </a:r>
            <a:r>
              <a:rPr lang="en-US" sz="1100" baseline="30000" dirty="0">
                <a:latin typeface="Roboto"/>
                <a:ea typeface="Roboto"/>
                <a:cs typeface="Roboto"/>
              </a:rPr>
              <a:t>th</a:t>
            </a:r>
            <a:r>
              <a:rPr lang="en-US" sz="1600" dirty="0">
                <a:latin typeface="Roboto"/>
                <a:ea typeface="Roboto"/>
                <a:cs typeface="Roboto"/>
              </a:rPr>
              <a:t> Floor)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latin typeface="Roboto"/>
                <a:ea typeface="Roboto"/>
                <a:cs typeface="Roboto"/>
              </a:rPr>
              <a:t>RAN3 Breakout 2 - City View 1 (Hotel, 4</a:t>
            </a:r>
            <a:r>
              <a:rPr lang="en-US" sz="1100" baseline="30000" dirty="0">
                <a:latin typeface="Roboto"/>
                <a:ea typeface="Roboto"/>
                <a:cs typeface="Roboto"/>
              </a:rPr>
              <a:t>th</a:t>
            </a:r>
            <a:r>
              <a:rPr lang="en-US" sz="1600" dirty="0">
                <a:latin typeface="Roboto"/>
                <a:ea typeface="Roboto"/>
                <a:cs typeface="Roboto"/>
              </a:rPr>
              <a:t> Floor)</a:t>
            </a:r>
          </a:p>
          <a:p>
            <a:endParaRPr lang="en-US" sz="1600" dirty="0">
              <a:latin typeface="Roboto"/>
              <a:ea typeface="Roboto"/>
              <a:cs typeface="Roboto"/>
            </a:endParaRPr>
          </a:p>
          <a:p>
            <a:r>
              <a:rPr lang="en-US" sz="1600" dirty="0">
                <a:latin typeface="Roboto"/>
                <a:ea typeface="Roboto"/>
                <a:cs typeface="Roboto"/>
              </a:rPr>
              <a:t>RAN4 Main - Lone Star Ballroom C1-2 </a:t>
            </a:r>
          </a:p>
          <a:p>
            <a:r>
              <a:rPr lang="en-US" sz="1600" dirty="0">
                <a:latin typeface="Roboto"/>
                <a:ea typeface="Roboto"/>
                <a:cs typeface="Roboto"/>
              </a:rPr>
              <a:t>(Convention Center, 2</a:t>
            </a:r>
            <a:r>
              <a:rPr lang="en-US" sz="1100" baseline="30000" dirty="0">
                <a:latin typeface="Roboto"/>
                <a:ea typeface="Roboto"/>
                <a:cs typeface="Roboto"/>
              </a:rPr>
              <a:t>nd</a:t>
            </a:r>
            <a:r>
              <a:rPr lang="en-US" sz="1600" dirty="0">
                <a:latin typeface="Roboto"/>
                <a:ea typeface="Roboto"/>
                <a:cs typeface="Roboto"/>
              </a:rPr>
              <a:t> Floor)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latin typeface="Roboto"/>
                <a:ea typeface="Roboto"/>
                <a:cs typeface="Roboto"/>
              </a:rPr>
              <a:t>RAN4 Breakout 1 - San Antonio Ballroom A </a:t>
            </a:r>
          </a:p>
          <a:p>
            <a:r>
              <a:rPr lang="en-US" sz="1600" dirty="0">
                <a:latin typeface="Roboto"/>
                <a:ea typeface="Roboto"/>
                <a:cs typeface="Roboto"/>
              </a:rPr>
              <a:t>	(Convention Center, 3</a:t>
            </a:r>
            <a:r>
              <a:rPr lang="en-US" sz="1100" baseline="30000" dirty="0">
                <a:latin typeface="Roboto"/>
                <a:ea typeface="Roboto"/>
                <a:cs typeface="Roboto"/>
              </a:rPr>
              <a:t>rd</a:t>
            </a:r>
            <a:r>
              <a:rPr lang="en-US" sz="1600" dirty="0">
                <a:latin typeface="Roboto"/>
                <a:ea typeface="Roboto"/>
                <a:cs typeface="Roboto"/>
              </a:rPr>
              <a:t> Floor)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latin typeface="Roboto"/>
                <a:ea typeface="Roboto"/>
                <a:cs typeface="Roboto"/>
              </a:rPr>
              <a:t>RAN4 Breakout 2 - City View 6 (Hotel, 4</a:t>
            </a:r>
            <a:r>
              <a:rPr lang="en-US" sz="1100" baseline="30000" dirty="0">
                <a:latin typeface="Roboto"/>
                <a:ea typeface="Roboto"/>
                <a:cs typeface="Roboto"/>
              </a:rPr>
              <a:t>th</a:t>
            </a:r>
            <a:r>
              <a:rPr lang="en-US" sz="1600" dirty="0">
                <a:latin typeface="Roboto"/>
                <a:ea typeface="Roboto"/>
                <a:cs typeface="Roboto"/>
              </a:rPr>
              <a:t> Floor)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latin typeface="Roboto"/>
                <a:ea typeface="Roboto"/>
                <a:cs typeface="Roboto"/>
              </a:rPr>
              <a:t>RAN4 Breakout 3 - State Room 4 </a:t>
            </a:r>
          </a:p>
          <a:p>
            <a:r>
              <a:rPr lang="en-US" sz="1600" dirty="0">
                <a:latin typeface="Roboto"/>
                <a:ea typeface="Roboto"/>
                <a:cs typeface="Roboto"/>
              </a:rPr>
              <a:t>	(Convention Center, 3</a:t>
            </a:r>
            <a:r>
              <a:rPr lang="en-US" sz="1100" baseline="30000" dirty="0">
                <a:latin typeface="Roboto"/>
                <a:ea typeface="Roboto"/>
                <a:cs typeface="Roboto"/>
              </a:rPr>
              <a:t>rd</a:t>
            </a:r>
            <a:r>
              <a:rPr lang="en-US" sz="1600" dirty="0">
                <a:latin typeface="Roboto"/>
                <a:ea typeface="Roboto"/>
                <a:cs typeface="Roboto"/>
              </a:rPr>
              <a:t> Floor)</a:t>
            </a:r>
          </a:p>
          <a:p>
            <a:pPr marL="285750" indent="-285750">
              <a:buFont typeface="Arial,Sans-Serif"/>
              <a:buChar char="•"/>
            </a:pPr>
            <a:endParaRPr lang="en-US" sz="1600" dirty="0">
              <a:latin typeface="Roboto"/>
              <a:ea typeface="Roboto"/>
              <a:cs typeface="Roboto"/>
            </a:endParaRPr>
          </a:p>
          <a:p>
            <a:r>
              <a:rPr lang="en-US" sz="1600" dirty="0">
                <a:latin typeface="Roboto"/>
                <a:ea typeface="Roboto"/>
                <a:cs typeface="Roboto"/>
              </a:rPr>
              <a:t>RAN5 Main - Lone Star Ballroom C3 </a:t>
            </a:r>
          </a:p>
          <a:p>
            <a:r>
              <a:rPr lang="en-US" sz="1600" dirty="0">
                <a:latin typeface="Roboto"/>
                <a:ea typeface="Roboto"/>
                <a:cs typeface="Roboto"/>
              </a:rPr>
              <a:t>(Convention Center, 2</a:t>
            </a:r>
            <a:r>
              <a:rPr lang="en-US" sz="1100" baseline="30000" dirty="0">
                <a:latin typeface="Roboto"/>
                <a:ea typeface="Roboto"/>
                <a:cs typeface="Roboto"/>
              </a:rPr>
              <a:t>nd</a:t>
            </a:r>
            <a:r>
              <a:rPr lang="en-US" sz="1600" dirty="0">
                <a:latin typeface="Roboto"/>
                <a:ea typeface="Roboto"/>
                <a:cs typeface="Roboto"/>
              </a:rPr>
              <a:t> Floor)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latin typeface="Roboto"/>
                <a:ea typeface="Roboto"/>
                <a:cs typeface="Roboto"/>
              </a:rPr>
              <a:t>RAN5 Breakout 1 - San Antonio Ballroom B </a:t>
            </a:r>
          </a:p>
          <a:p>
            <a:r>
              <a:rPr lang="en-US" sz="1600" dirty="0">
                <a:latin typeface="Roboto"/>
                <a:ea typeface="Roboto"/>
                <a:cs typeface="Roboto"/>
              </a:rPr>
              <a:t>	(Convention Center, 3</a:t>
            </a:r>
            <a:r>
              <a:rPr lang="en-US" sz="1600" baseline="30000" dirty="0">
                <a:latin typeface="Roboto"/>
                <a:ea typeface="Roboto"/>
                <a:cs typeface="Roboto"/>
              </a:rPr>
              <a:t>rd</a:t>
            </a:r>
            <a:r>
              <a:rPr lang="en-US" sz="1600" dirty="0">
                <a:latin typeface="Roboto"/>
                <a:ea typeface="Roboto"/>
                <a:cs typeface="Roboto"/>
              </a:rPr>
              <a:t> Floor)</a:t>
            </a:r>
          </a:p>
          <a:p>
            <a:endParaRPr lang="en-US" dirty="0">
              <a:latin typeface="Roboto"/>
              <a:ea typeface="Roboto"/>
              <a:cs typeface="Roboto"/>
            </a:endParaRPr>
          </a:p>
          <a:p>
            <a:pPr algn="l"/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501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487A5-241A-DA91-9DAB-8C0EB2C0C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3202E4-17F6-A3FC-F4FD-AC1B5DDAA29F}"/>
              </a:ext>
            </a:extLst>
          </p:cNvPr>
          <p:cNvSpPr/>
          <p:nvPr/>
        </p:nvSpPr>
        <p:spPr>
          <a:xfrm>
            <a:off x="-79698" y="5885336"/>
            <a:ext cx="12352978" cy="967987"/>
          </a:xfrm>
          <a:prstGeom prst="rect">
            <a:avLst/>
          </a:prstGeom>
          <a:solidFill>
            <a:srgbClr val="F9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: Rounded Corners 318">
            <a:extLst>
              <a:ext uri="{FF2B5EF4-FFF2-40B4-BE49-F238E27FC236}">
                <a16:creationId xmlns:a16="http://schemas.microsoft.com/office/drawing/2014/main" id="{8D65605E-B284-72C8-4D33-7AD2F89EBC25}"/>
              </a:ext>
            </a:extLst>
          </p:cNvPr>
          <p:cNvSpPr/>
          <p:nvPr/>
        </p:nvSpPr>
        <p:spPr>
          <a:xfrm>
            <a:off x="1715345" y="6242156"/>
            <a:ext cx="8771431" cy="254223"/>
          </a:xfrm>
          <a:prstGeom prst="roundRect">
            <a:avLst>
              <a:gd name="adj" fmla="val 513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Sheraton Dallas Hotel &amp; Convention Center – Meeting Rooms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1D4B94-185C-4380-6F49-FEC263A0FD00}"/>
              </a:ext>
            </a:extLst>
          </p:cNvPr>
          <p:cNvSpPr txBox="1"/>
          <p:nvPr/>
        </p:nvSpPr>
        <p:spPr>
          <a:xfrm>
            <a:off x="501643" y="4167949"/>
            <a:ext cx="11308879" cy="1600438"/>
          </a:xfrm>
          <a:prstGeom prst="rect">
            <a:avLst/>
          </a:prstGeom>
          <a:noFill/>
        </p:spPr>
        <p:txBody>
          <a:bodyPr wrap="square" lIns="91440" tIns="45720" rIns="91440" bIns="45720" numCol="2" rtlCol="0" anchor="t">
            <a:spAutoFit/>
          </a:bodyPr>
          <a:lstStyle/>
          <a:p>
            <a:r>
              <a:rPr lang="en-US" sz="1400" dirty="0">
                <a:latin typeface="Roboto"/>
                <a:ea typeface="Roboto"/>
                <a:cs typeface="Roboto"/>
              </a:rPr>
              <a:t>CT1 Main - Remington (Hotel, 4</a:t>
            </a:r>
            <a:r>
              <a:rPr lang="en-US" sz="1400" baseline="30000" dirty="0">
                <a:latin typeface="Roboto"/>
                <a:ea typeface="Roboto"/>
                <a:cs typeface="Roboto"/>
              </a:rPr>
              <a:t>th</a:t>
            </a:r>
            <a:r>
              <a:rPr lang="en-US" sz="1400" dirty="0">
                <a:latin typeface="Roboto"/>
                <a:ea typeface="Roboto"/>
                <a:cs typeface="Roboto"/>
              </a:rPr>
              <a:t> Floor)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/>
                <a:ea typeface="Roboto"/>
                <a:cs typeface="Roboto"/>
              </a:rPr>
              <a:t>CT1 Breakout 1 - Majestic 6 (Hotel, 37</a:t>
            </a:r>
            <a:r>
              <a:rPr lang="en-US" sz="1400" baseline="30000" dirty="0">
                <a:latin typeface="Roboto"/>
                <a:ea typeface="Roboto"/>
                <a:cs typeface="Roboto"/>
              </a:rPr>
              <a:t>th</a:t>
            </a:r>
            <a:r>
              <a:rPr lang="en-US" sz="1400" dirty="0">
                <a:latin typeface="Roboto"/>
                <a:ea typeface="Roboto"/>
                <a:cs typeface="Roboto"/>
              </a:rPr>
              <a:t> Floor)</a:t>
            </a:r>
          </a:p>
          <a:p>
            <a:endParaRPr lang="en-US" sz="1400" dirty="0">
              <a:latin typeface="Roboto"/>
              <a:ea typeface="Roboto"/>
              <a:cs typeface="Roboto"/>
            </a:endParaRPr>
          </a:p>
          <a:p>
            <a:r>
              <a:rPr lang="en-US" sz="1400" dirty="0">
                <a:latin typeface="Roboto"/>
                <a:ea typeface="Roboto"/>
                <a:cs typeface="Roboto"/>
              </a:rPr>
              <a:t>CT3 Main - Majestic 5 (Hotel, 37</a:t>
            </a:r>
            <a:r>
              <a:rPr lang="en-US" sz="1400" baseline="30000" dirty="0">
                <a:latin typeface="Roboto"/>
                <a:ea typeface="Roboto"/>
                <a:cs typeface="Roboto"/>
              </a:rPr>
              <a:t>th</a:t>
            </a:r>
            <a:r>
              <a:rPr lang="en-US" sz="1400" dirty="0">
                <a:latin typeface="Roboto"/>
                <a:ea typeface="Roboto"/>
                <a:cs typeface="Roboto"/>
              </a:rPr>
              <a:t> Floor)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/>
                <a:ea typeface="Roboto"/>
                <a:cs typeface="Roboto"/>
              </a:rPr>
              <a:t>CT3 Breakout1 - City View 5 (Hotel, 4</a:t>
            </a:r>
            <a:r>
              <a:rPr lang="en-US" sz="1400" baseline="30000" dirty="0">
                <a:latin typeface="Roboto"/>
                <a:ea typeface="Roboto"/>
                <a:cs typeface="Roboto"/>
              </a:rPr>
              <a:t>th</a:t>
            </a:r>
            <a:r>
              <a:rPr lang="en-US" sz="1400" dirty="0">
                <a:latin typeface="Roboto"/>
                <a:ea typeface="Roboto"/>
                <a:cs typeface="Roboto"/>
              </a:rPr>
              <a:t> Floor)</a:t>
            </a:r>
          </a:p>
          <a:p>
            <a:endParaRPr lang="en-US" sz="1400" dirty="0">
              <a:latin typeface="Roboto"/>
              <a:ea typeface="Roboto"/>
              <a:cs typeface="Roboto"/>
            </a:endParaRPr>
          </a:p>
          <a:p>
            <a:endParaRPr lang="en-US" sz="1400" dirty="0">
              <a:latin typeface="Roboto"/>
              <a:ea typeface="Roboto"/>
              <a:cs typeface="Roboto"/>
            </a:endParaRPr>
          </a:p>
          <a:p>
            <a:r>
              <a:rPr lang="en-US" sz="1400" dirty="0">
                <a:latin typeface="Roboto"/>
                <a:ea typeface="Roboto"/>
                <a:cs typeface="Roboto"/>
              </a:rPr>
              <a:t>CT4 Main - Majestic 1 (Hotel, 37</a:t>
            </a:r>
            <a:r>
              <a:rPr lang="en-US" sz="1050" baseline="30000" dirty="0">
                <a:latin typeface="Roboto"/>
                <a:ea typeface="Roboto"/>
                <a:cs typeface="Roboto"/>
              </a:rPr>
              <a:t>th</a:t>
            </a:r>
            <a:r>
              <a:rPr lang="en-US" sz="1400" dirty="0">
                <a:latin typeface="Roboto"/>
                <a:ea typeface="Roboto"/>
                <a:cs typeface="Roboto"/>
              </a:rPr>
              <a:t> Floor)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/>
                <a:ea typeface="Roboto"/>
                <a:cs typeface="Roboto"/>
              </a:rPr>
              <a:t>CT4 Breakout 1 - Majestic 2 (Hotel, 37</a:t>
            </a:r>
            <a:r>
              <a:rPr lang="en-US" sz="1400" baseline="30000" dirty="0">
                <a:latin typeface="Roboto"/>
                <a:ea typeface="Roboto"/>
                <a:cs typeface="Roboto"/>
              </a:rPr>
              <a:t>th</a:t>
            </a:r>
            <a:r>
              <a:rPr lang="en-US" sz="1400" dirty="0">
                <a:latin typeface="Roboto"/>
                <a:ea typeface="Roboto"/>
                <a:cs typeface="Roboto"/>
              </a:rPr>
              <a:t> Floor)</a:t>
            </a:r>
          </a:p>
          <a:p>
            <a:endParaRPr lang="en-US" sz="1400" dirty="0">
              <a:latin typeface="Roboto"/>
              <a:ea typeface="Roboto"/>
              <a:cs typeface="Roboto"/>
            </a:endParaRPr>
          </a:p>
          <a:p>
            <a:r>
              <a:rPr lang="en-US" sz="1400" dirty="0">
                <a:latin typeface="Roboto"/>
                <a:ea typeface="Roboto"/>
                <a:cs typeface="Roboto"/>
              </a:rPr>
              <a:t>CT6 Main - City View 4 (Hotel, 4</a:t>
            </a:r>
            <a:r>
              <a:rPr lang="en-US" sz="1400" baseline="30000" dirty="0">
                <a:latin typeface="Roboto"/>
                <a:ea typeface="Roboto"/>
                <a:cs typeface="Roboto"/>
              </a:rPr>
              <a:t>th</a:t>
            </a:r>
            <a:r>
              <a:rPr lang="en-US" sz="1400" dirty="0">
                <a:latin typeface="Roboto"/>
                <a:ea typeface="Roboto"/>
                <a:cs typeface="Roboto"/>
              </a:rPr>
              <a:t> Floor)</a:t>
            </a:r>
          </a:p>
          <a:p>
            <a:endParaRPr lang="en-US" dirty="0">
              <a:latin typeface="Roboto"/>
              <a:ea typeface="Roboto"/>
              <a:cs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2EF10-6883-95A1-0C25-E3CCCE0E7A0F}"/>
              </a:ext>
            </a:extLst>
          </p:cNvPr>
          <p:cNvSpPr txBox="1"/>
          <p:nvPr/>
        </p:nvSpPr>
        <p:spPr>
          <a:xfrm>
            <a:off x="505776" y="829036"/>
            <a:ext cx="11672322" cy="3333279"/>
          </a:xfrm>
          <a:prstGeom prst="rect">
            <a:avLst/>
          </a:prstGeom>
          <a:noFill/>
        </p:spPr>
        <p:txBody>
          <a:bodyPr wrap="square" lIns="91440" tIns="45720" rIns="91440" bIns="45720" numCol="2" rtlCol="0" anchor="t">
            <a:spAutoFit/>
          </a:bodyPr>
          <a:lstStyle/>
          <a:p>
            <a:r>
              <a:rPr lang="en-US" sz="1400">
                <a:latin typeface="Roboto"/>
                <a:ea typeface="Roboto"/>
                <a:cs typeface="Roboto"/>
              </a:rPr>
              <a:t>SA1 Main - Dallas Ballroom A1-2 (Convention Center, 1</a:t>
            </a:r>
            <a:r>
              <a:rPr lang="en-US" sz="1400" baseline="30000">
                <a:latin typeface="Roboto"/>
                <a:ea typeface="Roboto"/>
                <a:cs typeface="Roboto"/>
              </a:rPr>
              <a:t>st</a:t>
            </a:r>
            <a:r>
              <a:rPr lang="en-US" sz="1400">
                <a:latin typeface="Roboto"/>
                <a:ea typeface="Roboto"/>
                <a:cs typeface="Roboto"/>
              </a:rPr>
              <a:t> Floor)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>
                <a:latin typeface="Roboto"/>
                <a:ea typeface="Roboto"/>
                <a:cs typeface="Roboto"/>
              </a:rPr>
              <a:t>SA1 Breakout 1 - State Room 2 (Convention Center, 3</a:t>
            </a:r>
            <a:r>
              <a:rPr lang="en-US" sz="1400" baseline="30000">
                <a:latin typeface="Roboto"/>
                <a:ea typeface="Roboto"/>
                <a:cs typeface="Roboto"/>
              </a:rPr>
              <a:t>rd</a:t>
            </a:r>
            <a:r>
              <a:rPr lang="en-US" sz="1400">
                <a:latin typeface="Roboto"/>
                <a:ea typeface="Roboto"/>
                <a:cs typeface="Roboto"/>
              </a:rPr>
              <a:t> Floor)</a:t>
            </a:r>
          </a:p>
          <a:p>
            <a:endParaRPr lang="en-US" sz="1400">
              <a:latin typeface="Roboto"/>
              <a:ea typeface="Roboto"/>
              <a:cs typeface="Roboto"/>
            </a:endParaRPr>
          </a:p>
          <a:p>
            <a:r>
              <a:rPr lang="en-US" sz="1400">
                <a:latin typeface="Roboto"/>
                <a:ea typeface="Roboto"/>
                <a:cs typeface="Roboto"/>
              </a:rPr>
              <a:t>SA2 Main - Dallas Ballroom D1-3 (Convention Center, 1</a:t>
            </a:r>
            <a:r>
              <a:rPr lang="en-US" sz="1400" baseline="30000">
                <a:latin typeface="Roboto"/>
                <a:ea typeface="Roboto"/>
                <a:cs typeface="Roboto"/>
              </a:rPr>
              <a:t>st</a:t>
            </a:r>
            <a:r>
              <a:rPr lang="en-US" sz="1400">
                <a:latin typeface="Roboto"/>
                <a:ea typeface="Roboto"/>
                <a:cs typeface="Roboto"/>
              </a:rPr>
              <a:t> Floor)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>
                <a:latin typeface="Roboto"/>
                <a:ea typeface="Roboto"/>
                <a:cs typeface="Roboto"/>
              </a:rPr>
              <a:t>SA2 Breakout 1 - Austin Ballroom 3 (Hotel, 2</a:t>
            </a:r>
            <a:r>
              <a:rPr lang="en-US" sz="1400" baseline="30000">
                <a:latin typeface="Roboto"/>
                <a:ea typeface="Roboto"/>
                <a:cs typeface="Roboto"/>
              </a:rPr>
              <a:t>nd</a:t>
            </a:r>
            <a:r>
              <a:rPr lang="en-US" sz="1400">
                <a:latin typeface="Roboto"/>
                <a:ea typeface="Roboto"/>
                <a:cs typeface="Roboto"/>
              </a:rPr>
              <a:t> Floor)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>
                <a:latin typeface="Roboto"/>
                <a:ea typeface="Roboto"/>
                <a:cs typeface="Roboto"/>
              </a:rPr>
              <a:t>SA2 Breakout 2 - Houston Ballroom A (Convention Center, 3</a:t>
            </a:r>
            <a:r>
              <a:rPr lang="en-US" sz="1400" baseline="30000">
                <a:latin typeface="Roboto"/>
                <a:ea typeface="Roboto"/>
                <a:cs typeface="Roboto"/>
              </a:rPr>
              <a:t>rd</a:t>
            </a:r>
            <a:r>
              <a:rPr lang="en-US" sz="1400">
                <a:latin typeface="Roboto"/>
                <a:ea typeface="Roboto"/>
                <a:cs typeface="Roboto"/>
              </a:rPr>
              <a:t> Floor)</a:t>
            </a:r>
          </a:p>
          <a:p>
            <a:endParaRPr lang="en-US" sz="1400">
              <a:latin typeface="Roboto"/>
              <a:ea typeface="Roboto"/>
              <a:cs typeface="Roboto"/>
            </a:endParaRPr>
          </a:p>
          <a:p>
            <a:r>
              <a:rPr lang="en-US" sz="1400">
                <a:latin typeface="Roboto"/>
                <a:ea typeface="Roboto"/>
                <a:cs typeface="Roboto"/>
              </a:rPr>
              <a:t>SA3 Main - Austin Ballroom 2 (Hotel, 2</a:t>
            </a:r>
            <a:r>
              <a:rPr lang="en-US" sz="1400" baseline="30000">
                <a:latin typeface="Roboto"/>
                <a:ea typeface="Roboto"/>
                <a:cs typeface="Roboto"/>
              </a:rPr>
              <a:t>nd</a:t>
            </a:r>
            <a:r>
              <a:rPr lang="en-US" sz="1400">
                <a:latin typeface="Roboto"/>
                <a:ea typeface="Roboto"/>
                <a:cs typeface="Roboto"/>
              </a:rPr>
              <a:t> Floor)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>
                <a:latin typeface="Roboto"/>
                <a:ea typeface="Roboto"/>
                <a:cs typeface="Roboto"/>
              </a:rPr>
              <a:t>SA3 Breakout 1 - State Room 3 (Convention Center, 3</a:t>
            </a:r>
            <a:r>
              <a:rPr lang="en-US" sz="1400" baseline="30000">
                <a:latin typeface="Roboto"/>
                <a:ea typeface="Roboto"/>
                <a:cs typeface="Roboto"/>
              </a:rPr>
              <a:t>rd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>
                <a:latin typeface="Roboto"/>
                <a:ea typeface="Roboto"/>
                <a:cs typeface="Roboto"/>
              </a:rPr>
              <a:t> Floor)</a:t>
            </a:r>
          </a:p>
          <a:p>
            <a:endParaRPr lang="en-US" sz="1400">
              <a:latin typeface="Roboto"/>
              <a:ea typeface="Roboto"/>
              <a:cs typeface="Roboto"/>
            </a:endParaRPr>
          </a:p>
          <a:p>
            <a:endParaRPr lang="en-US" sz="1400">
              <a:latin typeface="Roboto"/>
              <a:ea typeface="Roboto"/>
              <a:cs typeface="Roboto"/>
            </a:endParaRPr>
          </a:p>
          <a:p>
            <a:endParaRPr lang="en-US" sz="1400">
              <a:latin typeface="Roboto"/>
              <a:ea typeface="Roboto"/>
              <a:cs typeface="Roboto"/>
            </a:endParaRPr>
          </a:p>
          <a:p>
            <a:endParaRPr lang="en-US" sz="1400">
              <a:latin typeface="Roboto"/>
              <a:ea typeface="Roboto"/>
              <a:cs typeface="Roboto"/>
            </a:endParaRPr>
          </a:p>
          <a:p>
            <a:endParaRPr lang="en-US" sz="1400">
              <a:latin typeface="Roboto"/>
              <a:ea typeface="Roboto"/>
              <a:cs typeface="Roboto"/>
            </a:endParaRPr>
          </a:p>
          <a:p>
            <a:r>
              <a:rPr lang="en-US" sz="1400">
                <a:latin typeface="Roboto"/>
                <a:ea typeface="Roboto"/>
                <a:cs typeface="Roboto"/>
              </a:rPr>
              <a:t>SA4 Main - Dallas Ballroom A3 (Convention Center, 1</a:t>
            </a:r>
            <a:r>
              <a:rPr lang="en-US" sz="1400" baseline="30000">
                <a:latin typeface="Roboto"/>
                <a:ea typeface="Roboto"/>
                <a:cs typeface="Roboto"/>
              </a:rPr>
              <a:t>st</a:t>
            </a:r>
            <a:r>
              <a:rPr lang="en-US" sz="1400">
                <a:latin typeface="Roboto"/>
                <a:ea typeface="Roboto"/>
                <a:cs typeface="Roboto"/>
              </a:rPr>
              <a:t> Floor)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>
                <a:latin typeface="Roboto"/>
                <a:ea typeface="Roboto"/>
                <a:cs typeface="Roboto"/>
              </a:rPr>
              <a:t>SA4 Breakout 1 - City View 3 (Hotel, 4</a:t>
            </a:r>
            <a:r>
              <a:rPr lang="en-US" sz="1400" baseline="30000">
                <a:latin typeface="Roboto"/>
                <a:ea typeface="Roboto"/>
                <a:cs typeface="Roboto"/>
              </a:rPr>
              <a:t>th</a:t>
            </a:r>
            <a:r>
              <a:rPr lang="en-US" sz="1400">
                <a:latin typeface="Roboto"/>
                <a:ea typeface="Roboto"/>
                <a:cs typeface="Roboto"/>
              </a:rPr>
              <a:t> Floor)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>
                <a:latin typeface="Roboto"/>
                <a:ea typeface="Roboto"/>
                <a:cs typeface="Roboto"/>
              </a:rPr>
              <a:t>SA4 Breakout 2 - Majestic 4 (Hotel, 37</a:t>
            </a:r>
            <a:r>
              <a:rPr lang="en-US" sz="1400" baseline="30000">
                <a:latin typeface="Roboto"/>
                <a:ea typeface="Roboto"/>
                <a:cs typeface="Roboto"/>
              </a:rPr>
              <a:t>th</a:t>
            </a:r>
            <a:r>
              <a:rPr lang="en-US" sz="1400">
                <a:latin typeface="Roboto"/>
                <a:ea typeface="Roboto"/>
                <a:cs typeface="Roboto"/>
              </a:rPr>
              <a:t> Floor)</a:t>
            </a:r>
          </a:p>
          <a:p>
            <a:endParaRPr lang="en-US" sz="1400">
              <a:latin typeface="Roboto"/>
              <a:ea typeface="Roboto"/>
              <a:cs typeface="Roboto"/>
            </a:endParaRPr>
          </a:p>
          <a:p>
            <a:r>
              <a:rPr lang="en-US" sz="1400">
                <a:latin typeface="Roboto"/>
                <a:ea typeface="Roboto"/>
                <a:cs typeface="Roboto"/>
              </a:rPr>
              <a:t>SA5 Main - Houston Ballroom C (Convention Center, 3</a:t>
            </a:r>
            <a:r>
              <a:rPr lang="en-US" sz="1400" baseline="30000">
                <a:latin typeface="Roboto"/>
                <a:ea typeface="Roboto"/>
                <a:cs typeface="Roboto"/>
              </a:rPr>
              <a:t>rd</a:t>
            </a:r>
            <a:r>
              <a:rPr lang="en-US" sz="1400">
                <a:latin typeface="Roboto"/>
                <a:ea typeface="Roboto"/>
                <a:cs typeface="Roboto"/>
              </a:rPr>
              <a:t> Floor)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>
                <a:latin typeface="Roboto"/>
                <a:ea typeface="Roboto"/>
                <a:cs typeface="Roboto"/>
              </a:rPr>
              <a:t>SA5 OAM Breakout - Majestic 3 (Hotel, 37</a:t>
            </a:r>
            <a:r>
              <a:rPr lang="en-US" sz="1400" baseline="30000">
                <a:latin typeface="Roboto"/>
                <a:ea typeface="Roboto"/>
                <a:cs typeface="Roboto"/>
              </a:rPr>
              <a:t>th</a:t>
            </a:r>
            <a:r>
              <a:rPr lang="en-US" sz="1400">
                <a:latin typeface="Roboto"/>
                <a:ea typeface="Roboto"/>
                <a:cs typeface="Roboto"/>
              </a:rPr>
              <a:t> Floor)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>
                <a:latin typeface="Roboto"/>
                <a:ea typeface="Roboto"/>
                <a:cs typeface="Roboto"/>
              </a:rPr>
              <a:t>SA5 Charging Room - Majestic 7 (Hotel, 37</a:t>
            </a:r>
            <a:r>
              <a:rPr lang="en-US" sz="1400" baseline="30000">
                <a:latin typeface="Roboto"/>
                <a:ea typeface="Roboto"/>
                <a:cs typeface="Roboto"/>
              </a:rPr>
              <a:t>th</a:t>
            </a:r>
            <a:r>
              <a:rPr lang="en-US" sz="1400">
                <a:latin typeface="Roboto"/>
                <a:ea typeface="Roboto"/>
                <a:cs typeface="Roboto"/>
              </a:rPr>
              <a:t> Floor)</a:t>
            </a:r>
          </a:p>
          <a:p>
            <a:endParaRPr lang="en-US" sz="1400">
              <a:latin typeface="Roboto"/>
              <a:ea typeface="Roboto"/>
              <a:cs typeface="Roboto"/>
            </a:endParaRPr>
          </a:p>
          <a:p>
            <a:r>
              <a:rPr lang="en-US" sz="1400">
                <a:latin typeface="Roboto"/>
                <a:ea typeface="Roboto"/>
                <a:cs typeface="Roboto"/>
              </a:rPr>
              <a:t>SA6 Main - Houston Ballroom B (Convention Center, 3</a:t>
            </a:r>
            <a:r>
              <a:rPr lang="en-US" sz="1400" baseline="30000">
                <a:latin typeface="Roboto"/>
                <a:ea typeface="Roboto"/>
                <a:cs typeface="Roboto"/>
              </a:rPr>
              <a:t>rd</a:t>
            </a:r>
            <a:r>
              <a:rPr lang="en-US" sz="1400">
                <a:latin typeface="Roboto"/>
                <a:ea typeface="Roboto"/>
                <a:cs typeface="Roboto"/>
              </a:rPr>
              <a:t> Floor)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>
                <a:latin typeface="Roboto"/>
                <a:ea typeface="Roboto"/>
                <a:cs typeface="Roboto"/>
              </a:rPr>
              <a:t>SA6 Breakout 1 - State Room 1 (Convention Center, 3</a:t>
            </a:r>
            <a:r>
              <a:rPr lang="en-US" sz="1400" baseline="30000">
                <a:latin typeface="Roboto"/>
                <a:ea typeface="Roboto"/>
                <a:cs typeface="Roboto"/>
              </a:rPr>
              <a:t>rd</a:t>
            </a:r>
            <a:r>
              <a:rPr lang="en-US" sz="1400">
                <a:latin typeface="Roboto"/>
                <a:ea typeface="Roboto"/>
                <a:cs typeface="Roboto"/>
              </a:rPr>
              <a:t> Floor)</a:t>
            </a:r>
          </a:p>
          <a:p>
            <a:endParaRPr lang="en-US" sz="1400">
              <a:latin typeface="Roboto"/>
              <a:ea typeface="Roboto"/>
              <a:cs typeface="Roboto"/>
            </a:endParaRPr>
          </a:p>
          <a:p>
            <a:endParaRPr lang="en-US">
              <a:latin typeface="Roboto"/>
              <a:ea typeface="Roboto"/>
              <a:cs typeface="Roboto"/>
            </a:endParaRPr>
          </a:p>
          <a:p>
            <a:endParaRPr lang="en-US">
              <a:latin typeface="Roboto"/>
              <a:ea typeface="Roboto"/>
              <a:cs typeface="Robot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F67FCD-7E3F-A524-0A73-E85692ED5CCF}"/>
              </a:ext>
            </a:extLst>
          </p:cNvPr>
          <p:cNvSpPr txBox="1"/>
          <p:nvPr/>
        </p:nvSpPr>
        <p:spPr>
          <a:xfrm>
            <a:off x="4236452" y="191997"/>
            <a:ext cx="4112023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>
                <a:latin typeface="Roboto"/>
                <a:ea typeface="Roboto"/>
                <a:cs typeface="Roboto"/>
              </a:rPr>
              <a:t>SA Meeting Rooms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0324CA-AAA3-8C8F-B380-B6BC46B0A37C}"/>
              </a:ext>
            </a:extLst>
          </p:cNvPr>
          <p:cNvSpPr txBox="1"/>
          <p:nvPr/>
        </p:nvSpPr>
        <p:spPr>
          <a:xfrm>
            <a:off x="4236452" y="3428691"/>
            <a:ext cx="4112023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>
                <a:latin typeface="Roboto"/>
                <a:ea typeface="Roboto"/>
                <a:cs typeface="Roboto"/>
              </a:rPr>
              <a:t>CT Meeting Rooms</a:t>
            </a:r>
          </a:p>
        </p:txBody>
      </p:sp>
    </p:spTree>
    <p:extLst>
      <p:ext uri="{BB962C8B-B14F-4D97-AF65-F5344CB8AC3E}">
        <p14:creationId xmlns:p14="http://schemas.microsoft.com/office/powerpoint/2010/main" val="299124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DB3E4-9441-754E-CF27-DF40FEA2B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EC50B9-3920-5B17-03B8-9DB2283010E3}"/>
              </a:ext>
            </a:extLst>
          </p:cNvPr>
          <p:cNvSpPr/>
          <p:nvPr/>
        </p:nvSpPr>
        <p:spPr>
          <a:xfrm>
            <a:off x="-79698" y="5885336"/>
            <a:ext cx="12352978" cy="967987"/>
          </a:xfrm>
          <a:prstGeom prst="rect">
            <a:avLst/>
          </a:prstGeom>
          <a:solidFill>
            <a:srgbClr val="F9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: Rounded Corners 318">
            <a:extLst>
              <a:ext uri="{FF2B5EF4-FFF2-40B4-BE49-F238E27FC236}">
                <a16:creationId xmlns:a16="http://schemas.microsoft.com/office/drawing/2014/main" id="{13B3F14B-2139-DE32-90FB-8676B33FBEE0}"/>
              </a:ext>
            </a:extLst>
          </p:cNvPr>
          <p:cNvSpPr/>
          <p:nvPr/>
        </p:nvSpPr>
        <p:spPr>
          <a:xfrm>
            <a:off x="1715345" y="6242156"/>
            <a:ext cx="8771431" cy="254223"/>
          </a:xfrm>
          <a:prstGeom prst="roundRect">
            <a:avLst>
              <a:gd name="adj" fmla="val 513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Sheraton Dallas Hotel &amp; Convention Center - Layout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55A6ED-DE46-FC4F-B988-F263DE6C8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3346" y="0"/>
            <a:ext cx="5252353" cy="588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65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84A594-E1A0-A9FD-9405-C1C696134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97425"/>
            <a:ext cx="12191998" cy="64667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DAD677-D0F0-96F5-EC10-E0F152BE63DB}"/>
              </a:ext>
            </a:extLst>
          </p:cNvPr>
          <p:cNvSpPr/>
          <p:nvPr/>
        </p:nvSpPr>
        <p:spPr>
          <a:xfrm>
            <a:off x="-79698" y="5885336"/>
            <a:ext cx="12352978" cy="967987"/>
          </a:xfrm>
          <a:prstGeom prst="rect">
            <a:avLst/>
          </a:prstGeom>
          <a:solidFill>
            <a:srgbClr val="F9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: Rounded Corners 318">
            <a:extLst>
              <a:ext uri="{FF2B5EF4-FFF2-40B4-BE49-F238E27FC236}">
                <a16:creationId xmlns:a16="http://schemas.microsoft.com/office/drawing/2014/main" id="{21727D90-2348-1520-20C2-E70F1A87CF69}"/>
              </a:ext>
            </a:extLst>
          </p:cNvPr>
          <p:cNvSpPr/>
          <p:nvPr/>
        </p:nvSpPr>
        <p:spPr>
          <a:xfrm>
            <a:off x="1715345" y="6234846"/>
            <a:ext cx="8771431" cy="254223"/>
          </a:xfrm>
          <a:prstGeom prst="roundRect">
            <a:avLst>
              <a:gd name="adj" fmla="val 513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Sheraton Dallas Hotel Floor Plan</a:t>
            </a:r>
            <a:endParaRPr lang="en-US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62827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8C58E5-980F-0EC4-95FC-631B2F82B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421" y="-175650"/>
            <a:ext cx="12230472" cy="64871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DAD677-D0F0-96F5-EC10-E0F152BE63DB}"/>
              </a:ext>
            </a:extLst>
          </p:cNvPr>
          <p:cNvSpPr/>
          <p:nvPr/>
        </p:nvSpPr>
        <p:spPr>
          <a:xfrm>
            <a:off x="-82884" y="5942264"/>
            <a:ext cx="12294936" cy="997016"/>
          </a:xfrm>
          <a:prstGeom prst="rect">
            <a:avLst/>
          </a:prstGeom>
          <a:solidFill>
            <a:srgbClr val="F9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: Rounded Corners 318">
            <a:extLst>
              <a:ext uri="{FF2B5EF4-FFF2-40B4-BE49-F238E27FC236}">
                <a16:creationId xmlns:a16="http://schemas.microsoft.com/office/drawing/2014/main" id="{21727D90-2348-1520-20C2-E70F1A87CF69}"/>
              </a:ext>
            </a:extLst>
          </p:cNvPr>
          <p:cNvSpPr/>
          <p:nvPr/>
        </p:nvSpPr>
        <p:spPr>
          <a:xfrm>
            <a:off x="3385275" y="6194032"/>
            <a:ext cx="5431023" cy="412199"/>
          </a:xfrm>
          <a:prstGeom prst="roundRect">
            <a:avLst>
              <a:gd name="adj" fmla="val 513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Sheraton Dallas Convention Center Floor Plan</a:t>
            </a:r>
            <a:endParaRPr lang="en-US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53535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917274B-4C3A-7BB4-C57C-EB66795F946A}"/>
              </a:ext>
            </a:extLst>
          </p:cNvPr>
          <p:cNvSpPr txBox="1"/>
          <p:nvPr/>
        </p:nvSpPr>
        <p:spPr>
          <a:xfrm>
            <a:off x="4369278" y="248504"/>
            <a:ext cx="554873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Airports to Sheraton Dallas Hotel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C093C8-5BBF-3DB2-5EDE-C9F9B527BAE0}"/>
              </a:ext>
            </a:extLst>
          </p:cNvPr>
          <p:cNvSpPr/>
          <p:nvPr/>
        </p:nvSpPr>
        <p:spPr>
          <a:xfrm>
            <a:off x="3505092" y="968180"/>
            <a:ext cx="7267126" cy="1486593"/>
          </a:xfrm>
          <a:prstGeom prst="roundRect">
            <a:avLst>
              <a:gd name="adj" fmla="val 2681"/>
            </a:avLst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lang="en-US" sz="24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ctr"/>
            <a:r>
              <a:rPr lang="en-US" sz="24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Sheraton Dallas Hotel: </a:t>
            </a:r>
            <a:r>
              <a:rPr lang="en-US" sz="24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400 Olive St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Dallas, TX 75201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3DDC2E-BA26-9A5E-8220-EB2F8F2A4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095"/>
          <a:stretch/>
        </p:blipFill>
        <p:spPr>
          <a:xfrm>
            <a:off x="1" y="-95794"/>
            <a:ext cx="2446422" cy="6953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 descr="A map with a blue line&#10;&#10;AI-generated content may be incorrect.">
            <a:extLst>
              <a:ext uri="{FF2B5EF4-FFF2-40B4-BE49-F238E27FC236}">
                <a16:creationId xmlns:a16="http://schemas.microsoft.com/office/drawing/2014/main" id="{677E6C4C-7A84-13D1-74EE-3C3B6F4CA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311" y="3297237"/>
            <a:ext cx="3994905" cy="2416478"/>
          </a:xfrm>
          <a:prstGeom prst="rect">
            <a:avLst/>
          </a:prstGeom>
        </p:spPr>
      </p:pic>
      <p:pic>
        <p:nvPicPr>
          <p:cNvPr id="4" name="Picture 3" descr="A map with a blue line and a red dot&#10;&#10;AI-generated content may be incorrect.">
            <a:extLst>
              <a:ext uri="{FF2B5EF4-FFF2-40B4-BE49-F238E27FC236}">
                <a16:creationId xmlns:a16="http://schemas.microsoft.com/office/drawing/2014/main" id="{2923F551-CBF7-D2AE-7D18-606093C5C4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1757" y="3292551"/>
            <a:ext cx="4021818" cy="24016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4575D7-9871-4985-890D-33B42DAEEEE7}"/>
              </a:ext>
            </a:extLst>
          </p:cNvPr>
          <p:cNvSpPr txBox="1"/>
          <p:nvPr/>
        </p:nvSpPr>
        <p:spPr>
          <a:xfrm>
            <a:off x="3229145" y="2685266"/>
            <a:ext cx="36382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Calibri"/>
                <a:cs typeface="Calibri"/>
              </a:rPr>
              <a:t>Dallas Ft. Worth (DFW)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418736-FFE6-5D76-C7DC-5CAB532DCDAF}"/>
              </a:ext>
            </a:extLst>
          </p:cNvPr>
          <p:cNvSpPr txBox="1"/>
          <p:nvPr/>
        </p:nvSpPr>
        <p:spPr>
          <a:xfrm>
            <a:off x="7656001" y="2685265"/>
            <a:ext cx="36382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Calibri"/>
                <a:cs typeface="Calibri"/>
              </a:rPr>
              <a:t>Dallas Love Field (DAL)</a:t>
            </a:r>
          </a:p>
        </p:txBody>
      </p:sp>
    </p:spTree>
    <p:extLst>
      <p:ext uri="{BB962C8B-B14F-4D97-AF65-F5344CB8AC3E}">
        <p14:creationId xmlns:p14="http://schemas.microsoft.com/office/powerpoint/2010/main" val="274874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429F8-7DC7-9917-1416-84A3100D7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8E4E5F-3401-317C-4FA9-4F2064178083}"/>
              </a:ext>
            </a:extLst>
          </p:cNvPr>
          <p:cNvSpPr txBox="1"/>
          <p:nvPr/>
        </p:nvSpPr>
        <p:spPr>
          <a:xfrm>
            <a:off x="4356786" y="460865"/>
            <a:ext cx="554873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Airports to Sheraton Dallas Hotel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16C43E4-5C36-26C0-AEC2-33E5AB7DFE61}"/>
              </a:ext>
            </a:extLst>
          </p:cNvPr>
          <p:cNvSpPr/>
          <p:nvPr/>
        </p:nvSpPr>
        <p:spPr>
          <a:xfrm>
            <a:off x="3505092" y="1442868"/>
            <a:ext cx="7267126" cy="1486593"/>
          </a:xfrm>
          <a:prstGeom prst="roundRect">
            <a:avLst>
              <a:gd name="adj" fmla="val 2681"/>
            </a:avLst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lang="en-US" sz="24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ctr"/>
            <a:r>
              <a:rPr lang="en-US" sz="24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Sheraton Dallas Hotel: </a:t>
            </a:r>
            <a:r>
              <a:rPr lang="en-US" sz="24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400 Olive St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Dallas, TX 75201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954A49-25F3-9726-1B9F-F716D5E3E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095"/>
          <a:stretch/>
        </p:blipFill>
        <p:spPr>
          <a:xfrm>
            <a:off x="1" y="-95794"/>
            <a:ext cx="2446422" cy="6953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E11A72-D40D-6B71-EA46-C6F8DB6005E0}"/>
              </a:ext>
            </a:extLst>
          </p:cNvPr>
          <p:cNvSpPr txBox="1"/>
          <p:nvPr/>
        </p:nvSpPr>
        <p:spPr>
          <a:xfrm>
            <a:off x="2858389" y="3247398"/>
            <a:ext cx="8549357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ea typeface="+mn-lt"/>
                <a:cs typeface="+mn-lt"/>
                <a:hlinkClick r:id="rId4"/>
              </a:rPr>
              <a:t>DART</a:t>
            </a:r>
            <a:r>
              <a:rPr lang="en-US" sz="3200" b="1">
                <a:ea typeface="Calibri"/>
                <a:cs typeface="Calibri"/>
              </a:rPr>
              <a:t> – Public Transport</a:t>
            </a:r>
            <a:endParaRPr lang="en-US"/>
          </a:p>
          <a:p>
            <a:pPr algn="ctr"/>
            <a:r>
              <a:rPr lang="en-US" sz="3200">
                <a:ea typeface="Calibri"/>
                <a:cs typeface="Calibri"/>
                <a:hlinkClick r:id="rId5"/>
              </a:rPr>
              <a:t>View Map</a:t>
            </a:r>
            <a:endParaRPr lang="en-US" sz="3200">
              <a:ea typeface="Calibri"/>
              <a:cs typeface="Calibri"/>
            </a:endParaRPr>
          </a:p>
          <a:p>
            <a:pPr algn="ctr"/>
            <a:endParaRPr lang="en-US" sz="3200" b="1">
              <a:ea typeface="Calibri"/>
              <a:cs typeface="Calibri"/>
            </a:endParaRPr>
          </a:p>
          <a:p>
            <a:pPr algn="ctr"/>
            <a:r>
              <a:rPr lang="en-US" sz="3200" b="1">
                <a:ea typeface="Calibri"/>
                <a:cs typeface="Calibri"/>
              </a:rPr>
              <a:t>DFW Airport to St. Paul Station (60 min)</a:t>
            </a:r>
          </a:p>
          <a:p>
            <a:pPr algn="ctr"/>
            <a:r>
              <a:rPr lang="en-US" sz="3200">
                <a:ea typeface="Calibri"/>
                <a:cs typeface="Calibri"/>
              </a:rPr>
              <a:t>Take Orange Line Towards Parker Road </a:t>
            </a:r>
            <a:endParaRPr lang="en-US"/>
          </a:p>
          <a:p>
            <a:pPr algn="ctr"/>
            <a:r>
              <a:rPr lang="en-US" sz="3200">
                <a:ea typeface="Calibri"/>
                <a:cs typeface="Calibri"/>
              </a:rPr>
              <a:t>3 min walk to Sheraton Dallas Hotel</a:t>
            </a:r>
          </a:p>
        </p:txBody>
      </p:sp>
    </p:spTree>
    <p:extLst>
      <p:ext uri="{BB962C8B-B14F-4D97-AF65-F5344CB8AC3E}">
        <p14:creationId xmlns:p14="http://schemas.microsoft.com/office/powerpoint/2010/main" val="389973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879DC-5243-4803-218A-5FD9A6855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FBF8C9-4655-8D9F-9777-2786159473B0}"/>
              </a:ext>
            </a:extLst>
          </p:cNvPr>
          <p:cNvSpPr txBox="1"/>
          <p:nvPr/>
        </p:nvSpPr>
        <p:spPr>
          <a:xfrm>
            <a:off x="4790584" y="534224"/>
            <a:ext cx="4968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solidFill>
                  <a:srgbClr val="EC262D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ATIS On-Site Team</a:t>
            </a:r>
            <a:endParaRPr lang="en-US" sz="3600">
              <a:solidFill>
                <a:srgbClr val="EC262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F1BEA0-C8C8-AABC-33E7-FC5E16CE8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09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8D49558F-4BFF-D897-2702-BE587A53E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27" y="1678709"/>
            <a:ext cx="1371600" cy="1371600"/>
          </a:xfrm>
          <a:prstGeom prst="rect">
            <a:avLst/>
          </a:prstGeom>
        </p:spPr>
      </p:pic>
      <p:pic>
        <p:nvPicPr>
          <p:cNvPr id="8" name="Picture 7" descr="A person in a suit&#10;&#10;AI-generated content may be incorrect.">
            <a:extLst>
              <a:ext uri="{FF2B5EF4-FFF2-40B4-BE49-F238E27FC236}">
                <a16:creationId xmlns:a16="http://schemas.microsoft.com/office/drawing/2014/main" id="{7A288F6C-3A04-CFD5-E8E7-BF2468FFF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27" y="1678709"/>
            <a:ext cx="1371600" cy="1371600"/>
          </a:xfrm>
          <a:prstGeom prst="rect">
            <a:avLst/>
          </a:prstGeom>
        </p:spPr>
      </p:pic>
      <p:pic>
        <p:nvPicPr>
          <p:cNvPr id="10" name="Picture 9" descr="A person in a suit and glasses&#10;&#10;AI-generated content may be incorrect.">
            <a:extLst>
              <a:ext uri="{FF2B5EF4-FFF2-40B4-BE49-F238E27FC236}">
                <a16:creationId xmlns:a16="http://schemas.microsoft.com/office/drawing/2014/main" id="{A1D27400-C244-2DB6-58A2-CCE01F4855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27" y="1678709"/>
            <a:ext cx="1371600" cy="1371600"/>
          </a:xfrm>
          <a:prstGeom prst="rect">
            <a:avLst/>
          </a:prstGeom>
        </p:spPr>
      </p:pic>
      <p:pic>
        <p:nvPicPr>
          <p:cNvPr id="12" name="Picture 11" descr="A person in a suit&#10;&#10;AI-generated content may be incorrect.">
            <a:extLst>
              <a:ext uri="{FF2B5EF4-FFF2-40B4-BE49-F238E27FC236}">
                <a16:creationId xmlns:a16="http://schemas.microsoft.com/office/drawing/2014/main" id="{8AB5B70D-B520-8AC5-D989-3CD4B86862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127" y="1678709"/>
            <a:ext cx="1371600" cy="1371600"/>
          </a:xfrm>
          <a:prstGeom prst="rect">
            <a:avLst/>
          </a:prstGeom>
        </p:spPr>
      </p:pic>
      <p:pic>
        <p:nvPicPr>
          <p:cNvPr id="15" name="Picture 14" descr="A person in a suit and tie&#10;&#10;AI-generated content may be incorrect.">
            <a:extLst>
              <a:ext uri="{FF2B5EF4-FFF2-40B4-BE49-F238E27FC236}">
                <a16:creationId xmlns:a16="http://schemas.microsoft.com/office/drawing/2014/main" id="{D22BF5A5-5362-0C43-C607-F592D93B4F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84" y="4081864"/>
            <a:ext cx="1371600" cy="1371600"/>
          </a:xfrm>
          <a:prstGeom prst="rect">
            <a:avLst/>
          </a:prstGeom>
        </p:spPr>
      </p:pic>
      <p:pic>
        <p:nvPicPr>
          <p:cNvPr id="17" name="Picture 16" descr="A person in a suit and tie&#10;&#10;AI-generated content may be incorrect.">
            <a:extLst>
              <a:ext uri="{FF2B5EF4-FFF2-40B4-BE49-F238E27FC236}">
                <a16:creationId xmlns:a16="http://schemas.microsoft.com/office/drawing/2014/main" id="{67611201-6268-CC9F-4990-619399F09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184" y="4081864"/>
            <a:ext cx="1371600" cy="1371600"/>
          </a:xfrm>
          <a:prstGeom prst="rect">
            <a:avLst/>
          </a:prstGeom>
        </p:spPr>
      </p:pic>
      <p:pic>
        <p:nvPicPr>
          <p:cNvPr id="19" name="Picture 18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4DF0F586-786F-537D-F7F8-B0921949B4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84" y="4081864"/>
            <a:ext cx="1371600" cy="1371600"/>
          </a:xfrm>
          <a:prstGeom prst="rect">
            <a:avLst/>
          </a:prstGeom>
        </p:spPr>
      </p:pic>
      <p:pic>
        <p:nvPicPr>
          <p:cNvPr id="21" name="Picture 20" descr="A person with glasses on her head&#10;&#10;AI-generated content may be incorrect.">
            <a:extLst>
              <a:ext uri="{FF2B5EF4-FFF2-40B4-BE49-F238E27FC236}">
                <a16:creationId xmlns:a16="http://schemas.microsoft.com/office/drawing/2014/main" id="{8F80F791-760B-549B-0CC4-D972C66059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384" y="4081864"/>
            <a:ext cx="1371600" cy="1371600"/>
          </a:xfrm>
          <a:prstGeom prst="rect">
            <a:avLst/>
          </a:prstGeom>
        </p:spPr>
      </p:pic>
      <p:pic>
        <p:nvPicPr>
          <p:cNvPr id="23" name="Picture 22" descr="A person in a suit smiling&#10;&#10;AI-generated content may be incorrect.">
            <a:extLst>
              <a:ext uri="{FF2B5EF4-FFF2-40B4-BE49-F238E27FC236}">
                <a16:creationId xmlns:a16="http://schemas.microsoft.com/office/drawing/2014/main" id="{611B54F0-79DE-370D-0D96-8A212A2CFB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984" y="4081864"/>
            <a:ext cx="1371600" cy="13716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963D778-F5B1-F1D3-4EAF-DE83F3B02F87}"/>
              </a:ext>
            </a:extLst>
          </p:cNvPr>
          <p:cNvSpPr txBox="1"/>
          <p:nvPr/>
        </p:nvSpPr>
        <p:spPr>
          <a:xfrm>
            <a:off x="4104784" y="3140364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latin typeface="Roboto" pitchFamily="2" charset="0"/>
                <a:ea typeface="Roboto" pitchFamily="2" charset="0"/>
              </a:rPr>
              <a:t>Susan M. Miller</a:t>
            </a:r>
          </a:p>
          <a:p>
            <a:pPr algn="ctr"/>
            <a:r>
              <a:rPr lang="en-US" sz="1000">
                <a:latin typeface="Roboto" pitchFamily="2" charset="0"/>
                <a:ea typeface="Roboto" pitchFamily="2" charset="0"/>
              </a:rPr>
              <a:t>President and CEO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9A9EAC-2F65-09EE-99AA-C7CDBA487D5B}"/>
              </a:ext>
            </a:extLst>
          </p:cNvPr>
          <p:cNvSpPr txBox="1"/>
          <p:nvPr/>
        </p:nvSpPr>
        <p:spPr>
          <a:xfrm>
            <a:off x="5721927" y="3140364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latin typeface="Roboto" pitchFamily="2" charset="0"/>
                <a:ea typeface="Roboto" pitchFamily="2" charset="0"/>
              </a:rPr>
              <a:t>Lauren Layman</a:t>
            </a:r>
          </a:p>
          <a:p>
            <a:pPr algn="ctr"/>
            <a:r>
              <a:rPr lang="en-US" sz="1000">
                <a:latin typeface="Roboto" pitchFamily="2" charset="0"/>
                <a:ea typeface="Roboto" pitchFamily="2" charset="0"/>
              </a:rPr>
              <a:t>Vice President, Marketing and Public Relations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155DB5-0631-63E0-29F5-15DD6FF840F3}"/>
              </a:ext>
            </a:extLst>
          </p:cNvPr>
          <p:cNvSpPr txBox="1"/>
          <p:nvPr/>
        </p:nvSpPr>
        <p:spPr>
          <a:xfrm>
            <a:off x="7347527" y="3140363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latin typeface="Roboto" pitchFamily="2" charset="0"/>
                <a:ea typeface="Roboto" pitchFamily="2" charset="0"/>
              </a:rPr>
              <a:t>Iain Sharp</a:t>
            </a:r>
          </a:p>
          <a:p>
            <a:pPr algn="ctr"/>
            <a:r>
              <a:rPr lang="en-US" sz="1000">
                <a:latin typeface="Roboto" pitchFamily="2" charset="0"/>
                <a:ea typeface="Roboto" pitchFamily="2" charset="0"/>
              </a:rPr>
              <a:t>Principal Technologist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F5B47B-703D-932A-40A2-4A8E6A65BCA4}"/>
              </a:ext>
            </a:extLst>
          </p:cNvPr>
          <p:cNvSpPr txBox="1"/>
          <p:nvPr/>
        </p:nvSpPr>
        <p:spPr>
          <a:xfrm>
            <a:off x="8978179" y="3140363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latin typeface="Roboto" pitchFamily="2" charset="0"/>
                <a:ea typeface="Roboto" pitchFamily="2" charset="0"/>
              </a:rPr>
              <a:t>Jaydee Griffith</a:t>
            </a:r>
          </a:p>
          <a:p>
            <a:pPr algn="ctr"/>
            <a:r>
              <a:rPr lang="en-US" sz="1000">
                <a:latin typeface="Roboto" pitchFamily="2" charset="0"/>
                <a:ea typeface="Roboto" pitchFamily="2" charset="0"/>
              </a:rPr>
              <a:t>Managing Director, Next G Alliance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1BD588-FE15-0943-89EF-BD6B1E509059}"/>
              </a:ext>
            </a:extLst>
          </p:cNvPr>
          <p:cNvSpPr txBox="1"/>
          <p:nvPr/>
        </p:nvSpPr>
        <p:spPr>
          <a:xfrm>
            <a:off x="3337584" y="5640911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latin typeface="Roboto" pitchFamily="2" charset="0"/>
                <a:ea typeface="Roboto" pitchFamily="2" charset="0"/>
              </a:rPr>
              <a:t>Rich Moran</a:t>
            </a:r>
          </a:p>
          <a:p>
            <a:pPr algn="ctr"/>
            <a:r>
              <a:rPr lang="en-US" sz="1000">
                <a:latin typeface="Roboto" pitchFamily="2" charset="0"/>
                <a:ea typeface="Roboto" pitchFamily="2" charset="0"/>
              </a:rPr>
              <a:t>Director, Membership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4377AA-67F2-9167-9C23-B2E0895F3E91}"/>
              </a:ext>
            </a:extLst>
          </p:cNvPr>
          <p:cNvSpPr txBox="1"/>
          <p:nvPr/>
        </p:nvSpPr>
        <p:spPr>
          <a:xfrm>
            <a:off x="4895272" y="5640911"/>
            <a:ext cx="1505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latin typeface="Roboto" pitchFamily="2" charset="0"/>
                <a:ea typeface="Roboto" pitchFamily="2" charset="0"/>
              </a:rPr>
              <a:t>Christian Evangelista</a:t>
            </a:r>
          </a:p>
          <a:p>
            <a:pPr algn="ctr"/>
            <a:r>
              <a:rPr lang="en-US" sz="1000">
                <a:latin typeface="Roboto" pitchFamily="2" charset="0"/>
                <a:ea typeface="Roboto" pitchFamily="2" charset="0"/>
              </a:rPr>
              <a:t>Manager, </a:t>
            </a:r>
          </a:p>
          <a:p>
            <a:pPr algn="ctr"/>
            <a:r>
              <a:rPr lang="en-US" sz="1000">
                <a:latin typeface="Roboto" pitchFamily="2" charset="0"/>
                <a:ea typeface="Roboto" pitchFamily="2" charset="0"/>
              </a:rPr>
              <a:t>Meetings and Events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797667-E119-D6DA-9012-26A9F391382A}"/>
              </a:ext>
            </a:extLst>
          </p:cNvPr>
          <p:cNvSpPr txBox="1"/>
          <p:nvPr/>
        </p:nvSpPr>
        <p:spPr>
          <a:xfrm>
            <a:off x="6586887" y="5643205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latin typeface="Roboto" pitchFamily="2" charset="0"/>
                <a:ea typeface="Roboto" pitchFamily="2" charset="0"/>
              </a:rPr>
              <a:t>Jo Seibel</a:t>
            </a:r>
          </a:p>
          <a:p>
            <a:pPr algn="ctr"/>
            <a:r>
              <a:rPr lang="en-US" sz="1000">
                <a:latin typeface="Roboto" pitchFamily="2" charset="0"/>
                <a:ea typeface="Roboto" pitchFamily="2" charset="0"/>
              </a:rPr>
              <a:t>Coordinator,</a:t>
            </a:r>
          </a:p>
          <a:p>
            <a:pPr algn="ctr"/>
            <a:r>
              <a:rPr lang="en-US" sz="1000">
                <a:latin typeface="Roboto" pitchFamily="2" charset="0"/>
                <a:ea typeface="Roboto" pitchFamily="2" charset="0"/>
              </a:rPr>
              <a:t>Marketing, Legal, Policy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4660D2-BC6A-BF64-D63E-3C018313FE40}"/>
              </a:ext>
            </a:extLst>
          </p:cNvPr>
          <p:cNvSpPr txBox="1"/>
          <p:nvPr/>
        </p:nvSpPr>
        <p:spPr>
          <a:xfrm>
            <a:off x="8214384" y="5643205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latin typeface="Roboto" pitchFamily="2" charset="0"/>
                <a:ea typeface="Roboto" pitchFamily="2" charset="0"/>
              </a:rPr>
              <a:t>Kathryn Storm</a:t>
            </a:r>
          </a:p>
          <a:p>
            <a:pPr algn="ctr"/>
            <a:r>
              <a:rPr lang="en-US" sz="1000">
                <a:latin typeface="Roboto" pitchFamily="2" charset="0"/>
                <a:ea typeface="Roboto" pitchFamily="2" charset="0"/>
              </a:rPr>
              <a:t>Coordinator, Strategic Initiatives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6606D8-8188-9772-767F-E72B845348B4}"/>
              </a:ext>
            </a:extLst>
          </p:cNvPr>
          <p:cNvSpPr txBox="1"/>
          <p:nvPr/>
        </p:nvSpPr>
        <p:spPr>
          <a:xfrm>
            <a:off x="9823695" y="5643205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latin typeface="Roboto" pitchFamily="2" charset="0"/>
                <a:ea typeface="Roboto" pitchFamily="2" charset="0"/>
              </a:rPr>
              <a:t>Hank Daugherty</a:t>
            </a:r>
          </a:p>
          <a:p>
            <a:pPr algn="ctr"/>
            <a:r>
              <a:rPr lang="en-US" sz="1000">
                <a:latin typeface="Roboto" pitchFamily="2" charset="0"/>
                <a:ea typeface="Roboto" pitchFamily="2" charset="0"/>
              </a:rPr>
              <a:t>Senior Manager – Web and IT</a:t>
            </a:r>
          </a:p>
        </p:txBody>
      </p:sp>
    </p:spTree>
    <p:extLst>
      <p:ext uri="{BB962C8B-B14F-4D97-AF65-F5344CB8AC3E}">
        <p14:creationId xmlns:p14="http://schemas.microsoft.com/office/powerpoint/2010/main" val="1262657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ity skyline with boats in water&#10;&#10;AI-generated content may be incorrect.">
            <a:extLst>
              <a:ext uri="{FF2B5EF4-FFF2-40B4-BE49-F238E27FC236}">
                <a16:creationId xmlns:a16="http://schemas.microsoft.com/office/drawing/2014/main" id="{BF725FA8-0376-2C52-5B48-5DD763FBC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73" y="0"/>
            <a:ext cx="12301946" cy="82012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0F5C3F-028C-33F6-1BB7-D234CA59F4F3}"/>
              </a:ext>
            </a:extLst>
          </p:cNvPr>
          <p:cNvSpPr/>
          <p:nvPr/>
        </p:nvSpPr>
        <p:spPr>
          <a:xfrm>
            <a:off x="-103246" y="-1"/>
            <a:ext cx="12558604" cy="80378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02645CB5-E70E-C20E-CB86-456AFA32D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0" y="152420"/>
            <a:ext cx="1316804" cy="49894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EA66749-5F04-BBA2-1A90-F2A8BA246F73}"/>
              </a:ext>
            </a:extLst>
          </p:cNvPr>
          <p:cNvSpPr/>
          <p:nvPr/>
        </p:nvSpPr>
        <p:spPr>
          <a:xfrm>
            <a:off x="2187794" y="204254"/>
            <a:ext cx="10310691" cy="599980"/>
          </a:xfrm>
          <a:prstGeom prst="roundRect">
            <a:avLst>
              <a:gd name="adj" fmla="val 296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200" i="0" u="none" strike="noStrike">
                <a:effectLst/>
                <a:latin typeface="Roboto"/>
                <a:ea typeface="Roboto"/>
                <a:cs typeface="Roboto"/>
              </a:rPr>
              <a:t>3GPP </a:t>
            </a:r>
            <a:r>
              <a:rPr lang="en-US" sz="2200">
                <a:latin typeface="Roboto"/>
                <a:ea typeface="Roboto"/>
                <a:cs typeface="Roboto"/>
              </a:rPr>
              <a:t>Plenary </a:t>
            </a:r>
            <a:r>
              <a:rPr lang="en-US" sz="2200" i="0" u="none" strike="noStrike">
                <a:effectLst/>
                <a:latin typeface="Roboto"/>
                <a:ea typeface="Roboto"/>
                <a:cs typeface="Roboto"/>
              </a:rPr>
              <a:t>Meetings </a:t>
            </a:r>
            <a:r>
              <a:rPr lang="en-US" sz="2200">
                <a:latin typeface="Roboto"/>
                <a:ea typeface="Roboto"/>
                <a:cs typeface="Roboto"/>
              </a:rPr>
              <a:t>Baltimore                         </a:t>
            </a:r>
            <a:r>
              <a:rPr lang="en-US" sz="22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December 8-12, 2025  </a:t>
            </a:r>
            <a:endParaRPr lang="en-US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91C2A4-49A6-DB78-F9A3-5525FD2BE087}"/>
              </a:ext>
            </a:extLst>
          </p:cNvPr>
          <p:cNvSpPr/>
          <p:nvPr/>
        </p:nvSpPr>
        <p:spPr>
          <a:xfrm>
            <a:off x="6272621" y="4467494"/>
            <a:ext cx="6225864" cy="2362353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5AB580D-FD7E-D876-C234-DAB6CA91763E}"/>
              </a:ext>
            </a:extLst>
          </p:cNvPr>
          <p:cNvSpPr/>
          <p:nvPr/>
        </p:nvSpPr>
        <p:spPr>
          <a:xfrm>
            <a:off x="6562925" y="4550017"/>
            <a:ext cx="5645255" cy="2103729"/>
          </a:xfrm>
          <a:prstGeom prst="roundRect">
            <a:avLst>
              <a:gd name="adj" fmla="val 296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 fontAlgn="base"/>
            <a:r>
              <a:rPr lang="en-US" sz="1400" b="1" i="0" u="none" strike="noStrike">
                <a:solidFill>
                  <a:schemeClr val="bg1"/>
                </a:solidFill>
                <a:effectLst/>
                <a:latin typeface="Roboto"/>
                <a:ea typeface="Roboto"/>
                <a:cs typeface="Roboto"/>
              </a:rPr>
              <a:t>Meeting </a:t>
            </a:r>
            <a:r>
              <a:rPr lang="en-US" sz="14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Venue</a:t>
            </a:r>
            <a:r>
              <a:rPr lang="en-US" sz="1400" b="1" i="0" u="none" strike="noStrike">
                <a:solidFill>
                  <a:schemeClr val="bg1"/>
                </a:solidFill>
                <a:effectLst/>
                <a:latin typeface="Roboto"/>
                <a:ea typeface="Roboto"/>
                <a:cs typeface="Roboto"/>
              </a:rPr>
              <a:t>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Baltimore Marriott Waterfront Hotel</a:t>
            </a:r>
            <a:endParaRPr lang="en-US" sz="1400" i="0">
              <a:solidFill>
                <a:schemeClr val="bg1"/>
              </a:solidFill>
              <a:effectLst/>
              <a:latin typeface="Roboto"/>
              <a:ea typeface="Roboto"/>
              <a:cs typeface="Roboto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14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700 </a:t>
            </a:r>
            <a:r>
              <a:rPr lang="en-US" sz="1400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Aliceanna</a:t>
            </a:r>
            <a:r>
              <a:rPr lang="en-US" sz="14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 St, Baltimore, MD 21202</a:t>
            </a:r>
            <a:endParaRPr lang="en-US" sz="14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endParaRPr lang="en-US" sz="14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fontAlgn="base"/>
            <a:r>
              <a:rPr lang="en-US" sz="1400" b="1" i="0" u="none" strike="noStrike">
                <a:solidFill>
                  <a:schemeClr val="bg1"/>
                </a:solidFill>
                <a:effectLst/>
                <a:latin typeface="Roboto"/>
                <a:ea typeface="Roboto"/>
                <a:cs typeface="Roboto"/>
              </a:rPr>
              <a:t>Visa Invitation Letter Request:</a:t>
            </a:r>
            <a:endParaRPr lang="en-US" sz="1400">
              <a:solidFill>
                <a:schemeClr val="bg1"/>
              </a:solidFill>
              <a:latin typeface="Arial"/>
              <a:ea typeface="Roboto"/>
              <a:cs typeface="Arial"/>
            </a:endParaRPr>
          </a:p>
          <a:p>
            <a:r>
              <a:rPr lang="en-US" sz="1400">
                <a:solidFill>
                  <a:schemeClr val="bg1"/>
                </a:solidFill>
                <a:latin typeface="Arial"/>
                <a:ea typeface="Roboto"/>
                <a:cs typeface="Arial"/>
              </a:rPr>
              <a:t>Delegates still requiring a visa letter for Baltimore are encouraged to apply immediately.</a:t>
            </a:r>
          </a:p>
          <a:p>
            <a:endParaRPr lang="en-US" sz="14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Roboto"/>
                <a:ea typeface="Roboto"/>
                <a:cs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https://visas.3gppmeetings.atis.org/</a:t>
            </a:r>
            <a:r>
              <a:rPr lang="en-US" sz="14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 </a:t>
            </a:r>
            <a:endParaRPr lang="en-US" sz="1400" b="0" i="0">
              <a:solidFill>
                <a:schemeClr val="bg1"/>
              </a:solidFill>
              <a:effectLst/>
              <a:latin typeface="Roboto"/>
              <a:ea typeface="Roboto"/>
              <a:cs typeface="Roboto"/>
            </a:endParaRPr>
          </a:p>
          <a:p>
            <a:pPr fontAlgn="base"/>
            <a:endParaRPr lang="en-US" sz="1600" i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Picture 9" descr="A qr code with a logo&#10;&#10;AI-generated content may be incorrect.">
            <a:extLst>
              <a:ext uri="{FF2B5EF4-FFF2-40B4-BE49-F238E27FC236}">
                <a16:creationId xmlns:a16="http://schemas.microsoft.com/office/drawing/2014/main" id="{2DDAEBE9-CCD2-4362-91D6-B1D430E363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8" y="1266642"/>
            <a:ext cx="1928949" cy="19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3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12B724-73F6-23E5-1220-E5211B1809C6}"/>
              </a:ext>
            </a:extLst>
          </p:cNvPr>
          <p:cNvSpPr/>
          <p:nvPr/>
        </p:nvSpPr>
        <p:spPr>
          <a:xfrm>
            <a:off x="7038474" y="5942264"/>
            <a:ext cx="5173578" cy="915736"/>
          </a:xfrm>
          <a:prstGeom prst="rect">
            <a:avLst/>
          </a:prstGeom>
          <a:solidFill>
            <a:srgbClr val="F9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A3F885-7EEF-A2D9-FE6E-70B905FF2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095"/>
          <a:stretch/>
        </p:blipFill>
        <p:spPr>
          <a:xfrm>
            <a:off x="1" y="-121920"/>
            <a:ext cx="2446422" cy="6979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CAD901-88F9-5A60-0D07-83417105765F}"/>
              </a:ext>
            </a:extLst>
          </p:cNvPr>
          <p:cNvSpPr/>
          <p:nvPr/>
        </p:nvSpPr>
        <p:spPr>
          <a:xfrm>
            <a:off x="3385945" y="979992"/>
            <a:ext cx="7855861" cy="1012500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800" i="1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Visit the 3GPP Dallas website for updated meeting information</a:t>
            </a:r>
            <a:r>
              <a:rPr lang="en-US" sz="2800" b="1" i="1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:</a:t>
            </a:r>
            <a:r>
              <a:rPr lang="en-US" sz="2800" i="1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 </a:t>
            </a:r>
            <a:endParaRPr lang="en-US" sz="2800" i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2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3" invalidUrl="http://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837FFC-5A39-91AB-6A5F-D113BE2A00AA}"/>
              </a:ext>
            </a:extLst>
          </p:cNvPr>
          <p:cNvSpPr/>
          <p:nvPr/>
        </p:nvSpPr>
        <p:spPr>
          <a:xfrm>
            <a:off x="6215913" y="6050629"/>
            <a:ext cx="5872003" cy="700531"/>
          </a:xfrm>
          <a:prstGeom prst="roundRect">
            <a:avLst>
              <a:gd name="adj" fmla="val 970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r"/>
            <a:r>
              <a:rPr lang="en-US" sz="2000" i="1">
                <a:solidFill>
                  <a:srgbClr val="FFFFFF"/>
                </a:solidFill>
                <a:latin typeface="Roboto"/>
                <a:ea typeface="Roboto"/>
                <a:cs typeface="Roboto"/>
              </a:rPr>
              <a:t>For inquiries during the meeting contact:</a:t>
            </a:r>
          </a:p>
          <a:p>
            <a:pPr algn="r"/>
            <a:r>
              <a:rPr lang="en-US" sz="2000" b="1">
                <a:solidFill>
                  <a:srgbClr val="FFFFFF"/>
                </a:solidFill>
                <a:latin typeface="Roboto"/>
                <a:ea typeface="Roboto"/>
                <a:cs typeface="Roboto"/>
              </a:rPr>
              <a:t>Dallas2025@atis.org</a:t>
            </a:r>
          </a:p>
          <a:p>
            <a:pPr algn="r"/>
            <a:endParaRPr lang="en-US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900185-6D83-8075-4C16-1B2E3660D52D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AAE4B-2283-FC3D-53AB-656744F868B6}"/>
              </a:ext>
            </a:extLst>
          </p:cNvPr>
          <p:cNvSpPr txBox="1"/>
          <p:nvPr/>
        </p:nvSpPr>
        <p:spPr>
          <a:xfrm>
            <a:off x="3789947" y="2052052"/>
            <a:ext cx="59556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https://3gppmeetings.atis.org/Dallas2025</a:t>
            </a:r>
            <a:r>
              <a:rPr lang="en-US" b="1" dirty="0">
                <a:ea typeface="+mn-lt"/>
                <a:cs typeface="+mn-lt"/>
              </a:rPr>
              <a:t>/</a:t>
            </a:r>
            <a:endParaRPr lang="en-US" b="1" dirty="0"/>
          </a:p>
        </p:txBody>
      </p:sp>
      <p:pic>
        <p:nvPicPr>
          <p:cNvPr id="3" name="Picture 2" descr="A qr code with a logo&#10;&#10;AI-generated content may be incorrect.">
            <a:extLst>
              <a:ext uri="{FF2B5EF4-FFF2-40B4-BE49-F238E27FC236}">
                <a16:creationId xmlns:a16="http://schemas.microsoft.com/office/drawing/2014/main" id="{1A632267-AD30-0A9D-C31A-88DF867E7C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4342" y="2609589"/>
            <a:ext cx="3215015" cy="317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91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D960F-4E75-5C15-EDEA-C48229EE2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uilding with a curved roof&#10;&#10;AI-generated content may be incorrect.">
            <a:extLst>
              <a:ext uri="{FF2B5EF4-FFF2-40B4-BE49-F238E27FC236}">
                <a16:creationId xmlns:a16="http://schemas.microsoft.com/office/drawing/2014/main" id="{1F3C722C-01D0-032D-2110-3EA0627DF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74" y="0"/>
            <a:ext cx="12701659" cy="69755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836675-E27B-D631-7F27-12E490D60F77}"/>
              </a:ext>
            </a:extLst>
          </p:cNvPr>
          <p:cNvSpPr/>
          <p:nvPr/>
        </p:nvSpPr>
        <p:spPr>
          <a:xfrm>
            <a:off x="-60119" y="-24676"/>
            <a:ext cx="12558604" cy="80378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6860972A-AC4D-D27C-45D0-DE2F32137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0" y="152420"/>
            <a:ext cx="1316804" cy="49894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965487B-861A-8CAD-2B1B-4DCC7292F8E8}"/>
              </a:ext>
            </a:extLst>
          </p:cNvPr>
          <p:cNvSpPr/>
          <p:nvPr/>
        </p:nvSpPr>
        <p:spPr>
          <a:xfrm>
            <a:off x="2187794" y="204254"/>
            <a:ext cx="10310691" cy="599980"/>
          </a:xfrm>
          <a:prstGeom prst="roundRect">
            <a:avLst>
              <a:gd name="adj" fmla="val 296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200" i="0" u="none" strike="noStrike">
                <a:effectLst/>
                <a:latin typeface="Roboto"/>
                <a:ea typeface="Roboto"/>
                <a:cs typeface="Roboto"/>
              </a:rPr>
              <a:t>3GPP Working Group Meetings </a:t>
            </a:r>
            <a:r>
              <a:rPr lang="en-US" sz="2200">
                <a:latin typeface="Roboto"/>
                <a:ea typeface="Roboto"/>
                <a:cs typeface="Roboto"/>
              </a:rPr>
              <a:t>Calgary                       </a:t>
            </a:r>
            <a:r>
              <a:rPr lang="en-US" sz="2200">
                <a:solidFill>
                  <a:srgbClr val="F90000"/>
                </a:solidFill>
                <a:latin typeface="Roboto"/>
                <a:ea typeface="Roboto"/>
                <a:cs typeface="Roboto"/>
              </a:rPr>
              <a:t>  November 16-20, 2026 </a:t>
            </a:r>
            <a:endParaRPr lang="en-US">
              <a:solidFill>
                <a:srgbClr val="F9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F156C2-AA4A-3A74-E2A7-E7AE8EFF8870}"/>
              </a:ext>
            </a:extLst>
          </p:cNvPr>
          <p:cNvSpPr/>
          <p:nvPr/>
        </p:nvSpPr>
        <p:spPr>
          <a:xfrm>
            <a:off x="6244046" y="4728754"/>
            <a:ext cx="6295532" cy="2135929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6653AD5-C9C3-33E0-DE88-729575C58156}"/>
              </a:ext>
            </a:extLst>
          </p:cNvPr>
          <p:cNvSpPr/>
          <p:nvPr/>
        </p:nvSpPr>
        <p:spPr>
          <a:xfrm>
            <a:off x="6384208" y="4615865"/>
            <a:ext cx="5803542" cy="2247018"/>
          </a:xfrm>
          <a:prstGeom prst="roundRect">
            <a:avLst>
              <a:gd name="adj" fmla="val 296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lang="en-US" sz="1200" b="0" i="0" u="none" strike="noStrike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 fontAlgn="base"/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Roboto"/>
                <a:ea typeface="Roboto"/>
                <a:cs typeface="Roboto"/>
              </a:rPr>
              <a:t>Meeting </a:t>
            </a:r>
            <a:r>
              <a:rPr lang="en-US" sz="1200" b="1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Venue</a:t>
            </a:r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Roboto"/>
                <a:ea typeface="Roboto"/>
                <a:cs typeface="Roboto"/>
              </a:rPr>
              <a:t>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BMO Centre at the Calgary Stampede</a:t>
            </a:r>
            <a:endParaRPr lang="en-US" sz="1200" i="0" dirty="0">
              <a:solidFill>
                <a:schemeClr val="bg1"/>
              </a:solidFill>
              <a:effectLst/>
              <a:latin typeface="Roboto"/>
              <a:ea typeface="Roboto"/>
              <a:cs typeface="Roboto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1200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1912 Flores Ladue Parade SE • Calgary, AB T2G 2W1, Canada</a:t>
            </a:r>
            <a:endParaRPr lang="en-US" sz="12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Some hotels are sold out. View website at the QR code above to view hotel availability.</a:t>
            </a:r>
          </a:p>
          <a:p>
            <a:pPr fontAlgn="base"/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Roboto"/>
                <a:ea typeface="Roboto"/>
                <a:cs typeface="Roboto"/>
              </a:rPr>
              <a:t>Visa Invitation Letter Request:</a:t>
            </a:r>
            <a:endParaRPr lang="en-US" sz="1200" dirty="0">
              <a:solidFill>
                <a:schemeClr val="bg1"/>
              </a:solidFill>
              <a:latin typeface="Arial"/>
              <a:ea typeface="Roboto"/>
              <a:cs typeface="Arial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/>
                <a:ea typeface="Roboto"/>
                <a:cs typeface="Arial"/>
              </a:rPr>
              <a:t>Delegates requiring visas are encouraged to register via the 3GPP Portal apply for their visa letter as soon as possible </a:t>
            </a:r>
          </a:p>
          <a:p>
            <a:endParaRPr lang="en-US" sz="12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Roboto"/>
                <a:ea typeface="Roboto"/>
                <a:cs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https://portal.3gpp.org/#/</a:t>
            </a:r>
            <a:endParaRPr lang="en-US" sz="1200" i="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fontAlgn="base"/>
            <a:endParaRPr lang="en-US" sz="1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 sz="1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Picture 9" descr="A qr code with a logo&#10;&#10;AI-generated content may be incorrect.">
            <a:extLst>
              <a:ext uri="{FF2B5EF4-FFF2-40B4-BE49-F238E27FC236}">
                <a16:creationId xmlns:a16="http://schemas.microsoft.com/office/drawing/2014/main" id="{1F57B418-8AAD-2512-E5F6-8787B99B31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99" y="1030514"/>
            <a:ext cx="2013131" cy="201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70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1D8B68-5D1B-F11B-7EF6-B983BAB08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3B88D7-EB14-3AEF-82F5-A35E19C9F356}"/>
              </a:ext>
            </a:extLst>
          </p:cNvPr>
          <p:cNvSpPr/>
          <p:nvPr/>
        </p:nvSpPr>
        <p:spPr>
          <a:xfrm>
            <a:off x="-60119" y="-24676"/>
            <a:ext cx="12558604" cy="80378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AEDB67D0-034C-5D69-1B82-BDA18240A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0" y="152420"/>
            <a:ext cx="1316804" cy="49894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591FDA-CE49-78FD-C374-C6AC3C4F5BAA}"/>
              </a:ext>
            </a:extLst>
          </p:cNvPr>
          <p:cNvSpPr/>
          <p:nvPr/>
        </p:nvSpPr>
        <p:spPr>
          <a:xfrm>
            <a:off x="2187794" y="204254"/>
            <a:ext cx="10310691" cy="599980"/>
          </a:xfrm>
          <a:prstGeom prst="roundRect">
            <a:avLst>
              <a:gd name="adj" fmla="val 296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200" i="0" u="none" strike="noStrike">
                <a:effectLst/>
                <a:latin typeface="Roboto"/>
                <a:ea typeface="Roboto"/>
                <a:cs typeface="Roboto"/>
              </a:rPr>
              <a:t>3GPP </a:t>
            </a:r>
            <a:r>
              <a:rPr lang="en-US" sz="2200">
                <a:latin typeface="Roboto"/>
                <a:ea typeface="Roboto"/>
                <a:cs typeface="Roboto"/>
              </a:rPr>
              <a:t>Plenary Meetings Boston                     </a:t>
            </a:r>
            <a:r>
              <a:rPr lang="en-US" sz="2200">
                <a:solidFill>
                  <a:srgbClr val="E6C327"/>
                </a:solidFill>
                <a:latin typeface="Roboto"/>
                <a:ea typeface="Roboto"/>
                <a:cs typeface="Roboto"/>
              </a:rPr>
              <a:t>      </a:t>
            </a:r>
            <a:r>
              <a:rPr lang="en-US" sz="2200">
                <a:solidFill>
                  <a:srgbClr val="F90000"/>
                </a:solidFill>
                <a:latin typeface="Roboto"/>
                <a:ea typeface="Roboto"/>
                <a:cs typeface="Roboto"/>
              </a:rPr>
              <a:t> December 7-11, 2026</a:t>
            </a:r>
            <a:r>
              <a:rPr lang="en-US" sz="2200">
                <a:solidFill>
                  <a:srgbClr val="E6C327"/>
                </a:solidFill>
                <a:latin typeface="Roboto"/>
                <a:ea typeface="Roboto"/>
                <a:cs typeface="Roboto"/>
              </a:rPr>
              <a:t> </a:t>
            </a:r>
            <a:endParaRPr lang="en-US">
              <a:solidFill>
                <a:srgbClr val="F9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06B1EA-892B-9839-FB5C-D72EF6CFC787}"/>
              </a:ext>
            </a:extLst>
          </p:cNvPr>
          <p:cNvSpPr/>
          <p:nvPr/>
        </p:nvSpPr>
        <p:spPr>
          <a:xfrm>
            <a:off x="6114131" y="5526563"/>
            <a:ext cx="6400047" cy="1325420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11B2373-D50D-043E-2626-78C75773E6BB}"/>
              </a:ext>
            </a:extLst>
          </p:cNvPr>
          <p:cNvSpPr/>
          <p:nvPr/>
        </p:nvSpPr>
        <p:spPr>
          <a:xfrm>
            <a:off x="6223509" y="5388266"/>
            <a:ext cx="5968533" cy="1238009"/>
          </a:xfrm>
          <a:prstGeom prst="roundRect">
            <a:avLst>
              <a:gd name="adj" fmla="val 296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lang="en-US" sz="1100" b="0" i="0" u="none" strike="noStrike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 fontAlgn="base"/>
            <a:r>
              <a:rPr lang="en-US" sz="1100" b="1" i="0" u="none" strike="noStrike">
                <a:solidFill>
                  <a:schemeClr val="bg1"/>
                </a:solidFill>
                <a:effectLst/>
                <a:latin typeface="Roboto"/>
                <a:ea typeface="Roboto"/>
                <a:cs typeface="Roboto"/>
              </a:rPr>
              <a:t>Meeting </a:t>
            </a:r>
            <a:r>
              <a:rPr lang="en-US" sz="11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Venue</a:t>
            </a:r>
            <a:r>
              <a:rPr lang="en-US" sz="1100" b="1" i="0" u="none" strike="noStrike">
                <a:solidFill>
                  <a:schemeClr val="bg1"/>
                </a:solidFill>
                <a:effectLst/>
                <a:latin typeface="Roboto"/>
                <a:ea typeface="Roboto"/>
                <a:cs typeface="Roboto"/>
              </a:rPr>
              <a:t>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Hilton Boston Park Plaza</a:t>
            </a:r>
            <a:endParaRPr lang="en-US" sz="11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1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  </a:t>
            </a:r>
            <a:r>
              <a:rPr lang="it-IT" sz="1100">
                <a:solidFill>
                  <a:srgbClr val="E8E8E8"/>
                </a:solidFill>
                <a:latin typeface="Roboto"/>
                <a:ea typeface="Roboto"/>
                <a:cs typeface="Roboto"/>
              </a:rPr>
              <a:t>50 Park </a:t>
            </a:r>
            <a:r>
              <a:rPr lang="it-IT" sz="1100" err="1">
                <a:solidFill>
                  <a:srgbClr val="E8E8E8"/>
                </a:solidFill>
                <a:latin typeface="Roboto"/>
                <a:ea typeface="Roboto"/>
                <a:cs typeface="Roboto"/>
              </a:rPr>
              <a:t>Plaza</a:t>
            </a:r>
            <a:r>
              <a:rPr lang="it-IT" sz="1100">
                <a:solidFill>
                  <a:srgbClr val="E8E8E8"/>
                </a:solidFill>
                <a:latin typeface="Roboto"/>
                <a:ea typeface="Roboto"/>
                <a:cs typeface="Roboto"/>
              </a:rPr>
              <a:t>, Boston, MA 02116</a:t>
            </a:r>
            <a:endParaRPr lang="en-US" sz="1100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If you require a visa letter to attend the December 2026 TSGs, please complete the below form at your earliest convenience.</a:t>
            </a:r>
          </a:p>
          <a:p>
            <a:pPr lvl="1"/>
            <a:r>
              <a:rPr lang="en-US" sz="1100">
                <a:solidFill>
                  <a:schemeClr val="bg1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https://visas.3gppmeetings.atis.org/</a:t>
            </a:r>
            <a:r>
              <a:rPr lang="en-US" sz="1100">
                <a:solidFill>
                  <a:schemeClr val="bg1"/>
                </a:solidFill>
                <a:ea typeface="+mn-lt"/>
                <a:cs typeface="+mn-lt"/>
              </a:rPr>
              <a:t> </a:t>
            </a:r>
            <a:endParaRPr lang="en-US" sz="1100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fontAlgn="base"/>
            <a:endParaRPr lang="en-US" sz="1100" b="1" i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fontAlgn="base"/>
            <a:endParaRPr lang="en-US" sz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 sz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 descr="A qr code with a logo&#10;&#10;AI-generated content may be incorrect.">
            <a:extLst>
              <a:ext uri="{FF2B5EF4-FFF2-40B4-BE49-F238E27FC236}">
                <a16:creationId xmlns:a16="http://schemas.microsoft.com/office/drawing/2014/main" id="{273D0C5D-B800-7D69-7E63-71F060DDE8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00" y="2822222"/>
            <a:ext cx="2328334" cy="234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89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F8FD1B59-21C7-0605-61E5-2EE4623A4C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3" y="5837445"/>
            <a:ext cx="1930197" cy="9044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6F4A46-0346-C306-F8EB-E7128369BD95}"/>
              </a:ext>
            </a:extLst>
          </p:cNvPr>
          <p:cNvSpPr txBox="1"/>
          <p:nvPr/>
        </p:nvSpPr>
        <p:spPr>
          <a:xfrm>
            <a:off x="3761819" y="2133702"/>
            <a:ext cx="5573750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/>
              <a:t>ATIS Wishes 3GPP Delegates a Successful Meeting</a:t>
            </a:r>
            <a:endParaRPr lang="en-US" sz="44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9DAB34-B3F8-95D7-FBEC-04EA3FF41AE0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738216-CC4D-546C-0A60-36D5688CD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09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248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CAD901-88F9-5A60-0D07-83417105765F}"/>
              </a:ext>
            </a:extLst>
          </p:cNvPr>
          <p:cNvSpPr/>
          <p:nvPr/>
        </p:nvSpPr>
        <p:spPr>
          <a:xfrm>
            <a:off x="3826192" y="2227115"/>
            <a:ext cx="7539668" cy="4119984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Location: </a:t>
            </a:r>
            <a:r>
              <a:rPr lang="en-US" sz="20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Lone Star </a:t>
            </a:r>
            <a:r>
              <a:rPr lang="en-US" sz="2000" err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Preconvene</a:t>
            </a:r>
            <a:r>
              <a:rPr lang="en-US" sz="20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– Convention Center 2nd Floor</a:t>
            </a: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Badge Pickup Begins: </a:t>
            </a:r>
            <a:r>
              <a:rPr lang="en-US" sz="20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Sunday, Nov 16 @ 2:00 PM</a:t>
            </a:r>
            <a:endParaRPr lang="en-US" sz="200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200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ATIS will provide badges and lanyards. </a:t>
            </a:r>
            <a:r>
              <a:rPr lang="en-US" sz="20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Register via the </a:t>
            </a:r>
            <a:r>
              <a:rPr lang="en-US" sz="2000" b="1">
                <a:solidFill>
                  <a:srgbClr val="292A28"/>
                </a:solidFill>
                <a:latin typeface="Roboto"/>
                <a:ea typeface="Roboto"/>
                <a:cs typeface="Roboto"/>
                <a:hlinkClick r:id="rId2"/>
              </a:rPr>
              <a:t>3GPP Portal</a:t>
            </a:r>
            <a:r>
              <a:rPr lang="en-US" sz="20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and pick up your badge at the Registration Desk.</a:t>
            </a:r>
          </a:p>
          <a:p>
            <a:pPr>
              <a:lnSpc>
                <a:spcPct val="150000"/>
              </a:lnSpc>
            </a:pPr>
            <a:endParaRPr lang="en-US" sz="200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  <a:hlinkClick r:id="rId3"/>
              </a:rPr>
              <a:t>Visit Calgary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will have a booth near the ATIS Registration table to answer questions about visiting Calgary (Nov 2026 WGs).</a:t>
            </a: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F8ED60E-9CD3-C814-DD4F-4CE88ED10A1C}"/>
              </a:ext>
            </a:extLst>
          </p:cNvPr>
          <p:cNvSpPr/>
          <p:nvPr/>
        </p:nvSpPr>
        <p:spPr>
          <a:xfrm>
            <a:off x="3383066" y="924900"/>
            <a:ext cx="6620736" cy="502398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F90000"/>
                </a:solidFill>
                <a:latin typeface="Roboto"/>
                <a:ea typeface="Roboto"/>
                <a:cs typeface="Roboto"/>
              </a:rPr>
              <a:t>Registration Desk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5A2CDB-79BE-76BE-9753-6C2C72E82B22}"/>
              </a:ext>
            </a:extLst>
          </p:cNvPr>
          <p:cNvSpPr/>
          <p:nvPr/>
        </p:nvSpPr>
        <p:spPr>
          <a:xfrm>
            <a:off x="3475789" y="2139637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A14C5E-E38A-1748-1BE3-2B2B510FA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095"/>
          <a:stretch/>
        </p:blipFill>
        <p:spPr>
          <a:xfrm>
            <a:off x="1" y="-130629"/>
            <a:ext cx="2446422" cy="6988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1963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29E791-23AE-F083-962E-C6371B818D10}"/>
              </a:ext>
            </a:extLst>
          </p:cNvPr>
          <p:cNvSpPr/>
          <p:nvPr/>
        </p:nvSpPr>
        <p:spPr>
          <a:xfrm>
            <a:off x="3370583" y="2184121"/>
            <a:ext cx="8097946" cy="4611401"/>
          </a:xfrm>
          <a:prstGeom prst="roundRect">
            <a:avLst>
              <a:gd name="adj" fmla="val 13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571500" indent="-285750">
              <a:buFont typeface="Arial"/>
              <a:buChar char="•"/>
            </a:pPr>
            <a:r>
              <a:rPr lang="en-US" sz="20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Delegates must pick up their badges at the Registration Desk in Lone Star </a:t>
            </a:r>
            <a:r>
              <a:rPr lang="en-US" sz="2000" b="1" err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Preconvene</a:t>
            </a:r>
            <a:r>
              <a:rPr lang="en-US" sz="20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(Convention Center 2nd Floor)</a:t>
            </a:r>
          </a:p>
          <a:p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For security, only delegates wearing Dallas meeting lanyards with badges will be permitted to enter the meeting rooms and coffee breaks.</a:t>
            </a:r>
            <a:endParaRPr lang="en-US">
              <a:latin typeface="Roboto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Security is not provided in the meeting rooms; you are responsible for your own equipment.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,Sans-Serif"/>
              <a:buChar char="•"/>
            </a:pPr>
            <a:r>
              <a:rPr lang="en-US">
                <a:solidFill>
                  <a:srgbClr val="292A2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There is no QR code or scanning to enter the meeting rooms.</a:t>
            </a:r>
          </a:p>
          <a:p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,Sans-Serif"/>
              <a:buChar char="•"/>
            </a:pPr>
            <a:r>
              <a:rPr lang="en-US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In case of emergencies, the U.S. emergency number is 9-1-1. </a:t>
            </a:r>
            <a:endParaRPr lang="en-US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/>
            <a:endParaRPr lang="en-US" b="1"/>
          </a:p>
          <a:p>
            <a:endParaRPr lang="en-US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1BA1BC-35FF-4BD1-3976-65C752C5204A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112C5D-621A-EDDB-73AE-377805F3D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095"/>
          <a:stretch/>
        </p:blipFill>
        <p:spPr>
          <a:xfrm>
            <a:off x="1" y="-104503"/>
            <a:ext cx="2446422" cy="6962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80F887-6EB3-9F1F-2B57-E1C19752B96E}"/>
              </a:ext>
            </a:extLst>
          </p:cNvPr>
          <p:cNvSpPr txBox="1"/>
          <p:nvPr/>
        </p:nvSpPr>
        <p:spPr>
          <a:xfrm>
            <a:off x="3388235" y="801030"/>
            <a:ext cx="481393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Security/Registration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29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11B06-0713-6AC6-3871-86367352B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227519-D466-5172-F0EB-8968AF14B3CB}"/>
              </a:ext>
            </a:extLst>
          </p:cNvPr>
          <p:cNvSpPr/>
          <p:nvPr/>
        </p:nvSpPr>
        <p:spPr>
          <a:xfrm>
            <a:off x="3719980" y="1711434"/>
            <a:ext cx="7539668" cy="4891612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>
              <a:lnSpc>
                <a:spcPct val="150000"/>
              </a:lnSpc>
            </a:pPr>
            <a:endParaRPr lang="en-US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endParaRPr lang="en-US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Visa Letter Pickup for Baltimore (TSG 2025), Calgary </a:t>
            </a:r>
          </a:p>
          <a:p>
            <a:pPr>
              <a:lnSpc>
                <a:spcPct val="150000"/>
              </a:lnSpc>
            </a:pPr>
            <a:r>
              <a:rPr lang="en-US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(WG 2026), and Boston (TSG 2026)</a:t>
            </a:r>
          </a:p>
          <a:p>
            <a:pPr>
              <a:lnSpc>
                <a:spcPct val="150000"/>
              </a:lnSpc>
            </a:pPr>
            <a:r>
              <a:rPr lang="en-US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Location: 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Lone Star </a:t>
            </a:r>
            <a:r>
              <a:rPr lang="en-US" err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Preconvene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, Registration Desk</a:t>
            </a:r>
          </a:p>
          <a:p>
            <a:pPr>
              <a:lnSpc>
                <a:spcPct val="150000"/>
              </a:lnSpc>
            </a:pPr>
            <a:r>
              <a:rPr lang="en-US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Visa Letter Pickup Hours:</a:t>
            </a:r>
            <a:endParaRPr lang="en-US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 Tuesday-Thursday*: 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9:00 AM – 7:00 PM</a:t>
            </a: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 Friday: </a:t>
            </a: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9:00 AM – 12:00 PM</a:t>
            </a: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16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*Visa letter requests for in-person pickup </a:t>
            </a:r>
            <a:r>
              <a:rPr lang="en-US" sz="1600" b="1" u="sng">
                <a:solidFill>
                  <a:srgbClr val="292A28"/>
                </a:solidFill>
                <a:latin typeface="Roboto"/>
                <a:ea typeface="Roboto"/>
                <a:cs typeface="Roboto"/>
              </a:rPr>
              <a:t>must</a:t>
            </a:r>
            <a:r>
              <a:rPr lang="en-US" sz="16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be submitted by 3 PM on Thursday, November 20. </a:t>
            </a:r>
            <a:r>
              <a:rPr lang="en-US" sz="1600" b="1">
                <a:solidFill>
                  <a:srgbClr val="292A28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</a:rPr>
              <a:t>Scan the QR code above to request a hard copy for pickup.</a:t>
            </a:r>
            <a:endParaRPr lang="en-US" sz="1600" b="1">
              <a:solidFill>
                <a:srgbClr val="292A28"/>
              </a:solidFill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1600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Direct visa letter inquiries to </a:t>
            </a:r>
            <a:r>
              <a:rPr lang="en-US" sz="16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Jo Seibel at </a:t>
            </a:r>
            <a:r>
              <a:rPr lang="en-US" sz="1600" b="1">
                <a:solidFill>
                  <a:srgbClr val="292A28"/>
                </a:solidFill>
                <a:latin typeface="Roboto"/>
                <a:ea typeface="Roboto"/>
                <a:cs typeface="Roboto"/>
                <a:hlinkClick r:id="rId2"/>
              </a:rPr>
              <a:t>jseibel@atis.org</a:t>
            </a:r>
            <a:r>
              <a:rPr lang="en-US" sz="16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(cc: </a:t>
            </a: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  <a:hlinkClick r:id="rId3"/>
              </a:rPr>
              <a:t>visas@atis.org</a:t>
            </a: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).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B6148F4-6F22-EA6B-73DF-847DA38125C1}"/>
              </a:ext>
            </a:extLst>
          </p:cNvPr>
          <p:cNvSpPr/>
          <p:nvPr/>
        </p:nvSpPr>
        <p:spPr>
          <a:xfrm>
            <a:off x="3383066" y="924900"/>
            <a:ext cx="6620736" cy="502398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F90000"/>
                </a:solidFill>
                <a:latin typeface="Roboto"/>
                <a:ea typeface="Roboto"/>
                <a:cs typeface="Roboto"/>
              </a:rPr>
              <a:t>Visa Letters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E1EBAF-2F43-606A-B219-BA52165CE833}"/>
              </a:ext>
            </a:extLst>
          </p:cNvPr>
          <p:cNvSpPr/>
          <p:nvPr/>
        </p:nvSpPr>
        <p:spPr>
          <a:xfrm>
            <a:off x="3475789" y="2139637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3E6588-ED64-64D4-7E85-F1BE140A2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095"/>
          <a:stretch/>
        </p:blipFill>
        <p:spPr>
          <a:xfrm>
            <a:off x="1" y="-95794"/>
            <a:ext cx="2446422" cy="6953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A qr code with a logo&#10;&#10;AI-generated content may be incorrect.">
            <a:extLst>
              <a:ext uri="{FF2B5EF4-FFF2-40B4-BE49-F238E27FC236}">
                <a16:creationId xmlns:a16="http://schemas.microsoft.com/office/drawing/2014/main" id="{500BB0E2-74D6-1111-339D-3DF7FB8C6C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8945" y="417534"/>
            <a:ext cx="2004165" cy="201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99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776FB-5E5E-A0C4-0C23-94EE6A53E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6F53E7-1AAA-A80E-925B-D3AD2301B43E}"/>
              </a:ext>
            </a:extLst>
          </p:cNvPr>
          <p:cNvSpPr/>
          <p:nvPr/>
        </p:nvSpPr>
        <p:spPr>
          <a:xfrm>
            <a:off x="3641887" y="2857158"/>
            <a:ext cx="6619693" cy="3581009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>
              <a:lnSpc>
                <a:spcPct val="150000"/>
              </a:lnSpc>
            </a:pPr>
            <a:endParaRPr lang="en-US" sz="2000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endParaRPr lang="en-US" sz="2000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There are limits on meeting times:</a:t>
            </a:r>
            <a:endParaRPr lang="en-US">
              <a:solidFill>
                <a:srgbClr val="FFFFFF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Monday</a:t>
            </a:r>
            <a:r>
              <a:rPr lang="en-US" sz="20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  9:00 AM – </a:t>
            </a:r>
            <a:r>
              <a:rPr lang="en-US" sz="20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7:30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 PM</a:t>
            </a:r>
            <a:endParaRPr lang="en-US">
              <a:latin typeface="Roboto"/>
              <a:ea typeface="Roboto"/>
              <a:cs typeface="Roboto"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Tuesday/Wednesday/Thursday:  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8:00 AM – </a:t>
            </a:r>
            <a:r>
              <a:rPr lang="en-US" sz="20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7:30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 PM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Friday:  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8:00 AM – 4:00 PM</a:t>
            </a:r>
            <a:endParaRPr lang="en-US" sz="200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800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*Please note, </a:t>
            </a:r>
            <a:r>
              <a:rPr lang="en-US" sz="1800" b="1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meeting times will be strictly observed </a:t>
            </a:r>
            <a:r>
              <a:rPr lang="en-US" sz="1800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to avoid incurring union overtime. Outside of the stipulated meeting hours, the venues’ AV, screens, projectors or microphones </a:t>
            </a:r>
            <a:r>
              <a:rPr lang="en-US" sz="1800" b="1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may not be used</a:t>
            </a:r>
            <a:r>
              <a:rPr lang="en-US" sz="1800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. Personal projectors </a:t>
            </a:r>
            <a:r>
              <a:rPr lang="en-US" sz="1800" b="1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may not be used </a:t>
            </a:r>
            <a:r>
              <a:rPr lang="en-US" sz="1800" i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at any time. </a:t>
            </a:r>
            <a:r>
              <a:rPr lang="en-US" i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</a:t>
            </a:r>
            <a:endParaRPr lang="en-US" sz="1800" i="1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Please consult agenda documents for individual working groups for specific meeting times for each working group.</a:t>
            </a: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77B15AA-EB95-6CCD-1FBE-F0BD010D70A7}"/>
              </a:ext>
            </a:extLst>
          </p:cNvPr>
          <p:cNvSpPr/>
          <p:nvPr/>
        </p:nvSpPr>
        <p:spPr>
          <a:xfrm>
            <a:off x="3383066" y="924900"/>
            <a:ext cx="6620736" cy="502398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F90000"/>
                </a:solidFill>
                <a:latin typeface="Roboto"/>
                <a:ea typeface="Roboto"/>
                <a:cs typeface="Roboto"/>
              </a:rPr>
              <a:t>Meeting Hours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E01C59-B064-EAF4-00E6-61B6E0AC2BC3}"/>
              </a:ext>
            </a:extLst>
          </p:cNvPr>
          <p:cNvSpPr/>
          <p:nvPr/>
        </p:nvSpPr>
        <p:spPr>
          <a:xfrm>
            <a:off x="3475789" y="2139637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61266B-038B-4C51-E5F1-C445A4D24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095"/>
          <a:stretch/>
        </p:blipFill>
        <p:spPr>
          <a:xfrm>
            <a:off x="1" y="-104503"/>
            <a:ext cx="2446422" cy="6962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3527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CAD901-88F9-5A60-0D07-83417105765F}"/>
              </a:ext>
            </a:extLst>
          </p:cNvPr>
          <p:cNvSpPr/>
          <p:nvPr/>
        </p:nvSpPr>
        <p:spPr>
          <a:xfrm>
            <a:off x="3713619" y="1543106"/>
            <a:ext cx="7956133" cy="4956047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Monday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	</a:t>
            </a:r>
            <a:r>
              <a:rPr lang="en-US" sz="16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RAN/SA/CT Morning Coffee Break:</a:t>
            </a: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6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10:30 AM – 11:00 AM</a:t>
            </a:r>
            <a:endParaRPr lang="en-US" sz="160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lvl="1"/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 Lone Star </a:t>
            </a:r>
            <a:r>
              <a:rPr lang="en-US" sz="1600" err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Preconvene</a:t>
            </a: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(Convention Center 2nd Floor)</a:t>
            </a:r>
          </a:p>
          <a:p>
            <a:pPr lvl="1"/>
            <a:endParaRPr lang="en-US" sz="160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lvl="1"/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SA/CT Afternoon</a:t>
            </a:r>
            <a:r>
              <a:rPr lang="en-US" sz="16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 Coffee Break</a:t>
            </a: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: 3:30 PM – 4:00 PM</a:t>
            </a:r>
            <a:endParaRPr lang="en-US" sz="160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 Grand Ballroom </a:t>
            </a:r>
            <a:r>
              <a:rPr lang="en-US" sz="1600" err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Preconvene</a:t>
            </a: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(Convention Center 1st Floor)</a:t>
            </a:r>
          </a:p>
          <a:p>
            <a:pPr lvl="1"/>
            <a:endParaRPr lang="en-US" sz="160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lvl="1"/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RAN Afternoon Coffee Break: 4:30 PM – 5:00 PM</a:t>
            </a:r>
          </a:p>
          <a:p>
            <a:pPr lvl="1"/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 Lone Star </a:t>
            </a:r>
            <a:r>
              <a:rPr lang="en-US" sz="1600" err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Preconvene</a:t>
            </a: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(Convention Center 2nd Floor)</a:t>
            </a:r>
          </a:p>
          <a:p>
            <a:endParaRPr lang="en-US" sz="1600" b="1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r>
              <a:rPr lang="en-US" sz="16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Tuesday – Thursday</a:t>
            </a:r>
          </a:p>
          <a:p>
            <a:pPr lvl="1"/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SA/CT Coffee Breaks: 10:30 AM – 11:00 AM, 3:30 PM – 4:00 PM</a:t>
            </a:r>
            <a:endParaRPr lang="en-US" sz="160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 Grand Ballroom </a:t>
            </a:r>
            <a:r>
              <a:rPr lang="en-US" sz="1600" err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Preconvene</a:t>
            </a: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(Convention Center 1st Floor)</a:t>
            </a:r>
          </a:p>
          <a:p>
            <a:pPr lvl="1"/>
            <a:endParaRPr lang="en-US" sz="160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lvl="1"/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RAN Coffee Breaks: 10:30 AM – 11:00 AM, 4:30 PM – 5:00 PM</a:t>
            </a:r>
          </a:p>
          <a:p>
            <a:pPr lvl="1"/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 Lone Star </a:t>
            </a:r>
            <a:r>
              <a:rPr lang="en-US" sz="1600" err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Preconvene</a:t>
            </a: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(Convention Center 2nd Floor)</a:t>
            </a:r>
          </a:p>
          <a:p>
            <a:endParaRPr lang="en-US" sz="1600" b="1">
              <a:solidFill>
                <a:srgbClr val="292A28"/>
              </a:solidFill>
              <a:effectLst/>
              <a:latin typeface="Roboto"/>
              <a:ea typeface="Roboto"/>
              <a:cs typeface="Roboto"/>
            </a:endParaRPr>
          </a:p>
          <a:p>
            <a:r>
              <a:rPr lang="en-US" sz="16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Friday</a:t>
            </a:r>
            <a:r>
              <a:rPr lang="en-US" sz="16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                  </a:t>
            </a: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</a:t>
            </a:r>
            <a:endParaRPr lang="en-US" sz="160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  RAN/SA/CT </a:t>
            </a:r>
            <a:r>
              <a:rPr lang="en-US" sz="16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Morning Coffee Break</a:t>
            </a: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: </a:t>
            </a:r>
            <a:r>
              <a:rPr lang="en-US" sz="1600">
                <a:solidFill>
                  <a:srgbClr val="292A28"/>
                </a:solidFill>
                <a:latin typeface="Roboto"/>
                <a:ea typeface="+mn-lt"/>
                <a:cs typeface="+mn-lt"/>
              </a:rPr>
              <a:t>10:30 AM – 11:00 AM</a:t>
            </a: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</a:t>
            </a:r>
          </a:p>
          <a:p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  </a:t>
            </a:r>
            <a:r>
              <a:rPr lang="en-US" sz="1600" b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 </a:t>
            </a: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Lone Star </a:t>
            </a:r>
            <a:r>
              <a:rPr lang="en-US" sz="1600" err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Preconvene</a:t>
            </a:r>
            <a:r>
              <a:rPr lang="en-US" sz="160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(Convention Center 2nd Floor)</a:t>
            </a:r>
            <a:endParaRPr lang="en-US" sz="1600">
              <a:solidFill>
                <a:srgbClr val="292A28"/>
              </a:solidFill>
              <a:effectLst/>
              <a:latin typeface="Roboto"/>
              <a:ea typeface="Roboto"/>
              <a:cs typeface="Roboto"/>
            </a:endParaRPr>
          </a:p>
          <a:p>
            <a:endParaRPr lang="en-US" sz="1600">
              <a:solidFill>
                <a:srgbClr val="292A28"/>
              </a:solidFill>
              <a:effectLst/>
              <a:latin typeface="Roboto"/>
              <a:ea typeface="Roboto"/>
              <a:cs typeface="Roboto"/>
            </a:endParaRPr>
          </a:p>
          <a:p>
            <a:endParaRPr lang="en-US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endParaRPr lang="en-US" sz="1800" b="1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F8ED60E-9CD3-C814-DD4F-4CE88ED10A1C}"/>
              </a:ext>
            </a:extLst>
          </p:cNvPr>
          <p:cNvSpPr/>
          <p:nvPr/>
        </p:nvSpPr>
        <p:spPr>
          <a:xfrm>
            <a:off x="3326675" y="933828"/>
            <a:ext cx="6620736" cy="605751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Coffee Breaks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A325EB-858C-3418-DE50-E864FD6CB237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13E1E2-869A-9C14-EE6A-947BBE1B7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095"/>
          <a:stretch/>
        </p:blipFill>
        <p:spPr>
          <a:xfrm>
            <a:off x="1" y="-113211"/>
            <a:ext cx="2446422" cy="6971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Graphic 3" descr="Coffee outline">
            <a:extLst>
              <a:ext uri="{FF2B5EF4-FFF2-40B4-BE49-F238E27FC236}">
                <a16:creationId xmlns:a16="http://schemas.microsoft.com/office/drawing/2014/main" id="{1A618A78-D498-F1FD-84CC-64821F2A6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6674" y="653482"/>
            <a:ext cx="1772194" cy="17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52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F8FD1B59-21C7-0605-61E5-2EE4623A4C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3" y="5837445"/>
            <a:ext cx="1930197" cy="9044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6F4A46-0346-C306-F8EB-E7128369BD95}"/>
              </a:ext>
            </a:extLst>
          </p:cNvPr>
          <p:cNvSpPr txBox="1"/>
          <p:nvPr/>
        </p:nvSpPr>
        <p:spPr>
          <a:xfrm>
            <a:off x="3734958" y="2319556"/>
            <a:ext cx="8340409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200" b="1">
                <a:latin typeface="Roboto"/>
                <a:ea typeface="Roboto"/>
                <a:cs typeface="Calibri"/>
              </a:rPr>
              <a:t>Wireless LAN: 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3200">
                <a:latin typeface="Roboto"/>
                <a:ea typeface="Roboto"/>
                <a:cs typeface="Calibri"/>
              </a:rPr>
              <a:t>SSID: 3GPPWIFI</a:t>
            </a:r>
            <a:endParaRPr lang="en-US" sz="3200">
              <a:latin typeface="Roboto"/>
              <a:ea typeface="Roboto"/>
              <a:cs typeface="Roboto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>
                <a:latin typeface="Roboto"/>
                <a:ea typeface="Roboto"/>
                <a:cs typeface="Calibri"/>
              </a:rPr>
              <a:t>Password: 3GPP3GPPM (CAPITAL LETTERS!)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>
                <a:latin typeface="Roboto"/>
                <a:ea typeface="Roboto"/>
                <a:cs typeface="Calibri"/>
              </a:rPr>
              <a:t>Server IP Address: 10.10.10.10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200" b="1" u="sng">
                <a:solidFill>
                  <a:srgbClr val="FF0000"/>
                </a:solidFill>
                <a:latin typeface="Roboto"/>
                <a:ea typeface="Roboto"/>
                <a:cs typeface="Calibri"/>
              </a:rPr>
              <a:t>--&gt; USUAL SETTING</a:t>
            </a:r>
            <a:endParaRPr lang="en-US" sz="3200">
              <a:latin typeface="Roboto"/>
              <a:ea typeface="Roboto"/>
              <a:cs typeface="Calibri" panose="020F050202020403020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0A3C3F-E07A-5B75-C1A9-22687D4C9811}"/>
              </a:ext>
            </a:extLst>
          </p:cNvPr>
          <p:cNvSpPr/>
          <p:nvPr/>
        </p:nvSpPr>
        <p:spPr>
          <a:xfrm>
            <a:off x="3392620" y="747551"/>
            <a:ext cx="6741540" cy="763726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 err="1">
                <a:solidFill>
                  <a:srgbClr val="FF0000"/>
                </a:solidFill>
                <a:latin typeface="robo"/>
                <a:ea typeface="Roboto"/>
                <a:cs typeface="Roboto"/>
              </a:rPr>
              <a:t>WiFi</a:t>
            </a:r>
            <a:r>
              <a:rPr lang="en-US" sz="3600">
                <a:solidFill>
                  <a:srgbClr val="FF0000"/>
                </a:solidFill>
                <a:latin typeface="robo"/>
                <a:ea typeface="Roboto"/>
                <a:cs typeface="Roboto"/>
              </a:rPr>
              <a:t> Info</a:t>
            </a:r>
            <a:endParaRPr lang="en-US" sz="4000">
              <a:solidFill>
                <a:srgbClr val="FF0000"/>
              </a:solidFill>
              <a:highlight>
                <a:srgbClr val="FFFF00"/>
              </a:highlight>
              <a:latin typeface="robo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9DAB34-B3F8-95D7-FBEC-04EA3FF41AE0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43ECB-89EC-C365-6524-44DAC4FAD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095"/>
          <a:stretch/>
        </p:blipFill>
        <p:spPr>
          <a:xfrm>
            <a:off x="1" y="-148046"/>
            <a:ext cx="2446422" cy="7006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707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A8AD729-07F4-EE45-B597-A622F6B813EF}"/>
              </a:ext>
            </a:extLst>
          </p:cNvPr>
          <p:cNvSpPr/>
          <p:nvPr/>
        </p:nvSpPr>
        <p:spPr>
          <a:xfrm>
            <a:off x="3044216" y="2000015"/>
            <a:ext cx="8757338" cy="4658594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85750" indent="-285750" fontAlgn="base">
              <a:spcAft>
                <a:spcPts val="500"/>
              </a:spcAft>
              <a:buFont typeface="Arial"/>
              <a:buChar char="•"/>
            </a:pPr>
            <a:r>
              <a:rPr lang="en-US" sz="1600" dirty="0">
                <a:solidFill>
                  <a:srgbClr val="292A28"/>
                </a:solidFill>
                <a:latin typeface="Roboto"/>
                <a:ea typeface="Roboto"/>
                <a:cs typeface="Roboto"/>
                <a:hlinkClick r:id="rId3"/>
              </a:rPr>
              <a:t>Reunion Tower &amp; </a:t>
            </a:r>
            <a:r>
              <a:rPr lang="en-US" sz="1600" dirty="0" err="1">
                <a:solidFill>
                  <a:srgbClr val="292A28"/>
                </a:solidFill>
                <a:latin typeface="Roboto"/>
                <a:ea typeface="Roboto"/>
                <a:cs typeface="Roboto"/>
                <a:hlinkClick r:id="rId3"/>
              </a:rPr>
              <a:t>GeO</a:t>
            </a:r>
            <a:r>
              <a:rPr lang="en-US" sz="1600" dirty="0">
                <a:solidFill>
                  <a:srgbClr val="292A28"/>
                </a:solidFill>
                <a:latin typeface="Roboto"/>
                <a:ea typeface="Roboto"/>
                <a:cs typeface="Roboto"/>
                <a:hlinkClick r:id="rId3"/>
              </a:rPr>
              <a:t>-Deck</a:t>
            </a:r>
            <a:endParaRPr lang="en-US" sz="1600" dirty="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sz="1600" dirty="0">
                <a:solidFill>
                  <a:srgbClr val="292A28"/>
                </a:solidFill>
                <a:latin typeface="Roboto"/>
                <a:ea typeface="Roboto"/>
                <a:cs typeface="Roboto"/>
                <a:hlinkClick r:id="rId4"/>
              </a:rPr>
              <a:t>Dallas Arboretum and Botanical Gardens</a:t>
            </a:r>
            <a:endParaRPr lang="en-US" sz="1600" dirty="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sz="1600" dirty="0">
                <a:solidFill>
                  <a:srgbClr val="292A28"/>
                </a:solidFill>
                <a:latin typeface="Roboto"/>
                <a:ea typeface="Roboto"/>
                <a:cs typeface="Roboto"/>
                <a:hlinkClick r:id="rId5"/>
              </a:rPr>
              <a:t>Dallas World Aquarium</a:t>
            </a: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sz="1600" dirty="0">
                <a:solidFill>
                  <a:srgbClr val="292A28"/>
                </a:solidFill>
                <a:latin typeface="Roboto"/>
                <a:ea typeface="Roboto"/>
                <a:cs typeface="Roboto"/>
                <a:hlinkClick r:id="rId6"/>
              </a:rPr>
              <a:t>Dallas Zoo</a:t>
            </a:r>
            <a:endParaRPr lang="en-US" sz="1600" dirty="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sz="1600" dirty="0">
                <a:solidFill>
                  <a:srgbClr val="292A28"/>
                </a:solidFill>
                <a:latin typeface="Roboto"/>
                <a:ea typeface="Roboto"/>
                <a:cs typeface="Roboto"/>
                <a:hlinkClick r:id="rId7"/>
              </a:rPr>
              <a:t>Dallas Museum of Art</a:t>
            </a:r>
            <a:endParaRPr lang="en-US" sz="1600" dirty="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sz="1600" dirty="0">
                <a:solidFill>
                  <a:srgbClr val="292A28"/>
                </a:solidFill>
                <a:latin typeface="Roboto"/>
                <a:ea typeface="Roboto"/>
                <a:cs typeface="Roboto"/>
                <a:hlinkClick r:id="rId8"/>
              </a:rPr>
              <a:t>Perot Museum of Nature and Science</a:t>
            </a:r>
          </a:p>
          <a:p>
            <a:pPr marL="285750" indent="-285750">
              <a:spcAft>
                <a:spcPts val="500"/>
              </a:spcAft>
              <a:buFont typeface="Arial,Sans-Serif"/>
              <a:buChar char="•"/>
            </a:pPr>
            <a:r>
              <a:rPr lang="en-US" sz="1600" dirty="0">
                <a:solidFill>
                  <a:srgbClr val="292A28"/>
                </a:solidFill>
                <a:latin typeface="Roboto"/>
                <a:ea typeface="Roboto"/>
                <a:cs typeface="Roboto"/>
                <a:hlinkClick r:id="rId9"/>
              </a:rPr>
              <a:t>The Sixth Floor Museum at Dealey Plaza</a:t>
            </a:r>
            <a:endParaRPr lang="en-US" sz="1600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spcAft>
                <a:spcPts val="500"/>
              </a:spcAft>
              <a:buFont typeface="Arial,Sans-Serif"/>
              <a:buChar char="•"/>
            </a:pPr>
            <a:r>
              <a:rPr lang="en-US" sz="1600" dirty="0">
                <a:solidFill>
                  <a:srgbClr val="292A28"/>
                </a:solidFill>
                <a:latin typeface="Roboto"/>
                <a:ea typeface="Roboto"/>
                <a:cs typeface="Roboto"/>
                <a:hlinkClick r:id="rId10"/>
              </a:rPr>
              <a:t>George W. Bush Presidential Center</a:t>
            </a:r>
            <a:endParaRPr lang="en-US" dirty="0"/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sz="1600" dirty="0">
                <a:solidFill>
                  <a:srgbClr val="292A28"/>
                </a:solidFill>
                <a:latin typeface="Roboto"/>
                <a:ea typeface="Roboto"/>
                <a:cs typeface="Roboto"/>
                <a:hlinkClick r:id="rId11"/>
              </a:rPr>
              <a:t>Six Flags Over Texas</a:t>
            </a:r>
            <a:endParaRPr lang="en-US" sz="1600" dirty="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sz="1600" dirty="0">
                <a:solidFill>
                  <a:srgbClr val="292A28"/>
                </a:solidFill>
                <a:latin typeface="Roboto"/>
                <a:ea typeface="Roboto"/>
                <a:cs typeface="Roboto"/>
                <a:hlinkClick r:id="rId12"/>
              </a:rPr>
              <a:t>Dallas Cowboys Stadium Tour</a:t>
            </a:r>
            <a:r>
              <a:rPr lang="en-US" sz="1600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- NFL Football</a:t>
            </a:r>
            <a:endParaRPr lang="en-US" sz="1600" dirty="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sz="1600" dirty="0">
                <a:solidFill>
                  <a:srgbClr val="292A28"/>
                </a:solidFill>
                <a:latin typeface="Roboto"/>
                <a:ea typeface="Roboto"/>
                <a:cs typeface="Roboto"/>
                <a:hlinkClick r:id="rId13"/>
              </a:rPr>
              <a:t>Dallas Mavericks</a:t>
            </a:r>
            <a:r>
              <a:rPr lang="en-US" sz="1600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– NBA Basketball</a:t>
            </a: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sz="1600" dirty="0">
                <a:solidFill>
                  <a:schemeClr val="accent1"/>
                </a:solidFill>
                <a:latin typeface="Roboto"/>
                <a:ea typeface="Roboto"/>
                <a:cs typeface="Roboto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Dallas Stars vs Seattle Kraken</a:t>
            </a:r>
            <a:r>
              <a:rPr lang="en-US" sz="1600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– NHL Hockey</a:t>
            </a: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endParaRPr lang="en-US" sz="1600" dirty="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sz="1600" dirty="0">
                <a:solidFill>
                  <a:srgbClr val="292A2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Take a look at Devaki Chandramouli’s list of nearby </a:t>
            </a:r>
            <a:r>
              <a:rPr lang="en-US" sz="1600" dirty="0">
                <a:solidFill>
                  <a:srgbClr val="292A2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5"/>
              </a:rPr>
              <a:t>Dallas Restaurants and Attractions</a:t>
            </a:r>
            <a:r>
              <a:rPr lang="en-US" sz="1600" dirty="0">
                <a:solidFill>
                  <a:srgbClr val="292A2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sz="1600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Explore </a:t>
            </a:r>
            <a:r>
              <a:rPr lang="en-US" sz="1600" dirty="0">
                <a:solidFill>
                  <a:srgbClr val="292A28"/>
                </a:solidFill>
                <a:latin typeface="Roboto"/>
                <a:ea typeface="Roboto"/>
                <a:cs typeface="Roboto"/>
                <a:hlinkClick r:id="rId16"/>
              </a:rPr>
              <a:t>Visit Dallas'</a:t>
            </a:r>
            <a:r>
              <a:rPr lang="en-US" sz="1600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website for guides, discounts, and special events.</a:t>
            </a:r>
            <a:endParaRPr lang="en-US" sz="1600" dirty="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F95F38-0662-532C-870A-2123D5B5208C}"/>
              </a:ext>
            </a:extLst>
          </p:cNvPr>
          <p:cNvSpPr/>
          <p:nvPr/>
        </p:nvSpPr>
        <p:spPr>
          <a:xfrm>
            <a:off x="3046859" y="663982"/>
            <a:ext cx="8144671" cy="1056753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Welcome to Dallas! </a:t>
            </a:r>
            <a:endParaRPr lang="en-US" sz="360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000" i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Explore Dallas by visiting these top attractions</a:t>
            </a:r>
            <a:endParaRPr lang="en-US" sz="3600">
              <a:solidFill>
                <a:srgbClr val="292A28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9DAEB2-C575-5D85-C475-35037D0A63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095"/>
          <a:stretch/>
        </p:blipFill>
        <p:spPr>
          <a:xfrm>
            <a:off x="1" y="-87086"/>
            <a:ext cx="2446422" cy="6945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Dallas, TX Travel Guide- Top Hotels, Restaurants, Vacations, Sightseeing in  Dallas- Hotel Search by Hotel &amp; Travel Index: Travel Weekly">
            <a:extLst>
              <a:ext uri="{FF2B5EF4-FFF2-40B4-BE49-F238E27FC236}">
                <a16:creationId xmlns:a16="http://schemas.microsoft.com/office/drawing/2014/main" id="{D5589F51-9077-1FBE-A3F5-0A1FF3308A9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83872" y="2431141"/>
            <a:ext cx="4117682" cy="274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35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dd0546-7ed9-4f56-9e74-568c7d632418" xsi:nil="true"/>
    <IconOverlay xmlns="http://schemas.microsoft.com/sharepoint/v4" xsi:nil="true"/>
    <lcf76f155ced4ddcb4097134ff3c332f xmlns="4041a2fb-964b-48e7-87f6-f2e9cf9f4b9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00F5C474C9AC4CA64E27266A3C5A5B" ma:contentTypeVersion="19" ma:contentTypeDescription="Create a new document." ma:contentTypeScope="" ma:versionID="9fca9c22dc62fe42ae567790a592877e">
  <xsd:schema xmlns:xsd="http://www.w3.org/2001/XMLSchema" xmlns:xs="http://www.w3.org/2001/XMLSchema" xmlns:p="http://schemas.microsoft.com/office/2006/metadata/properties" xmlns:ns2="4041a2fb-964b-48e7-87f6-f2e9cf9f4b9a" xmlns:ns3="9edd0546-7ed9-4f56-9e74-568c7d632418" xmlns:ns4="http://schemas.microsoft.com/sharepoint/v4" targetNamespace="http://schemas.microsoft.com/office/2006/metadata/properties" ma:root="true" ma:fieldsID="871164bc4c5320316e8870700b2381a6" ns2:_="" ns3:_="" ns4:_="">
    <xsd:import namespace="4041a2fb-964b-48e7-87f6-f2e9cf9f4b9a"/>
    <xsd:import namespace="9edd0546-7ed9-4f56-9e74-568c7d632418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IconOverlay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1a2fb-964b-48e7-87f6-f2e9cf9f4b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453ee4a-7f1a-4dcc-b033-f5adea8312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dd0546-7ed9-4f56-9e74-568c7d6324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e520a87-30d0-41fe-b891-689db213a333}" ma:internalName="TaxCatchAll" ma:showField="CatchAllData" ma:web="9edd0546-7ed9-4f56-9e74-568c7d6324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4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184D05-55A2-479F-A2A7-55B8FA56924E}">
  <ds:schemaRefs>
    <ds:schemaRef ds:uri="4041a2fb-964b-48e7-87f6-f2e9cf9f4b9a"/>
    <ds:schemaRef ds:uri="9edd0546-7ed9-4f56-9e74-568c7d63241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5243D3-7575-4E12-9A1C-700BF9728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A0DAB2-CC08-4A81-A776-D4A92B8B49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41a2fb-964b-48e7-87f6-f2e9cf9f4b9a"/>
    <ds:schemaRef ds:uri="9edd0546-7ed9-4f56-9e74-568c7d632418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</TotalTime>
  <Words>1721</Words>
  <Application>Microsoft Office PowerPoint</Application>
  <PresentationFormat>Widescreen</PresentationFormat>
  <Paragraphs>279</Paragraphs>
  <Slides>22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Young</dc:creator>
  <cp:lastModifiedBy>Christian Evangelista</cp:lastModifiedBy>
  <cp:revision>7</cp:revision>
  <dcterms:created xsi:type="dcterms:W3CDTF">2023-10-20T12:39:08Z</dcterms:created>
  <dcterms:modified xsi:type="dcterms:W3CDTF">2025-11-10T13:09:52Z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0x0101009D00F5C474C9AC4CA64E27266A3C5A5B</vt:lpwstr>
  </property>
  <property fmtid="{D5CDD505-2E9C-101B-9397-08002B2CF9AE}" pid="3" name="MediaServiceImageTags">
    <vt:lpwstr/>
  </property>
</Properties>
</file>