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7" r:id="rId5"/>
    <p:sldId id="364" r:id="rId6"/>
    <p:sldId id="365" r:id="rId7"/>
    <p:sldId id="366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64A1ED-B0A0-168E-EA69-B72CC47BD309}" name="NIST" initials="N" userId="NIST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FFFF"/>
    <a:srgbClr val="FF6600"/>
    <a:srgbClr val="1A4669"/>
    <a:srgbClr val="C6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22A7A7-8929-48D8-B571-86D45D6B614E}" v="20" dt="2025-11-07T15:53:00.2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0420" autoAdjust="0"/>
  </p:normalViewPr>
  <p:slideViewPr>
    <p:cSldViewPr snapToGrid="0">
      <p:cViewPr varScale="1">
        <p:scale>
          <a:sx n="123" d="100"/>
          <a:sy n="123" d="100"/>
        </p:scale>
        <p:origin x="125" y="93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76"/>
        <p:guide pos="21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n, Yishen (Fed)" userId="0a7b3c28-f734-4f1f-b9b9-d379e4805f78" providerId="ADAL" clId="{4822A7A7-8929-48D8-B571-86D45D6B614E}"/>
    <pc:docChg chg="undo custSel modSld">
      <pc:chgData name="Sun, Yishen (Fed)" userId="0a7b3c28-f734-4f1f-b9b9-d379e4805f78" providerId="ADAL" clId="{4822A7A7-8929-48D8-B571-86D45D6B614E}" dt="2025-11-07T15:53:00.224" v="207" actId="1076"/>
      <pc:docMkLst>
        <pc:docMk/>
      </pc:docMkLst>
      <pc:sldChg chg="modSp mod">
        <pc:chgData name="Sun, Yishen (Fed)" userId="0a7b3c28-f734-4f1f-b9b9-d379e4805f78" providerId="ADAL" clId="{4822A7A7-8929-48D8-B571-86D45D6B614E}" dt="2025-11-07T15:31:07.228" v="202" actId="14100"/>
        <pc:sldMkLst>
          <pc:docMk/>
          <pc:sldMk cId="4207050257" sldId="343"/>
        </pc:sldMkLst>
        <pc:spChg chg="mod">
          <ac:chgData name="Sun, Yishen (Fed)" userId="0a7b3c28-f734-4f1f-b9b9-d379e4805f78" providerId="ADAL" clId="{4822A7A7-8929-48D8-B571-86D45D6B614E}" dt="2025-11-07T15:31:07.228" v="202" actId="14100"/>
          <ac:spMkLst>
            <pc:docMk/>
            <pc:sldMk cId="4207050257" sldId="343"/>
            <ac:spMk id="3" creationId="{87AB6049-18A7-6F68-D698-2A9EA10D395E}"/>
          </ac:spMkLst>
        </pc:spChg>
        <pc:spChg chg="mod">
          <ac:chgData name="Sun, Yishen (Fed)" userId="0a7b3c28-f734-4f1f-b9b9-d379e4805f78" providerId="ADAL" clId="{4822A7A7-8929-48D8-B571-86D45D6B614E}" dt="2025-11-06T14:45:20.766" v="152" actId="1076"/>
          <ac:spMkLst>
            <pc:docMk/>
            <pc:sldMk cId="4207050257" sldId="343"/>
            <ac:spMk id="4" creationId="{EF6631A0-2BF6-8E93-A51F-DDA58938D37F}"/>
          </ac:spMkLst>
        </pc:spChg>
      </pc:sldChg>
      <pc:sldChg chg="modSp mod">
        <pc:chgData name="Sun, Yishen (Fed)" userId="0a7b3c28-f734-4f1f-b9b9-d379e4805f78" providerId="ADAL" clId="{4822A7A7-8929-48D8-B571-86D45D6B614E}" dt="2025-11-06T14:46:15.486" v="160" actId="6549"/>
        <pc:sldMkLst>
          <pc:docMk/>
          <pc:sldMk cId="764525793" sldId="347"/>
        </pc:sldMkLst>
        <pc:spChg chg="mod">
          <ac:chgData name="Sun, Yishen (Fed)" userId="0a7b3c28-f734-4f1f-b9b9-d379e4805f78" providerId="ADAL" clId="{4822A7A7-8929-48D8-B571-86D45D6B614E}" dt="2025-11-06T14:46:15.486" v="160" actId="6549"/>
          <ac:spMkLst>
            <pc:docMk/>
            <pc:sldMk cId="764525793" sldId="347"/>
            <ac:spMk id="3" creationId="{F387FC74-6651-3F06-84A9-B9590DD0BCDF}"/>
          </ac:spMkLst>
        </pc:spChg>
        <pc:spChg chg="mod">
          <ac:chgData name="Sun, Yishen (Fed)" userId="0a7b3c28-f734-4f1f-b9b9-d379e4805f78" providerId="ADAL" clId="{4822A7A7-8929-48D8-B571-86D45D6B614E}" dt="2025-11-06T14:45:09.349" v="150" actId="1076"/>
          <ac:spMkLst>
            <pc:docMk/>
            <pc:sldMk cId="764525793" sldId="347"/>
            <ac:spMk id="4" creationId="{4AE06D6D-E48A-4107-D737-1E10A3FE37CC}"/>
          </ac:spMkLst>
        </pc:spChg>
      </pc:sldChg>
      <pc:sldChg chg="addSp delSp modSp mod">
        <pc:chgData name="Sun, Yishen (Fed)" userId="0a7b3c28-f734-4f1f-b9b9-d379e4805f78" providerId="ADAL" clId="{4822A7A7-8929-48D8-B571-86D45D6B614E}" dt="2025-11-07T15:52:35.493" v="204" actId="1076"/>
        <pc:sldMkLst>
          <pc:docMk/>
          <pc:sldMk cId="2222748142" sldId="350"/>
        </pc:sldMkLst>
        <pc:spChg chg="mod">
          <ac:chgData name="Sun, Yishen (Fed)" userId="0a7b3c28-f734-4f1f-b9b9-d379e4805f78" providerId="ADAL" clId="{4822A7A7-8929-48D8-B571-86D45D6B614E}" dt="2025-11-07T15:52:35.493" v="204" actId="1076"/>
          <ac:spMkLst>
            <pc:docMk/>
            <pc:sldMk cId="2222748142" sldId="350"/>
            <ac:spMk id="3" creationId="{3C366729-722B-7D76-4992-75D8EE94573C}"/>
          </ac:spMkLst>
        </pc:spChg>
        <pc:spChg chg="del mod">
          <ac:chgData name="Sun, Yishen (Fed)" userId="0a7b3c28-f734-4f1f-b9b9-d379e4805f78" providerId="ADAL" clId="{4822A7A7-8929-48D8-B571-86D45D6B614E}" dt="2025-11-06T14:45:31.658" v="153" actId="478"/>
          <ac:spMkLst>
            <pc:docMk/>
            <pc:sldMk cId="2222748142" sldId="350"/>
            <ac:spMk id="4" creationId="{004F566E-0D76-7331-16BB-EBA426874588}"/>
          </ac:spMkLst>
        </pc:spChg>
        <pc:spChg chg="add mod">
          <ac:chgData name="Sun, Yishen (Fed)" userId="0a7b3c28-f734-4f1f-b9b9-d379e4805f78" providerId="ADAL" clId="{4822A7A7-8929-48D8-B571-86D45D6B614E}" dt="2025-11-06T14:45:32.164" v="154"/>
          <ac:spMkLst>
            <pc:docMk/>
            <pc:sldMk cId="2222748142" sldId="350"/>
            <ac:spMk id="5" creationId="{8EDB139B-2500-E952-BDE6-88F1C83CFCB4}"/>
          </ac:spMkLst>
        </pc:spChg>
      </pc:sldChg>
      <pc:sldChg chg="addSp delSp modSp mod">
        <pc:chgData name="Sun, Yishen (Fed)" userId="0a7b3c28-f734-4f1f-b9b9-d379e4805f78" providerId="ADAL" clId="{4822A7A7-8929-48D8-B571-86D45D6B614E}" dt="2025-11-07T15:53:00.224" v="207" actId="1076"/>
        <pc:sldMkLst>
          <pc:docMk/>
          <pc:sldMk cId="2669429531" sldId="362"/>
        </pc:sldMkLst>
        <pc:spChg chg="mod">
          <ac:chgData name="Sun, Yishen (Fed)" userId="0a7b3c28-f734-4f1f-b9b9-d379e4805f78" providerId="ADAL" clId="{4822A7A7-8929-48D8-B571-86D45D6B614E}" dt="2025-11-07T15:53:00.224" v="207" actId="1076"/>
          <ac:spMkLst>
            <pc:docMk/>
            <pc:sldMk cId="2669429531" sldId="362"/>
            <ac:spMk id="3" creationId="{8185070C-217C-BE01-E069-393C9B6242B7}"/>
          </ac:spMkLst>
        </pc:spChg>
        <pc:spChg chg="del">
          <ac:chgData name="Sun, Yishen (Fed)" userId="0a7b3c28-f734-4f1f-b9b9-d379e4805f78" providerId="ADAL" clId="{4822A7A7-8929-48D8-B571-86D45D6B614E}" dt="2025-11-06T14:45:37.892" v="155" actId="478"/>
          <ac:spMkLst>
            <pc:docMk/>
            <pc:sldMk cId="2669429531" sldId="362"/>
            <ac:spMk id="4" creationId="{6D72F5EC-A8A4-7A20-DD3F-A1B9656854CB}"/>
          </ac:spMkLst>
        </pc:spChg>
        <pc:spChg chg="add mod">
          <ac:chgData name="Sun, Yishen (Fed)" userId="0a7b3c28-f734-4f1f-b9b9-d379e4805f78" providerId="ADAL" clId="{4822A7A7-8929-48D8-B571-86D45D6B614E}" dt="2025-11-06T14:45:38.379" v="156"/>
          <ac:spMkLst>
            <pc:docMk/>
            <pc:sldMk cId="2669429531" sldId="362"/>
            <ac:spMk id="5" creationId="{7A2B5991-762D-221E-8450-C2E229FAFF03}"/>
          </ac:spMkLst>
        </pc:spChg>
      </pc:sldChg>
      <pc:sldChg chg="addSp delSp modSp mod">
        <pc:chgData name="Sun, Yishen (Fed)" userId="0a7b3c28-f734-4f1f-b9b9-d379e4805f78" providerId="ADAL" clId="{4822A7A7-8929-48D8-B571-86D45D6B614E}" dt="2025-11-07T15:18:58.719" v="187" actId="1036"/>
        <pc:sldMkLst>
          <pc:docMk/>
          <pc:sldMk cId="4181139770" sldId="363"/>
        </pc:sldMkLst>
        <pc:spChg chg="mod">
          <ac:chgData name="Sun, Yishen (Fed)" userId="0a7b3c28-f734-4f1f-b9b9-d379e4805f78" providerId="ADAL" clId="{4822A7A7-8929-48D8-B571-86D45D6B614E}" dt="2025-11-06T17:17:15.186" v="178" actId="6549"/>
          <ac:spMkLst>
            <pc:docMk/>
            <pc:sldMk cId="4181139770" sldId="363"/>
            <ac:spMk id="2" creationId="{23B13CB3-F956-F294-F152-1455D839F048}"/>
          </ac:spMkLst>
        </pc:spChg>
        <pc:spChg chg="add mod">
          <ac:chgData name="Sun, Yishen (Fed)" userId="0a7b3c28-f734-4f1f-b9b9-d379e4805f78" providerId="ADAL" clId="{4822A7A7-8929-48D8-B571-86D45D6B614E}" dt="2025-11-06T14:45:44.936" v="158"/>
          <ac:spMkLst>
            <pc:docMk/>
            <pc:sldMk cId="4181139770" sldId="363"/>
            <ac:spMk id="3" creationId="{F13D08D6-F7BF-49F9-28E2-5428017E443E}"/>
          </ac:spMkLst>
        </pc:spChg>
        <pc:spChg chg="del">
          <ac:chgData name="Sun, Yishen (Fed)" userId="0a7b3c28-f734-4f1f-b9b9-d379e4805f78" providerId="ADAL" clId="{4822A7A7-8929-48D8-B571-86D45D6B614E}" dt="2025-11-06T14:45:44.385" v="157" actId="478"/>
          <ac:spMkLst>
            <pc:docMk/>
            <pc:sldMk cId="4181139770" sldId="363"/>
            <ac:spMk id="4" creationId="{1DC96421-E572-FC1C-CA21-EFD94C456899}"/>
          </ac:spMkLst>
        </pc:spChg>
        <pc:spChg chg="mod">
          <ac:chgData name="Sun, Yishen (Fed)" userId="0a7b3c28-f734-4f1f-b9b9-d379e4805f78" providerId="ADAL" clId="{4822A7A7-8929-48D8-B571-86D45D6B614E}" dt="2025-11-07T15:18:58.719" v="187" actId="1036"/>
          <ac:spMkLst>
            <pc:docMk/>
            <pc:sldMk cId="4181139770" sldId="363"/>
            <ac:spMk id="8" creationId="{E32A821C-228E-2B23-129D-94DE627CEE42}"/>
          </ac:spMkLst>
        </pc:spChg>
        <pc:graphicFrameChg chg="mod modGraphic">
          <ac:chgData name="Sun, Yishen (Fed)" userId="0a7b3c28-f734-4f1f-b9b9-d379e4805f78" providerId="ADAL" clId="{4822A7A7-8929-48D8-B571-86D45D6B614E}" dt="2025-11-06T14:45:52.829" v="159" actId="13926"/>
          <ac:graphicFrameMkLst>
            <pc:docMk/>
            <pc:sldMk cId="4181139770" sldId="363"/>
            <ac:graphicFrameMk id="6" creationId="{CEFE7790-BE78-9158-2EC6-77E8FA87CC94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6285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TSG-WG SA2 Meeting #172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Dallas, U.S.A., November 17~21,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E0237-CE39-15D4-A753-E8437266B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4973" y="2581275"/>
            <a:ext cx="9906000" cy="1460499"/>
          </a:xfrm>
        </p:spPr>
        <p:txBody>
          <a:bodyPr/>
          <a:lstStyle/>
          <a:p>
            <a:r>
              <a:rPr lang="en-US" altLang="en-US" sz="4800" b="1" dirty="0" smtClean="0"/>
              <a:t>Way forward of AIML KI#2 handling</a:t>
            </a:r>
            <a:endParaRPr lang="en-GB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E06D6D-E48A-4107-D737-1E10A3FE37CC}"/>
              </a:ext>
            </a:extLst>
          </p:cNvPr>
          <p:cNvSpPr txBox="1"/>
          <p:nvPr/>
        </p:nvSpPr>
        <p:spPr>
          <a:xfrm>
            <a:off x="10699228" y="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S2-2510222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387FC74-6651-3F06-84A9-B9590DD0BCDF}"/>
              </a:ext>
            </a:extLst>
          </p:cNvPr>
          <p:cNvSpPr txBox="1">
            <a:spLocks/>
          </p:cNvSpPr>
          <p:nvPr/>
        </p:nvSpPr>
        <p:spPr bwMode="auto">
          <a:xfrm>
            <a:off x="1041577" y="4652408"/>
            <a:ext cx="10108846" cy="650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altLang="en-US" sz="3200" dirty="0" smtClean="0"/>
              <a:t>Samsung </a:t>
            </a:r>
          </a:p>
        </p:txBody>
      </p:sp>
    </p:spTree>
    <p:extLst>
      <p:ext uri="{BB962C8B-B14F-4D97-AF65-F5344CB8AC3E}">
        <p14:creationId xmlns:p14="http://schemas.microsoft.com/office/powerpoint/2010/main" val="76452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KI#2 UC#2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26" y="1825625"/>
            <a:ext cx="11194774" cy="4351338"/>
          </a:xfrm>
        </p:spPr>
        <p:txBody>
          <a:bodyPr/>
          <a:lstStyle/>
          <a:p>
            <a:r>
              <a:rPr lang="en-GB" sz="2400" dirty="0" smtClean="0"/>
              <a:t>The </a:t>
            </a:r>
            <a:r>
              <a:rPr lang="en-GB" sz="2400" dirty="0"/>
              <a:t>overall Agreed Principles </a:t>
            </a:r>
            <a:r>
              <a:rPr lang="en-GB" sz="2400" dirty="0" smtClean="0"/>
              <a:t>for KI#2 UC#2 are relatively stable. </a:t>
            </a:r>
          </a:p>
          <a:p>
            <a:r>
              <a:rPr lang="en-GB" sz="2400" dirty="0" smtClean="0"/>
              <a:t>New company proposals: </a:t>
            </a:r>
          </a:p>
          <a:p>
            <a:pPr lvl="1"/>
            <a:r>
              <a:rPr lang="en-GB" sz="1800" dirty="0" smtClean="0"/>
              <a:t>S2-2510045, SKT et al.: add OAM and AF as analytics consumers. </a:t>
            </a:r>
          </a:p>
          <a:p>
            <a:pPr lvl="2"/>
            <a:r>
              <a:rPr lang="en-GB" sz="1800" b="1" dirty="0" smtClean="0"/>
              <a:t>[Proposed way forward]: </a:t>
            </a:r>
            <a:r>
              <a:rPr lang="en-GB" sz="1800" dirty="0" smtClean="0"/>
              <a:t>discuss AF as a consumer. Not clear motivation of adding OAM as a consumer, as OAM does not determine QoS. </a:t>
            </a:r>
          </a:p>
          <a:p>
            <a:pPr lvl="1"/>
            <a:r>
              <a:rPr lang="en-GB" sz="1800" dirty="0" smtClean="0"/>
              <a:t>S2-2510061 Nokia: </a:t>
            </a:r>
            <a:r>
              <a:rPr lang="en-GB" sz="1800" dirty="0"/>
              <a:t>add </a:t>
            </a:r>
            <a:r>
              <a:rPr lang="en-GB" sz="1800" dirty="0" smtClean="0"/>
              <a:t>‘</a:t>
            </a:r>
            <a:r>
              <a:rPr lang="en-GB" sz="1800" i="1" u="sng" dirty="0" smtClean="0"/>
              <a:t>traffic </a:t>
            </a:r>
            <a:r>
              <a:rPr lang="en-GB" sz="1800" i="1" u="sng" dirty="0"/>
              <a:t>pattern </a:t>
            </a:r>
            <a:r>
              <a:rPr lang="en-GB" sz="1800" i="1" u="sng" dirty="0" smtClean="0"/>
              <a:t>ID</a:t>
            </a:r>
            <a:r>
              <a:rPr lang="en-GB" sz="1800" dirty="0" smtClean="0"/>
              <a:t>’ as input and output to both UC#1 and UC#2. </a:t>
            </a:r>
            <a:endParaRPr lang="en-GB" sz="1800" dirty="0"/>
          </a:p>
          <a:p>
            <a:pPr lvl="2"/>
            <a:r>
              <a:rPr lang="en-GB" sz="1800" b="1" dirty="0"/>
              <a:t>[Proposed way forward]: </a:t>
            </a:r>
            <a:r>
              <a:rPr lang="en-GB" sz="1800" dirty="0"/>
              <a:t>discuss ‘</a:t>
            </a:r>
            <a:r>
              <a:rPr lang="en-GB" sz="1800" i="1" u="sng" dirty="0"/>
              <a:t>traffic pattern ID</a:t>
            </a:r>
            <a:r>
              <a:rPr lang="en-GB" sz="1800" dirty="0"/>
              <a:t>’ </a:t>
            </a:r>
            <a:r>
              <a:rPr lang="en-GB" sz="1800" dirty="0" smtClean="0"/>
              <a:t>under UC#1. </a:t>
            </a:r>
            <a:endParaRPr lang="en-GB" sz="1800" dirty="0"/>
          </a:p>
          <a:p>
            <a:r>
              <a:rPr lang="en-GB" sz="2400" dirty="0" smtClean="0"/>
              <a:t>Proposed </a:t>
            </a:r>
            <a:r>
              <a:rPr lang="en-GB" sz="2400" dirty="0"/>
              <a:t>way </a:t>
            </a:r>
            <a:r>
              <a:rPr lang="en-GB" sz="2400" dirty="0" smtClean="0"/>
              <a:t>forward for KI#2 UC#2:</a:t>
            </a:r>
          </a:p>
          <a:p>
            <a:pPr lvl="1"/>
            <a:r>
              <a:rPr lang="en-GB" sz="1800" dirty="0" smtClean="0"/>
              <a:t>Editorial improvement based on contributions. </a:t>
            </a:r>
          </a:p>
          <a:p>
            <a:pPr lvl="1"/>
            <a:r>
              <a:rPr lang="en-GB" sz="1800" dirty="0" smtClean="0"/>
              <a:t>Adopt the agreed principles as the conclusions for normative work. </a:t>
            </a:r>
          </a:p>
          <a:p>
            <a:pPr lvl="1"/>
            <a:endParaRPr lang="en-GB" sz="1800" dirty="0" smtClean="0"/>
          </a:p>
          <a:p>
            <a:pPr lvl="1"/>
            <a:endParaRPr lang="en-GB" sz="2000" dirty="0"/>
          </a:p>
          <a:p>
            <a:pPr lvl="1"/>
            <a:endParaRPr lang="en-GB" sz="2000" dirty="0"/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34103772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Comparison between UC#1 and UC#2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477" y="1825625"/>
            <a:ext cx="5965372" cy="3119603"/>
          </a:xfrm>
        </p:spPr>
        <p:txBody>
          <a:bodyPr/>
          <a:lstStyle/>
          <a:p>
            <a:r>
              <a:rPr lang="en-GB" sz="2000" dirty="0" smtClean="0"/>
              <a:t>UC#1 is for abnormal traffic detection and prediction, and further mitigation.</a:t>
            </a:r>
          </a:p>
          <a:p>
            <a:r>
              <a:rPr lang="en-GB" sz="2000" dirty="0" smtClean="0"/>
              <a:t>Analytics consumers: </a:t>
            </a:r>
            <a:r>
              <a:rPr lang="en-GB" sz="2000" dirty="0"/>
              <a:t>PCF, </a:t>
            </a:r>
            <a:r>
              <a:rPr lang="en-GB" sz="2000" dirty="0" smtClean="0"/>
              <a:t>SMF, UPF</a:t>
            </a:r>
          </a:p>
          <a:p>
            <a:r>
              <a:rPr lang="en-GB" sz="2000" dirty="0" smtClean="0"/>
              <a:t>NWDAF Input parameters</a:t>
            </a:r>
            <a:r>
              <a:rPr lang="en-GB" sz="1600" dirty="0"/>
              <a:t>: </a:t>
            </a:r>
            <a:r>
              <a:rPr lang="en-GB" sz="1600" dirty="0" smtClean="0"/>
              <a:t>Information from </a:t>
            </a:r>
            <a:r>
              <a:rPr lang="en-GB" sz="1600" dirty="0"/>
              <a:t>the UPF or SMF </a:t>
            </a:r>
            <a:r>
              <a:rPr lang="en-GB" sz="1600" dirty="0" smtClean="0"/>
              <a:t> </a:t>
            </a:r>
            <a:r>
              <a:rPr lang="en-GB" sz="1600" dirty="0"/>
              <a:t>to identify </a:t>
            </a:r>
            <a:r>
              <a:rPr lang="en-GB" sz="1600" dirty="0" smtClean="0"/>
              <a:t>the </a:t>
            </a:r>
            <a:r>
              <a:rPr lang="en-GB" sz="1600" dirty="0" smtClean="0">
                <a:solidFill>
                  <a:schemeClr val="accent1">
                    <a:lumMod val="75000"/>
                  </a:schemeClr>
                </a:solidFill>
              </a:rPr>
              <a:t>abnormal</a:t>
            </a:r>
            <a:r>
              <a:rPr lang="en-GB" sz="1600" dirty="0" smtClean="0"/>
              <a:t> </a:t>
            </a:r>
            <a:r>
              <a:rPr lang="en-GB" sz="1600" dirty="0"/>
              <a:t>traffic pattern that can contain: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Source </a:t>
            </a:r>
            <a:r>
              <a:rPr lang="en-GB" sz="1600" dirty="0">
                <a:solidFill>
                  <a:srgbClr val="00B050"/>
                </a:solidFill>
              </a:rPr>
              <a:t>of traffic (e.g. IP packet filter(s), IP Protocol (TCP, UDP, etc.), application ID, etc.).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Traffic </a:t>
            </a:r>
            <a:r>
              <a:rPr lang="en-GB" sz="1600" dirty="0">
                <a:solidFill>
                  <a:srgbClr val="00B050"/>
                </a:solidFill>
              </a:rPr>
              <a:t>flow filters.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Identification </a:t>
            </a:r>
            <a:r>
              <a:rPr lang="en-GB" sz="1600" dirty="0">
                <a:solidFill>
                  <a:srgbClr val="00B050"/>
                </a:solidFill>
              </a:rPr>
              <a:t>of corresponding UEs.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Information </a:t>
            </a:r>
            <a:r>
              <a:rPr lang="en-GB" sz="1600" dirty="0">
                <a:solidFill>
                  <a:srgbClr val="00B050"/>
                </a:solidFill>
              </a:rPr>
              <a:t>of traffic characteristics.</a:t>
            </a:r>
          </a:p>
          <a:p>
            <a:pPr lvl="1"/>
            <a:endParaRPr lang="en-GB" sz="1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151984" y="1875388"/>
            <a:ext cx="5772538" cy="3254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/>
              <a:t>UC#2 is for QoS determination/ optimisation.   </a:t>
            </a:r>
          </a:p>
          <a:p>
            <a:pPr marL="0" indent="0">
              <a:buNone/>
            </a:pPr>
            <a:r>
              <a:rPr lang="en-GB" sz="300" dirty="0" smtClean="0"/>
              <a:t>       </a:t>
            </a:r>
          </a:p>
          <a:p>
            <a:r>
              <a:rPr lang="en-GB" sz="2000" dirty="0" smtClean="0"/>
              <a:t>Analytics consumers: PCF </a:t>
            </a:r>
          </a:p>
          <a:p>
            <a:r>
              <a:rPr lang="en-GB" sz="2000" dirty="0" smtClean="0"/>
              <a:t>NWDAF </a:t>
            </a:r>
            <a:r>
              <a:rPr lang="en-GB" sz="2000" dirty="0"/>
              <a:t>Input parameters: 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Information </a:t>
            </a:r>
            <a:r>
              <a:rPr lang="en-GB" sz="1600" dirty="0">
                <a:solidFill>
                  <a:srgbClr val="00B050"/>
                </a:solidFill>
              </a:rPr>
              <a:t>identifying the associated application/service data flow(s), e.g. </a:t>
            </a:r>
            <a:r>
              <a:rPr lang="en-GB" sz="1600" dirty="0">
                <a:solidFill>
                  <a:srgbClr val="00B050"/>
                </a:solidFill>
              </a:rPr>
              <a:t>packet filter, application ID of the traffic flow.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Information </a:t>
            </a:r>
            <a:r>
              <a:rPr lang="en-GB" sz="1600" dirty="0">
                <a:solidFill>
                  <a:srgbClr val="00B050"/>
                </a:solidFill>
              </a:rPr>
              <a:t>identifying the associated UEs.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Information </a:t>
            </a:r>
            <a:r>
              <a:rPr lang="en-GB" sz="1600" dirty="0">
                <a:solidFill>
                  <a:srgbClr val="00B050"/>
                </a:solidFill>
              </a:rPr>
              <a:t>related to the data flow characteristics</a:t>
            </a:r>
            <a:r>
              <a:rPr lang="en-GB" sz="1600" dirty="0"/>
              <a:t>, including, N6 delay, congestion information, indication that UPF drops packets and packet drop rate, data volume, packet delay, data rate, periodicity, and packet interval.</a:t>
            </a:r>
          </a:p>
          <a:p>
            <a:endParaRPr lang="en-GB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6155" y="5314628"/>
            <a:ext cx="11693387" cy="1140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Observation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there are common parameters for NWDAF input. However, the logic of the 2 UCs are different. For example, for UC#1, UPF will be required to perform data pre-processing for abnormal traffic. </a:t>
            </a:r>
          </a:p>
          <a:p>
            <a:pPr marL="0" indent="0">
              <a:buNone/>
            </a:pPr>
            <a:endParaRPr lang="en-GB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GB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925624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Comparison between UC#1 and UC#2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477" y="1825625"/>
            <a:ext cx="5965372" cy="2534881"/>
          </a:xfrm>
        </p:spPr>
        <p:txBody>
          <a:bodyPr/>
          <a:lstStyle/>
          <a:p>
            <a:r>
              <a:rPr lang="en-GB" sz="2000" dirty="0" smtClean="0"/>
              <a:t>UC#1 NWDAF output parameters</a:t>
            </a:r>
            <a:r>
              <a:rPr lang="en-GB" sz="1600" dirty="0"/>
              <a:t>: </a:t>
            </a:r>
            <a:endParaRPr lang="en-GB" sz="1600" dirty="0" smtClean="0"/>
          </a:p>
          <a:p>
            <a:pPr lvl="1"/>
            <a:r>
              <a:rPr lang="en-GB" sz="1600" dirty="0" smtClean="0"/>
              <a:t>Type </a:t>
            </a:r>
            <a:r>
              <a:rPr lang="en-GB" sz="1600" dirty="0"/>
              <a:t>of abnormal traffic, e.g. abnormal traffic due to DDoS, abnormal data packets patterns, unexpected traffic volume or burst.</a:t>
            </a:r>
          </a:p>
          <a:p>
            <a:pPr lvl="1"/>
            <a:r>
              <a:rPr lang="en-GB" sz="1600" dirty="0" smtClean="0"/>
              <a:t>Volume</a:t>
            </a:r>
            <a:r>
              <a:rPr lang="en-GB" sz="1600" dirty="0"/>
              <a:t>, rate or burst size of abnormal traffic.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Identifiers/addresses </a:t>
            </a:r>
            <a:r>
              <a:rPr lang="en-GB" sz="1600" dirty="0">
                <a:solidFill>
                  <a:srgbClr val="00B050"/>
                </a:solidFill>
              </a:rPr>
              <a:t>of affected </a:t>
            </a:r>
            <a:r>
              <a:rPr lang="en-GB" sz="1600" dirty="0"/>
              <a:t>UPF(s), </a:t>
            </a:r>
            <a:r>
              <a:rPr lang="en-GB" sz="1600" dirty="0">
                <a:solidFill>
                  <a:srgbClr val="00B050"/>
                </a:solidFill>
              </a:rPr>
              <a:t>UE(s), </a:t>
            </a:r>
            <a:r>
              <a:rPr lang="en-GB" sz="1600" dirty="0"/>
              <a:t>PDU session(s).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Identifiers</a:t>
            </a:r>
            <a:r>
              <a:rPr lang="en-GB" sz="1600" dirty="0">
                <a:solidFill>
                  <a:srgbClr val="00B050"/>
                </a:solidFill>
              </a:rPr>
              <a:t>/ information of the source, e.g. IP packet filter(s), IP Protocol (TCP, UDP, etc.), application ID, etc.</a:t>
            </a:r>
          </a:p>
          <a:p>
            <a:pPr lvl="1"/>
            <a:endParaRPr lang="en-GB" sz="12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151984" y="1875388"/>
            <a:ext cx="5772538" cy="2360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/>
              <a:t>UC#2 NWDAF output </a:t>
            </a:r>
            <a:r>
              <a:rPr lang="en-GB" sz="2000" dirty="0"/>
              <a:t>parameters</a:t>
            </a:r>
            <a:r>
              <a:rPr lang="en-GB" sz="2000" dirty="0" smtClean="0"/>
              <a:t>:</a:t>
            </a:r>
          </a:p>
          <a:p>
            <a:pPr lvl="1"/>
            <a:r>
              <a:rPr lang="en-GB" sz="1600" dirty="0" smtClean="0"/>
              <a:t> Maximum </a:t>
            </a:r>
            <a:r>
              <a:rPr lang="en-GB" sz="1600" dirty="0"/>
              <a:t>Burst Size/ Maximum Data Burst Volume, Maximum Bitrate, Guaranteed Bitrate, 5GS delay, Packet Error Rate, Periodicity.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Corresponding </a:t>
            </a:r>
            <a:r>
              <a:rPr lang="en-GB" sz="1600" dirty="0">
                <a:solidFill>
                  <a:srgbClr val="00B050"/>
                </a:solidFill>
              </a:rPr>
              <a:t>information of the traffic flow, e.g. </a:t>
            </a:r>
            <a:r>
              <a:rPr lang="en-GB" sz="1600" dirty="0">
                <a:solidFill>
                  <a:srgbClr val="00B050"/>
                </a:solidFill>
              </a:rPr>
              <a:t>the Application ID and/or Packet Filter Set, identifier of the service data flow(s) of the target application(s).</a:t>
            </a:r>
          </a:p>
          <a:p>
            <a:pPr lvl="1"/>
            <a:r>
              <a:rPr lang="en-GB" sz="1600" dirty="0" smtClean="0">
                <a:solidFill>
                  <a:srgbClr val="00B050"/>
                </a:solidFill>
              </a:rPr>
              <a:t>Identifiers </a:t>
            </a:r>
            <a:r>
              <a:rPr lang="en-GB" sz="1600" dirty="0">
                <a:solidFill>
                  <a:srgbClr val="00B050"/>
                </a:solidFill>
              </a:rPr>
              <a:t>of affected UEs, e.g. </a:t>
            </a:r>
            <a:r>
              <a:rPr lang="en-GB" sz="1600" dirty="0">
                <a:solidFill>
                  <a:srgbClr val="00B050"/>
                </a:solidFill>
              </a:rPr>
              <a:t>UE ID(s).</a:t>
            </a:r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98612" y="4292078"/>
            <a:ext cx="11693387" cy="2009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Observation</a:t>
            </a:r>
            <a:r>
              <a:rPr lang="en-GB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 there are common parameters for general identification info, e.g. UE ID, traffic flow identification; </a:t>
            </a:r>
            <a:r>
              <a:rPr lang="en-GB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however, the key output parameters for UC#1 and UC#2 are different. </a:t>
            </a:r>
          </a:p>
          <a:p>
            <a:r>
              <a:rPr lang="en-GB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Proposed way forward for KI#2 handling: </a:t>
            </a:r>
          </a:p>
          <a:p>
            <a:pPr lvl="1"/>
            <a:r>
              <a:rPr lang="en-GB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Handle the conclusions for UC#1 and UC#2 separately during study phase. </a:t>
            </a:r>
          </a:p>
          <a:p>
            <a:pPr lvl="1"/>
            <a:r>
              <a:rPr lang="en-GB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Discuss whether to use single or separate Analytics ID(s) in normative phase, e.g. based on potential CRs. </a:t>
            </a:r>
          </a:p>
          <a:p>
            <a:pPr lvl="1"/>
            <a:endParaRPr lang="en-GB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GB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612920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d21c386-3647-42ab-a9df-1eea3e636741" xsi:nil="true"/>
    <lcf76f155ced4ddcb4097134ff3c332f xmlns="85ab900e-2b2e-4232-90cf-f6d111adcfc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D77142C4C08940854A18CA5CC800EE" ma:contentTypeVersion="16" ma:contentTypeDescription="Create a new document." ma:contentTypeScope="" ma:versionID="e50148092416ff314893ecd358ee70e3">
  <xsd:schema xmlns:xsd="http://www.w3.org/2001/XMLSchema" xmlns:xs="http://www.w3.org/2001/XMLSchema" xmlns:p="http://schemas.microsoft.com/office/2006/metadata/properties" xmlns:ns2="85ab900e-2b2e-4232-90cf-f6d111adcfcb" xmlns:ns3="dd21c386-3647-42ab-a9df-1eea3e636741" targetNamespace="http://schemas.microsoft.com/office/2006/metadata/properties" ma:root="true" ma:fieldsID="37dadaeeee6e7f60082dad07c48593a2" ns2:_="" ns3:_="">
    <xsd:import namespace="85ab900e-2b2e-4232-90cf-f6d111adcfcb"/>
    <xsd:import namespace="dd21c386-3647-42ab-a9df-1eea3e63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b900e-2b2e-4232-90cf-f6d111adcf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e6a98a9-4721-402f-9b0e-578e6c4977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21c386-3647-42ab-a9df-1eea3e63674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9165ff2-2b3d-4bda-87a1-3748f420c083}" ma:internalName="TaxCatchAll" ma:showField="CatchAllData" ma:web="dd21c386-3647-42ab-a9df-1eea3e63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85ab900e-2b2e-4232-90cf-f6d111adcfcb"/>
    <ds:schemaRef ds:uri="dd21c386-3647-42ab-a9df-1eea3e636741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850744F-D18E-4A92-864C-C71743177612}">
  <ds:schemaRefs>
    <ds:schemaRef ds:uri="85ab900e-2b2e-4232-90cf-f6d111adcfcb"/>
    <ds:schemaRef ds:uri="dd21c386-3647-42ab-a9df-1eea3e63674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5571</TotalTime>
  <Words>556</Words>
  <Application>Microsoft Office PowerPoint</Application>
  <PresentationFormat>Widescreen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 </vt:lpstr>
      <vt:lpstr>SimSun</vt:lpstr>
      <vt:lpstr>Arial</vt:lpstr>
      <vt:lpstr>Calibri</vt:lpstr>
      <vt:lpstr>Calibri Light</vt:lpstr>
      <vt:lpstr>Times New Roman</vt:lpstr>
      <vt:lpstr>Office Theme</vt:lpstr>
      <vt:lpstr>Way forward of AIML KI#2 handling</vt:lpstr>
      <vt:lpstr>Summary of KI#2 UC#2 </vt:lpstr>
      <vt:lpstr>Comparison between UC#1 and UC#2 </vt:lpstr>
      <vt:lpstr>Comparison between UC#1 and UC#2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Samsung</cp:lastModifiedBy>
  <cp:revision>21</cp:revision>
  <dcterms:created xsi:type="dcterms:W3CDTF">2010-02-05T13:52:04Z</dcterms:created>
  <dcterms:modified xsi:type="dcterms:W3CDTF">2025-11-13T12:44:34Z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0x010100F2D77142C4C08940854A18CA5CC800EE</vt:lpwstr>
  </property>
  <property fmtid="{D5CDD505-2E9C-101B-9397-08002B2CF9AE}" pid="3" name="_2015_ms_pID_725343">
    <vt:lpwstr>(3)pvYB9IClKNl5XaC4UZuKSBBszr+wKekqz3kVnHyJTsa2o3THBr9qNb+lfYBYv82/IYYVMkc4
5rjvz2a5j15G1QjsUFVxlTbbbhveAAWsCivIWEx4llnWk6c2egjlvsHAHmX/SglqpeSqyZjn
UPcwNuoNmKJg42gOEEbg2AK4yw7o5MFNfXbAnECe0pHVWkWnhGGXtMqGPiziCRcdBayao4PH
qIKAgUpZ8ZRABfqZi3</vt:lpwstr>
  </property>
  <property fmtid="{D5CDD505-2E9C-101B-9397-08002B2CF9AE}" pid="4" name="_2015_ms_pID_7253431">
    <vt:lpwstr>6p/0eZXo15WyyvjAjUfyhPvl0KzjmsowYwMDWYi/IDr4Wbj+M2mnJ5
xOJbbTvM808cYNzKWO/u23goV3c/kG6aWHWNS6V+Yk7opxehvtxA+SSLOrGZbfLqp14SmvEz
zD7wIM/p+WCiKCrWCRci2Lve4PBfYghMhNZBx1Zosa3vB/gPCMMSBzTpcjiQiq0OC47O/Gaw
SHtlQNt4xP/JUvDJu1bgODfzk4kgfzRxqE40</vt:lpwstr>
  </property>
  <property fmtid="{D5CDD505-2E9C-101B-9397-08002B2CF9AE}" pid="5" name="_2015_ms_pID_7253432">
    <vt:lpwstr>EQ==</vt:lpwstr>
  </property>
  <property fmtid="{D5CDD505-2E9C-101B-9397-08002B2CF9AE}" pid="6" name="MediaServiceImageTags">
    <vt:lpwstr/>
  </property>
</Properties>
</file>