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4"/>
  </p:sldMasterIdLst>
  <p:notesMasterIdLst>
    <p:notesMasterId r:id="rId13"/>
  </p:notesMasterIdLst>
  <p:handoutMasterIdLst>
    <p:handoutMasterId r:id="rId14"/>
  </p:handoutMasterIdLst>
  <p:sldIdLst>
    <p:sldId id="1002" r:id="rId5"/>
    <p:sldId id="999" r:id="rId6"/>
    <p:sldId id="1004" r:id="rId7"/>
    <p:sldId id="993" r:id="rId8"/>
    <p:sldId id="810" r:id="rId9"/>
    <p:sldId id="1001" r:id="rId10"/>
    <p:sldId id="1000" r:id="rId11"/>
    <p:sldId id="1003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LaeYoung April19 (LG Electronics)" initials="LY" lastIdx="1" clrIdx="1">
    <p:extLst>
      <p:ext uri="{19B8F6BF-5375-455C-9EA6-DF929625EA0E}">
        <p15:presenceInfo xmlns:p15="http://schemas.microsoft.com/office/powerpoint/2012/main" userId="LaeYoung April19 (LG Electronic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9D9D9"/>
    <a:srgbClr val="CCFFCC"/>
    <a:srgbClr val="CC00FF"/>
    <a:srgbClr val="FF99CC"/>
    <a:srgbClr val="FF3300"/>
    <a:srgbClr val="FF99FF"/>
    <a:srgbClr val="FFCCFF"/>
    <a:srgbClr val="FF33CC"/>
    <a:srgbClr val="FF6699"/>
    <a:srgbClr val="62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0" autoAdjust="0"/>
    <p:restoredTop sz="97097" autoAdjust="0"/>
  </p:normalViewPr>
  <p:slideViewPr>
    <p:cSldViewPr snapToGrid="0">
      <p:cViewPr varScale="1">
        <p:scale>
          <a:sx n="89" d="100"/>
          <a:sy n="89" d="100"/>
        </p:scale>
        <p:origin x="46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300" d="100"/>
          <a:sy n="300" d="100"/>
        </p:scale>
        <p:origin x="-1862" y="-7445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11/24/2025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11/24/2025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1A0830-7958-478F-A687-980EFBB47EC2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5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2087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727469" y="249383"/>
            <a:ext cx="12988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S2-2511281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#172</a:t>
            </a:r>
            <a:endParaRPr lang="de-DE" sz="1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sv-SE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17 - 21 November, 2025, Dallas, USA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961667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80552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5352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WG2#172</a:t>
            </a:r>
            <a:r>
              <a:rPr lang="en-GB" altLang="de-DE" sz="1200" baseline="0" dirty="0">
                <a:solidFill>
                  <a:schemeClr val="bg1"/>
                </a:solidFill>
              </a:rPr>
              <a:t>  </a:t>
            </a:r>
            <a:r>
              <a:rPr lang="en-US" altLang="de-DE" sz="1200" baseline="0" dirty="0">
                <a:solidFill>
                  <a:schemeClr val="bg1"/>
                </a:solidFill>
              </a:rPr>
              <a:t>Nov</a:t>
            </a:r>
            <a:r>
              <a:rPr lang="en-GB" altLang="de-DE" sz="1200" baseline="0" dirty="0">
                <a:solidFill>
                  <a:schemeClr val="bg1"/>
                </a:solidFill>
              </a:rPr>
              <a:t> 17 – Nov 21, 2025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2660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661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332505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zh-CN" b="1" dirty="0">
                <a:effectLst/>
                <a:latin typeface="Segoe UI Symbol" panose="020B0502040204020203" pitchFamily="34" charset="0"/>
                <a:ea typeface="맑은 고딕" panose="020B0503020000020004" pitchFamily="50" charset="-127"/>
                <a:cs typeface="Segoe UI Symbol" panose="020B0502040204020203" pitchFamily="34" charset="0"/>
              </a:rPr>
              <a:t>Rel-20 AmbientIoT_Ph2_ARC</a:t>
            </a:r>
            <a:br>
              <a:rPr lang="en-US" altLang="de-DE" sz="2800" b="1" kern="0" dirty="0"/>
            </a:br>
            <a:r>
              <a:rPr lang="en-US" altLang="de-DE" sz="2800" b="1" kern="0" dirty="0"/>
              <a:t>Status Report</a:t>
            </a:r>
            <a:endParaRPr lang="en-GB" b="1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88788" y="4006360"/>
            <a:ext cx="6553255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b="1" dirty="0" err="1"/>
              <a:t>Runze</a:t>
            </a:r>
            <a:r>
              <a:rPr lang="en-US" altLang="en-US" sz="1800" b="1" dirty="0"/>
              <a:t> Zhou </a:t>
            </a:r>
            <a:r>
              <a:rPr lang="en-US" alt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(Huawei</a:t>
            </a:r>
            <a:r>
              <a:rPr lang="en-GB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), Fei Lu </a:t>
            </a:r>
            <a:r>
              <a:rPr lang="en-US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(OPPO)</a:t>
            </a:r>
          </a:p>
          <a:p>
            <a:pPr>
              <a:lnSpc>
                <a:spcPct val="80000"/>
              </a:lnSpc>
            </a:pPr>
            <a:r>
              <a:rPr lang="en-US" altLang="en-US" sz="1800" b="1" dirty="0"/>
              <a:t>(Rapporteurs)</a:t>
            </a:r>
            <a:endParaRPr lang="en-GB" altLang="en-US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SA2#172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41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Progress since SA2#171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Key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issue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1: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all editor’s notes in the interim conclusion are discussed using the drafting session and the way forward is endorsed in S2-2511016 for the work in SA2#173.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Key issue 2: interim conclusions for “DO-A capable AIoT Device initial registration” and “DO-A data transfer” are agreed, with several Editor’s notes.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Study Item is 75% complete and </a:t>
            </a:r>
            <a:r>
              <a:rPr lang="en-US" altLang="de-DE" sz="1400" kern="0" dirty="0"/>
              <a:t>TR 23.700-30 v.0.3.0 is available.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Several interim conclusions indicate coordination with SA3.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400" kern="0" dirty="0"/>
              <a:t>Key issue 1 has already used the 0.5 TU planned in the SID, and not been completed yet. It was agreed there is no need to request additional TUs.</a:t>
            </a:r>
            <a:endParaRPr lang="de-DE" altLang="ko-KR" sz="14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1 conclusion: only one CR (pen-holder: OPPO) will be discussed to finalize the conclusion, based on the endorsement from SA2#172.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2 conclusion: continue and finalize the conclusions (e.g., resolving editor‘s notes, discussing new conclusion aspects).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743928"/>
              </p:ext>
            </p:extLst>
          </p:nvPr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318310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at SA2#110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864532"/>
            <a:ext cx="8829735" cy="4434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600" b="1" kern="0" dirty="0">
                <a:solidFill>
                  <a:prstClr val="black"/>
                </a:solidFill>
              </a:rPr>
              <a:t>Progress since SA#109</a:t>
            </a:r>
            <a:endParaRPr lang="de-DE" altLang="ko-KR" sz="16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15 new solutions are agreed in SA2#171.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Key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issue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1:</a:t>
            </a:r>
            <a:r>
              <a:rPr lang="zh-CN" altLang="en-US" sz="1400" kern="0" dirty="0"/>
              <a:t> </a:t>
            </a:r>
            <a:r>
              <a:rPr lang="en-US" altLang="zh-CN" sz="1400" kern="0" dirty="0"/>
              <a:t>in SA2#171, interim conclusions are agreed and documented in the TR with several editors' notes. In SA2#172, all editor’s notes are discussed using the drafting session and the way forward is endorsed for the work in SA2#173.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zh-CN" sz="1400" kern="0" dirty="0"/>
              <a:t>Key issue 2: interim conclusions for “DO-A capable AIoT Device initial registration” and “DO-A data transfer” are agreed, with several Editor’s notes.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400" kern="0" dirty="0"/>
              <a:t>TR 23.700-30 v.0.3.0 is available.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de-DE" sz="1400" kern="0" dirty="0">
                <a:solidFill>
                  <a:prstClr val="black"/>
                </a:solidFill>
                <a:latin typeface="Calibri"/>
                <a:sym typeface="+mn-ea"/>
              </a:rPr>
              <a:t>Several interim conclusions indicate coordination with SA3.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400" kern="0" dirty="0"/>
              <a:t>Key issue 1 has already used the 0.5 TU planned in the SID, and not been completed yet. It was agreed there is no need to request additional TUs.</a:t>
            </a:r>
            <a:endParaRPr lang="de-DE" altLang="ko-KR" sz="14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6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1 conclusion: only one CR (pen-holder: OPPO) will be discussed to finalize the conclusion, based on the endorsement from SA2#172.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4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issue 2 conclusion: continue and finalize the conclusions (e.g., resolving editor‘s notes, discussing new conclusion aspects).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262034"/>
              </p:ext>
            </p:extLst>
          </p:nvPr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02869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9F54C7A-8190-69C7-1325-6C27553C398B}"/>
              </a:ext>
            </a:extLst>
          </p:cNvPr>
          <p:cNvSpPr txBox="1">
            <a:spLocks/>
          </p:cNvSpPr>
          <p:nvPr/>
        </p:nvSpPr>
        <p:spPr bwMode="auto">
          <a:xfrm>
            <a:off x="294758" y="184635"/>
            <a:ext cx="7721777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de-DE" b="1" kern="0" dirty="0"/>
              <a:t>FS_AmbientIoT_Ph2_ARC work plan</a:t>
            </a:r>
            <a:endParaRPr lang="en-US" sz="3600" kern="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288952"/>
              </p:ext>
            </p:extLst>
          </p:nvPr>
        </p:nvGraphicFramePr>
        <p:xfrm>
          <a:off x="172740" y="1174585"/>
          <a:ext cx="8798520" cy="43212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5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92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146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Meeting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Date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Planned</a:t>
                      </a:r>
                      <a:r>
                        <a:rPr lang="en-US" sz="1400" b="1" baseline="0" dirty="0"/>
                        <a:t> TU’s</a:t>
                      </a:r>
                      <a:endParaRPr lang="en-US" sz="1400" b="1" dirty="0"/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Actual TU’s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Action plan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5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SA2#170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 2025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Finalize scope, architecture assumptions and requirements, and key issues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Solution for WT#2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Solution for WT#1 (only for information)  </a:t>
                      </a:r>
                    </a:p>
                  </a:txBody>
                  <a:tcPr marL="36000" marR="36000" marT="18000" marB="1800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6027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Oct 2025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1.5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1: interim conclusions and conclusions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issue 2: continue solution discussion, interim conclusions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15598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SA2#172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Nov 2025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and prioritize the key issue 2 conclusion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discussion on key issue 1</a:t>
                      </a:r>
                    </a:p>
                  </a:txBody>
                  <a:tcPr marL="36000" marR="36000" marT="18000" marB="1800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1527"/>
                  </a:ext>
                </a:extLst>
              </a:tr>
              <a:tr h="5181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SA2#173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Feb 2025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dirty="0"/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Finalize key issue 1 and key issue 2 conclusions.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kern="1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Key issue 1 will discuss only one CR (pen-holder: OPPO) to finalize the conclusion, based on the endorsement from SA2#172</a:t>
                      </a:r>
                    </a:p>
                  </a:txBody>
                  <a:tcPr marL="36000" marR="36000" marT="18000" marB="1800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875364"/>
                  </a:ext>
                </a:extLst>
              </a:tr>
              <a:tr h="38667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TU</a:t>
                      </a:r>
                    </a:p>
                  </a:txBody>
                  <a:tcPr marL="36000" marR="36000" marT="18000" marB="18000"/>
                </a:tc>
                <a:tc hMerge="1">
                  <a:txBody>
                    <a:bodyPr/>
                    <a:lstStyle/>
                    <a:p>
                      <a:r>
                        <a:rPr lang="en-US" sz="1400" dirty="0"/>
                        <a:t>Total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4.5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/>
                        <a:t>3.5</a:t>
                      </a:r>
                    </a:p>
                  </a:txBody>
                  <a:tcPr marL="36000" marR="36000" marT="18000" marB="1800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36000" marR="36000" marT="18000" marB="18000"/>
                </a:tc>
                <a:extLst>
                  <a:ext uri="{0D108BD9-81ED-4DB2-BD59-A6C34878D82A}">
                    <a16:rowId xmlns:a16="http://schemas.microsoft.com/office/drawing/2014/main" val="3680528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610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95032" y="2194370"/>
            <a:ext cx="5566488" cy="257293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BACKUP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656168095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SA2#170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36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SA#108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Overall work plan has been discussed in the conference call at Aug 12</a:t>
            </a:r>
            <a:r>
              <a:rPr lang="en-US" altLang="de-DE" sz="1600" kern="0" baseline="30000" dirty="0"/>
              <a:t>th</a:t>
            </a:r>
            <a:r>
              <a:rPr lang="en-US" altLang="de-DE" sz="1600" kern="0" dirty="0"/>
              <a:t> 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64 contributions were submitted, 10 contributions agreed (including TR skeleton, scope, architecture and assumptions, key issues for WT#1 and WT#2, 4 solutions for key issue#2).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 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None.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interim conclusion and conclusion for key issue 1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solution discussion for key issue 2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200626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7617204" cy="453170"/>
          </a:xfrm>
        </p:spPr>
        <p:txBody>
          <a:bodyPr/>
          <a:lstStyle/>
          <a:p>
            <a:pPr algn="l"/>
            <a:r>
              <a:rPr lang="en-US" altLang="de-DE" b="1" dirty="0"/>
              <a:t>FS_AmbientIoT_Ph2_ARC Status at SA#109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36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SA#108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Overall work plan has been discussed in the conference call at Aug 12</a:t>
            </a:r>
            <a:r>
              <a:rPr lang="en-US" altLang="de-DE" sz="1600" kern="0" baseline="30000" dirty="0"/>
              <a:t>th</a:t>
            </a:r>
            <a:r>
              <a:rPr lang="en-US" altLang="de-DE" sz="1600" kern="0" dirty="0"/>
              <a:t> 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v.0.1.0 is available.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64 contributions were submitted, 10 contributions agreed (including TR skeleton, scope, architecture and assumptions, key issues for WT#1 and WT#2, 4 solutions for key issue#2).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lang="en-US" altLang="zh-CN" sz="1600" kern="0" dirty="0">
                <a:solidFill>
                  <a:prstClr val="black"/>
                </a:solidFill>
                <a:latin typeface="Calibri"/>
                <a:sym typeface="+mn-ea"/>
              </a:rPr>
              <a:t>.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None.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 interim conclusions and conclusions for key issue 1.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Continue solution discussions for key issue 2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15%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09119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DC2B8AB-AB0F-419E-A568-C64E0146C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4232"/>
            <a:ext cx="8179266" cy="453170"/>
          </a:xfrm>
        </p:spPr>
        <p:txBody>
          <a:bodyPr/>
          <a:lstStyle/>
          <a:p>
            <a:pPr algn="l"/>
            <a:r>
              <a:rPr lang="en-US" altLang="de-DE" sz="2800" b="1" dirty="0"/>
              <a:t>FS_AmbientIoT_Ph2_ARC Status after SA2#171</a:t>
            </a:r>
            <a:endParaRPr lang="en-US" sz="2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0F961-59B0-49BC-B742-82548CA8D374}"/>
              </a:ext>
            </a:extLst>
          </p:cNvPr>
          <p:cNvSpPr txBox="1">
            <a:spLocks/>
          </p:cNvSpPr>
          <p:nvPr/>
        </p:nvSpPr>
        <p:spPr bwMode="auto">
          <a:xfrm>
            <a:off x="157132" y="1915331"/>
            <a:ext cx="8829735" cy="41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-457200"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Blip>
                <a:blip r:embed="rId2"/>
              </a:buBlip>
            </a:pPr>
            <a:r>
              <a:rPr lang="en-US" altLang="ko-KR" sz="1800" b="1" kern="0" dirty="0">
                <a:solidFill>
                  <a:prstClr val="black"/>
                </a:solidFill>
              </a:rPr>
              <a:t>Progress since SA#109</a:t>
            </a:r>
            <a:endParaRPr lang="de-DE" altLang="ko-KR" sz="1800" kern="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Key issue 1: (interim) conclusion reached for architecture, protocol stack, radio resource allocation. Partial conclusion reached for UE reader authorization and revocation, UE reader selection. Several FFS remain.</a:t>
            </a:r>
          </a:p>
          <a:p>
            <a:pPr lvl="1">
              <a:spcBef>
                <a:spcPts val="0"/>
              </a:spcBef>
              <a:spcAft>
                <a:spcPts val="200"/>
              </a:spcAft>
            </a:pPr>
            <a:r>
              <a:rPr lang="en-US" altLang="de-DE" sz="1600" kern="0" dirty="0"/>
              <a:t>Key issue 2: 15 new solutions are approved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kern="0" dirty="0"/>
              <a:t>TR 23.700-30 v.0.2.0 is available. 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Impacts and dependencies on other WGs</a:t>
            </a:r>
            <a:endParaRPr kumimoji="0" lang="de-DE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Some solutions include editor’s notes need coordination wit</a:t>
            </a:r>
            <a:r>
              <a:rPr kumimoji="0" lang="en-US" altLang="zh-CN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h RAN</a:t>
            </a: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sym typeface="+mn-ea"/>
              </a:rPr>
              <a:t> and SA3</a:t>
            </a:r>
            <a:endParaRPr kumimoji="0" lang="en-US" altLang="de-DE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  <a:sym typeface="+mn-ea"/>
            </a:endParaRP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ko-KR" sz="1600" kern="0" dirty="0"/>
              <a:t>Key issue 1 has already used the 0.5 TU planned in the SID, and not been completed yet.</a:t>
            </a:r>
            <a:endParaRPr lang="de-DE" altLang="ko-KR" sz="1600" strike="sngStrike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de-DE" altLang="ko-KR" sz="1800" b="1" kern="0" dirty="0"/>
              <a:t>Next steps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November meeting: start and prioritize the key issue 2 conclusion, and no discussion on key issue 1</a:t>
            </a:r>
          </a:p>
          <a:p>
            <a:pPr lvl="1">
              <a:spcBef>
                <a:spcPts val="0"/>
              </a:spcBef>
              <a:spcAft>
                <a:spcPts val="400"/>
              </a:spcAft>
              <a:defRPr/>
            </a:pPr>
            <a:r>
              <a:rPr lang="en-US" altLang="zh-CN" sz="16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February meeting: finalize key issue 1 and key issue 2 conclusions, key issue 1 will focus on essential features and have limited discussion time.</a:t>
            </a:r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2279047-E947-4B9C-A981-B6DE4C3EA658}"/>
              </a:ext>
            </a:extLst>
          </p:cNvPr>
          <p:cNvGraphicFramePr>
            <a:graphicFrameLocks noGrp="1"/>
          </p:cNvGraphicFramePr>
          <p:nvPr/>
        </p:nvGraphicFramePr>
        <p:xfrm>
          <a:off x="90019" y="865030"/>
          <a:ext cx="8896848" cy="88267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2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5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7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4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92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8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86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43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Target (dd/mm/</a:t>
                      </a:r>
                      <a:r>
                        <a:rPr lang="en-GB" sz="1200" dirty="0" err="1">
                          <a:latin typeface="+mn-lt"/>
                        </a:rPr>
                        <a:t>yyyy</a:t>
                      </a:r>
                      <a:r>
                        <a:rPr lang="en-GB" sz="1200" dirty="0">
                          <a:latin typeface="+mn-lt"/>
                        </a:rPr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2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296"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1080063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Architecture support of Ambient power-enabled Internet of Things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FS_AmbientIoT_Ph2_ARC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10/03/2026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0" i="0" u="sng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</a:rPr>
                        <a:t>SP-250834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804685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4726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dcc30912-d230-4cc2-b11f-bb5ca2a6b6f5"/>
    <ds:schemaRef ds:uri="09cef1fd-e61b-4dbf-b745-21988b13f9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6228</TotalTime>
  <Words>1157</Words>
  <Application>Microsoft Office PowerPoint</Application>
  <PresentationFormat>全屏显示(4:3)</PresentationFormat>
  <Paragraphs>175</Paragraphs>
  <Slides>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Arial</vt:lpstr>
      <vt:lpstr>Calibri</vt:lpstr>
      <vt:lpstr>Segoe UI Symbol</vt:lpstr>
      <vt:lpstr>Times New Roman</vt:lpstr>
      <vt:lpstr>3_Office Theme</vt:lpstr>
      <vt:lpstr> Rel-20 AmbientIoT_Ph2_ARC Status Report</vt:lpstr>
      <vt:lpstr>FS_AmbientIoT_Ph2_ARC Status after SA2#172</vt:lpstr>
      <vt:lpstr>FS_AmbientIoT_Ph2_ARC Status at SA2#110</vt:lpstr>
      <vt:lpstr>PowerPoint 演示文稿</vt:lpstr>
      <vt:lpstr>BACKUP</vt:lpstr>
      <vt:lpstr>FS_AmbientIoT_Ph2_ARC Status after SA2#170</vt:lpstr>
      <vt:lpstr>FS_AmbientIoT_Ph2_ARC Status at SA#109</vt:lpstr>
      <vt:lpstr>FS_AmbientIoT_Ph2_ARC Status after SA2#171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2292</cp:revision>
  <dcterms:created xsi:type="dcterms:W3CDTF">2008-08-30T09:32:10Z</dcterms:created>
  <dcterms:modified xsi:type="dcterms:W3CDTF">2025-11-24T14:09:46Z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