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5"/>
  </p:notesMasterIdLst>
  <p:handoutMasterIdLst>
    <p:handoutMasterId r:id="rId16"/>
  </p:handoutMasterIdLst>
  <p:sldIdLst>
    <p:sldId id="303" r:id="rId5"/>
    <p:sldId id="1123" r:id="rId6"/>
    <p:sldId id="1124" r:id="rId7"/>
    <p:sldId id="810" r:id="rId8"/>
    <p:sldId id="1127" r:id="rId9"/>
    <p:sldId id="1128" r:id="rId10"/>
    <p:sldId id="1125" r:id="rId11"/>
    <p:sldId id="1126" r:id="rId12"/>
    <p:sldId id="1121" r:id="rId13"/>
    <p:sldId id="1122" r:id="rId14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LaeYoung April19 (LG Electronics)" initials="LY" lastIdx="1" clrIdx="1">
    <p:extLst>
      <p:ext uri="{19B8F6BF-5375-455C-9EA6-DF929625EA0E}">
        <p15:presenceInfo xmlns:p15="http://schemas.microsoft.com/office/powerpoint/2012/main" userId="LaeYoung April19 (LG Electronics)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D9D9D9"/>
    <a:srgbClr val="CCFFCC"/>
    <a:srgbClr val="CC00FF"/>
    <a:srgbClr val="FF99CC"/>
    <a:srgbClr val="FF3300"/>
    <a:srgbClr val="FF99FF"/>
    <a:srgbClr val="FFCCFF"/>
    <a:srgbClr val="FF33CC"/>
    <a:srgbClr val="FF6699"/>
    <a:srgbClr val="62A1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55789B6-BE26-4A17-9EA4-8A27C0D2425E}" v="16" dt="2025-11-25T10:51:40.074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40" autoAdjust="0"/>
    <p:restoredTop sz="97097" autoAdjust="0"/>
  </p:normalViewPr>
  <p:slideViewPr>
    <p:cSldViewPr snapToGrid="0">
      <p:cViewPr varScale="1">
        <p:scale>
          <a:sx n="74" d="100"/>
          <a:sy n="74" d="100"/>
        </p:scale>
        <p:origin x="908" y="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8" d="100"/>
          <a:sy n="78" d="100"/>
        </p:scale>
        <p:origin x="4062" y="9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ma, Malla Reddy" userId="f7a08217-848a-4361-9f6b-a22cc0d7391f" providerId="ADAL" clId="{B9059AD2-F8BC-475F-82F7-459C5D0BC5BF}"/>
    <pc:docChg chg="undo custSel addSld modSld modMainMaster">
      <pc:chgData name="Sama, Malla Reddy" userId="f7a08217-848a-4361-9f6b-a22cc0d7391f" providerId="ADAL" clId="{B9059AD2-F8BC-475F-82F7-459C5D0BC5BF}" dt="2025-11-25T10:55:38.831" v="246" actId="20577"/>
      <pc:docMkLst>
        <pc:docMk/>
      </pc:docMkLst>
      <pc:sldChg chg="addSp modSp mod">
        <pc:chgData name="Sama, Malla Reddy" userId="f7a08217-848a-4361-9f6b-a22cc0d7391f" providerId="ADAL" clId="{B9059AD2-F8BC-475F-82F7-459C5D0BC5BF}" dt="2025-11-25T10:55:38.831" v="246" actId="20577"/>
        <pc:sldMkLst>
          <pc:docMk/>
          <pc:sldMk cId="716622103" sldId="1123"/>
        </pc:sldMkLst>
        <pc:spChg chg="mod">
          <ac:chgData name="Sama, Malla Reddy" userId="f7a08217-848a-4361-9f6b-a22cc0d7391f" providerId="ADAL" clId="{B9059AD2-F8BC-475F-82F7-459C5D0BC5BF}" dt="2025-11-25T10:46:43.630" v="35" actId="20577"/>
          <ac:spMkLst>
            <pc:docMk/>
            <pc:sldMk cId="716622103" sldId="1123"/>
            <ac:spMk id="2" creationId="{D1227D84-9B2B-EE6F-FC10-08298B62DCB4}"/>
          </ac:spMkLst>
        </pc:spChg>
        <pc:spChg chg="add mod">
          <ac:chgData name="Sama, Malla Reddy" userId="f7a08217-848a-4361-9f6b-a22cc0d7391f" providerId="ADAL" clId="{B9059AD2-F8BC-475F-82F7-459C5D0BC5BF}" dt="2025-11-25T10:50:25.724" v="113"/>
          <ac:spMkLst>
            <pc:docMk/>
            <pc:sldMk cId="716622103" sldId="1123"/>
            <ac:spMk id="5" creationId="{FB3EA824-D7F1-D2E8-1969-8C7FCF349D8C}"/>
          </ac:spMkLst>
        </pc:spChg>
        <pc:spChg chg="mod">
          <ac:chgData name="Sama, Malla Reddy" userId="f7a08217-848a-4361-9f6b-a22cc0d7391f" providerId="ADAL" clId="{B9059AD2-F8BC-475F-82F7-459C5D0BC5BF}" dt="2025-11-25T10:55:38.831" v="246" actId="20577"/>
          <ac:spMkLst>
            <pc:docMk/>
            <pc:sldMk cId="716622103" sldId="1123"/>
            <ac:spMk id="6" creationId="{AFB1F1D7-CBEF-6EBF-5C6A-674596307D1C}"/>
          </ac:spMkLst>
        </pc:spChg>
        <pc:spChg chg="add">
          <ac:chgData name="Sama, Malla Reddy" userId="f7a08217-848a-4361-9f6b-a22cc0d7391f" providerId="ADAL" clId="{B9059AD2-F8BC-475F-82F7-459C5D0BC5BF}" dt="2025-11-25T10:51:33.539" v="150"/>
          <ac:spMkLst>
            <pc:docMk/>
            <pc:sldMk cId="716622103" sldId="1123"/>
            <ac:spMk id="7" creationId="{AA1FA094-2780-02CE-E870-3CE032CF8BD0}"/>
          </ac:spMkLst>
        </pc:spChg>
        <pc:graphicFrameChg chg="add mod">
          <ac:chgData name="Sama, Malla Reddy" userId="f7a08217-848a-4361-9f6b-a22cc0d7391f" providerId="ADAL" clId="{B9059AD2-F8BC-475F-82F7-459C5D0BC5BF}" dt="2025-11-25T10:50:17.655" v="112"/>
          <ac:graphicFrameMkLst>
            <pc:docMk/>
            <pc:sldMk cId="716622103" sldId="1123"/>
            <ac:graphicFrameMk id="3" creationId="{00C08FF3-7FF6-9E97-AB73-B56999554F62}"/>
          </ac:graphicFrameMkLst>
        </pc:graphicFrameChg>
      </pc:sldChg>
      <pc:sldChg chg="modSp mod">
        <pc:chgData name="Sama, Malla Reddy" userId="f7a08217-848a-4361-9f6b-a22cc0d7391f" providerId="ADAL" clId="{B9059AD2-F8BC-475F-82F7-459C5D0BC5BF}" dt="2025-11-25T10:54:15.423" v="235" actId="20577"/>
        <pc:sldMkLst>
          <pc:docMk/>
          <pc:sldMk cId="1634482662" sldId="1124"/>
        </pc:sldMkLst>
        <pc:spChg chg="mod">
          <ac:chgData name="Sama, Malla Reddy" userId="f7a08217-848a-4361-9f6b-a22cc0d7391f" providerId="ADAL" clId="{B9059AD2-F8BC-475F-82F7-459C5D0BC5BF}" dt="2025-11-25T10:53:57.397" v="234" actId="20577"/>
          <ac:spMkLst>
            <pc:docMk/>
            <pc:sldMk cId="1634482662" sldId="1124"/>
            <ac:spMk id="2" creationId="{362D2905-85E4-8957-504D-ADAAB3263E9B}"/>
          </ac:spMkLst>
        </pc:spChg>
        <pc:spChg chg="mod">
          <ac:chgData name="Sama, Malla Reddy" userId="f7a08217-848a-4361-9f6b-a22cc0d7391f" providerId="ADAL" clId="{B9059AD2-F8BC-475F-82F7-459C5D0BC5BF}" dt="2025-11-25T10:54:15.423" v="235" actId="20577"/>
          <ac:spMkLst>
            <pc:docMk/>
            <pc:sldMk cId="1634482662" sldId="1124"/>
            <ac:spMk id="6" creationId="{C098201D-E224-2CF5-4951-D73DAA398642}"/>
          </ac:spMkLst>
        </pc:spChg>
      </pc:sldChg>
      <pc:sldChg chg="add">
        <pc:chgData name="Sama, Malla Reddy" userId="f7a08217-848a-4361-9f6b-a22cc0d7391f" providerId="ADAL" clId="{B9059AD2-F8BC-475F-82F7-459C5D0BC5BF}" dt="2025-11-25T10:46:38.086" v="33"/>
        <pc:sldMkLst>
          <pc:docMk/>
          <pc:sldMk cId="3664499725" sldId="1127"/>
        </pc:sldMkLst>
      </pc:sldChg>
      <pc:sldChg chg="add">
        <pc:chgData name="Sama, Malla Reddy" userId="f7a08217-848a-4361-9f6b-a22cc0d7391f" providerId="ADAL" clId="{B9059AD2-F8BC-475F-82F7-459C5D0BC5BF}" dt="2025-11-25T10:46:38.086" v="33"/>
        <pc:sldMkLst>
          <pc:docMk/>
          <pc:sldMk cId="1520366726" sldId="1128"/>
        </pc:sldMkLst>
      </pc:sldChg>
      <pc:sldMasterChg chg="modSp mod modSldLayout">
        <pc:chgData name="Sama, Malla Reddy" userId="f7a08217-848a-4361-9f6b-a22cc0d7391f" providerId="ADAL" clId="{B9059AD2-F8BC-475F-82F7-459C5D0BC5BF}" dt="2025-11-25T10:46:24.119" v="32" actId="20577"/>
        <pc:sldMasterMkLst>
          <pc:docMk/>
          <pc:sldMasterMk cId="0" sldId="2147483729"/>
        </pc:sldMasterMkLst>
        <pc:spChg chg="mod">
          <ac:chgData name="Sama, Malla Reddy" userId="f7a08217-848a-4361-9f6b-a22cc0d7391f" providerId="ADAL" clId="{B9059AD2-F8BC-475F-82F7-459C5D0BC5BF}" dt="2025-11-25T10:46:24.119" v="32" actId="20577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Sama, Malla Reddy" userId="f7a08217-848a-4361-9f6b-a22cc0d7391f" providerId="ADAL" clId="{B9059AD2-F8BC-475F-82F7-459C5D0BC5BF}" dt="2025-11-25T10:45:53.215" v="22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Sama, Malla Reddy" userId="f7a08217-848a-4361-9f6b-a22cc0d7391f" providerId="ADAL" clId="{B9059AD2-F8BC-475F-82F7-459C5D0BC5BF}" dt="2025-11-25T10:45:20.124" v="4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  <pc:spChg chg="mod">
            <ac:chgData name="Sama, Malla Reddy" userId="f7a08217-848a-4361-9f6b-a22cc0d7391f" providerId="ADAL" clId="{B9059AD2-F8BC-475F-82F7-459C5D0BC5BF}" dt="2025-11-25T10:45:53.215" v="22" actId="20577"/>
            <ac:spMkLst>
              <pc:docMk/>
              <pc:sldMasterMk cId="0" sldId="2147483729"/>
              <pc:sldLayoutMk cId="719417900" sldId="2147483770"/>
              <ac:spMk id="7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11/25/2025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11/25/2025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4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220878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S2-2511275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pPr eaLnBrk="1" hangingPunct="1">
              <a:defRPr/>
            </a:pPr>
            <a:r>
              <a:rPr lang="sv-SE" altLang="en-US" sz="1200" b="1" dirty="0">
                <a:latin typeface="+mj-lt"/>
              </a:rPr>
              <a:t>3GPP TSG SA WG2 Meeting #172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+mj-lt"/>
              </a:rPr>
              <a:t>Dallas, US 17 – 21 Nov 2025</a:t>
            </a: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WG2#172</a:t>
            </a:r>
            <a:r>
              <a:rPr lang="en-GB" altLang="de-DE" sz="1200" baseline="0" dirty="0">
                <a:solidFill>
                  <a:schemeClr val="bg1"/>
                </a:solidFill>
              </a:rPr>
              <a:t>  Nov 17-21, 2025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2025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2660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2_Arch/TSGS2_167_Athens_2025-02/Docs/S2-2502787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2_Arch/TSGS2_171_Wuhan_2025-10/Docs/S2-2508193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2_Arch/TSGS2_170_Goteborg_2025-08/Docs/S2-2506148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2_Arch/TSGS2_170_Goteborg_2025-08/Docs/S2-2506148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332505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dirty="0"/>
              <a:t> </a:t>
            </a:r>
            <a:r>
              <a:rPr lang="en-GB" altLang="ko-KR" sz="3600" b="1" dirty="0"/>
              <a:t>5G_Femto </a:t>
            </a:r>
            <a:br>
              <a:rPr lang="en-GB" altLang="ko-KR" sz="3600" b="1" dirty="0"/>
            </a:br>
            <a:r>
              <a:rPr lang="en-US" altLang="de-DE" sz="3600" b="1" dirty="0"/>
              <a:t>Status 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388788" y="4006360"/>
            <a:ext cx="6553255" cy="1314450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br>
              <a:rPr lang="en-US" altLang="en-US" sz="2000" b="1" dirty="0"/>
            </a:br>
            <a:r>
              <a:rPr lang="en-US" altLang="en-US" sz="2000" b="1" dirty="0"/>
              <a:t>NTT DOCOMO</a:t>
            </a:r>
          </a:p>
          <a:p>
            <a:pPr>
              <a:lnSpc>
                <a:spcPct val="80000"/>
              </a:lnSpc>
              <a:defRPr/>
            </a:pPr>
            <a:r>
              <a:rPr lang="en-US" altLang="en-US" sz="2000" b="1" dirty="0"/>
              <a:t>(Rapporteur)</a:t>
            </a: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5G_Femto Status at SA#107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340035" y="2337757"/>
            <a:ext cx="8484788" cy="412342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SA2#167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A total of 5 CRs (4 CRs for TS 23.501 and 1 CR for TS 23.502)</a:t>
            </a:r>
            <a:r>
              <a:rPr lang="en-US" altLang="de-DE" sz="1400" kern="0" dirty="0"/>
              <a:t> were agreed on the clarification on CAG information provisioning and roaming aspect</a:t>
            </a:r>
            <a:r>
              <a:rPr lang="en-GB" altLang="de-DE" sz="1400" dirty="0"/>
              <a:t>.</a:t>
            </a:r>
            <a:endParaRPr lang="en-US" altLang="de-DE" sz="1000" kern="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de-DE" sz="1400" dirty="0"/>
              <a:t>LS on NR </a:t>
            </a:r>
            <a:r>
              <a:rPr lang="en-GB" altLang="de-DE" sz="1400" dirty="0" err="1"/>
              <a:t>Femto</a:t>
            </a:r>
            <a:r>
              <a:rPr lang="en-GB" altLang="de-DE" sz="1400" dirty="0"/>
              <a:t> node shared by PLMN and PNI-NPN</a:t>
            </a:r>
            <a:r>
              <a:rPr lang="en-US" altLang="de-DE" sz="1400" dirty="0"/>
              <a:t> is approved and forwarded to RAN3 (</a:t>
            </a:r>
            <a:r>
              <a:rPr lang="en-US" altLang="de-DE" sz="1400" dirty="0">
                <a:hlinkClick r:id="rId3"/>
              </a:rPr>
              <a:t>S2-2502787</a:t>
            </a:r>
            <a:r>
              <a:rPr lang="en-US" altLang="de-DE" sz="1400" dirty="0"/>
              <a:t>).</a:t>
            </a:r>
          </a:p>
          <a:p>
            <a:pPr marL="914400" lvl="2" indent="0">
              <a:spcBef>
                <a:spcPts val="0"/>
              </a:spcBef>
              <a:spcAft>
                <a:spcPts val="200"/>
              </a:spcAft>
              <a:buNone/>
            </a:pPr>
            <a:endParaRPr lang="en-GB" altLang="de-DE" sz="1400" dirty="0"/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zh-CN" sz="1400" dirty="0">
                <a:solidFill>
                  <a:prstClr val="black"/>
                </a:solidFill>
                <a:sym typeface="+mn-ea"/>
              </a:rPr>
              <a:t>Depending on the LS response, there may be dependencies on the RAN</a:t>
            </a: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. </a:t>
            </a: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de-DE" altLang="ko-KR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ko-KR" sz="1400" dirty="0"/>
              <a:t>None. </a:t>
            </a:r>
            <a:endParaRPr lang="de-DE" altLang="ko-KR" sz="140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de-DE" altLang="ko-KR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GB" altLang="ko-KR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Maintenance work and alignment based on work progressed in other working groups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A74CC0A5-D8BA-12C6-D778-66C2A7B103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0738023"/>
              </p:ext>
            </p:extLst>
          </p:nvPr>
        </p:nvGraphicFramePr>
        <p:xfrm>
          <a:off x="159283" y="1109663"/>
          <a:ext cx="8194071" cy="83464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45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94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68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6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50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6376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681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16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1020002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System aspects of 5G NR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FS_5G_Femto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09/09/2024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505781107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1040028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System aspects of 5G NR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5G_Femto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1327857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FC68D8-C7D8-0C84-B906-092C2CF90D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227D84-9B2B-EE6F-FC10-08298B62DC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5G_Femto Status at SA#110</a:t>
            </a:r>
            <a:endParaRPr lang="en-US" dirty="0"/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AFB1F1D7-CBEF-6EBF-5C6A-674596307D1C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340035" y="2337757"/>
            <a:ext cx="8484788" cy="412342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SA#109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de-DE" sz="1400" dirty="0"/>
              <a:t>The LS In (</a:t>
            </a:r>
            <a:r>
              <a:rPr lang="en-GB" altLang="de-DE" sz="1400" dirty="0">
                <a:hlinkClick r:id="rId3"/>
              </a:rPr>
              <a:t>S2-2508193</a:t>
            </a:r>
            <a:r>
              <a:rPr lang="en-GB" altLang="de-DE" sz="1400" dirty="0"/>
              <a:t>) on “LS from SA WG3: LS on security verification related to NR </a:t>
            </a:r>
            <a:r>
              <a:rPr lang="en-GB" altLang="de-DE" sz="1400" dirty="0" err="1"/>
              <a:t>Femto</a:t>
            </a:r>
            <a:r>
              <a:rPr lang="en-GB" altLang="de-DE" sz="1400" dirty="0"/>
              <a:t> nodes” was received for information. This incoming LS was noted, as it did not require any specific action.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de-DE" sz="1400" dirty="0"/>
              <a:t>Two CRs (for TS 23.501 and TS 23.502) on clarification on N2 handover to an NR </a:t>
            </a:r>
            <a:r>
              <a:rPr lang="en-GB" altLang="de-DE" sz="1400" dirty="0" err="1"/>
              <a:t>Femto</a:t>
            </a:r>
            <a:r>
              <a:rPr lang="en-GB" altLang="de-DE" sz="1400" dirty="0"/>
              <a:t> node connected to NR </a:t>
            </a:r>
            <a:r>
              <a:rPr lang="en-GB" altLang="de-DE" sz="1400" dirty="0" err="1"/>
              <a:t>Femto</a:t>
            </a:r>
            <a:r>
              <a:rPr lang="en-GB" altLang="de-DE" sz="1400" dirty="0"/>
              <a:t> GW were approved.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de-DE" sz="1400" dirty="0"/>
              <a:t>One CR for TS 23.501 on clarifying that the security aspects of NR </a:t>
            </a:r>
            <a:r>
              <a:rPr lang="en-GB" altLang="de-DE" sz="1400" dirty="0" err="1"/>
              <a:t>Femto</a:t>
            </a:r>
            <a:r>
              <a:rPr lang="en-GB" altLang="de-DE" sz="1400" dirty="0"/>
              <a:t> are specified in TS 33.545 was approved.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endParaRPr lang="en-GB" altLang="de-DE" sz="1400" dirty="0"/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zh-CN" sz="1400" dirty="0">
                <a:solidFill>
                  <a:prstClr val="black"/>
                </a:solidFill>
                <a:sym typeface="+mn-ea"/>
              </a:rPr>
              <a:t>None</a:t>
            </a: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. </a:t>
            </a: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de-DE" altLang="ko-KR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ko-KR" sz="1400" dirty="0"/>
              <a:t>None. </a:t>
            </a:r>
            <a:endParaRPr lang="de-DE" altLang="ko-KR" sz="140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de-DE" altLang="ko-KR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GB" altLang="ko-KR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Maintenance work.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FADAEB71-6A87-25A3-56BC-72A0F8DB1DE9}"/>
              </a:ext>
            </a:extLst>
          </p:cNvPr>
          <p:cNvGraphicFramePr>
            <a:graphicFrameLocks noGrp="1"/>
          </p:cNvGraphicFramePr>
          <p:nvPr/>
        </p:nvGraphicFramePr>
        <p:xfrm>
          <a:off x="159283" y="1109663"/>
          <a:ext cx="8194071" cy="83464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45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94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68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6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50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6376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681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16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1020002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System aspects of 5G NR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FS_5G_Femto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09/09/2024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505781107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1040028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System aspects of 5G NR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5G_Femto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16622103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F89C19-0191-1CE7-E572-D765FC8159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2D2905-85E4-8957-504D-ADAAB3263E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5G_Femto Status after SA2#171</a:t>
            </a:r>
            <a:endParaRPr lang="en-US" dirty="0"/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C098201D-E224-2CF5-4951-D73DAA398642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340035" y="2329132"/>
            <a:ext cx="8433029" cy="4019910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at SA2#172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de-DE" sz="1400" dirty="0"/>
              <a:t>No submitted CRs.</a:t>
            </a:r>
            <a:endParaRPr lang="en-US" altLang="de-DE" sz="1400" dirty="0"/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endParaRPr lang="en-US" altLang="ko-KR" sz="16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zh-CN" sz="1400" dirty="0">
                <a:solidFill>
                  <a:prstClr val="black"/>
                </a:solidFill>
                <a:sym typeface="+mn-ea"/>
              </a:rPr>
              <a:t>None</a:t>
            </a: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. </a:t>
            </a: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de-DE" altLang="ko-KR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ko-KR" sz="1400" dirty="0"/>
              <a:t>None. </a:t>
            </a:r>
            <a:endParaRPr lang="de-DE" altLang="ko-KR" sz="140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de-DE" altLang="ko-KR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GB" altLang="ko-KR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Maintenance work</a:t>
            </a:r>
            <a:r>
              <a:rPr lang="en-US" altLang="ko-KR" sz="1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GB" altLang="ko-KR" sz="1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46E83C31-2A2F-F663-47FD-AFE66D29671B}"/>
              </a:ext>
            </a:extLst>
          </p:cNvPr>
          <p:cNvGraphicFramePr>
            <a:graphicFrameLocks noGrp="1"/>
          </p:cNvGraphicFramePr>
          <p:nvPr/>
        </p:nvGraphicFramePr>
        <p:xfrm>
          <a:off x="159283" y="1109663"/>
          <a:ext cx="8194071" cy="83464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45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94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68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6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50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6376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681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16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1020002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System aspects of 5G NR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FS_5G_Femto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09/09/2024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505781107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1040028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System aspects of 5G NR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5G_Femto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4482662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95032" y="2194370"/>
            <a:ext cx="5566488" cy="257293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BACKUP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656168095"/>
      </p:ext>
    </p:extLst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A5AEA1-CCBB-126F-37AB-C8BE2784BA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1CD261-FF34-CD42-B149-195DC66E52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5G_Femto Status at SA#109</a:t>
            </a:r>
            <a:endParaRPr lang="en-US" dirty="0"/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4700941E-C941-30C0-44A7-DAFD27647CE1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340035" y="2337757"/>
            <a:ext cx="8484788" cy="412342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SA#108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de-DE" sz="1400" dirty="0"/>
              <a:t>The LS In (</a:t>
            </a:r>
            <a:r>
              <a:rPr lang="en-GB" altLang="de-DE" sz="1400" dirty="0">
                <a:hlinkClick r:id="rId3"/>
              </a:rPr>
              <a:t>S2-2506148</a:t>
            </a:r>
            <a:r>
              <a:rPr lang="en-GB" altLang="de-DE" sz="1400" dirty="0"/>
              <a:t>) on “LS from RAN WG3: Reply LS on security verification related to NR </a:t>
            </a:r>
            <a:r>
              <a:rPr lang="en-GB" altLang="de-DE" sz="1400" dirty="0" err="1"/>
              <a:t>Femto</a:t>
            </a:r>
            <a:r>
              <a:rPr lang="en-GB" altLang="de-DE" sz="1400" dirty="0"/>
              <a:t> nodes” was received for information. This </a:t>
            </a:r>
            <a:r>
              <a:rPr lang="en-GB" altLang="de-DE" sz="1400"/>
              <a:t>incoming LS was </a:t>
            </a:r>
            <a:r>
              <a:rPr lang="en-GB" altLang="de-DE" sz="1400" dirty="0"/>
              <a:t>noted, as it did not require any specific action.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endParaRPr lang="en-GB" altLang="de-DE" sz="1400" dirty="0"/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zh-CN" sz="1400" dirty="0">
                <a:solidFill>
                  <a:prstClr val="black"/>
                </a:solidFill>
                <a:sym typeface="+mn-ea"/>
              </a:rPr>
              <a:t>None</a:t>
            </a: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. </a:t>
            </a: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de-DE" altLang="ko-KR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ko-KR" sz="1400" dirty="0"/>
              <a:t>None. </a:t>
            </a:r>
            <a:endParaRPr lang="de-DE" altLang="ko-KR" sz="140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de-DE" altLang="ko-KR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GB" altLang="ko-KR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Maintenance work and alignment based on work progressed in other working groups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40A66BAA-875F-CF60-B8A5-2029CDBCF477}"/>
              </a:ext>
            </a:extLst>
          </p:cNvPr>
          <p:cNvGraphicFramePr>
            <a:graphicFrameLocks noGrp="1"/>
          </p:cNvGraphicFramePr>
          <p:nvPr/>
        </p:nvGraphicFramePr>
        <p:xfrm>
          <a:off x="159283" y="1109663"/>
          <a:ext cx="8194071" cy="83464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45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94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68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6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50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6376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681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16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1020002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System aspects of 5G NR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FS_5G_Femto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09/09/2024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505781107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1040028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System aspects of 5G NR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5G_Femto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64499725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5D5753-F853-FB7C-3298-FB1F0419A1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1E01A4-E48A-CF3F-C827-EB7C0010C3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5G_Femto Status after SA2#170</a:t>
            </a:r>
            <a:endParaRPr lang="en-US" dirty="0"/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96D146C7-FBCC-2D16-F5F0-29343243788C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340035" y="2329132"/>
            <a:ext cx="8433029" cy="4019910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at SA2#170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de-DE" sz="1400" dirty="0"/>
              <a:t>The LS In (</a:t>
            </a:r>
            <a:r>
              <a:rPr lang="en-GB" altLang="de-DE" sz="1400" dirty="0">
                <a:hlinkClick r:id="rId3"/>
              </a:rPr>
              <a:t>S2-2506148</a:t>
            </a:r>
            <a:r>
              <a:rPr lang="en-GB" altLang="de-DE" sz="1400" dirty="0"/>
              <a:t>) on “LS from RAN WG3: Reply LS on security verification related to NR </a:t>
            </a:r>
            <a:r>
              <a:rPr lang="en-GB" altLang="de-DE" sz="1400" dirty="0" err="1"/>
              <a:t>Femto</a:t>
            </a:r>
            <a:r>
              <a:rPr lang="en-GB" altLang="de-DE" sz="1400" dirty="0"/>
              <a:t> nodes” was received for information. This incoming LS was noted, as it did not require any specific action.</a:t>
            </a:r>
            <a:endParaRPr lang="en-US" altLang="de-DE" sz="1400" dirty="0"/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endParaRPr lang="en-US" altLang="ko-KR" sz="16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zh-CN" sz="1400" dirty="0">
                <a:solidFill>
                  <a:prstClr val="black"/>
                </a:solidFill>
                <a:sym typeface="+mn-ea"/>
              </a:rPr>
              <a:t>None</a:t>
            </a: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. </a:t>
            </a: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de-DE" altLang="ko-KR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ko-KR" sz="1400" dirty="0"/>
              <a:t>None. </a:t>
            </a:r>
            <a:endParaRPr lang="de-DE" altLang="ko-KR" sz="140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de-DE" altLang="ko-KR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GB" altLang="ko-KR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Maintenance work and alignment based on work progressed in other working groups</a:t>
            </a:r>
            <a:r>
              <a:rPr lang="en-US" altLang="ko-KR" sz="1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GB" altLang="ko-KR" sz="1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7F91A330-B083-A2CA-138F-B1C768A6B1E8}"/>
              </a:ext>
            </a:extLst>
          </p:cNvPr>
          <p:cNvGraphicFramePr>
            <a:graphicFrameLocks noGrp="1"/>
          </p:cNvGraphicFramePr>
          <p:nvPr/>
        </p:nvGraphicFramePr>
        <p:xfrm>
          <a:off x="159283" y="1109663"/>
          <a:ext cx="8194071" cy="83464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45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94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68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6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50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6376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681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16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1020002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System aspects of 5G NR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FS_5G_Femto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09/09/2024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505781107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1040028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System aspects of 5G NR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5G_Femto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20366726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052674-ED64-479A-BAC8-10A135B15C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6B8620-3E9F-1DE7-C8FF-C76919B29D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5G_Femto Status at SA#108</a:t>
            </a:r>
            <a:endParaRPr lang="en-US" dirty="0"/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99970423-162D-2E53-B687-8C7F75D9ED50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340035" y="2337757"/>
            <a:ext cx="8484788" cy="412342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SA#107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de-DE" sz="1400" dirty="0"/>
              <a:t>Continue of maintenance work from SA2#107</a:t>
            </a:r>
            <a:endParaRPr lang="en-US" altLang="de-DE" sz="14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de-DE" sz="1400" dirty="0"/>
              <a:t>1 LS In on “LS on security verification related to NR </a:t>
            </a:r>
            <a:r>
              <a:rPr lang="en-GB" altLang="de-DE" sz="1400" dirty="0" err="1"/>
              <a:t>Femtos</a:t>
            </a:r>
            <a:r>
              <a:rPr lang="en-GB" altLang="de-DE" sz="1400" dirty="0"/>
              <a:t>” for information.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de-DE" sz="1400" dirty="0"/>
              <a:t>4 CRs are approved at SA2#168.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de-DE" sz="1400" dirty="0"/>
              <a:t>LS from RAN WG3: Reply LS on NR </a:t>
            </a:r>
            <a:r>
              <a:rPr lang="en-GB" altLang="de-DE" sz="1400" dirty="0" err="1"/>
              <a:t>Femto</a:t>
            </a:r>
            <a:r>
              <a:rPr lang="en-GB" altLang="de-DE" sz="1400" dirty="0"/>
              <a:t> node shared by PLMN and PNI-NPN</a:t>
            </a:r>
          </a:p>
          <a:p>
            <a:pPr lvl="2">
              <a:spcBef>
                <a:spcPts val="0"/>
              </a:spcBef>
              <a:spcAft>
                <a:spcPts val="200"/>
              </a:spcAft>
            </a:pPr>
            <a:r>
              <a:rPr lang="en-GB" altLang="de-DE" sz="1400" dirty="0"/>
              <a:t>1 CR is approved in relation to the RAN WG3 LS in SA2#169.</a:t>
            </a:r>
            <a:endParaRPr lang="en-US" altLang="de-DE" sz="1400" dirty="0"/>
          </a:p>
          <a:p>
            <a:pPr marL="914400" lvl="2" indent="0">
              <a:spcBef>
                <a:spcPts val="0"/>
              </a:spcBef>
              <a:spcAft>
                <a:spcPts val="200"/>
              </a:spcAft>
              <a:buNone/>
            </a:pPr>
            <a:endParaRPr lang="en-GB" altLang="de-DE" sz="1400" dirty="0"/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zh-CN" sz="1400" dirty="0">
                <a:solidFill>
                  <a:prstClr val="black"/>
                </a:solidFill>
                <a:sym typeface="+mn-ea"/>
              </a:rPr>
              <a:t>None</a:t>
            </a: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. </a:t>
            </a: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de-DE" altLang="ko-KR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ko-KR" sz="1400" dirty="0"/>
              <a:t>None. </a:t>
            </a:r>
            <a:endParaRPr lang="de-DE" altLang="ko-KR" sz="140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de-DE" altLang="ko-KR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GB" altLang="ko-KR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Maintenance work and alignment based on work progressed in other working groups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744E5C55-D694-BFE3-F4EF-EE92A9F84E94}"/>
              </a:ext>
            </a:extLst>
          </p:cNvPr>
          <p:cNvGraphicFramePr>
            <a:graphicFrameLocks noGrp="1"/>
          </p:cNvGraphicFramePr>
          <p:nvPr/>
        </p:nvGraphicFramePr>
        <p:xfrm>
          <a:off x="159283" y="1109663"/>
          <a:ext cx="8194071" cy="83464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45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94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68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6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50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6376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681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16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1020002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System aspects of 5G NR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FS_5G_Femto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09/09/2024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505781107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1040028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System aspects of 5G NR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5G_Femto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50535809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1E314F-4206-AE11-5234-1202F2BBCB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1A8465-D397-BBD3-3A62-973C598C37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5G_Femto Status after SA2#169</a:t>
            </a:r>
            <a:endParaRPr lang="en-US" dirty="0"/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D4D1E491-B454-0D6A-552F-1ABC9C7DBCF8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340035" y="2329132"/>
            <a:ext cx="8433029" cy="4019910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SA2#168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de-DE" sz="1400" dirty="0"/>
              <a:t>Continue maintenance work at SA2#169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de-DE" sz="1400" dirty="0"/>
              <a:t>LS from RAN WG3: Reply LS on NR </a:t>
            </a:r>
            <a:r>
              <a:rPr lang="en-GB" altLang="de-DE" sz="1400" dirty="0" err="1"/>
              <a:t>Femto</a:t>
            </a:r>
            <a:r>
              <a:rPr lang="en-GB" altLang="de-DE" sz="1400" dirty="0"/>
              <a:t> node shared by PLMN and PNI-NPN</a:t>
            </a:r>
          </a:p>
          <a:p>
            <a:pPr lvl="2">
              <a:spcBef>
                <a:spcPts val="0"/>
              </a:spcBef>
              <a:spcAft>
                <a:spcPts val="200"/>
              </a:spcAft>
            </a:pPr>
            <a:r>
              <a:rPr lang="en-GB" altLang="de-DE" sz="1400" dirty="0"/>
              <a:t>1 CR is approved in relation to RAN WG3 LS.</a:t>
            </a:r>
            <a:endParaRPr lang="en-US" altLang="de-DE" sz="1400" dirty="0"/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endParaRPr lang="en-US" altLang="ko-KR" sz="16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zh-CN" sz="1400" dirty="0">
                <a:solidFill>
                  <a:prstClr val="black"/>
                </a:solidFill>
                <a:sym typeface="+mn-ea"/>
              </a:rPr>
              <a:t>None</a:t>
            </a: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. </a:t>
            </a: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de-DE" altLang="ko-KR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ko-KR" sz="1400" dirty="0"/>
              <a:t>None. </a:t>
            </a:r>
            <a:endParaRPr lang="de-DE" altLang="ko-KR" sz="140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de-DE" altLang="ko-KR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GB" altLang="ko-KR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Maintenance work and alignment based on work progressed in other working groups</a:t>
            </a:r>
            <a:r>
              <a:rPr lang="en-US" altLang="ko-KR" sz="1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GB" altLang="ko-KR" sz="1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472258F2-9F6C-DBE9-7A53-AC7863E2C03E}"/>
              </a:ext>
            </a:extLst>
          </p:cNvPr>
          <p:cNvGraphicFramePr>
            <a:graphicFrameLocks noGrp="1"/>
          </p:cNvGraphicFramePr>
          <p:nvPr/>
        </p:nvGraphicFramePr>
        <p:xfrm>
          <a:off x="159283" y="1109663"/>
          <a:ext cx="8194071" cy="83464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45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94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68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6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50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6376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681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16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1020002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System aspects of 5G NR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FS_5G_Femto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09/09/2024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505781107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1040028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System aspects of 5G NR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5G_Femto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8615285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5G_Femto Status after SA2#168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340035" y="2329132"/>
            <a:ext cx="8433029" cy="4019910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SA2#168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de-DE" sz="1400" dirty="0"/>
              <a:t>Continue maintenance work at SA2#168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de-DE" sz="1400"/>
              <a:t>1 </a:t>
            </a:r>
            <a:r>
              <a:rPr lang="en-GB" altLang="de-DE" sz="1400" dirty="0"/>
              <a:t>LS In on “LS on security verification related to NR </a:t>
            </a:r>
            <a:r>
              <a:rPr lang="en-GB" altLang="de-DE" sz="1400" dirty="0" err="1"/>
              <a:t>Femtos</a:t>
            </a:r>
            <a:r>
              <a:rPr lang="en-GB" altLang="de-DE" sz="1400" dirty="0"/>
              <a:t>” for information.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de-DE" sz="1400" dirty="0"/>
              <a:t>4 CRs are approved at SA2#168</a:t>
            </a:r>
            <a:r>
              <a:rPr lang="en-US" altLang="de-DE" sz="1400" dirty="0"/>
              <a:t>.</a:t>
            </a: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endParaRPr lang="en-US" altLang="ko-KR" sz="16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zh-CN" sz="1400" dirty="0">
                <a:solidFill>
                  <a:prstClr val="black"/>
                </a:solidFill>
                <a:sym typeface="+mn-ea"/>
              </a:rPr>
              <a:t>None</a:t>
            </a: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. </a:t>
            </a: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de-DE" altLang="ko-KR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ko-KR" sz="1400" dirty="0"/>
              <a:t>None. </a:t>
            </a:r>
            <a:endParaRPr lang="de-DE" altLang="ko-KR" sz="140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de-DE" altLang="ko-KR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GB" altLang="ko-KR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Maintenance work and alignment based on work progressed in other working groups</a:t>
            </a:r>
            <a:r>
              <a:rPr lang="en-US" altLang="ko-KR" sz="1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GB" altLang="ko-KR" sz="1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A74CC0A5-D8BA-12C6-D778-66C2A7B1031B}"/>
              </a:ext>
            </a:extLst>
          </p:cNvPr>
          <p:cNvGraphicFramePr>
            <a:graphicFrameLocks noGrp="1"/>
          </p:cNvGraphicFramePr>
          <p:nvPr/>
        </p:nvGraphicFramePr>
        <p:xfrm>
          <a:off x="159283" y="1109663"/>
          <a:ext cx="8194071" cy="83464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45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94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68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6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50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6376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681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16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1020002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System aspects of 5G NR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FS_5G_Femto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09/09/2024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505781107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1040028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System aspects of 5G NR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5G_Femto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92861572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dcc30912-d230-4cc2-b11f-bb5ca2a6b6f5"/>
    <ds:schemaRef ds:uri="09cef1fd-e61b-4dbf-b745-21988b13f978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3923</TotalTime>
  <Words>1079</Words>
  <Application>Microsoft Office PowerPoint</Application>
  <PresentationFormat>On-screen Show (4:3)</PresentationFormat>
  <Paragraphs>265</Paragraphs>
  <Slides>10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Times New Roman</vt:lpstr>
      <vt:lpstr>Office Theme</vt:lpstr>
      <vt:lpstr> 5G_Femto  Status Report</vt:lpstr>
      <vt:lpstr>5G_Femto Status at SA#110</vt:lpstr>
      <vt:lpstr>5G_Femto Status after SA2#171</vt:lpstr>
      <vt:lpstr>BACKUP</vt:lpstr>
      <vt:lpstr>5G_Femto Status at SA#109</vt:lpstr>
      <vt:lpstr>5G_Femto Status after SA2#170</vt:lpstr>
      <vt:lpstr>5G_Femto Status at SA#108</vt:lpstr>
      <vt:lpstr>5G_Femto Status after SA2#169</vt:lpstr>
      <vt:lpstr>5G_Femto Status after SA2#168</vt:lpstr>
      <vt:lpstr>5G_Femto Status at SA#107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Rapporteurs1</cp:lastModifiedBy>
  <cp:revision>2214</cp:revision>
  <dcterms:created xsi:type="dcterms:W3CDTF">2008-08-30T09:32:10Z</dcterms:created>
  <dcterms:modified xsi:type="dcterms:W3CDTF">2025-11-25T10:55:40Z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</Properties>
</file>