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303" r:id="rId5"/>
    <p:sldId id="926" r:id="rId6"/>
    <p:sldId id="928" r:id="rId7"/>
    <p:sldId id="923" r:id="rId8"/>
    <p:sldId id="929" r:id="rId9"/>
    <p:sldId id="927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9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99FF"/>
    <a:srgbClr val="5C88D0"/>
    <a:srgbClr val="FF33CC"/>
    <a:srgbClr val="FF6699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 showGuides="1">
      <p:cViewPr varScale="1">
        <p:scale>
          <a:sx n="80" d="100"/>
          <a:sy n="80" d="100"/>
        </p:scale>
        <p:origin x="-1842" y="-96"/>
      </p:cViewPr>
      <p:guideLst>
        <p:guide orient="horz" pos="2160"/>
        <p:guide pos="2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10/23/2025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77196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10/23/2025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637348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S2-2509625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</a:t>
            </a:r>
            <a:r>
              <a:rPr lang="en-US" sz="1200" b="1" dirty="0" smtClean="0">
                <a:latin typeface="+mj-lt"/>
              </a:rPr>
              <a:t>71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Wuhan, China, October 13 – 17, 2025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</a:t>
            </a:r>
            <a:r>
              <a:rPr lang="en-US" sz="1200" dirty="0" smtClean="0">
                <a:solidFill>
                  <a:schemeClr val="bg1"/>
                </a:solidFill>
              </a:rPr>
              <a:t>71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US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 Wuhan, China, October 13 – 17, 2025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 smtClean="0"/>
              <a:t>FS_</a:t>
            </a:r>
            <a:r>
              <a:rPr lang="en-GB" dirty="0" smtClean="0"/>
              <a:t>5GSAT_Ph4_</a:t>
            </a:r>
            <a:r>
              <a:rPr lang="en-GB" altLang="zh-CN" dirty="0" smtClean="0"/>
              <a:t>ARC</a:t>
            </a:r>
            <a:r>
              <a:rPr lang="en-GB" dirty="0" smtClean="0"/>
              <a:t> </a:t>
            </a:r>
            <a:r>
              <a:rPr lang="en-GB" dirty="0"/>
              <a:t>Status Report</a:t>
            </a:r>
            <a:br>
              <a:rPr lang="en-GB" dirty="0"/>
            </a:b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integration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of satellite components in the 5G architecture Phase 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Relja </a:t>
            </a:r>
            <a:r>
              <a:rPr lang="en-US" altLang="en-US" sz="2000" dirty="0" err="1">
                <a:latin typeface="Arial" panose="020B0604020202020204" pitchFamily="34" charset="0"/>
              </a:rPr>
              <a:t>Djapic</a:t>
            </a:r>
            <a:r>
              <a:rPr lang="en-US" altLang="en-US" sz="2000" dirty="0">
                <a:latin typeface="Arial" panose="020B0604020202020204" pitchFamily="34" charset="0"/>
              </a:rPr>
              <a:t> (TNO)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</a:t>
            </a:r>
            <a:r>
              <a:rPr lang="en-US" altLang="de-DE" sz="2800" b="1" kern="0" dirty="0"/>
              <a:t> status after </a:t>
            </a:r>
            <a:r>
              <a:rPr lang="en-US" altLang="de-DE" sz="2800" b="1" kern="0" dirty="0" smtClean="0"/>
              <a:t>SA#109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8" y="2478704"/>
            <a:ext cx="8554481" cy="37935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800" b="1" kern="0" dirty="0">
                <a:solidFill>
                  <a:prstClr val="black"/>
                </a:solidFill>
              </a:rPr>
              <a:t>since 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SA#10</a:t>
            </a:r>
            <a:r>
              <a:rPr lang="en-US" altLang="de-DE" sz="1800" b="1" kern="0" dirty="0" smtClean="0">
                <a:solidFill>
                  <a:prstClr val="black"/>
                </a:solidFill>
              </a:rPr>
              <a:t>9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 </a:t>
            </a:r>
            <a:endParaRPr lang="de-DE" altLang="de-DE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  <a:sym typeface="+mn-ea"/>
              </a:rPr>
              <a:t>In SA2#171 meeting,  14 pCRs </a:t>
            </a:r>
            <a:r>
              <a:rPr lang="en-US" altLang="de-DE" sz="1400" kern="0" dirty="0" smtClean="0">
                <a:solidFill>
                  <a:prstClr val="black"/>
                </a:solidFill>
                <a:sym typeface="+mn-ea"/>
              </a:rPr>
              <a:t>are approved, 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8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for KI#1 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Support of IMS voice call over NB-IoT NTN via GEO satellite connecting to EPC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 are approved, including 7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for new/update solutions and 1 pCR for Interim Agreement; 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 algn="l">
              <a:spcBef>
                <a:spcPts val="0"/>
              </a:spcBef>
              <a:spcAft>
                <a:spcPts val="600"/>
              </a:spcAft>
              <a:buSzTx/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5 pCRs for KI#3 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Support of IMS emergency call over NB-IoT NTN via GEO satellite connecting to EPC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 are approved;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 algn="l">
              <a:spcBef>
                <a:spcPts val="0"/>
              </a:spcBef>
              <a:spcAft>
                <a:spcPts val="600"/>
              </a:spcAft>
              <a:buSzTx/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1 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for KI#4 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Location service for IMS emergency call and regulatory services over NB-IoT NTN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is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approved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.</a:t>
            </a:r>
            <a:endParaRPr lang="en-US" altLang="de-DE" sz="1050" kern="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8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8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</a:rPr>
              <a:t>Yes,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400" kern="0" dirty="0">
                <a:solidFill>
                  <a:prstClr val="black"/>
                </a:solidFill>
              </a:rPr>
              <a:t>RAN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impact, KI#2 may have dependency on RAN conclusion.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8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None</a:t>
            </a:r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151120"/>
              </p:ext>
            </p:extLst>
          </p:nvPr>
        </p:nvGraphicFramePr>
        <p:xfrm>
          <a:off x="271883" y="1485315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60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80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en-GB" altLang="zh-CN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</a:t>
            </a:r>
            <a:r>
              <a:rPr lang="en-US" altLang="de-DE" sz="2800" b="1" kern="0" dirty="0"/>
              <a:t> status after </a:t>
            </a:r>
            <a:r>
              <a:rPr lang="en-US" altLang="de-DE" sz="2800" b="1" kern="0" dirty="0" smtClean="0"/>
              <a:t>SA#109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362771" y="1526519"/>
            <a:ext cx="8554481" cy="37935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Next Step</a:t>
            </a:r>
            <a:r>
              <a:rPr lang="en-US" altLang="zh-CN" sz="1800" b="1" kern="0" dirty="0" smtClean="0">
                <a:solidFill>
                  <a:prstClr val="black"/>
                </a:solidFill>
              </a:rPr>
              <a:t>s (for SA2#172)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Continue solution updates, </a:t>
            </a:r>
            <a:r>
              <a:rPr lang="en-US" altLang="zh-CN" sz="1400" kern="0" dirty="0" smtClean="0"/>
              <a:t>prioritizing </a:t>
            </a:r>
            <a:r>
              <a:rPr lang="en-US" altLang="zh-CN" sz="1400" kern="0" dirty="0"/>
              <a:t>solutions for KI-1 and KI-2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If one TU is allocated at SA2-172: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Prepare TR 23.700-19 to be submitted for information at </a:t>
            </a:r>
            <a:r>
              <a:rPr lang="en-US" altLang="zh-CN" sz="1200" kern="0" dirty="0" smtClean="0"/>
              <a:t>SA-110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Propose to extend the study to SA2-173 (26Q1)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If two TUs are allocated at SA2-172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Work on conclusions for TR 23.700-19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Prepare TR 23.700-19 to be submitted for information </a:t>
            </a:r>
            <a:r>
              <a:rPr lang="en-US" altLang="zh-CN" sz="1200" kern="0" dirty="0" smtClean="0"/>
              <a:t>or approval </a:t>
            </a:r>
            <a:r>
              <a:rPr lang="en-US" altLang="zh-CN" sz="1200" kern="0" dirty="0"/>
              <a:t>at </a:t>
            </a:r>
            <a:r>
              <a:rPr lang="en-US" altLang="zh-CN" sz="1200" kern="0" dirty="0" smtClean="0"/>
              <a:t>SA-110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Evaluate whether normative work can start at SA2-173 or postponed.</a:t>
            </a:r>
          </a:p>
        </p:txBody>
      </p:sp>
    </p:spTree>
    <p:extLst>
      <p:ext uri="{BB962C8B-B14F-4D97-AF65-F5344CB8AC3E}">
        <p14:creationId xmlns:p14="http://schemas.microsoft.com/office/powerpoint/2010/main" val="27702204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302315" y="2497341"/>
            <a:ext cx="8554481" cy="360005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</a:t>
            </a:r>
            <a:r>
              <a:rPr lang="en-US" sz="1600" b="1" kern="0" dirty="0" smtClean="0">
                <a:solidFill>
                  <a:prstClr val="black"/>
                </a:solidFill>
              </a:rPr>
              <a:t>71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8 </a:t>
            </a:r>
            <a:r>
              <a:rPr lang="en-US" altLang="de-DE" sz="1200" kern="0" dirty="0" err="1" smtClean="0">
                <a:solidFill>
                  <a:prstClr val="black"/>
                </a:solidFill>
              </a:rPr>
              <a:t>pCR</a:t>
            </a:r>
            <a:r>
              <a:rPr lang="en-US" altLang="zh-CN" sz="1200" kern="0" dirty="0" err="1" smtClean="0">
                <a:solidFill>
                  <a:prstClr val="black"/>
                </a:solidFill>
              </a:rPr>
              <a:t>s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 </a:t>
            </a:r>
            <a:r>
              <a:rPr lang="en-US" altLang="de-DE" sz="1200" kern="0" dirty="0">
                <a:solidFill>
                  <a:prstClr val="black"/>
                </a:solidFill>
              </a:rPr>
              <a:t>for KI#1 (</a:t>
            </a:r>
            <a:r>
              <a:rPr lang="en-US" altLang="zh-CN" sz="1200" kern="0" dirty="0">
                <a:solidFill>
                  <a:prstClr val="black"/>
                </a:solidFill>
              </a:rPr>
              <a:t>Support of IMS voice call over NB-IoT NTN via GEO satellite connecting to EPC</a:t>
            </a:r>
            <a:r>
              <a:rPr lang="en-US" altLang="de-DE" sz="1200" kern="0" dirty="0">
                <a:solidFill>
                  <a:prstClr val="black"/>
                </a:solidFill>
              </a:rPr>
              <a:t>) are </a:t>
            </a:r>
            <a:r>
              <a:rPr lang="en-US" altLang="de-DE" sz="1200" kern="0" dirty="0">
                <a:solidFill>
                  <a:prstClr val="black"/>
                </a:solidFill>
                <a:sym typeface="+mn-ea"/>
              </a:rPr>
              <a:t>approved, including 7 </a:t>
            </a:r>
            <a:r>
              <a:rPr lang="en-US" altLang="de-DE" sz="120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200" kern="0" dirty="0">
                <a:solidFill>
                  <a:prstClr val="black"/>
                </a:solidFill>
                <a:sym typeface="+mn-ea"/>
              </a:rPr>
              <a:t>for new/update solutions and 1 pCR for Interim Agreement</a:t>
            </a:r>
            <a:r>
              <a:rPr lang="en-US" altLang="de-DE" sz="1200" kern="0" dirty="0">
                <a:solidFill>
                  <a:prstClr val="black"/>
                </a:solidFill>
              </a:rPr>
              <a:t>; 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</a:pPr>
            <a:r>
              <a:rPr lang="en-US" altLang="de-DE" sz="1200" kern="0" dirty="0">
                <a:solidFill>
                  <a:prstClr val="black"/>
                </a:solidFill>
                <a:sym typeface="+mn-ea"/>
              </a:rPr>
              <a:t>5 pCRs for KI#3 (</a:t>
            </a: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Support of IMS emergency call over NB-IoT NTN via GEO satellite connecting to EPC</a:t>
            </a:r>
            <a:r>
              <a:rPr lang="en-US" altLang="de-DE" sz="1200" kern="0" dirty="0">
                <a:solidFill>
                  <a:prstClr val="black"/>
                </a:solidFill>
                <a:sym typeface="+mn-ea"/>
              </a:rPr>
              <a:t>) are approved;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</a:pPr>
            <a:r>
              <a:rPr lang="en-US" altLang="de-DE" sz="1200" kern="0" dirty="0">
                <a:solidFill>
                  <a:prstClr val="black"/>
                </a:solidFill>
                <a:sym typeface="+mn-ea"/>
              </a:rPr>
              <a:t>1 </a:t>
            </a:r>
            <a:r>
              <a:rPr lang="en-US" altLang="de-DE" sz="1200" kern="0" dirty="0" err="1" smtClean="0">
                <a:solidFill>
                  <a:prstClr val="black"/>
                </a:solidFill>
                <a:sym typeface="+mn-ea"/>
              </a:rPr>
              <a:t>pCR</a:t>
            </a: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200" kern="0" dirty="0">
                <a:solidFill>
                  <a:prstClr val="black"/>
                </a:solidFill>
                <a:sym typeface="+mn-ea"/>
              </a:rPr>
              <a:t>for KI#4 (</a:t>
            </a: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Location service for IMS emergency call and regulatory services over NB-IoT NTN</a:t>
            </a:r>
            <a:r>
              <a:rPr lang="en-US" altLang="de-DE" sz="1200" kern="0" dirty="0">
                <a:solidFill>
                  <a:prstClr val="black"/>
                </a:solidFill>
                <a:sym typeface="+mn-ea"/>
              </a:rPr>
              <a:t>) </a:t>
            </a: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is </a:t>
            </a: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approved</a:t>
            </a:r>
            <a:r>
              <a:rPr lang="en-US" altLang="de-DE" sz="1200" kern="0" dirty="0">
                <a:solidFill>
                  <a:prstClr val="black"/>
                </a:solidFill>
                <a:sym typeface="+mn-ea"/>
              </a:rPr>
              <a:t>.</a:t>
            </a:r>
            <a:endParaRPr lang="en-US" altLang="de-DE" sz="1200" kern="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600" b="1" dirty="0">
                <a:solidFill>
                  <a:prstClr val="black"/>
                </a:solidFill>
              </a:rPr>
              <a:t>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200" kern="0" dirty="0">
                <a:solidFill>
                  <a:prstClr val="black"/>
                </a:solidFill>
              </a:rPr>
              <a:t>RAN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impact, KI#2 may have dependency on RAN conclusion.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</a:t>
            </a:r>
            <a:r>
              <a:rPr lang="en-US" altLang="de-DE" sz="2800" b="1" kern="0" dirty="0"/>
              <a:t> status after </a:t>
            </a:r>
            <a:r>
              <a:rPr lang="en-US" altLang="de-DE" sz="2800" b="1" kern="0" dirty="0" smtClean="0"/>
              <a:t>SA2#171</a:t>
            </a:r>
            <a:endParaRPr lang="en-US" kern="0" dirty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132211"/>
              </p:ext>
            </p:extLst>
          </p:nvPr>
        </p:nvGraphicFramePr>
        <p:xfrm>
          <a:off x="271883" y="1485315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6</a:t>
                      </a:r>
                      <a:r>
                        <a:rPr lang="en-GB" sz="1000" dirty="0" smtClean="0"/>
                        <a:t>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80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302315" y="1484700"/>
            <a:ext cx="8554481" cy="360005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>
                <a:solidFill>
                  <a:prstClr val="black"/>
                </a:solidFill>
              </a:rPr>
              <a:t>Next Step</a:t>
            </a:r>
            <a:r>
              <a:rPr lang="en-US" altLang="zh-CN" sz="1800" b="1" kern="0" dirty="0">
                <a:solidFill>
                  <a:prstClr val="black"/>
                </a:solidFill>
              </a:rPr>
              <a:t>s (for SA2#172)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Continue solution updates, </a:t>
            </a:r>
            <a:r>
              <a:rPr lang="en-US" altLang="zh-CN" sz="1400" kern="0" dirty="0" smtClean="0"/>
              <a:t>prioritizing </a:t>
            </a:r>
            <a:r>
              <a:rPr lang="en-US" altLang="zh-CN" sz="1400" kern="0" dirty="0"/>
              <a:t>solutions for KI-1 and KI-2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If one TU is allocated at SA2-172: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Prepare TR 23.700-19 to be submitted for information at </a:t>
            </a:r>
            <a:r>
              <a:rPr lang="en-US" altLang="zh-CN" sz="1200" kern="0" dirty="0" smtClean="0"/>
              <a:t>SA-110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Propose to extend the study to SA2-173 (26Q1)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If two TUs are allocated at SA2-172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Work on conclusions for TR 23.700-19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Prepare TR 23.700-19 to be submitted for information </a:t>
            </a:r>
            <a:r>
              <a:rPr lang="en-US" altLang="zh-CN" sz="1200" kern="0" dirty="0" smtClean="0"/>
              <a:t>or approval </a:t>
            </a:r>
            <a:r>
              <a:rPr lang="en-US" altLang="zh-CN" sz="1200" kern="0" dirty="0"/>
              <a:t>at </a:t>
            </a:r>
            <a:r>
              <a:rPr lang="en-US" altLang="zh-CN" sz="1200" kern="0" dirty="0" smtClean="0"/>
              <a:t>SA-110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Evaluate whether normative work can start at SA2-173 or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</a:t>
            </a:r>
            <a:r>
              <a:rPr lang="en-US" altLang="de-DE" sz="2800" b="1" kern="0" dirty="0"/>
              <a:t> status after </a:t>
            </a:r>
            <a:r>
              <a:rPr lang="en-US" altLang="de-DE" sz="2800" b="1" kern="0" dirty="0" smtClean="0"/>
              <a:t>SA2#171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387794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 smtClean="0"/>
              <a:t>FS_</a:t>
            </a:r>
            <a:r>
              <a:rPr lang="en-US" altLang="de-DE" sz="2800" b="1" kern="0" dirty="0" smtClean="0"/>
              <a:t>5GSAT_Ph4_ARCH </a:t>
            </a:r>
            <a:r>
              <a:rPr lang="en-US" altLang="de-DE" sz="2800" b="1" kern="0" dirty="0"/>
              <a:t>status after </a:t>
            </a:r>
            <a:r>
              <a:rPr lang="en-US" altLang="de-DE" sz="2800" b="1" kern="0" dirty="0" smtClean="0"/>
              <a:t>SA2#171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422359" y="1067390"/>
            <a:ext cx="8554481" cy="32564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74590891"/>
              </p:ext>
            </p:extLst>
          </p:nvPr>
        </p:nvGraphicFramePr>
        <p:xfrm>
          <a:off x="422359" y="1423511"/>
          <a:ext cx="8630201" cy="4577214"/>
        </p:xfrm>
        <a:graphic>
          <a:graphicData uri="http://schemas.openxmlformats.org/drawingml/2006/table">
            <a:tbl>
              <a:tblPr firstRow="1" bandRow="1"/>
              <a:tblGrid>
                <a:gridCol w="1113022"/>
                <a:gridCol w="1025503"/>
                <a:gridCol w="1208405"/>
                <a:gridCol w="1016370"/>
                <a:gridCol w="4266901"/>
              </a:tblGrid>
              <a:tr h="25746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Meeting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Date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Planned TU’s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Actual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Action plan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SA2#168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Apr.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1</a:t>
                      </a: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 TU for TR scope, TR skeleton, Assumption, KI definition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Start solution discussion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SA2#169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chance for KI update,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continue solution discussion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KI#5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583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SA2#170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sz="1100" kern="12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1.5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continue solution discussion</a:t>
                      </a:r>
                      <a:endParaRPr lang="zh-CN" sz="1100" strike="sngStrike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377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SA2#171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Qct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meeting for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new solution (solutions for KI#3 and 4 focusing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 on general aspects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will be prioritized)</a:t>
                      </a: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olution evaluation and try to conclude topics with common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understanding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200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SA2#172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Nov.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Last meeting for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solution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update</a:t>
                      </a: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,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 KI#1 and 2 will be prioritized</a:t>
                      </a:r>
                      <a:endParaRPr lang="en-US" sz="1100" kern="1200" dirty="0" smtClean="0">
                        <a:solidFill>
                          <a:srgbClr val="FF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the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study as much as possible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(feedback from RAN WGs, SA4, CT1, SA3, SA1 need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to be considered) </a:t>
                      </a:r>
                      <a:r>
                        <a:rPr lang="en-US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if we can have one</a:t>
                      </a:r>
                      <a:r>
                        <a:rPr lang="en-US" sz="1100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more TU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Submit WI to SA2 </a:t>
                      </a: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for </a:t>
                      </a: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Information.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SA2#173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Feb.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Normative work starts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SA2#174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Apr.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SA2#175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SA2#176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2">
                <a:tc gridSpan="2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Total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5.5</a:t>
                      </a: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effectLst/>
                        <a:latin typeface="Times New Roman" panose="02020603050405020304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80*340"/>
  <p:tag name="TABLE_ENDDRAG_RECT" val="33*109*680*34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/>
</ds:datastoreItem>
</file>

<file path=customXml/itemProps2.xml><?xml version="1.0" encoding="utf-8"?>
<ds:datastoreItem xmlns:ds="http://schemas.openxmlformats.org/officeDocument/2006/customXml" ds:itemID="{3FB747E2-E6AD-4495-A381-6244FA11EF86}">
  <ds:schemaRefs/>
</ds:datastoreItem>
</file>

<file path=customXml/itemProps3.xml><?xml version="1.0" encoding="utf-8"?>
<ds:datastoreItem xmlns:ds="http://schemas.openxmlformats.org/officeDocument/2006/customXml" ds:itemID="{982E10A3-DB35-414F-83C1-BF5FB8647349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658</Words>
  <Application>Microsoft Office PowerPoint</Application>
  <PresentationFormat>全屏显示(4:3)</PresentationFormat>
  <Paragraphs>132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FS_5GSAT_Ph4_ARC Status Report Study on integration of satellite components in the 5G architecture Phase 4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CATT-r6</cp:lastModifiedBy>
  <cp:revision>2161</cp:revision>
  <dcterms:created xsi:type="dcterms:W3CDTF">2008-08-30T09:32:00Z</dcterms:created>
  <dcterms:modified xsi:type="dcterms:W3CDTF">2025-10-23T08:04:50Z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B80BC65892824819B425FAD1274514F4_12</vt:lpwstr>
  </property>
  <property fmtid="{D5CDD505-2E9C-101B-9397-08002B2CF9AE}" pid="21" name="KSOProductBuildVer">
    <vt:lpwstr>2052-12.1.0.23125</vt:lpwstr>
  </property>
</Properties>
</file>