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5" r:id="rId7"/>
    <p:sldId id="367" r:id="rId8"/>
    <p:sldId id="2147480993" r:id="rId9"/>
    <p:sldId id="2147480992"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8F4EE1-272F-45AF-BB28-399DEC8C1A24}" v="22" dt="2025-03-26T23:59:18.776"/>
    <p1510:client id="{3485B79E-54F0-4674-B327-2254ABDECF9E}" v="1381" dt="2025-03-25T23:10:41.081"/>
    <p1510:client id="{34966251-C791-4474-98EA-92B2EAC717B4}" v="6" dt="2025-03-26T20:56:10.118"/>
    <p1510:client id="{38C85D43-1334-443D-8233-65D90E7D2AC0}" v="170" dt="2025-03-26T04:36:18.954"/>
    <p1510:client id="{89AF3064-8C3E-C596-0F5D-CB2514F408A7}" v="23" dt="2025-03-26T21:22:14.557"/>
    <p1510:client id="{8E5F8CDA-E81E-4E70-BCF4-BC7E59867AC0}" v="54" dt="2025-03-26T21:00:05.469"/>
    <p1510:client id="{A3C32901-A791-581A-2584-E7DE21024C2E}" v="22" dt="2025-03-26T19:22:20.949"/>
    <p1510:client id="{D1D45F19-3698-4251-9DEB-E03E5FA6D63D}" v="256" dt="2025-03-26T02:25:53.1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5E8E9-AE5B-0805-FB18-3C3F3B23AF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59A8C4-0F41-0101-8E98-4195CD9FF5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5B9702-074F-EE33-C3C0-A8A2A8C237E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54738A4-27BA-72C5-E60F-0F35C6FF291F}"/>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970190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EFD7B-C6B8-7846-0C7D-CE11B934AD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E96C54-B0B5-9E6A-D46C-9A65C8553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A66BFD-2745-6B2E-8F99-3EAC9A080A6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E5AF5E5-99E4-3FA7-50A2-77C2619F9BB3}"/>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610246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a:latin typeface="Arial "/>
              </a:rPr>
              <a:t>3GPP TSG-WG2 Meeting #168	</a:t>
            </a:r>
          </a:p>
          <a:p>
            <a:pPr eaLnBrk="1" hangingPunct="1">
              <a:defRPr/>
            </a:pPr>
            <a:r>
              <a:rPr lang="en-GB" altLang="en-US" sz="1400" b="1">
                <a:latin typeface="Arial "/>
              </a:rPr>
              <a:t>Goteborg , SE, Apr 07 – 11, 2025</a:t>
            </a:r>
          </a:p>
          <a:p>
            <a:pPr eaLnBrk="1" hangingPunct="1">
              <a:defRPr/>
            </a:pPr>
            <a:endParaRPr lang="sv-SE" altLang="en-US" sz="1400" b="1">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S2-2502896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853513" y="2206324"/>
            <a:ext cx="8840102" cy="2445351"/>
          </a:xfrm>
        </p:spPr>
        <p:txBody>
          <a:bodyPr/>
          <a:lstStyle/>
          <a:p>
            <a:pPr algn="ctr" eaLnBrk="1" hangingPunct="1"/>
            <a:r>
              <a:rPr lang="en-GB" altLang="en-US"/>
              <a:t>Intel views on SA2 6G Study Scope and Organization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942703"/>
            <a:ext cx="7886700" cy="1146947"/>
          </a:xfrm>
        </p:spPr>
        <p:txBody>
          <a:bodyPr/>
          <a:lstStyle/>
          <a:p>
            <a:pPr marL="0" indent="0" algn="ctr" eaLnBrk="1" hangingPunct="1">
              <a:buFontTx/>
              <a:buNone/>
            </a:pPr>
            <a:r>
              <a:rPr lang="en-GB" altLang="en-US"/>
              <a:t>Intel</a:t>
            </a:r>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Introduction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buFont typeface="Arial" panose="020B0604020202020204" pitchFamily="34" charset="0"/>
              <a:buChar char="•"/>
            </a:pPr>
            <a:r>
              <a:rPr lang="en-US" altLang="en-US"/>
              <a:t>Intel priority is listed on slide #3 - #5 (no specific priority order)</a:t>
            </a:r>
            <a:endParaRPr lang="en-US" altLang="en-US">
              <a:ea typeface="Calibri"/>
              <a:cs typeface="Calibri"/>
            </a:endParaRPr>
          </a:p>
          <a:p>
            <a:pPr>
              <a:buFont typeface="Arial" panose="020B0604020202020204" pitchFamily="34" charset="0"/>
              <a:buChar char="•"/>
            </a:pPr>
            <a:r>
              <a:rPr lang="en-US" altLang="en-US"/>
              <a:t>Beside these we also expect general aspects such as 6G architectural assumption/principle, architectural options, 5G to 6G Migration, Interworking aspects, 6G Day-1 services (voice, SMS, etc.) will be part of 6G Study. </a:t>
            </a:r>
            <a:endParaRPr lang="en-US" altLang="en-US">
              <a:ea typeface="Calibri"/>
              <a:cs typeface="Calibri"/>
            </a:endParaRPr>
          </a:p>
          <a:p>
            <a:pPr>
              <a:buFont typeface="Arial" panose="020B0604020202020204" pitchFamily="34" charset="0"/>
              <a:buChar char="•"/>
            </a:pPr>
            <a:r>
              <a:rPr lang="en-US" altLang="en-US"/>
              <a:t>We propose 6G SID organization in Slide#6</a:t>
            </a:r>
            <a:endParaRPr lang="en-US" altLang="en-US">
              <a:ea typeface="Calibri"/>
              <a:cs typeface="Calibri"/>
            </a:endParaRPr>
          </a:p>
          <a:p>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4000"/>
              <a:t>Areas for SA2 6G SID Scope/Objectives </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548922726"/>
              </p:ext>
            </p:extLst>
          </p:nvPr>
        </p:nvGraphicFramePr>
        <p:xfrm>
          <a:off x="107365" y="1817492"/>
          <a:ext cx="11647874" cy="4572000"/>
        </p:xfrm>
        <a:graphic>
          <a:graphicData uri="http://schemas.openxmlformats.org/drawingml/2006/table">
            <a:tbl>
              <a:tblPr firstRow="1" bandRow="1">
                <a:tableStyleId>{5C22544A-7EE6-4342-B048-85BDC9FD1C3A}</a:tableStyleId>
              </a:tblPr>
              <a:tblGrid>
                <a:gridCol w="544830">
                  <a:extLst>
                    <a:ext uri="{9D8B030D-6E8A-4147-A177-3AD203B41FA5}">
                      <a16:colId xmlns:a16="http://schemas.microsoft.com/office/drawing/2014/main" val="2236238882"/>
                    </a:ext>
                  </a:extLst>
                </a:gridCol>
                <a:gridCol w="1625849">
                  <a:extLst>
                    <a:ext uri="{9D8B030D-6E8A-4147-A177-3AD203B41FA5}">
                      <a16:colId xmlns:a16="http://schemas.microsoft.com/office/drawing/2014/main" val="562605877"/>
                    </a:ext>
                  </a:extLst>
                </a:gridCol>
                <a:gridCol w="5142939">
                  <a:extLst>
                    <a:ext uri="{9D8B030D-6E8A-4147-A177-3AD203B41FA5}">
                      <a16:colId xmlns:a16="http://schemas.microsoft.com/office/drawing/2014/main" val="824553124"/>
                    </a:ext>
                  </a:extLst>
                </a:gridCol>
                <a:gridCol w="2792079">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408209">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408209">
                <a:tc>
                  <a:txBody>
                    <a:bodyPr/>
                    <a:lstStyle/>
                    <a:p>
                      <a:r>
                        <a:rPr lang="en-US" sz="1100"/>
                        <a:t>1</a:t>
                      </a:r>
                    </a:p>
                  </a:txBody>
                  <a:tcPr/>
                </a:tc>
                <a:tc>
                  <a:txBody>
                    <a:bodyPr/>
                    <a:lstStyle/>
                    <a:p>
                      <a:r>
                        <a:rPr lang="en-US" sz="1100"/>
                        <a:t>SBI Enhancements related </a:t>
                      </a:r>
                    </a:p>
                  </a:txBody>
                  <a:tcPr/>
                </a:tc>
                <a:tc>
                  <a:txBody>
                    <a:bodyPr/>
                    <a:lstStyle/>
                    <a:p>
                      <a:pPr marL="171450" indent="-171450">
                        <a:buFont typeface="Arial" panose="020B0604020202020204" pitchFamily="34" charset="0"/>
                        <a:buChar char="•"/>
                      </a:pPr>
                      <a:r>
                        <a:rPr lang="en-US" sz="1100" kern="1200">
                          <a:solidFill>
                            <a:schemeClr val="dk1"/>
                          </a:solidFill>
                          <a:latin typeface="+mn-lt"/>
                          <a:ea typeface="+mn-ea"/>
                          <a:cs typeface="+mn-cs"/>
                        </a:rPr>
                        <a:t>Evolve 6G RAN CP to core network interface (“N2”) to SBI</a:t>
                      </a:r>
                    </a:p>
                    <a:p>
                      <a:pPr marL="171450" indent="-171450">
                        <a:buFont typeface="Arial" panose="020B0604020202020204" pitchFamily="34" charset="0"/>
                        <a:buChar char="•"/>
                      </a:pPr>
                      <a:r>
                        <a:rPr lang="en-US" sz="1100" kern="1200">
                          <a:solidFill>
                            <a:schemeClr val="dk1"/>
                          </a:solidFill>
                          <a:latin typeface="+mn-lt"/>
                          <a:ea typeface="+mn-ea"/>
                          <a:cs typeface="+mn-cs"/>
                        </a:rPr>
                        <a:t>Evolve 6G UPF to the core network control plane for session management (“N4”) to SBI </a:t>
                      </a:r>
                      <a:br>
                        <a:rPr lang="en-US" sz="1100" kern="1200">
                          <a:solidFill>
                            <a:srgbClr val="000000"/>
                          </a:solidFill>
                          <a:latin typeface="+mn-lt"/>
                          <a:ea typeface="+mn-ea"/>
                          <a:cs typeface="+mn-cs"/>
                        </a:rPr>
                      </a:br>
                      <a:endParaRPr lang="en-US" sz="1100" kern="1200">
                        <a:solidFill>
                          <a:srgbClr val="000000"/>
                        </a:solidFill>
                        <a:latin typeface="+mn-lt"/>
                        <a:ea typeface="+mn-ea"/>
                        <a:cs typeface="+mn-cs"/>
                      </a:endParaRPr>
                    </a:p>
                  </a:txBody>
                  <a:tcPr/>
                </a:tc>
                <a:tc>
                  <a:txBody>
                    <a:bodyPr/>
                    <a:lstStyle/>
                    <a:p>
                      <a:r>
                        <a:rPr lang="en-US" sz="1000"/>
                        <a:t>In 5G, the N2 and N4 interfaces remain legacy protocols, specifically NGAP and PFCP, which limit flexibility and efficient service expansion. Evolving N2 and N4 into SBI-based interfaces will enable:</a:t>
                      </a:r>
                    </a:p>
                    <a:p>
                      <a:endParaRPr lang="en-US" sz="1000"/>
                    </a:p>
                    <a:p>
                      <a:pPr marL="228600" indent="-228600">
                        <a:buFont typeface="+mj-lt"/>
                        <a:buAutoNum type="arabicPeriod"/>
                      </a:pPr>
                      <a:r>
                        <a:rPr lang="en-US" sz="1000"/>
                        <a:t> More efficient, direct communication (e.g., RAN ↔ NWDAF, LMF) without routing through AMF or SMF.</a:t>
                      </a:r>
                    </a:p>
                    <a:p>
                      <a:pPr marL="228600" indent="-228600">
                        <a:buFont typeface="+mj-lt"/>
                        <a:buAutoNum type="arabicPeriod"/>
                      </a:pPr>
                      <a:r>
                        <a:rPr lang="en-US" sz="1000"/>
                        <a:t> Service exposure for select RAN or UPF functions (e.g., capability exchange, RIM info, configuration transfer).</a:t>
                      </a:r>
                    </a:p>
                    <a:p>
                      <a:pPr marL="228600" indent="-228600">
                        <a:buFont typeface="+mj-lt"/>
                        <a:buAutoNum type="arabicPeriod"/>
                      </a:pPr>
                      <a:r>
                        <a:rPr lang="en-US" sz="1000"/>
                        <a:t> Better support for modular, cloud-native 6G deployments and improved analytics integration (e.g., NWDAF access to UPF or RAN data).</a:t>
                      </a:r>
                      <a:endParaRPr lang="en-US" sz="1000">
                        <a:highlight>
                          <a:srgbClr val="FFFF00"/>
                        </a:highlight>
                      </a:endParaRPr>
                    </a:p>
                  </a:txBody>
                  <a:tcPr/>
                </a:tc>
                <a:tc>
                  <a:txBody>
                    <a:bodyPr/>
                    <a:lstStyle/>
                    <a:p>
                      <a:r>
                        <a:rPr lang="en-US" sz="1100"/>
                        <a:t>RAN</a:t>
                      </a:r>
                    </a:p>
                  </a:txBody>
                  <a:tcPr/>
                </a:tc>
                <a:extLst>
                  <a:ext uri="{0D108BD9-81ED-4DB2-BD59-A6C34878D82A}">
                    <a16:rowId xmlns:a16="http://schemas.microsoft.com/office/drawing/2014/main" val="1961773117"/>
                  </a:ext>
                </a:extLst>
              </a:tr>
              <a:tr h="728944">
                <a:tc>
                  <a:txBody>
                    <a:bodyPr/>
                    <a:lstStyle/>
                    <a:p>
                      <a:r>
                        <a:rPr lang="en-US" sz="1100"/>
                        <a:t>2</a:t>
                      </a:r>
                    </a:p>
                  </a:txBody>
                  <a:tcPr/>
                </a:tc>
                <a:tc>
                  <a:txBody>
                    <a:bodyPr/>
                    <a:lstStyle/>
                    <a:p>
                      <a:r>
                        <a:rPr lang="en-US" sz="1100"/>
                        <a:t>Compute and communication convergence in 6G network </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kern="1200">
                          <a:solidFill>
                            <a:schemeClr val="dk1"/>
                          </a:solidFill>
                          <a:latin typeface="+mn-lt"/>
                          <a:ea typeface="+mn-ea"/>
                          <a:cs typeface="+mn-cs"/>
                        </a:rPr>
                        <a:t>UE to Network Compute offload</a:t>
                      </a:r>
                      <a:endParaRPr lang="en-US" sz="1100"/>
                    </a:p>
                    <a:p>
                      <a:pPr marL="171450" indent="-171450">
                        <a:buFont typeface="Arial" panose="020B0604020202020204" pitchFamily="34" charset="0"/>
                        <a:buChar char="•"/>
                      </a:pPr>
                      <a:r>
                        <a:rPr lang="en-US" sz="1100" kern="1200">
                          <a:solidFill>
                            <a:schemeClr val="dk1"/>
                          </a:solidFill>
                          <a:latin typeface="+mn-lt"/>
                          <a:ea typeface="+mn-ea"/>
                          <a:cs typeface="+mn-cs"/>
                        </a:rPr>
                        <a:t>Define unified SBI-based interfaces for compute resource advertisement, discovery, orchestration, and service invocation across UE, RAN, CN, edge, and AFs.</a:t>
                      </a:r>
                    </a:p>
                    <a:p>
                      <a:pPr marL="171450" indent="-171450">
                        <a:buFont typeface="Arial" panose="020B0604020202020204" pitchFamily="34" charset="0"/>
                        <a:buChar char="•"/>
                      </a:pPr>
                      <a:r>
                        <a:rPr lang="en-US" sz="1100" kern="1200">
                          <a:solidFill>
                            <a:schemeClr val="dk1"/>
                          </a:solidFill>
                          <a:latin typeface="+mn-lt"/>
                          <a:ea typeface="+mn-ea"/>
                          <a:cs typeface="+mn-cs"/>
                        </a:rPr>
                        <a:t>Enable compute-aware session management and routing (e.g., mobility and handover with compute affinity, session continuity with compute location awareness).</a:t>
                      </a:r>
                    </a:p>
                    <a:p>
                      <a:pPr marL="171450" indent="-171450">
                        <a:buFont typeface="Arial" panose="020B0604020202020204" pitchFamily="34" charset="0"/>
                        <a:buChar char="•"/>
                      </a:pPr>
                      <a:r>
                        <a:rPr lang="en-US" sz="1100" kern="1200">
                          <a:solidFill>
                            <a:schemeClr val="dk1"/>
                          </a:solidFill>
                          <a:latin typeface="+mn-lt"/>
                          <a:ea typeface="+mn-ea"/>
                          <a:cs typeface="+mn-cs"/>
                        </a:rPr>
                        <a:t>Enable AI-driven compute workload distribution across UE, edge, and cloud</a:t>
                      </a:r>
                    </a:p>
                    <a:p>
                      <a:pPr marL="171450" indent="-171450">
                        <a:buFont typeface="Arial" panose="020B0604020202020204" pitchFamily="34" charset="0"/>
                        <a:buChar char="•"/>
                      </a:pPr>
                      <a:r>
                        <a:rPr lang="en-US" sz="1100" kern="1200">
                          <a:solidFill>
                            <a:schemeClr val="dk1"/>
                          </a:solidFill>
                          <a:latin typeface="+mn-lt"/>
                          <a:ea typeface="+mn-ea"/>
                          <a:cs typeface="+mn-cs"/>
                        </a:rPr>
                        <a:t>Enable API exposure and authorize 3</a:t>
                      </a:r>
                      <a:r>
                        <a:rPr lang="en-US" sz="1100" kern="1200" baseline="30000">
                          <a:solidFill>
                            <a:schemeClr val="dk1"/>
                          </a:solidFill>
                          <a:latin typeface="+mn-lt"/>
                          <a:ea typeface="+mn-ea"/>
                          <a:cs typeface="+mn-cs"/>
                        </a:rPr>
                        <a:t>rd</a:t>
                      </a:r>
                      <a:r>
                        <a:rPr lang="en-US" sz="1100" kern="1200">
                          <a:solidFill>
                            <a:schemeClr val="dk1"/>
                          </a:solidFill>
                          <a:latin typeface="+mn-lt"/>
                          <a:ea typeface="+mn-ea"/>
                          <a:cs typeface="+mn-cs"/>
                        </a:rPr>
                        <a:t> parties to the computation network.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a:solidFill>
                            <a:schemeClr val="dk1"/>
                          </a:solidFill>
                          <a:latin typeface="+mn-lt"/>
                          <a:ea typeface="+mn-ea"/>
                          <a:cs typeface="+mn-cs"/>
                        </a:rPr>
                        <a:t>5G-Advanced lacks integrated compute-control mechanisms across the network stack. It does not natively support in-network processing, dynamic workload migration, or compute-QoS coordination.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a:solidFill>
                            <a:schemeClr val="dk1"/>
                          </a:solidFill>
                          <a:latin typeface="+mn-lt"/>
                          <a:ea typeface="+mn-ea"/>
                          <a:cs typeface="+mn-cs"/>
                        </a:rPr>
                        <a:t>Stage 1 (TR 22.870) identifies a need for cyber-physical integration, immersive XR, and real-time AI/ML applications, all requiring joint optimization of compute and connectivity.</a:t>
                      </a:r>
                    </a:p>
                  </a:txBody>
                  <a:tcPr/>
                </a:tc>
                <a:tc>
                  <a:txBody>
                    <a:bodyPr/>
                    <a:lstStyle/>
                    <a:p>
                      <a:r>
                        <a:rPr lang="en-US" sz="1100"/>
                        <a:t>RAN – Compute-aware RAN coordination, support for low-latency compute routing</a:t>
                      </a:r>
                      <a:br>
                        <a:rPr lang="en-US" sz="1100"/>
                      </a:br>
                      <a:r>
                        <a:rPr lang="en-US" sz="1100"/>
                        <a:t>SA3: Security related aspects</a:t>
                      </a:r>
                    </a:p>
                    <a:p>
                      <a:r>
                        <a:rPr lang="en-US" sz="1100"/>
                        <a:t>SA5: M&amp;O aspects</a:t>
                      </a:r>
                    </a:p>
                    <a:p>
                      <a:endParaRPr lang="en-US" sz="1100"/>
                    </a:p>
                  </a:txBody>
                  <a:tcPr/>
                </a:tc>
                <a:extLst>
                  <a:ext uri="{0D108BD9-81ED-4DB2-BD59-A6C34878D82A}">
                    <a16:rowId xmlns:a16="http://schemas.microsoft.com/office/drawing/2014/main" val="13601571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B9626-2ABE-7FD6-18B4-C77115C1FB1A}"/>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ED0B1C9B-DBE2-3460-D2A1-F621D900D790}"/>
              </a:ext>
            </a:extLst>
          </p:cNvPr>
          <p:cNvSpPr>
            <a:spLocks noGrp="1"/>
          </p:cNvSpPr>
          <p:nvPr>
            <p:ph type="title"/>
          </p:nvPr>
        </p:nvSpPr>
        <p:spPr/>
        <p:txBody>
          <a:bodyPr/>
          <a:lstStyle/>
          <a:p>
            <a:r>
              <a:rPr lang="en-GB" altLang="en-US" sz="4400"/>
              <a:t>Areas for SA2 6G SID Scope/Objectives </a:t>
            </a:r>
            <a:endParaRPr lang="en-GB" altLang="en-US"/>
          </a:p>
        </p:txBody>
      </p:sp>
      <p:graphicFrame>
        <p:nvGraphicFramePr>
          <p:cNvPr id="2" name="Table 2">
            <a:extLst>
              <a:ext uri="{FF2B5EF4-FFF2-40B4-BE49-F238E27FC236}">
                <a16:creationId xmlns:a16="http://schemas.microsoft.com/office/drawing/2014/main" id="{5C01753E-9838-4724-DF35-2274C364F71B}"/>
              </a:ext>
            </a:extLst>
          </p:cNvPr>
          <p:cNvGraphicFramePr>
            <a:graphicFrameLocks noGrp="1"/>
          </p:cNvGraphicFramePr>
          <p:nvPr>
            <p:ph idx="1"/>
            <p:extLst>
              <p:ext uri="{D42A27DB-BD31-4B8C-83A1-F6EECF244321}">
                <p14:modId xmlns:p14="http://schemas.microsoft.com/office/powerpoint/2010/main" val="2930250499"/>
              </p:ext>
            </p:extLst>
          </p:nvPr>
        </p:nvGraphicFramePr>
        <p:xfrm>
          <a:off x="0" y="1765918"/>
          <a:ext cx="11866068" cy="496824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568272">
                  <a:extLst>
                    <a:ext uri="{9D8B030D-6E8A-4147-A177-3AD203B41FA5}">
                      <a16:colId xmlns:a16="http://schemas.microsoft.com/office/drawing/2014/main" val="562605877"/>
                    </a:ext>
                  </a:extLst>
                </a:gridCol>
                <a:gridCol w="5200516">
                  <a:extLst>
                    <a:ext uri="{9D8B030D-6E8A-4147-A177-3AD203B41FA5}">
                      <a16:colId xmlns:a16="http://schemas.microsoft.com/office/drawing/2014/main" val="824553124"/>
                    </a:ext>
                  </a:extLst>
                </a:gridCol>
                <a:gridCol w="2792079">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100"/>
                        <a:t>4</a:t>
                      </a:r>
                    </a:p>
                  </a:txBody>
                  <a:tcPr/>
                </a:tc>
                <a:tc>
                  <a:txBody>
                    <a:bodyPr/>
                    <a:lstStyle/>
                    <a:p>
                      <a:r>
                        <a:rPr lang="en-US" sz="1100"/>
                        <a:t>AI Support </a:t>
                      </a:r>
                    </a:p>
                  </a:txBody>
                  <a:tcPr/>
                </a:tc>
                <a:tc>
                  <a:txBody>
                    <a:bodyPr/>
                    <a:lstStyle/>
                    <a:p>
                      <a:r>
                        <a:rPr lang="en-US" sz="1100" b="1"/>
                        <a:t>Enabling AI agent communication</a:t>
                      </a:r>
                    </a:p>
                    <a:p>
                      <a:pPr marL="171450" indent="-171450">
                        <a:buFont typeface="Arial" panose="020B0604020202020204"/>
                        <a:buChar char="•"/>
                      </a:pPr>
                      <a:r>
                        <a:rPr lang="en-GB" sz="1100" kern="1200">
                          <a:solidFill>
                            <a:schemeClr val="dk1"/>
                          </a:solidFill>
                          <a:latin typeface="+mn-lt"/>
                          <a:ea typeface="+mn-ea"/>
                          <a:cs typeface="+mn-cs"/>
                        </a:rPr>
                        <a:t>How to identify an AI Agent, how to authorise access to a different AI Agent and how to establish and maintain secure association between AI Agents.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a:buChar char="•"/>
                        <a:tabLst/>
                        <a:defRPr/>
                      </a:pPr>
                      <a:r>
                        <a:rPr lang="en-GB" sz="1100" kern="1200">
                          <a:solidFill>
                            <a:schemeClr val="dk1"/>
                          </a:solidFill>
                          <a:latin typeface="+mn-lt"/>
                          <a:ea typeface="+mn-ea"/>
                          <a:cs typeface="+mn-cs"/>
                        </a:rPr>
                        <a:t>Interoperability between the AI Agents needs to be provided when the collaborating AI Agents are implemented in different networks.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a:buChar char="•"/>
                        <a:tabLst/>
                        <a:defRPr/>
                      </a:pPr>
                      <a:r>
                        <a:rPr lang="en-US" sz="1100" kern="1200">
                          <a:solidFill>
                            <a:schemeClr val="dk1"/>
                          </a:solidFill>
                          <a:latin typeface="+mn-lt"/>
                          <a:ea typeface="+mn-ea"/>
                          <a:cs typeface="+mn-cs"/>
                        </a:rPr>
                        <a:t>Communication domain dynamically created for users and AI agents from multiple groups to communicate with each other for a specific task during a specific time.</a:t>
                      </a:r>
                    </a:p>
                    <a:p>
                      <a:r>
                        <a:rPr lang="en-US" sz="1100" b="1"/>
                        <a:t>6G network support for AI applications (AI-as-a-Service)</a:t>
                      </a:r>
                    </a:p>
                    <a:p>
                      <a:pPr marL="171450" indent="-171450">
                        <a:buFont typeface="Arial" panose="020B0604020202020204" pitchFamily="34" charset="0"/>
                        <a:buChar char="•"/>
                      </a:pPr>
                      <a:r>
                        <a:rPr lang="en-US" sz="1100" b="0"/>
                        <a:t>The 6G network should be able to securely provide the trained AI/ML model between the operator managed data network (e.g. edge compute domain) and the authorized 3rd party</a:t>
                      </a:r>
                      <a:r>
                        <a:rPr lang="en-US" sz="1100" b="1"/>
                        <a:t>.</a:t>
                      </a:r>
                    </a:p>
                    <a:p>
                      <a:r>
                        <a:rPr lang="en-US" sz="1100" b="1"/>
                        <a:t>Supporting AI model training, inference, and management</a:t>
                      </a:r>
                    </a:p>
                    <a:p>
                      <a:pPr marL="171450" indent="-171450">
                        <a:buFont typeface="Arial" panose="020B0604020202020204" pitchFamily="34" charset="0"/>
                        <a:buChar char="•"/>
                      </a:pPr>
                      <a:r>
                        <a:rPr lang="en-US" sz="1100" b="0"/>
                        <a:t>Subject to operator’s policy, the 6G network should be able to provide AI service (e.g., AI model inference) to a UE.</a:t>
                      </a:r>
                    </a:p>
                  </a:txBody>
                  <a:tcPr/>
                </a:tc>
                <a:tc>
                  <a:txBody>
                    <a:bodyPr/>
                    <a:lstStyle/>
                    <a:p>
                      <a:r>
                        <a:rPr lang="en-US" sz="1100">
                          <a:latin typeface="Calibri"/>
                        </a:rPr>
                        <a:t>6G networks is expected to natively support and facilitate AI-driven applications, services, and use cases. It involves creating a network architecture that can efficiently handle the unique requirements of AI workloads, such as large data volumes, low latency, and high computing. Using AI technologies to enhance and optimize 6G network operations, performance, and management - to enable intelligent automation, efficient resource allocation, enhanced security, and improved service delivery </a:t>
                      </a:r>
                    </a:p>
                    <a:p>
                      <a:r>
                        <a:rPr lang="en-US" sz="1100"/>
                        <a:t>Support new service requirements as listed in stage-1 TR 22.870, clause 6.</a:t>
                      </a:r>
                    </a:p>
                  </a:txBody>
                  <a:tcPr/>
                </a:tc>
                <a:tc>
                  <a:txBody>
                    <a:bodyPr/>
                    <a:lstStyle/>
                    <a:p>
                      <a:r>
                        <a:rPr lang="en-US" sz="1100"/>
                        <a:t>RAN</a:t>
                      </a:r>
                    </a:p>
                  </a:txBody>
                  <a:tcPr/>
                </a:tc>
                <a:extLst>
                  <a:ext uri="{0D108BD9-81ED-4DB2-BD59-A6C34878D82A}">
                    <a16:rowId xmlns:a16="http://schemas.microsoft.com/office/drawing/2014/main" val="1612563441"/>
                  </a:ext>
                </a:extLst>
              </a:tr>
              <a:tr h="370840">
                <a:tc>
                  <a:txBody>
                    <a:bodyPr/>
                    <a:lstStyle/>
                    <a:p>
                      <a:r>
                        <a:rPr lang="en-US" sz="110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Unified data framework  </a:t>
                      </a:r>
                    </a:p>
                  </a:txBody>
                  <a:tcPr/>
                </a:tc>
                <a:tc>
                  <a:txBody>
                    <a:bodyPr/>
                    <a:lstStyle/>
                    <a:p>
                      <a:r>
                        <a:rPr lang="en-GB" sz="1100" b="0" kern="1200">
                          <a:solidFill>
                            <a:schemeClr val="dk1"/>
                          </a:solidFill>
                          <a:latin typeface="+mn-lt"/>
                          <a:ea typeface="+mn-ea"/>
                          <a:cs typeface="+mn-cs"/>
                        </a:rPr>
                        <a:t>A unified data framework which is use case agnostic :</a:t>
                      </a:r>
                    </a:p>
                    <a:p>
                      <a:pPr marL="171450" indent="-171450">
                        <a:buFont typeface="Arial" panose="020B0604020202020204"/>
                        <a:buChar char="•"/>
                      </a:pPr>
                      <a:r>
                        <a:rPr lang="en-GB" sz="1100" b="0" kern="1200">
                          <a:solidFill>
                            <a:schemeClr val="dk1"/>
                          </a:solidFill>
                          <a:latin typeface="+mn-lt"/>
                          <a:ea typeface="+mn-ea"/>
                          <a:cs typeface="+mn-cs"/>
                        </a:rPr>
                        <a:t>Standardized unified data service interface for data collection/exposure across diverse providers and consumers (UE, RAN, OAM, AF)</a:t>
                      </a:r>
                    </a:p>
                    <a:p>
                      <a:pPr marL="171450" indent="-171450">
                        <a:buFont typeface="Arial" panose="020B0604020202020204"/>
                        <a:buChar char="•"/>
                      </a:pPr>
                      <a:r>
                        <a:rPr lang="en-GB" sz="1100" b="0" kern="1200">
                          <a:solidFill>
                            <a:schemeClr val="dk1"/>
                          </a:solidFill>
                          <a:latin typeface="+mn-lt"/>
                          <a:ea typeface="+mn-ea"/>
                          <a:cs typeface="+mn-cs"/>
                        </a:rPr>
                        <a:t>Unified logical storage functionality centralized or distributed modes to cater for scalability and resilience.</a:t>
                      </a:r>
                    </a:p>
                    <a:p>
                      <a:pPr marL="171450" indent="-171450">
                        <a:buFont typeface="Arial" panose="020B0604020202020204"/>
                        <a:buChar char="•"/>
                      </a:pPr>
                      <a:r>
                        <a:rPr lang="en-GB" sz="1100" b="0" kern="1200">
                          <a:solidFill>
                            <a:schemeClr val="dk1"/>
                          </a:solidFill>
                          <a:latin typeface="+mn-lt"/>
                          <a:ea typeface="+mn-ea"/>
                          <a:cs typeface="+mn-cs"/>
                        </a:rPr>
                        <a:t>Unified security and privacy protection mechanisms, addressing varying sensitivity levels (e.g., anonymization for user data, encryption for ML models).</a:t>
                      </a:r>
                      <a:endParaRPr lang="en-US" sz="1100" b="0" kern="1200">
                        <a:solidFill>
                          <a:schemeClr val="dk1"/>
                        </a:solidFill>
                        <a:latin typeface="+mn-lt"/>
                        <a:ea typeface="+mn-ea"/>
                        <a:cs typeface="+mn-cs"/>
                      </a:endParaRPr>
                    </a:p>
                    <a:p>
                      <a:pPr marL="171450" indent="-171450">
                        <a:buFont typeface="Arial" panose="020B0604020202020204"/>
                        <a:buChar char="•"/>
                      </a:pPr>
                      <a:r>
                        <a:rPr lang="en-GB" sz="1100" b="0" kern="1200">
                          <a:solidFill>
                            <a:schemeClr val="dk1"/>
                          </a:solidFill>
                          <a:latin typeface="+mn-lt"/>
                          <a:ea typeface="+mn-ea"/>
                          <a:cs typeface="+mn-cs"/>
                        </a:rPr>
                        <a:t>Standardized data formats, ensuring compatibility and seamless integration across heterogeneous data sources.</a:t>
                      </a:r>
                    </a:p>
                    <a:p>
                      <a:pPr marL="171450" indent="-171450">
                        <a:buFont typeface="Arial" panose="020B0604020202020204"/>
                        <a:buChar char="•"/>
                      </a:pPr>
                      <a:r>
                        <a:rPr lang="en-GB" sz="1100" b="0" kern="1200">
                          <a:solidFill>
                            <a:schemeClr val="dk1"/>
                          </a:solidFill>
                          <a:latin typeface="+mn-lt"/>
                          <a:ea typeface="+mn-ea"/>
                          <a:cs typeface="+mn-cs"/>
                        </a:rPr>
                        <a:t>The data life cycle management includes handling data from its creation to its destruction, encompassing the following stages: data creation (e.g. collection, produce), storage, exposure, and deletion.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Current approaches, including MDT-based, LPP-based, NWDAF-driven, DCAF-based methods introduce significant complexity in data gathering across Control Plane and User Plane. </a:t>
                      </a:r>
                      <a:r>
                        <a:rPr lang="en-US" sz="1100" kern="1200">
                          <a:solidFill>
                            <a:schemeClr val="dk1"/>
                          </a:solidFill>
                          <a:latin typeface="+mn-lt"/>
                          <a:ea typeface="+mn-ea"/>
                          <a:cs typeface="+mn-cs"/>
                        </a:rPr>
                        <a:t>The fragmented solutions based on individual use cases have standards overhead as well as duplicate data collection.</a:t>
                      </a:r>
                    </a:p>
                    <a:p>
                      <a:endParaRPr lang="en-US" sz="1100" kern="1200">
                        <a:solidFill>
                          <a:schemeClr val="dk1"/>
                        </a:solidFill>
                        <a:latin typeface="+mn-lt"/>
                        <a:ea typeface="+mn-ea"/>
                        <a:cs typeface="+mn-cs"/>
                      </a:endParaRPr>
                    </a:p>
                  </a:txBody>
                  <a:tcPr/>
                </a:tc>
                <a:tc>
                  <a:txBody>
                    <a:bodyPr/>
                    <a:lstStyle/>
                    <a:p>
                      <a:r>
                        <a:rPr lang="en-US" sz="1100"/>
                        <a:t>RAN, SA3, SA5</a:t>
                      </a:r>
                    </a:p>
                  </a:txBody>
                  <a:tcPr/>
                </a:tc>
                <a:extLst>
                  <a:ext uri="{0D108BD9-81ED-4DB2-BD59-A6C34878D82A}">
                    <a16:rowId xmlns:a16="http://schemas.microsoft.com/office/drawing/2014/main" val="3315216340"/>
                  </a:ext>
                </a:extLst>
              </a:tr>
            </a:tbl>
          </a:graphicData>
        </a:graphic>
      </p:graphicFrame>
    </p:spTree>
    <p:extLst>
      <p:ext uri="{BB962C8B-B14F-4D97-AF65-F5344CB8AC3E}">
        <p14:creationId xmlns:p14="http://schemas.microsoft.com/office/powerpoint/2010/main" val="248906425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8E1858-4905-E816-E9AA-109827CADBB5}"/>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894B81A3-A263-70A9-96F7-1BBAC31B88C3}"/>
              </a:ext>
            </a:extLst>
          </p:cNvPr>
          <p:cNvSpPr>
            <a:spLocks noGrp="1"/>
          </p:cNvSpPr>
          <p:nvPr>
            <p:ph type="title"/>
          </p:nvPr>
        </p:nvSpPr>
        <p:spPr>
          <a:xfrm>
            <a:off x="574589" y="543911"/>
            <a:ext cx="10515600" cy="1130301"/>
          </a:xfrm>
        </p:spPr>
        <p:txBody>
          <a:bodyPr/>
          <a:lstStyle/>
          <a:p>
            <a:r>
              <a:rPr lang="en-GB" altLang="en-US" sz="4400"/>
              <a:t>Areas for SA2 6G SID Scope/Objectives </a:t>
            </a:r>
            <a:endParaRPr lang="en-GB" altLang="en-US"/>
          </a:p>
        </p:txBody>
      </p:sp>
      <p:graphicFrame>
        <p:nvGraphicFramePr>
          <p:cNvPr id="2" name="Table 2">
            <a:extLst>
              <a:ext uri="{FF2B5EF4-FFF2-40B4-BE49-F238E27FC236}">
                <a16:creationId xmlns:a16="http://schemas.microsoft.com/office/drawing/2014/main" id="{B0903EB9-6C85-C877-611C-E82085C0ACA2}"/>
              </a:ext>
            </a:extLst>
          </p:cNvPr>
          <p:cNvGraphicFramePr>
            <a:graphicFrameLocks noGrp="1"/>
          </p:cNvGraphicFramePr>
          <p:nvPr>
            <p:ph idx="1"/>
            <p:extLst>
              <p:ext uri="{D42A27DB-BD31-4B8C-83A1-F6EECF244321}">
                <p14:modId xmlns:p14="http://schemas.microsoft.com/office/powerpoint/2010/main" val="3583456675"/>
              </p:ext>
            </p:extLst>
          </p:nvPr>
        </p:nvGraphicFramePr>
        <p:xfrm>
          <a:off x="71382" y="1824912"/>
          <a:ext cx="11866068" cy="362712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568272">
                  <a:extLst>
                    <a:ext uri="{9D8B030D-6E8A-4147-A177-3AD203B41FA5}">
                      <a16:colId xmlns:a16="http://schemas.microsoft.com/office/drawing/2014/main" val="562605877"/>
                    </a:ext>
                  </a:extLst>
                </a:gridCol>
                <a:gridCol w="5200516">
                  <a:extLst>
                    <a:ext uri="{9D8B030D-6E8A-4147-A177-3AD203B41FA5}">
                      <a16:colId xmlns:a16="http://schemas.microsoft.com/office/drawing/2014/main" val="824553124"/>
                    </a:ext>
                  </a:extLst>
                </a:gridCol>
                <a:gridCol w="2792079">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a:t>S.NO.</a:t>
                      </a:r>
                    </a:p>
                  </a:txBody>
                  <a:tcPr/>
                </a:tc>
                <a:tc>
                  <a:txBody>
                    <a:bodyPr/>
                    <a:lstStyle/>
                    <a:p>
                      <a:pPr algn="ctr"/>
                      <a:r>
                        <a:rPr lang="en-US" sz="1100"/>
                        <a:t>Title </a:t>
                      </a:r>
                    </a:p>
                  </a:txBody>
                  <a:tcPr/>
                </a:tc>
                <a:tc>
                  <a:txBody>
                    <a:bodyPr/>
                    <a:lstStyle/>
                    <a:p>
                      <a:pPr algn="ctr"/>
                      <a:r>
                        <a:rPr lang="en-US" sz="1100"/>
                        <a:t>Key Objectives</a:t>
                      </a:r>
                    </a:p>
                    <a:p>
                      <a:pPr algn="ctr"/>
                      <a:endParaRPr lang="en-US" sz="110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a:t>Justifications</a:t>
                      </a:r>
                    </a:p>
                  </a:txBody>
                  <a:tcPr/>
                </a:tc>
                <a:tc>
                  <a:txBody>
                    <a:bodyPr/>
                    <a:lstStyle/>
                    <a:p>
                      <a:pPr algn="ctr"/>
                      <a:r>
                        <a:rPr lang="en-US" sz="1100"/>
                        <a:t>Potential dependencies</a:t>
                      </a:r>
                    </a:p>
                  </a:txBody>
                  <a:tcPr/>
                </a:tc>
                <a:extLst>
                  <a:ext uri="{0D108BD9-81ED-4DB2-BD59-A6C34878D82A}">
                    <a16:rowId xmlns:a16="http://schemas.microsoft.com/office/drawing/2014/main" val="4108668729"/>
                  </a:ext>
                </a:extLst>
              </a:tr>
              <a:tr h="370840">
                <a:tc>
                  <a:txBody>
                    <a:bodyPr/>
                    <a:lstStyle/>
                    <a:p>
                      <a:r>
                        <a:rPr lang="en-US" sz="1100"/>
                        <a:t>5</a:t>
                      </a:r>
                    </a:p>
                  </a:txBody>
                  <a:tcPr/>
                </a:tc>
                <a:tc>
                  <a:txBody>
                    <a:bodyPr/>
                    <a:lstStyle/>
                    <a:p>
                      <a:r>
                        <a:rPr lang="en-US" sz="1100"/>
                        <a:t>Integrated Sensing and communication</a:t>
                      </a:r>
                    </a:p>
                  </a:txBody>
                  <a:tcPr/>
                </a:tc>
                <a:tc>
                  <a:txBody>
                    <a:bodyPr/>
                    <a:lstStyle/>
                    <a:p>
                      <a:pPr marL="171450" indent="-171450">
                        <a:buFont typeface="Arial" panose="020B0604020202020204" pitchFamily="34" charset="0"/>
                        <a:buChar char="•"/>
                      </a:pPr>
                      <a:r>
                        <a:rPr lang="en-US" sz="1100"/>
                        <a:t>Architecture and function enhancements to support sensing.</a:t>
                      </a:r>
                    </a:p>
                    <a:p>
                      <a:pPr marL="171450" indent="-171450">
                        <a:buFont typeface="Arial" panose="020B0604020202020204" pitchFamily="34" charset="0"/>
                        <a:buChar char="•"/>
                      </a:pPr>
                      <a:r>
                        <a:rPr lang="en-US" sz="1100"/>
                        <a:t>Sensing data and the associated information collection and transport mechanisms for result calculation.</a:t>
                      </a:r>
                    </a:p>
                    <a:p>
                      <a:pPr marL="171450" indent="-171450">
                        <a:buFont typeface="Arial" panose="020B0604020202020204" pitchFamily="34" charset="0"/>
                        <a:buChar char="•"/>
                      </a:pPr>
                      <a:r>
                        <a:rPr lang="en-US" sz="1100"/>
                        <a:t>Discovery and selection of sensing entities based on service requirements triggered by the service request and capability of the sensing entities.</a:t>
                      </a:r>
                    </a:p>
                  </a:txBody>
                  <a:tcPr/>
                </a:tc>
                <a:tc>
                  <a:txBody>
                    <a:bodyPr/>
                    <a:lstStyle/>
                    <a:p>
                      <a:r>
                        <a:rPr lang="en-US" sz="1100"/>
                        <a:t>ISAC working ongoing for 5GA. </a:t>
                      </a:r>
                    </a:p>
                    <a:p>
                      <a:r>
                        <a:rPr lang="en-US" sz="1100"/>
                        <a:t>ISAC Architecture should be G agnostic and should apply to 6G. </a:t>
                      </a:r>
                    </a:p>
                  </a:txBody>
                  <a:tcPr/>
                </a:tc>
                <a:tc>
                  <a:txBody>
                    <a:bodyPr/>
                    <a:lstStyle/>
                    <a:p>
                      <a:r>
                        <a:rPr lang="en-US" sz="1100"/>
                        <a:t>RAN, SA3</a:t>
                      </a:r>
                    </a:p>
                  </a:txBody>
                  <a:tcPr/>
                </a:tc>
                <a:extLst>
                  <a:ext uri="{0D108BD9-81ED-4DB2-BD59-A6C34878D82A}">
                    <a16:rowId xmlns:a16="http://schemas.microsoft.com/office/drawing/2014/main" val="3315216340"/>
                  </a:ext>
                </a:extLst>
              </a:tr>
              <a:tr h="370840">
                <a:tc>
                  <a:txBody>
                    <a:bodyPr/>
                    <a:lstStyle/>
                    <a:p>
                      <a:r>
                        <a:rPr lang="en-US" sz="1100"/>
                        <a:t>6</a:t>
                      </a:r>
                    </a:p>
                  </a:txBody>
                  <a:tcPr/>
                </a:tc>
                <a:tc>
                  <a:txBody>
                    <a:bodyPr/>
                    <a:lstStyle/>
                    <a:p>
                      <a:r>
                        <a:rPr lang="en-US" sz="1100"/>
                        <a:t>Ubiquitous Connectivity</a:t>
                      </a:r>
                    </a:p>
                  </a:txBody>
                  <a:tcPr/>
                </a:tc>
                <a:tc>
                  <a:txBody>
                    <a:bodyPr/>
                    <a:lstStyle/>
                    <a:p>
                      <a:pPr marL="171450" indent="-171450">
                        <a:buFont typeface="Arial" panose="020B0604020202020204" pitchFamily="34" charset="0"/>
                        <a:buChar char="•"/>
                      </a:pPr>
                      <a:r>
                        <a:rPr lang="en-US" sz="1100"/>
                        <a:t>Standardized service and control interface for dynamic coordination across heterogeneous access types, including terrestrial (macro/small cell), non-terrestrial (LEO/MEO satellites, HAPS, UAV), and non-3GPP networks (e.g., Wi-Fi, fixed).</a:t>
                      </a:r>
                    </a:p>
                    <a:p>
                      <a:pPr marL="171450" indent="-171450">
                        <a:buFont typeface="Arial" panose="020B0604020202020204" pitchFamily="34" charset="0"/>
                        <a:buChar char="•"/>
                      </a:pPr>
                      <a:r>
                        <a:rPr lang="en-US" sz="1100"/>
                        <a:t>Unified mobility management architecture supporting seamless inter-access mobility and service</a:t>
                      </a:r>
                    </a:p>
                    <a:p>
                      <a:pPr marL="171450" indent="-171450">
                        <a:buFont typeface="Arial" panose="020B0604020202020204" pitchFamily="34" charset="0"/>
                        <a:buChar char="•"/>
                      </a:pPr>
                      <a:r>
                        <a:rPr lang="en-US" sz="1100"/>
                        <a:t>Unified data and session management for multi-access devices with simultaneous connectivity (multi-link), enabling predictive handover and session persistence across coverage domains.</a:t>
                      </a:r>
                    </a:p>
                    <a:p>
                      <a:pPr marL="171450" indent="-171450">
                        <a:buFont typeface="Arial" panose="020B0604020202020204" pitchFamily="34" charset="0"/>
                        <a:buChar char="•"/>
                      </a:pPr>
                      <a:r>
                        <a:rPr lang="en-US" sz="1100"/>
                        <a:t>Support for NTN-specific QoS mechanisms, slicing extensions, and session/policy retention across TN-NTN transitions.</a:t>
                      </a:r>
                    </a:p>
                    <a:p>
                      <a:pPr marL="171450" indent="-171450">
                        <a:buFont typeface="Arial" panose="020B0604020202020204" pitchFamily="34" charset="0"/>
                        <a:buChar char="•"/>
                      </a:pPr>
                      <a:r>
                        <a:rPr lang="en-US" sz="1100"/>
                        <a:t>Network-aware resiliency framework for fallback, coverage recovery, and service assurance under limited or degraded connectivity (e.g., in disaster scenarios, rural zones, or edge-of-coverage zones).</a:t>
                      </a:r>
                    </a:p>
                  </a:txBody>
                  <a:tcPr/>
                </a:tc>
                <a:tc>
                  <a:txBody>
                    <a:bodyPr/>
                    <a:lstStyle/>
                    <a:p>
                      <a:r>
                        <a:rPr lang="en-US" sz="1100"/>
                        <a:t>Stage 1 (TR 22.870) outlines service continuity and ubiquitous coverage expectations across land, sea, air, and space domains. To deliver seamless experience and reliable service across vastly different environments and speeds (e.g., LEO satellite, bullet trains, UAVs), a converged and intelligent 6G networking framework is needed.</a:t>
                      </a:r>
                    </a:p>
                  </a:txBody>
                  <a:tcPr/>
                </a:tc>
                <a:tc>
                  <a:txBody>
                    <a:bodyPr/>
                    <a:lstStyle/>
                    <a:p>
                      <a:r>
                        <a:rPr lang="en-US" sz="1100"/>
                        <a:t>RAN: mobility procedure enhancements and multi-link support.</a:t>
                      </a:r>
                    </a:p>
                  </a:txBody>
                  <a:tcPr/>
                </a:tc>
                <a:extLst>
                  <a:ext uri="{0D108BD9-81ED-4DB2-BD59-A6C34878D82A}">
                    <a16:rowId xmlns:a16="http://schemas.microsoft.com/office/drawing/2014/main" val="3446829197"/>
                  </a:ext>
                </a:extLst>
              </a:tr>
            </a:tbl>
          </a:graphicData>
        </a:graphic>
      </p:graphicFrame>
    </p:spTree>
    <p:extLst>
      <p:ext uri="{BB962C8B-B14F-4D97-AF65-F5344CB8AC3E}">
        <p14:creationId xmlns:p14="http://schemas.microsoft.com/office/powerpoint/2010/main" val="128336331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99089F-42B0-A52A-6DD0-EBF88E11208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EEC9CB4F-B64F-A513-7BC1-2B4DB2FEB52E}"/>
              </a:ext>
            </a:extLst>
          </p:cNvPr>
          <p:cNvSpPr>
            <a:spLocks noGrp="1"/>
          </p:cNvSpPr>
          <p:nvPr>
            <p:ph type="title"/>
          </p:nvPr>
        </p:nvSpPr>
        <p:spPr>
          <a:xfrm>
            <a:off x="408679" y="569861"/>
            <a:ext cx="10515600" cy="687621"/>
          </a:xfrm>
        </p:spPr>
        <p:txBody>
          <a:bodyPr/>
          <a:lstStyle/>
          <a:p>
            <a:pPr defTabSz="914400" rtl="0">
              <a:spcBef>
                <a:spcPct val="0"/>
              </a:spcBef>
            </a:pPr>
            <a:r>
              <a:rPr lang="en-IN" sz="3200">
                <a:latin typeface="+mn-lt"/>
              </a:rPr>
              <a:t>Consideration for SA2 6G Study Organization</a:t>
            </a:r>
          </a:p>
        </p:txBody>
      </p:sp>
      <p:sp>
        <p:nvSpPr>
          <p:cNvPr id="4" name="Content Placeholder 2">
            <a:extLst>
              <a:ext uri="{FF2B5EF4-FFF2-40B4-BE49-F238E27FC236}">
                <a16:creationId xmlns:a16="http://schemas.microsoft.com/office/drawing/2014/main" id="{06D9772F-4FBB-D795-4EDC-F185D811963B}"/>
              </a:ext>
            </a:extLst>
          </p:cNvPr>
          <p:cNvSpPr>
            <a:spLocks noGrp="1"/>
          </p:cNvSpPr>
          <p:nvPr>
            <p:ph idx="1"/>
          </p:nvPr>
        </p:nvSpPr>
        <p:spPr>
          <a:xfrm>
            <a:off x="477795" y="2075935"/>
            <a:ext cx="10717428" cy="4118918"/>
          </a:xfrm>
        </p:spPr>
        <p:txBody>
          <a:bodyPr>
            <a:normAutofit fontScale="92500" lnSpcReduction="20000"/>
          </a:bodyPr>
          <a:lstStyle/>
          <a:p>
            <a:pPr>
              <a:buFont typeface="Arial" panose="020B0604020202020204" pitchFamily="34" charset="0"/>
              <a:buChar char="•"/>
            </a:pPr>
            <a:r>
              <a:rPr lang="en-US" sz="2200" b="1">
                <a:solidFill>
                  <a:schemeClr val="tx1"/>
                </a:solidFill>
              </a:rPr>
              <a:t>Single Technical Report (TR)</a:t>
            </a:r>
            <a:r>
              <a:rPr lang="en-US" sz="2200">
                <a:solidFill>
                  <a:schemeClr val="tx1"/>
                </a:solidFill>
              </a:rPr>
              <a:t>: </a:t>
            </a:r>
          </a:p>
          <a:p>
            <a:pPr lvl="1"/>
            <a:r>
              <a:rPr lang="en-US" sz="2000">
                <a:solidFill>
                  <a:schemeClr val="tx1"/>
                </a:solidFill>
              </a:rPr>
              <a:t>A single TR should be used, enabling a structured and consistent architectural study. </a:t>
            </a:r>
          </a:p>
          <a:p>
            <a:pPr lvl="1"/>
            <a:r>
              <a:rPr lang="en-US" sz="2000">
                <a:solidFill>
                  <a:schemeClr val="tx1"/>
                </a:solidFill>
              </a:rPr>
              <a:t>Single TR will serve as a reference document for external organizations, ensuring alignment across the industry.</a:t>
            </a:r>
          </a:p>
          <a:p>
            <a:pPr lvl="1"/>
            <a:r>
              <a:rPr lang="en-US" sz="2000">
                <a:solidFill>
                  <a:schemeClr val="tx1"/>
                </a:solidFill>
              </a:rPr>
              <a:t>SA2 SID should list key Work Tasks (WTs) under the objective clause of the SID along with the rough TU estimates.</a:t>
            </a:r>
          </a:p>
          <a:p>
            <a:pPr>
              <a:buFont typeface="Arial" panose="020B0604020202020204" pitchFamily="34" charset="0"/>
              <a:buChar char="•"/>
            </a:pPr>
            <a:r>
              <a:rPr lang="en-US" sz="2200" b="1">
                <a:solidFill>
                  <a:schemeClr val="tx1"/>
                </a:solidFill>
              </a:rPr>
              <a:t>Study may be organized into two phases</a:t>
            </a:r>
          </a:p>
          <a:p>
            <a:pPr lvl="1"/>
            <a:r>
              <a:rPr lang="en-US" sz="2000" b="1">
                <a:solidFill>
                  <a:schemeClr val="tx1"/>
                </a:solidFill>
              </a:rPr>
              <a:t>Phase 1: </a:t>
            </a:r>
          </a:p>
          <a:p>
            <a:pPr lvl="2"/>
            <a:r>
              <a:rPr lang="en-US" sz="1600" b="1">
                <a:solidFill>
                  <a:schemeClr val="tx1"/>
                </a:solidFill>
              </a:rPr>
              <a:t>General aspects</a:t>
            </a:r>
            <a:r>
              <a:rPr lang="en-US" sz="1600">
                <a:solidFill>
                  <a:schemeClr val="tx1"/>
                </a:solidFill>
              </a:rPr>
              <a:t>: Focus on architectural assumption/principle, architectural options, 5G to 6G Migration, Interworking aspects, 6G Day-1 services (voice, SMS, etc.), etc. Phase 1 should be under single stream. </a:t>
            </a:r>
          </a:p>
          <a:p>
            <a:pPr lvl="2"/>
            <a:r>
              <a:rPr lang="en-US" sz="1600">
                <a:solidFill>
                  <a:schemeClr val="tx1"/>
                </a:solidFill>
              </a:rPr>
              <a:t>Additional WTs can be introduced (during Phase 1) if new study areas emerge during the early phase of the study in SA2, i.e. after SID approval in June plenary</a:t>
            </a:r>
            <a:r>
              <a:rPr lang="en-US" sz="1600"/>
              <a:t>, or based on the SA1 6G SID progress. </a:t>
            </a:r>
          </a:p>
          <a:p>
            <a:pPr lvl="2"/>
            <a:r>
              <a:rPr lang="en-US" sz="1600" b="1">
                <a:solidFill>
                  <a:srgbClr val="FF0000"/>
                </a:solidFill>
              </a:rPr>
              <a:t>Timeline</a:t>
            </a:r>
            <a:r>
              <a:rPr lang="en-US" sz="1600">
                <a:solidFill>
                  <a:srgbClr val="FF0000"/>
                </a:solidFill>
              </a:rPr>
              <a:t>: June 2025 – Dec 2025. Checkpoint is Sep/Dec 2025 with possible SID revision with additional WTs. </a:t>
            </a:r>
          </a:p>
          <a:p>
            <a:pPr lvl="1"/>
            <a:r>
              <a:rPr lang="en-US" sz="2000" b="1">
                <a:solidFill>
                  <a:schemeClr val="tx1"/>
                </a:solidFill>
              </a:rPr>
              <a:t>Phase 2</a:t>
            </a:r>
            <a:r>
              <a:rPr lang="en-US" sz="2000">
                <a:solidFill>
                  <a:schemeClr val="tx1"/>
                </a:solidFill>
              </a:rPr>
              <a:t>: </a:t>
            </a:r>
          </a:p>
          <a:p>
            <a:pPr lvl="2"/>
            <a:r>
              <a:rPr lang="en-US" sz="1600" b="1">
                <a:solidFill>
                  <a:schemeClr val="tx1"/>
                </a:solidFill>
              </a:rPr>
              <a:t>Additional aspects</a:t>
            </a:r>
            <a:r>
              <a:rPr lang="en-US" sz="1600">
                <a:solidFill>
                  <a:schemeClr val="tx1"/>
                </a:solidFill>
              </a:rPr>
              <a:t>: New 6G features/services support, solutions evaluation, and conclusion (including for phase 1 topics). Parallel stream may be organized if needed. </a:t>
            </a:r>
          </a:p>
          <a:p>
            <a:pPr lvl="2"/>
            <a:r>
              <a:rPr lang="da-DK" sz="1600" b="1">
                <a:solidFill>
                  <a:srgbClr val="FF0000"/>
                </a:solidFill>
              </a:rPr>
              <a:t>Timeline</a:t>
            </a:r>
            <a:r>
              <a:rPr lang="da-DK" sz="1600">
                <a:solidFill>
                  <a:srgbClr val="FF0000"/>
                </a:solidFill>
              </a:rPr>
              <a:t>: Jan 2026 – Dec 2026/Mar 2027</a:t>
            </a:r>
            <a:r>
              <a:rPr lang="da-DK" sz="1600">
                <a:solidFill>
                  <a:schemeClr val="tx1"/>
                </a:solidFill>
              </a:rPr>
              <a:t>. </a:t>
            </a:r>
            <a:endParaRPr lang="en-US" sz="1800">
              <a:solidFill>
                <a:schemeClr val="tx1"/>
              </a:solidFill>
            </a:endParaRPr>
          </a:p>
          <a:p>
            <a:pPr lvl="2"/>
            <a:br>
              <a:rPr lang="en-US" sz="100"/>
            </a:br>
            <a:endParaRPr lang="en-US" sz="100"/>
          </a:p>
        </p:txBody>
      </p:sp>
    </p:spTree>
    <p:extLst>
      <p:ext uri="{BB962C8B-B14F-4D97-AF65-F5344CB8AC3E}">
        <p14:creationId xmlns:p14="http://schemas.microsoft.com/office/powerpoint/2010/main" val="176836161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58A3056C481024897643328A8B48EB3" ma:contentTypeVersion="8" ma:contentTypeDescription="Create a new document." ma:contentTypeScope="" ma:versionID="91377eb3dc1a496f601ed80fed80da8d">
  <xsd:schema xmlns:xsd="http://www.w3.org/2001/XMLSchema" xmlns:xs="http://www.w3.org/2001/XMLSchema" xmlns:p="http://schemas.microsoft.com/office/2006/metadata/properties" xmlns:ns2="88c66240-fc67-4c8c-8f92-fa40ad03ca64" xmlns:ns3="b0efac77-adf0-465d-8357-69adbeff7ce5" targetNamespace="http://schemas.microsoft.com/office/2006/metadata/properties" ma:root="true" ma:fieldsID="4b9ad6cc8d24f15a7f6373e072d5ad08" ns2:_="" ns3:_="">
    <xsd:import namespace="88c66240-fc67-4c8c-8f92-fa40ad03ca64"/>
    <xsd:import namespace="b0efac77-adf0-465d-8357-69adbeff7ce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c66240-fc67-4c8c-8f92-fa40ad03ca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0efac77-adf0-465d-8357-69adbeff7ce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88c66240-fc67-4c8c-8f92-fa40ad03ca64"/>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b0efac77-adf0-465d-8357-69adbeff7ce5"/>
    <ds:schemaRef ds:uri="http://purl.org/dc/dcmitype/"/>
    <ds:schemaRef ds:uri="http://purl.org/dc/terms/"/>
  </ds:schemaRefs>
</ds:datastoreItem>
</file>

<file path=customXml/itemProps2.xml><?xml version="1.0" encoding="utf-8"?>
<ds:datastoreItem xmlns:ds="http://schemas.openxmlformats.org/officeDocument/2006/customXml" ds:itemID="{4A65C3A5-FAD4-48DF-A268-61FA2BD9DFB0}">
  <ds:schemaRefs>
    <ds:schemaRef ds:uri="88c66240-fc67-4c8c-8f92-fa40ad03ca64"/>
    <ds:schemaRef ds:uri="b0efac77-adf0-465d-8357-69adbeff7c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1392</Words>
  <Application>Microsoft Office PowerPoint</Application>
  <PresentationFormat>Widescreen</PresentationFormat>
  <Paragraphs>102</Paragraphs>
  <Slides>6</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Intel views on SA2 6G Study Scope and Organization</vt:lpstr>
      <vt:lpstr>Introduction</vt:lpstr>
      <vt:lpstr>Areas for SA2 6G SID Scope/Objectives </vt:lpstr>
      <vt:lpstr>Areas for SA2 6G SID Scope/Objectives </vt:lpstr>
      <vt:lpstr>Areas for SA2 6G SID Scope/Objectives </vt:lpstr>
      <vt:lpstr>Consideration for SA2 6G Study Organization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Intel</cp:lastModifiedBy>
  <cp:revision>2</cp:revision>
  <dcterms:created xsi:type="dcterms:W3CDTF">2010-02-05T13:52:04Z</dcterms:created>
  <dcterms:modified xsi:type="dcterms:W3CDTF">2025-03-28T17:25:07Z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0x010100A58A3056C481024897643328A8B48EB3</vt:lpwstr>
  </property>
</Properties>
</file>