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942" autoAdjust="0"/>
  </p:normalViewPr>
  <p:slideViewPr>
    <p:cSldViewPr snapToGrid="0">
      <p:cViewPr varScale="1">
        <p:scale>
          <a:sx n="66" d="100"/>
          <a:sy n="66" d="100"/>
        </p:scale>
        <p:origin x="10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CFB80-924F-4F42-9FCB-66A70AB5280B}" type="datetimeFigureOut">
              <a:rPr lang="zh-CN" altLang="en-US" smtClean="0"/>
              <a:t>2025/2/18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CC95-E6CD-4C00-9C6B-281EEBDA6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272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CC95-E6CD-4C00-9C6B-281EEBDA6C6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370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F60A44-05CB-F553-4B58-17325C37F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F06702-681E-1614-7EBC-4F86BDECC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5ABDD2-A4BD-19A7-70B5-5D690B26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334CB9-2FED-E779-0532-191EEF6C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21BFC5-7FF5-18E6-CE60-C16712F8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28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CAD3F0-684F-4ADF-925F-586E9C19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4F72F0-2825-92AC-D321-D85E23FC9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1848DC-1E59-FAD1-3002-C4870393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0BD03A-70EC-8E7B-5251-03DBE47D8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4474A9-0919-96F1-F3CE-478663C2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68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33EDDB-EAC4-1102-2BB5-A728C992E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FF7756D-8663-AB00-B66C-A4CB35485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048083-1A9D-5135-3E4E-3A961134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27F555-5EE1-FDC4-E27C-56019EB5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AE198B-92EF-06BA-7B5D-F3AC206A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52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AE184D-BE47-10BA-8F00-3C0CAA8C0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066E34-4B85-D6AB-17A3-0869FB2D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9953AE-95A7-B021-0517-7493A3160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1A977-8E06-6B3B-17A3-E2719CC5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45F7EC-A279-4763-3D22-FCDE6617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09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730AD0-3E0A-FBF9-2004-C7239F3E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2E16A0-BDEC-38DF-D08C-B75E310E7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24640D-70DF-520C-F219-1F4D0C4A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F81F64-033D-71DA-AC54-BF7954F64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3AFC3-32F8-ABA8-262F-2014AAE8E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97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C3CEA5-3AD2-818A-8FCD-7DC50D9A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9CBA33-96D9-D3C9-110C-FAC72F748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6910DA-6802-B960-91CB-4B0A5961C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BB6BDA-9014-C889-C62E-2B9588BB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1F1CF0-B9B6-5AA0-9DEB-4BF60D947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13208D-BDB0-0A2D-EDBB-A478C388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37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1D5C88-35CA-24BC-3632-A058B85D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0D561B-0A28-4129-527C-6042902F7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D49B1D-3A54-FBAD-3657-3B5B6A46F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233C377-BB6B-E5BF-5B3D-002BB9977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D89DE56-BDF5-23E9-A5CA-22B58408D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BBBECAD-132E-C2F7-0F83-661DBCD40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76566B6-92E1-F622-C611-10701DD0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4BC6022-8DAC-DE27-E16E-FD947F00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97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EE0D7D-D5EA-905E-FDD9-440ED15E9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DF03445-866F-D3CD-09A0-D495FAF1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F983229-68CD-C7A0-A02D-2F7BED76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252BD44-350D-8AF1-124C-9A8419D95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1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79542E9-C9CA-D77A-55B5-9013CE06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DDC93DD-94B0-53BD-BB82-316DD30D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89381C4-D170-1CD6-1D09-6CF01434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80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4ECECA-1308-1FE0-27E7-24DAA52F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81A0B3-A3CC-1A81-2AAF-52599E9B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6EEAF9-4678-4243-D6E9-36B9C1271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4BE31F-21DA-3CDF-ADFE-450E5768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021B59-48CB-936D-A0ED-68A6AC3E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C0052B-72E8-A87E-387E-19741A0F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42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12ED09-468C-293A-3F8A-C9830ED89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5BFEA04-F16D-9A4E-CF23-B6EED78C9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24639BA-680E-E01E-3571-87CDD0540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86A170-0C08-0FEF-5958-C15E23520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D7E0A4-70F4-357F-B2E4-49DE0058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E59EBA-5BEC-FE53-2684-E795560B2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9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892D75B-59D8-C91C-0C96-07EB8BE5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BEA3E2-93D0-873A-FBBE-843751030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4595A3-4225-471E-C183-408C76D93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787E24-A0FB-42CB-AE4A-5B828AADCE48}" type="datetimeFigureOut">
              <a:rPr lang="zh-CN" altLang="en-US" smtClean="0"/>
              <a:t>2025/2/17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4A965F-2B45-03A7-F87E-0E533885B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23134B-2E45-907A-75B9-E39E1ED73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8E3BD5-5B84-4567-A8F6-590DEB17F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84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B92C2-D6B0-297D-1634-08C8320CA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788106" cy="1827871"/>
          </a:xfrm>
        </p:spPr>
        <p:txBody>
          <a:bodyPr/>
          <a:lstStyle/>
          <a:p>
            <a:r>
              <a:rPr lang="en-US" altLang="zh-CN" dirty="0"/>
              <a:t>Draft Rel-20 ISAC discussion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6430AEE-B584-D4D6-04D8-F7453EECC5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18 Feb 2025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008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DF61AC-DCED-CD25-9FDE-113144BC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313"/>
          </a:xfrm>
        </p:spPr>
        <p:txBody>
          <a:bodyPr/>
          <a:lstStyle/>
          <a:p>
            <a:r>
              <a:rPr lang="en-US" altLang="zh-CN" dirty="0"/>
              <a:t>Terms clarifications 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D4EF863-00DE-C971-3911-639B69CB1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265" y="1707914"/>
            <a:ext cx="8683924" cy="1064908"/>
          </a:xfrm>
          <a:prstGeom prst="rect">
            <a:avLst/>
          </a:prstGeom>
        </p:spPr>
      </p:pic>
      <p:pic>
        <p:nvPicPr>
          <p:cNvPr id="9" name="图片 8" descr="图片包含 图示&#10;&#10;描述已自动生成">
            <a:extLst>
              <a:ext uri="{FF2B5EF4-FFF2-40B4-BE49-F238E27FC236}">
                <a16:creationId xmlns:a16="http://schemas.microsoft.com/office/drawing/2014/main" id="{3B4479C8-B535-773E-B5A1-84EE74A023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980" y="5401830"/>
            <a:ext cx="8142870" cy="118056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00126688-B8F0-A50F-E668-A1C4112A50C2}"/>
              </a:ext>
            </a:extLst>
          </p:cNvPr>
          <p:cNvSpPr txBox="1"/>
          <p:nvPr/>
        </p:nvSpPr>
        <p:spPr>
          <a:xfrm>
            <a:off x="469336" y="5799192"/>
            <a:ext cx="2257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Terms used in RAN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683B42C-59E7-D59C-6BB5-9D6F1A61A285}"/>
              </a:ext>
            </a:extLst>
          </p:cNvPr>
          <p:cNvSpPr txBox="1"/>
          <p:nvPr/>
        </p:nvSpPr>
        <p:spPr>
          <a:xfrm>
            <a:off x="503673" y="1242381"/>
            <a:ext cx="8611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Moderator suggests to use following terms in SA2 ISAC discussion</a:t>
            </a:r>
            <a:endParaRPr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913AF41-426E-9158-68B5-85DAC6E939CB}"/>
              </a:ext>
            </a:extLst>
          </p:cNvPr>
          <p:cNvSpPr txBox="1"/>
          <p:nvPr/>
        </p:nvSpPr>
        <p:spPr>
          <a:xfrm>
            <a:off x="1777507" y="3163436"/>
            <a:ext cx="1949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/>
              <a:t>gNB</a:t>
            </a:r>
            <a:r>
              <a:rPr lang="en-US" altLang="zh-CN" sz="1600" b="1" dirty="0"/>
              <a:t> based sensing</a:t>
            </a:r>
            <a:endParaRPr lang="zh-CN" altLang="en-US" sz="1600" b="1" dirty="0"/>
          </a:p>
        </p:txBody>
      </p:sp>
      <p:sp>
        <p:nvSpPr>
          <p:cNvPr id="13" name="左大括号 12">
            <a:extLst>
              <a:ext uri="{FF2B5EF4-FFF2-40B4-BE49-F238E27FC236}">
                <a16:creationId xmlns:a16="http://schemas.microsoft.com/office/drawing/2014/main" id="{018ABC11-721A-46A1-6538-C4DA70CBCC72}"/>
              </a:ext>
            </a:extLst>
          </p:cNvPr>
          <p:cNvSpPr/>
          <p:nvPr/>
        </p:nvSpPr>
        <p:spPr>
          <a:xfrm rot="16200000">
            <a:off x="2519380" y="2229759"/>
            <a:ext cx="414068" cy="15331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左大括号 13">
            <a:extLst>
              <a:ext uri="{FF2B5EF4-FFF2-40B4-BE49-F238E27FC236}">
                <a16:creationId xmlns:a16="http://schemas.microsoft.com/office/drawing/2014/main" id="{F83D9033-9ABF-B365-62B8-0CEAE60F1A1F}"/>
              </a:ext>
            </a:extLst>
          </p:cNvPr>
          <p:cNvSpPr/>
          <p:nvPr/>
        </p:nvSpPr>
        <p:spPr>
          <a:xfrm rot="16200000">
            <a:off x="5423966" y="1907825"/>
            <a:ext cx="414068" cy="224933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左大括号 14">
            <a:extLst>
              <a:ext uri="{FF2B5EF4-FFF2-40B4-BE49-F238E27FC236}">
                <a16:creationId xmlns:a16="http://schemas.microsoft.com/office/drawing/2014/main" id="{A6298C70-7707-C830-D283-D45C5A7673D9}"/>
              </a:ext>
            </a:extLst>
          </p:cNvPr>
          <p:cNvSpPr/>
          <p:nvPr/>
        </p:nvSpPr>
        <p:spPr>
          <a:xfrm rot="16200000">
            <a:off x="8510895" y="2031915"/>
            <a:ext cx="414068" cy="189781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255EBDE-A1D5-E8A0-FDAE-8A0A5E683B5E}"/>
              </a:ext>
            </a:extLst>
          </p:cNvPr>
          <p:cNvSpPr txBox="1"/>
          <p:nvPr/>
        </p:nvSpPr>
        <p:spPr>
          <a:xfrm>
            <a:off x="4088921" y="3211947"/>
            <a:ext cx="3013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UE – </a:t>
            </a:r>
            <a:r>
              <a:rPr lang="en-US" altLang="zh-CN" sz="1600" b="1" dirty="0" err="1"/>
              <a:t>gNB</a:t>
            </a:r>
            <a:r>
              <a:rPr lang="en-US" altLang="zh-CN" sz="1600" b="1" dirty="0"/>
              <a:t> coordinated sensing</a:t>
            </a:r>
            <a:endParaRPr lang="zh-CN" altLang="en-US" sz="1600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4CB00AB-C228-298B-1DCA-3FB5390CF3C9}"/>
              </a:ext>
            </a:extLst>
          </p:cNvPr>
          <p:cNvSpPr txBox="1"/>
          <p:nvPr/>
        </p:nvSpPr>
        <p:spPr>
          <a:xfrm>
            <a:off x="8149338" y="3205202"/>
            <a:ext cx="1949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UE based sensing</a:t>
            </a:r>
            <a:endParaRPr lang="zh-CN" altLang="en-US" sz="1600" b="1" dirty="0"/>
          </a:p>
        </p:txBody>
      </p:sp>
      <p:sp>
        <p:nvSpPr>
          <p:cNvPr id="18" name="左大括号 17">
            <a:extLst>
              <a:ext uri="{FF2B5EF4-FFF2-40B4-BE49-F238E27FC236}">
                <a16:creationId xmlns:a16="http://schemas.microsoft.com/office/drawing/2014/main" id="{3AA21046-99DD-DBE0-54E8-D666DF45DE16}"/>
              </a:ext>
            </a:extLst>
          </p:cNvPr>
          <p:cNvSpPr/>
          <p:nvPr/>
        </p:nvSpPr>
        <p:spPr>
          <a:xfrm rot="16200000">
            <a:off x="5595427" y="709841"/>
            <a:ext cx="414068" cy="615209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AB0644F-BD04-830B-EFAB-B881A041BCBC}"/>
              </a:ext>
            </a:extLst>
          </p:cNvPr>
          <p:cNvSpPr txBox="1"/>
          <p:nvPr/>
        </p:nvSpPr>
        <p:spPr>
          <a:xfrm>
            <a:off x="4987253" y="3971896"/>
            <a:ext cx="1768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All sensing mode</a:t>
            </a:r>
            <a:endParaRPr lang="zh-CN" altLang="en-US" sz="1600" b="1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DFBCBC2-F31A-B842-C99C-E7D2E4C1FD52}"/>
              </a:ext>
            </a:extLst>
          </p:cNvPr>
          <p:cNvSpPr txBox="1"/>
          <p:nvPr/>
        </p:nvSpPr>
        <p:spPr>
          <a:xfrm>
            <a:off x="3425175" y="4639738"/>
            <a:ext cx="545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>
                <a:solidFill>
                  <a:srgbClr val="FF0000"/>
                </a:solidFill>
              </a:rPr>
              <a:t>NOTE: it doesn’t target to define the sensing modes!</a:t>
            </a:r>
            <a:endParaRPr lang="zh-CN" alt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4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C6AE02-758F-34E8-CF78-50751708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328"/>
          </a:xfrm>
        </p:spPr>
        <p:txBody>
          <a:bodyPr/>
          <a:lstStyle/>
          <a:p>
            <a:r>
              <a:rPr lang="en-US" altLang="zh-CN" dirty="0"/>
              <a:t>Agenda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7E487A-4B08-56A0-2DAC-FF2C4F7CA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780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2400" dirty="0"/>
              <a:t>Scope on </a:t>
            </a:r>
            <a:r>
              <a:rPr lang="en-US" altLang="zh-CN" sz="2400" dirty="0" err="1"/>
              <a:t>gNB</a:t>
            </a:r>
            <a:r>
              <a:rPr lang="en-US" altLang="zh-CN" sz="2400" dirty="0"/>
              <a:t> based sensing, or UE based sensing, or both?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4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/>
              <a:t>TU estimation for study and normative work?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4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/>
              <a:t>Relationship between 5G-A ISAC and 6G ISAC?</a:t>
            </a:r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81802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3FF8D-621C-4B9F-7C62-E7860669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4970" cy="721803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1 Scope on </a:t>
            </a:r>
            <a:r>
              <a:rPr lang="en-US" altLang="zh-CN" sz="3200" b="1" dirty="0" err="1"/>
              <a:t>gNB</a:t>
            </a:r>
            <a:r>
              <a:rPr lang="en-US" altLang="zh-CN" sz="3200" b="1" dirty="0"/>
              <a:t> based sensing, or UE based sensing, or both?</a:t>
            </a:r>
            <a:endParaRPr lang="zh-CN" altLang="en-US" sz="32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D8A245-E2B0-9FF3-A136-1288234E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416" y="1170016"/>
            <a:ext cx="10979988" cy="27233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Background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/>
              <a:t>NWM report: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800" dirty="0"/>
              <a:t>19 companies prefer/only </a:t>
            </a:r>
            <a:r>
              <a:rPr lang="en-US" altLang="zh-CN" sz="1800" dirty="0" err="1"/>
              <a:t>gNB</a:t>
            </a:r>
            <a:r>
              <a:rPr lang="en-US" altLang="zh-CN" sz="1800" dirty="0"/>
              <a:t> based sensing,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800" dirty="0"/>
              <a:t>14 companies accept UE based sensing not in Rel-20;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800" dirty="0"/>
              <a:t>9 companies prefer both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/>
              <a:t>In last RAN plenary (Dec 2024), the endorsed RAN Chair’s Summary (RP-243292) including following information:</a:t>
            </a:r>
          </a:p>
        </p:txBody>
      </p:sp>
      <p:pic>
        <p:nvPicPr>
          <p:cNvPr id="5" name="图片 4" descr="图形用户界面, 文本&#10;&#10;描述已自动生成">
            <a:extLst>
              <a:ext uri="{FF2B5EF4-FFF2-40B4-BE49-F238E27FC236}">
                <a16:creationId xmlns:a16="http://schemas.microsoft.com/office/drawing/2014/main" id="{AF7AC606-D90C-8811-9E8F-44EFE6E36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314" y="3837070"/>
            <a:ext cx="9778542" cy="2569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470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3FF8D-621C-4B9F-7C62-E7860669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4970" cy="721803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1 Scope on </a:t>
            </a:r>
            <a:r>
              <a:rPr lang="en-US" altLang="zh-CN" sz="3200" b="1" dirty="0" err="1"/>
              <a:t>gNB</a:t>
            </a:r>
            <a:r>
              <a:rPr lang="en-US" altLang="zh-CN" sz="3200" b="1" dirty="0"/>
              <a:t> based sensing, or UE based sensing, or both?</a:t>
            </a:r>
            <a:endParaRPr lang="zh-CN" altLang="en-US" sz="32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D8A245-E2B0-9FF3-A136-1288234E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416" y="1170016"/>
            <a:ext cx="10979988" cy="50985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b="1" dirty="0"/>
              <a:t>Potential way forward: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sz="2000" dirty="0"/>
              <a:t>Option 1: focus on </a:t>
            </a:r>
            <a:r>
              <a:rPr lang="en-US" altLang="zh-CN" sz="2000" dirty="0" err="1"/>
              <a:t>gNB</a:t>
            </a:r>
            <a:r>
              <a:rPr lang="en-US" altLang="zh-CN" sz="2000" dirty="0"/>
              <a:t> based sensing in Q2 study, further scope alignment with RAN decision (after June plenary)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altLang="zh-CN" sz="20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altLang="zh-CN" sz="20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sz="2000" dirty="0"/>
              <a:t>Option 2: open to all sensing modes in Q2 study, further scope alignment with RAN decision (after June plenary)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altLang="zh-CN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altLang="zh-CN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altLang="zh-CN" sz="1600" dirty="0"/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CN" dirty="0">
                <a:solidFill>
                  <a:srgbClr val="FF0000"/>
                </a:solidFill>
              </a:rPr>
              <a:t>Way forward: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4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3FF8D-621C-4B9F-7C62-E7860669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4970" cy="721803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2 Relationship between 5G-A ISAC and 6G ISAC?</a:t>
            </a:r>
            <a:endParaRPr lang="zh-CN" altLang="en-US" sz="32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D8A245-E2B0-9FF3-A136-1288234E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416" y="1170016"/>
            <a:ext cx="10979988" cy="55125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sz="2400" dirty="0"/>
              <a:t>Background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NWM report: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9 companies indicate to avoid the overlap work between 5G-A ISAC and 6G ISAC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8 companies indicate to prefer the 5G-A ISAC architecture to be generic and scalable for UE or other sensing modes 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4 companies prefer one study for both 5G-A and 6G ISAC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RAN: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“Important to avoid overlapping with the related study in 6G”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sz="2400" dirty="0"/>
              <a:t>Potential way forward: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/>
              <a:t>Option 1: during the ISAC architecture design, to keep it generic, scalable, and future proof.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zh-CN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/>
              <a:t>Option 2:?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63C637F-61EA-2DC7-B452-3625F52D2A8D}"/>
              </a:ext>
            </a:extLst>
          </p:cNvPr>
          <p:cNvSpPr txBox="1"/>
          <p:nvPr/>
        </p:nvSpPr>
        <p:spPr>
          <a:xfrm>
            <a:off x="1242204" y="596978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900"/>
              </a:spcBef>
            </a:pPr>
            <a:r>
              <a:rPr lang="en-US" altLang="zh-CN" sz="2400" dirty="0">
                <a:solidFill>
                  <a:srgbClr val="FF0000"/>
                </a:solidFill>
              </a:rPr>
              <a:t>Way forward: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28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3FF8D-621C-4B9F-7C62-E7860669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4970" cy="721803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3 TU estimations for study and normative work</a:t>
            </a:r>
            <a:endParaRPr lang="zh-CN" altLang="en-US" sz="32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D8A245-E2B0-9FF3-A136-1288234E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416" y="1170017"/>
            <a:ext cx="10979988" cy="500074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altLang="zh-CN" sz="2400" dirty="0"/>
              <a:t>Potential way forward: 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altLang="zh-CN" dirty="0"/>
              <a:t>For study work TU estimation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altLang="zh-CN" sz="1800" dirty="0"/>
              <a:t>Option 1: 7 TU for study work based on </a:t>
            </a:r>
            <a:r>
              <a:rPr lang="en-US" altLang="zh-CN" sz="1800" dirty="0" err="1"/>
              <a:t>gNB</a:t>
            </a:r>
            <a:r>
              <a:rPr lang="en-US" altLang="zh-CN" sz="1800" dirty="0"/>
              <a:t> based sensing, with further alignment with RAN scope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altLang="zh-CN" sz="1800" dirty="0"/>
              <a:t>Option 2: ?</a:t>
            </a:r>
          </a:p>
          <a:p>
            <a:pPr marL="914400" lvl="2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Way forward: </a:t>
            </a:r>
          </a:p>
          <a:p>
            <a:pPr marL="914400" lvl="2" indent="0">
              <a:lnSpc>
                <a:spcPct val="100000"/>
              </a:lnSpc>
              <a:spcBef>
                <a:spcPts val="900"/>
              </a:spcBef>
              <a:buNone/>
            </a:pPr>
            <a:endParaRPr lang="en-US" altLang="zh-CN" sz="18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00000"/>
              </a:lnSpc>
              <a:spcBef>
                <a:spcPts val="900"/>
              </a:spcBef>
              <a:buNone/>
            </a:pPr>
            <a:endParaRPr lang="en-US" altLang="zh-CN" sz="18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altLang="zh-CN" dirty="0"/>
              <a:t>For normative work TU estimation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altLang="zh-CN" sz="1800" dirty="0"/>
              <a:t>Option 1: to keep open with NOTE to further align with RAN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altLang="zh-CN" sz="1800" dirty="0"/>
              <a:t>Option 2: ? </a:t>
            </a:r>
          </a:p>
          <a:p>
            <a:pPr marL="914400" lvl="2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Way forward: 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5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381</Words>
  <Application>Microsoft Office PowerPoint</Application>
  <PresentationFormat>宽屏</PresentationFormat>
  <Paragraphs>59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Draft Rel-20 ISAC discussion</vt:lpstr>
      <vt:lpstr>Terms clarifications </vt:lpstr>
      <vt:lpstr>Agenda </vt:lpstr>
      <vt:lpstr>1 Scope on gNB based sensing, or UE based sensing, or both?</vt:lpstr>
      <vt:lpstr>1 Scope on gNB based sensing, or UE based sensing, or both?</vt:lpstr>
      <vt:lpstr>2 Relationship between 5G-A ISAC and 6G ISAC?</vt:lpstr>
      <vt:lpstr>3 TU estimations for study and normative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4</cp:revision>
  <dcterms:created xsi:type="dcterms:W3CDTF">2025-02-15T10:46:10Z</dcterms:created>
  <dcterms:modified xsi:type="dcterms:W3CDTF">2025-02-18T06:27:01Z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4b3b44b0eb9311ef8000238000002280">
    <vt:lpwstr>CWMGTLaVpia3Bo2VBePc6cMH+suWlWGxSrlfR3VxBRsh7XXhyaKCZAIR4/KGKrPTbx0t8+xlBnTgs246HKksms+Nw==</vt:lpwstr>
  </property>
</Properties>
</file>