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  <p:sldMasterId id="2147485164" r:id="rId5"/>
  </p:sldMasterIdLst>
  <p:notesMasterIdLst>
    <p:notesMasterId r:id="rId16"/>
  </p:notesMasterIdLst>
  <p:handoutMasterIdLst>
    <p:handoutMasterId r:id="rId17"/>
  </p:handoutMasterIdLst>
  <p:sldIdLst>
    <p:sldId id="341" r:id="rId6"/>
    <p:sldId id="342" r:id="rId7"/>
    <p:sldId id="352" r:id="rId8"/>
    <p:sldId id="2147475951" r:id="rId9"/>
    <p:sldId id="2147475952" r:id="rId10"/>
    <p:sldId id="2147475948" r:id="rId11"/>
    <p:sldId id="2147475953" r:id="rId12"/>
    <p:sldId id="2147475954" r:id="rId13"/>
    <p:sldId id="2147475949" r:id="rId14"/>
    <p:sldId id="2147475950" r:id="rId15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FFFF"/>
    <a:srgbClr val="FF6600"/>
    <a:srgbClr val="1A4669"/>
    <a:srgbClr val="C6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95847" autoAdjust="0"/>
  </p:normalViewPr>
  <p:slideViewPr>
    <p:cSldViewPr snapToGrid="0">
      <p:cViewPr varScale="1">
        <p:scale>
          <a:sx n="79" d="100"/>
          <a:sy n="79" d="100"/>
        </p:scale>
        <p:origin x="88" y="196"/>
      </p:cViewPr>
      <p:guideLst>
        <p:guide orient="horz" pos="2160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1064" y="-964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112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8484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US" altLang="zh-CN" sz="1200" b="1" dirty="0">
                <a:latin typeface="Arial "/>
              </a:rPr>
              <a:t>TSG-WG SA2 Meeting #167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Athens, Greece, Feb 17 - Feb 21, 2025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S2-250</a:t>
            </a:r>
            <a:r>
              <a:rPr lang="en-US" altLang="zh-CN" sz="1200" b="1" dirty="0" err="1">
                <a:highlight>
                  <a:srgbClr val="FFFF00"/>
                </a:highlight>
                <a:latin typeface="Arial "/>
              </a:rPr>
              <a:t>xxxx</a:t>
            </a:r>
            <a:endParaRPr lang="sv-SE" altLang="en-US" sz="1200" b="1" dirty="0">
              <a:highlight>
                <a:srgbClr val="FFFF00"/>
              </a:highlight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1095040" y="6356939"/>
            <a:ext cx="35025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0" kern="1200" baseline="0" dirty="0">
                <a:solidFill>
                  <a:srgbClr val="1D1D1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Huawei Proprietary - Restricted Distribution</a:t>
            </a:r>
            <a:endParaRPr lang="en-US" sz="900" b="0" kern="1200" baseline="0" dirty="0">
              <a:solidFill>
                <a:srgbClr val="1D1D1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733845" y="6402807"/>
            <a:ext cx="49953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4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49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85671" y="2625390"/>
            <a:ext cx="1967204" cy="4233515"/>
            <a:chOff x="5343885" y="-48857"/>
            <a:chExt cx="3271316" cy="7037279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3" y="1694497"/>
              <a:ext cx="1052647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48857"/>
              <a:ext cx="726488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92D9040A-3082-2F49-987E-B51574332E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194" y="6323416"/>
            <a:ext cx="1270304" cy="2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450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1187323" rtl="0" eaLnBrk="1" latinLnBrk="0" hangingPunct="1">
        <a:lnSpc>
          <a:spcPct val="90000"/>
        </a:lnSpc>
        <a:spcBef>
          <a:spcPct val="0"/>
        </a:spcBef>
        <a:buNone/>
        <a:defRPr sz="57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831" indent="-296831" algn="l" defTabSz="1187323" rtl="0" eaLnBrk="1" latinLnBrk="0" hangingPunct="1">
        <a:lnSpc>
          <a:spcPct val="90000"/>
        </a:lnSpc>
        <a:spcBef>
          <a:spcPts val="1298"/>
        </a:spcBef>
        <a:buFont typeface="Arial" panose="020B0604020202020204" pitchFamily="34" charset="0"/>
        <a:buChar char="•"/>
        <a:defRPr sz="3635" kern="1200">
          <a:solidFill>
            <a:schemeClr val="tx1"/>
          </a:solidFill>
          <a:latin typeface="+mn-lt"/>
          <a:ea typeface="+mn-ea"/>
          <a:cs typeface="+mn-cs"/>
        </a:defRPr>
      </a:lvl1pPr>
      <a:lvl2pPr marL="89049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7" kern="1200">
          <a:solidFill>
            <a:schemeClr val="tx1"/>
          </a:solidFill>
          <a:latin typeface="+mn-lt"/>
          <a:ea typeface="+mn-ea"/>
          <a:cs typeface="+mn-cs"/>
        </a:defRPr>
      </a:lvl2pPr>
      <a:lvl3pPr marL="1484154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3pPr>
      <a:lvl4pPr marL="2077817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671478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3265140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858802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45246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5046125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93662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187323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780986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374648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68309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61971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155634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749295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95" y="2219660"/>
            <a:ext cx="11205410" cy="1458578"/>
          </a:xfrm>
        </p:spPr>
        <p:txBody>
          <a:bodyPr/>
          <a:lstStyle/>
          <a:p>
            <a:pPr algn="ctr" eaLnBrk="1" hangingPunct="1"/>
            <a:r>
              <a:rPr lang="en-US" altLang="en-US" sz="4400" b="1" dirty="0"/>
              <a:t>SA2#167 Ambient IoT pre-meeting call</a:t>
            </a:r>
            <a:endParaRPr lang="en-GB" altLang="en-US" sz="4400" b="1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52650" y="4192421"/>
            <a:ext cx="7886700" cy="50390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dirty="0"/>
              <a:t>Huawei, OPPO (rapporteurs)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S2-2501970, Rel-19 Ambient IoT WID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21E9561-9C50-4658-B5FF-4F6EC02FF5F3}"/>
              </a:ext>
            </a:extLst>
          </p:cNvPr>
          <p:cNvSpPr txBox="1"/>
          <p:nvPr/>
        </p:nvSpPr>
        <p:spPr>
          <a:xfrm>
            <a:off x="435626" y="2262708"/>
            <a:ext cx="61701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fontAlgn="ctr">
              <a:lnSpc>
                <a:spcPct val="150000"/>
              </a:lnSpc>
            </a:pPr>
            <a:r>
              <a:rPr lang="en-US" altLang="zh-CN" sz="18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Notes:</a:t>
            </a:r>
          </a:p>
          <a:p>
            <a:pPr lvl="0" algn="l" fontAlgn="ctr">
              <a:lnSpc>
                <a:spcPct val="150000"/>
              </a:lnSpc>
            </a:pPr>
            <a:r>
              <a:rPr lang="en-US" altLang="zh-CN" dirty="0" err="1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Xxx</a:t>
            </a:r>
            <a:endParaRPr lang="en-US" altLang="zh-CN" dirty="0">
              <a:latin typeface="Calibri" panose="020F0502020204030204" pitchFamily="34" charset="0"/>
              <a:ea typeface="等线" panose="02010600030101010101" pitchFamily="2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6029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Agenda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41D367B-154B-45ED-9F6F-9AB8ED2064B6}"/>
              </a:ext>
            </a:extLst>
          </p:cNvPr>
          <p:cNvSpPr txBox="1"/>
          <p:nvPr/>
        </p:nvSpPr>
        <p:spPr>
          <a:xfrm>
            <a:off x="524638" y="1714206"/>
            <a:ext cx="10941776" cy="447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l" fontAlgn="ctr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contributions, addressing TR editor’s notes </a:t>
            </a: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(~60 min)</a:t>
            </a: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EN on “How the aggregation can be done is FFS.”</a:t>
            </a: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EN on “Part2 information for the operator assigned and 3rd party assigned ID needs further study.”</a:t>
            </a: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EN related </a:t>
            </a: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to security aspects (e.g. </a:t>
            </a:r>
            <a:r>
              <a:rPr lang="en-US" altLang="zh-CN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Temporary ID)</a:t>
            </a:r>
          </a:p>
          <a:p>
            <a:pPr marL="457200" indent="-457200" fontAlgn="ctr">
              <a:lnSpc>
                <a:spcPct val="150000"/>
              </a:lnSpc>
              <a:buFont typeface="+mj-lt"/>
              <a:buAutoNum type="arabicPeriod" startAt="2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TS contributions, new idea in addition to TR conclusion (~30 min)</a:t>
            </a:r>
          </a:p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Assistance information to support command procedure, Docomo et al (2083/2084)</a:t>
            </a:r>
          </a:p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New NEF service for Device ID configuration, Interdigital (2501760)</a:t>
            </a:r>
          </a:p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Assistance Information used by </a:t>
            </a:r>
            <a:r>
              <a:rPr lang="en-US" altLang="zh-CN" dirty="0" err="1">
                <a:latin typeface="Calibri" panose="020F0502020204030204" pitchFamily="34" charset="0"/>
                <a:ea typeface="等线" panose="02010600030101010101" pitchFamily="2" charset="-122"/>
              </a:rPr>
              <a:t>AIoT</a:t>
            </a: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 RAN, </a:t>
            </a:r>
            <a:r>
              <a:rPr lang="en-US" altLang="zh-CN" dirty="0" err="1">
                <a:latin typeface="Calibri" panose="020F0502020204030204" pitchFamily="34" charset="0"/>
                <a:ea typeface="等线" panose="02010600030101010101" pitchFamily="2" charset="-122"/>
              </a:rPr>
              <a:t>Ofinno</a:t>
            </a: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 (2502117)</a:t>
            </a:r>
            <a:endParaRPr lang="en-US" altLang="zh-CN" sz="2000" dirty="0">
              <a:latin typeface="Calibri" panose="020F0502020204030204" pitchFamily="34" charset="0"/>
              <a:ea typeface="等线" panose="02010600030101010101" pitchFamily="2" charset="-122"/>
            </a:endParaRPr>
          </a:p>
          <a:p>
            <a:pPr marL="457200" indent="-457200" fontAlgn="ctr">
              <a:lnSpc>
                <a:spcPct val="150000"/>
              </a:lnSpc>
              <a:buFont typeface="+mj-lt"/>
              <a:buAutoNum type="arabicPeriod" startAt="3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S2-2501902, LS “latency requirement from AF” (Nokia, 10min)</a:t>
            </a:r>
          </a:p>
          <a:p>
            <a:pPr marL="457200" indent="-457200" fontAlgn="ctr">
              <a:lnSpc>
                <a:spcPct val="150000"/>
              </a:lnSpc>
              <a:buFont typeface="+mj-lt"/>
              <a:buAutoNum type="arabicPeriod" startAt="3"/>
            </a:pPr>
            <a:r>
              <a:rPr lang="en-US" altLang="zh-CN" sz="2000" dirty="0">
                <a:latin typeface="Calibri" panose="020F0502020204030204" pitchFamily="34" charset="0"/>
                <a:ea typeface="等线" panose="02010600030101010101" pitchFamily="2" charset="-122"/>
              </a:rPr>
              <a:t>S2-2501970, Rel-19 Ambient IoT WID (Rapporteurs, </a:t>
            </a:r>
            <a:r>
              <a:rPr lang="en-US" altLang="zh-CN" sz="2000">
                <a:latin typeface="Calibri" panose="020F0502020204030204" pitchFamily="34" charset="0"/>
                <a:ea typeface="等线" panose="02010600030101010101" pitchFamily="2" charset="-122"/>
              </a:rPr>
              <a:t>remaining time)</a:t>
            </a:r>
            <a:endParaRPr lang="zh-CN" altLang="zh-CN" sz="2000" dirty="0">
              <a:latin typeface="Calibri" panose="020F0502020204030204" pitchFamily="34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417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contributions, addressing TR editor’s notes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77E0968-1793-4032-8341-5F4AB35B3C8A}"/>
              </a:ext>
            </a:extLst>
          </p:cNvPr>
          <p:cNvSpPr txBox="1"/>
          <p:nvPr/>
        </p:nvSpPr>
        <p:spPr>
          <a:xfrm>
            <a:off x="447084" y="1898566"/>
            <a:ext cx="904583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fontAlgn="ctr">
              <a:lnSpc>
                <a:spcPct val="150000"/>
              </a:lnSpc>
            </a:pPr>
            <a:r>
              <a:rPr lang="en-US" altLang="zh-CN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EN on “How the aggregation can be done is FFS”:</a:t>
            </a: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Nokia, aggregation based on control information, 2501901</a:t>
            </a: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OPPO, aggregation based on implementation, 2501968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6E61133-A256-4D5C-AA5C-46BFED5FBF1B}"/>
              </a:ext>
            </a:extLst>
          </p:cNvPr>
          <p:cNvSpPr txBox="1"/>
          <p:nvPr/>
        </p:nvSpPr>
        <p:spPr>
          <a:xfrm>
            <a:off x="524638" y="4099600"/>
            <a:ext cx="61701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fontAlgn="ctr">
              <a:lnSpc>
                <a:spcPct val="150000"/>
              </a:lnSpc>
            </a:pPr>
            <a:r>
              <a:rPr lang="en-US" altLang="zh-CN" sz="18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Notes:</a:t>
            </a:r>
          </a:p>
          <a:p>
            <a:pPr lvl="0" algn="l" fontAlgn="ctr">
              <a:lnSpc>
                <a:spcPct val="150000"/>
              </a:lnSpc>
            </a:pPr>
            <a:r>
              <a:rPr lang="en-US" altLang="zh-CN" dirty="0" err="1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Xxx</a:t>
            </a:r>
            <a:endParaRPr lang="en-US" altLang="zh-CN" dirty="0">
              <a:latin typeface="Calibri" panose="020F0502020204030204" pitchFamily="34" charset="0"/>
              <a:ea typeface="等线" panose="02010600030101010101" pitchFamily="2" charset="-122"/>
              <a:cs typeface="宋体" panose="02010600030101010101" pitchFamily="2" charset="-122"/>
            </a:endParaRPr>
          </a:p>
          <a:p>
            <a:pPr lvl="0" algn="l" fontAlgn="ctr">
              <a:lnSpc>
                <a:spcPct val="150000"/>
              </a:lnSpc>
            </a:pPr>
            <a:r>
              <a:rPr lang="en-US" altLang="zh-CN" sz="18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Way forward</a:t>
            </a:r>
            <a:r>
              <a:rPr lang="en-US" altLang="zh-CN" b="1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: </a:t>
            </a:r>
          </a:p>
          <a:p>
            <a:pPr lvl="0" algn="l" fontAlgn="ctr">
              <a:lnSpc>
                <a:spcPct val="150000"/>
              </a:lnSpc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which option to go?</a:t>
            </a:r>
            <a:endParaRPr lang="en-US" altLang="zh-CN" sz="1800" dirty="0">
              <a:effectLst/>
              <a:latin typeface="Calibri" panose="020F0502020204030204" pitchFamily="34" charset="0"/>
              <a:ea typeface="等线" panose="02010600030101010101" pitchFamily="2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862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contributions, addressing TR editor’s notes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77E0968-1793-4032-8341-5F4AB35B3C8A}"/>
              </a:ext>
            </a:extLst>
          </p:cNvPr>
          <p:cNvSpPr txBox="1"/>
          <p:nvPr/>
        </p:nvSpPr>
        <p:spPr>
          <a:xfrm>
            <a:off x="447084" y="1898566"/>
            <a:ext cx="1142393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fontAlgn="ctr">
              <a:lnSpc>
                <a:spcPct val="150000"/>
              </a:lnSpc>
            </a:pPr>
            <a:r>
              <a:rPr lang="en-US" altLang="zh-CN" sz="20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EN on “Part2 information for the operator assigned and 3rd party assigned ID needs further study.”:</a:t>
            </a: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vivo, 2501526</a:t>
            </a: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Qualcomm, 2502107 (similar proposal?)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6E61133-A256-4D5C-AA5C-46BFED5FBF1B}"/>
              </a:ext>
            </a:extLst>
          </p:cNvPr>
          <p:cNvSpPr txBox="1"/>
          <p:nvPr/>
        </p:nvSpPr>
        <p:spPr>
          <a:xfrm>
            <a:off x="524638" y="4099600"/>
            <a:ext cx="617017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fontAlgn="ctr">
              <a:lnSpc>
                <a:spcPct val="150000"/>
              </a:lnSpc>
            </a:pPr>
            <a:r>
              <a:rPr lang="en-US" altLang="zh-CN" sz="18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Notes:</a:t>
            </a:r>
          </a:p>
          <a:p>
            <a:pPr lvl="0" algn="l" fontAlgn="ctr">
              <a:lnSpc>
                <a:spcPct val="150000"/>
              </a:lnSpc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xxx</a:t>
            </a:r>
            <a:endParaRPr lang="en-US" altLang="zh-CN" sz="1800" dirty="0">
              <a:effectLst/>
              <a:latin typeface="Calibri" panose="020F0502020204030204" pitchFamily="34" charset="0"/>
              <a:ea typeface="等线" panose="02010600030101010101" pitchFamily="2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883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contributions, addressing TR editor’s notes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77E0968-1793-4032-8341-5F4AB35B3C8A}"/>
              </a:ext>
            </a:extLst>
          </p:cNvPr>
          <p:cNvSpPr txBox="1"/>
          <p:nvPr/>
        </p:nvSpPr>
        <p:spPr>
          <a:xfrm>
            <a:off x="447083" y="1898566"/>
            <a:ext cx="10792753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fontAlgn="ctr">
              <a:lnSpc>
                <a:spcPct val="150000"/>
              </a:lnSpc>
            </a:pPr>
            <a:r>
              <a:rPr lang="en-US" altLang="zh-CN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EN related to security aspects (e.g. Temporary ID):</a:t>
            </a: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Huawei, 2501967/1969</a:t>
            </a:r>
          </a:p>
          <a:p>
            <a:pPr marL="342900" lvl="0" indent="-342900" algn="l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CATT: propose to remove the EN, 2501771</a:t>
            </a:r>
          </a:p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vivo: propose to convert to notes, referring to SA3 conclusion, 2501527</a:t>
            </a:r>
            <a:endParaRPr lang="en-US" altLang="zh-CN" dirty="0">
              <a:effectLst/>
              <a:latin typeface="Calibri" panose="020F0502020204030204" pitchFamily="34" charset="0"/>
              <a:ea typeface="等线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6E61133-A256-4D5C-AA5C-46BFED5FBF1B}"/>
              </a:ext>
            </a:extLst>
          </p:cNvPr>
          <p:cNvSpPr txBox="1"/>
          <p:nvPr/>
        </p:nvSpPr>
        <p:spPr>
          <a:xfrm>
            <a:off x="524638" y="4099600"/>
            <a:ext cx="61701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fontAlgn="ctr">
              <a:lnSpc>
                <a:spcPct val="150000"/>
              </a:lnSpc>
            </a:pPr>
            <a:r>
              <a:rPr lang="en-US" altLang="zh-CN" sz="18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Notes:</a:t>
            </a:r>
          </a:p>
          <a:p>
            <a:pPr lvl="0" algn="l" fontAlgn="ctr">
              <a:lnSpc>
                <a:spcPct val="150000"/>
              </a:lnSpc>
            </a:pPr>
            <a:r>
              <a:rPr lang="en-US" altLang="zh-CN" dirty="0" err="1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Xxx</a:t>
            </a:r>
            <a:endParaRPr lang="en-US" altLang="zh-CN" dirty="0">
              <a:latin typeface="Calibri" panose="020F0502020204030204" pitchFamily="34" charset="0"/>
              <a:ea typeface="等线" panose="02010600030101010101" pitchFamily="2" charset="-122"/>
              <a:cs typeface="宋体" panose="02010600030101010101" pitchFamily="2" charset="-122"/>
            </a:endParaRPr>
          </a:p>
          <a:p>
            <a:pPr lvl="0" algn="l" fontAlgn="ctr">
              <a:lnSpc>
                <a:spcPct val="150000"/>
              </a:lnSpc>
            </a:pPr>
            <a:r>
              <a:rPr lang="en-US" altLang="zh-CN" sz="18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Way forward: </a:t>
            </a:r>
          </a:p>
          <a:p>
            <a:pPr lvl="0" algn="l" fontAlgn="ctr">
              <a:lnSpc>
                <a:spcPct val="150000"/>
              </a:lnSpc>
            </a:pPr>
            <a:r>
              <a:rPr lang="en-US" altLang="zh-CN" sz="1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which </a:t>
            </a: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option to go?</a:t>
            </a:r>
            <a:endParaRPr lang="en-US" altLang="zh-CN" sz="1800" dirty="0">
              <a:effectLst/>
              <a:latin typeface="Calibri" panose="020F0502020204030204" pitchFamily="34" charset="0"/>
              <a:ea typeface="等线" panose="02010600030101010101" pitchFamily="2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6336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contributions, new idea in addition to TR conclusion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A461C08-B753-47D1-A19A-1A1E00C0DE3C}"/>
              </a:ext>
            </a:extLst>
          </p:cNvPr>
          <p:cNvSpPr txBox="1"/>
          <p:nvPr/>
        </p:nvSpPr>
        <p:spPr>
          <a:xfrm>
            <a:off x="524637" y="2080267"/>
            <a:ext cx="10302505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Assistance information to support command procedure, Docomo et al (2083/2084)</a:t>
            </a:r>
          </a:p>
        </p:txBody>
      </p:sp>
    </p:spTree>
    <p:extLst>
      <p:ext uri="{BB962C8B-B14F-4D97-AF65-F5344CB8AC3E}">
        <p14:creationId xmlns:p14="http://schemas.microsoft.com/office/powerpoint/2010/main" val="2812839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contributions, new idea in addition to TR conclusion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A461C08-B753-47D1-A19A-1A1E00C0DE3C}"/>
              </a:ext>
            </a:extLst>
          </p:cNvPr>
          <p:cNvSpPr txBox="1"/>
          <p:nvPr/>
        </p:nvSpPr>
        <p:spPr>
          <a:xfrm>
            <a:off x="524637" y="2080267"/>
            <a:ext cx="9736063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New NEF service for Device ID configuration, Interdigital (2501760)</a:t>
            </a:r>
          </a:p>
        </p:txBody>
      </p:sp>
    </p:spTree>
    <p:extLst>
      <p:ext uri="{BB962C8B-B14F-4D97-AF65-F5344CB8AC3E}">
        <p14:creationId xmlns:p14="http://schemas.microsoft.com/office/powerpoint/2010/main" val="3438508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contributions, new idea in addition to TR conclusion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A461C08-B753-47D1-A19A-1A1E00C0DE3C}"/>
              </a:ext>
            </a:extLst>
          </p:cNvPr>
          <p:cNvSpPr txBox="1"/>
          <p:nvPr/>
        </p:nvSpPr>
        <p:spPr>
          <a:xfrm>
            <a:off x="524637" y="2080267"/>
            <a:ext cx="967941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ctr">
              <a:lnSpc>
                <a:spcPct val="150000"/>
              </a:lnSpc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Assistance Information used by </a:t>
            </a:r>
            <a:r>
              <a:rPr lang="en-US" altLang="zh-CN" dirty="0" err="1">
                <a:latin typeface="Calibri" panose="020F0502020204030204" pitchFamily="34" charset="0"/>
                <a:ea typeface="等线" panose="02010600030101010101" pitchFamily="2" charset="-122"/>
              </a:rPr>
              <a:t>AIoT</a:t>
            </a: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 RAN, </a:t>
            </a:r>
            <a:r>
              <a:rPr lang="en-US" altLang="zh-CN" dirty="0" err="1">
                <a:latin typeface="Calibri" panose="020F0502020204030204" pitchFamily="34" charset="0"/>
                <a:ea typeface="等线" panose="02010600030101010101" pitchFamily="2" charset="-122"/>
              </a:rPr>
              <a:t>Ofinno</a:t>
            </a: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</a:rPr>
              <a:t> (2502117)</a:t>
            </a:r>
            <a:endParaRPr lang="en-US" altLang="zh-CN" sz="2000" dirty="0">
              <a:latin typeface="Calibri" panose="020F0502020204030204" pitchFamily="34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84460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S2-2501902, LS “latency requirement from AF”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6AB43D9-7B3A-49B8-852A-D8A30622A9AD}"/>
              </a:ext>
            </a:extLst>
          </p:cNvPr>
          <p:cNvSpPr txBox="1"/>
          <p:nvPr/>
        </p:nvSpPr>
        <p:spPr>
          <a:xfrm>
            <a:off x="435626" y="2262708"/>
            <a:ext cx="61701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l" fontAlgn="ctr">
              <a:lnSpc>
                <a:spcPct val="150000"/>
              </a:lnSpc>
            </a:pPr>
            <a:r>
              <a:rPr lang="en-US" altLang="zh-CN" sz="18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Notes:</a:t>
            </a:r>
          </a:p>
          <a:p>
            <a:pPr lvl="0" algn="l" fontAlgn="ctr">
              <a:lnSpc>
                <a:spcPct val="150000"/>
              </a:lnSpc>
            </a:pPr>
            <a:r>
              <a:rPr lang="en-US" altLang="zh-CN" dirty="0" err="1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Xxx</a:t>
            </a:r>
            <a:endParaRPr lang="en-US" altLang="zh-CN" dirty="0">
              <a:latin typeface="Calibri" panose="020F0502020204030204" pitchFamily="34" charset="0"/>
              <a:ea typeface="等线" panose="02010600030101010101" pitchFamily="2" charset="-122"/>
              <a:cs typeface="宋体" panose="02010600030101010101" pitchFamily="2" charset="-122"/>
            </a:endParaRPr>
          </a:p>
          <a:p>
            <a:pPr lvl="0" algn="l" fontAlgn="ctr">
              <a:lnSpc>
                <a:spcPct val="150000"/>
              </a:lnSpc>
            </a:pPr>
            <a:r>
              <a:rPr lang="en-US" altLang="zh-CN" sz="18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Way forward: </a:t>
            </a:r>
          </a:p>
          <a:p>
            <a:pPr lvl="0" algn="l" fontAlgn="ctr">
              <a:lnSpc>
                <a:spcPct val="150000"/>
              </a:lnSpc>
            </a:pPr>
            <a:r>
              <a:rPr lang="en-US" altLang="zh-CN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Support the feature?</a:t>
            </a:r>
            <a:endParaRPr lang="en-US" altLang="zh-CN" sz="1800" dirty="0">
              <a:effectLst/>
              <a:latin typeface="Calibri" panose="020F0502020204030204" pitchFamily="34" charset="0"/>
              <a:ea typeface="等线" panose="02010600030101010101" pitchFamily="2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905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C34AD67-7538-4717-9A73-50191031DBF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679a257e-872f-4c98-9e8a-0a9c104f72cd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280d8efa-eff2-4910-88d2-79ca146720c4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9426</TotalTime>
  <Words>379</Words>
  <Application>Microsoft Office PowerPoint</Application>
  <PresentationFormat>宽屏</PresentationFormat>
  <Paragraphs>51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 </vt:lpstr>
      <vt:lpstr>Microsoft YaHei</vt:lpstr>
      <vt:lpstr>Arial</vt:lpstr>
      <vt:lpstr>Calibri</vt:lpstr>
      <vt:lpstr>Calibri Light</vt:lpstr>
      <vt:lpstr>Times New Roman</vt:lpstr>
      <vt:lpstr>Office Theme</vt:lpstr>
      <vt:lpstr>章节页</vt:lpstr>
      <vt:lpstr>SA2#167 Ambient IoT pre-meeting call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 User</cp:lastModifiedBy>
  <cp:revision>675</cp:revision>
  <dcterms:created xsi:type="dcterms:W3CDTF">2010-02-05T13:52:04Z</dcterms:created>
  <dcterms:modified xsi:type="dcterms:W3CDTF">2025-02-13T12:00:30Z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(3)GNWKD3TnupE6J6ep/Fgkbnh4RzTecmWI+mkyKlRGz4mWONpWWzH51Z926uLcIPI1Ivou0kwk
OduERbJeZALT3HVE2uogHcu5VoLaDThhxmNSVMa1sDID8zIAbcP4Ze3Imik374KdnHunsB1+
qRWh/ur8G5SVWOaSLakkw8/qOXiatgZz1LCpbVnjqijT2bZ0zezjDMuNyqaPImBRbo8U2rG5
U71GzfBsp6dKQEO46x</vt:lpwstr>
  </property>
  <property fmtid="{D5CDD505-2E9C-101B-9397-08002B2CF9AE}" pid="4" name="_2015_ms_pID_7253431">
    <vt:lpwstr>cT9ZxNncH+tUjMN2cWXojGPJTO/OdTTHDAUAUGFN3ii2OeBUAaaMhY
kF65tMjb147tEh04jFm7+Ah+5WMY+7WVktLUaFk01oIuL/ezShv3Afaz7WtCw/VEqcUUWKCB
63dvoHy0oh2dM0+U02wmzfvAkw5qq+cBWnvJmqV0TXk8ei/VW9m0M1YFgHkLeuO8wwTMyhXl
8N9aP2eHyMEkCNJmpeSAwAM84psOh59S40ll</vt:lpwstr>
  </property>
  <property fmtid="{D5CDD505-2E9C-101B-9397-08002B2CF9AE}" pid="5" name="_2015_ms_pID_7253432">
    <vt:lpwstr>Nz9FJdUSDmFMYACWqWmX9ks=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1723789042</vt:lpwstr>
  </property>
</Properties>
</file>