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4" r:id="rId5"/>
  </p:sldMasterIdLst>
  <p:notesMasterIdLst>
    <p:notesMasterId r:id="rId22"/>
  </p:notesMasterIdLst>
  <p:handoutMasterIdLst>
    <p:handoutMasterId r:id="rId23"/>
  </p:handoutMasterIdLst>
  <p:sldIdLst>
    <p:sldId id="341" r:id="rId6"/>
    <p:sldId id="342" r:id="rId7"/>
    <p:sldId id="345" r:id="rId8"/>
    <p:sldId id="352" r:id="rId9"/>
    <p:sldId id="353" r:id="rId10"/>
    <p:sldId id="354" r:id="rId11"/>
    <p:sldId id="355" r:id="rId12"/>
    <p:sldId id="356" r:id="rId13"/>
    <p:sldId id="2147475947" r:id="rId14"/>
    <p:sldId id="357" r:id="rId15"/>
    <p:sldId id="351" r:id="rId16"/>
    <p:sldId id="358" r:id="rId17"/>
    <p:sldId id="360" r:id="rId18"/>
    <p:sldId id="359" r:id="rId19"/>
    <p:sldId id="361" r:id="rId20"/>
    <p:sldId id="362" r:id="rId2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95847" autoAdjust="0"/>
  </p:normalViewPr>
  <p:slideViewPr>
    <p:cSldViewPr snapToGrid="0">
      <p:cViewPr varScale="1">
        <p:scale>
          <a:sx n="79" d="100"/>
          <a:sy n="79" d="100"/>
        </p:scale>
        <p:origin x="88" y="19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1064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8484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#166-AHe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meeting, Jan 20-Jan 24,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S2-250</a:t>
            </a:r>
            <a:r>
              <a:rPr lang="en-US" altLang="zh-CN" sz="1200" b="1" dirty="0" err="1">
                <a:highlight>
                  <a:srgbClr val="FFFF00"/>
                </a:highlight>
                <a:latin typeface="Arial "/>
              </a:rPr>
              <a:t>xxxx</a:t>
            </a:r>
            <a:endParaRPr lang="sv-SE" altLang="en-US" sz="1200" b="1" dirty="0">
              <a:highlight>
                <a:srgbClr val="FFFF00"/>
              </a:highlight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040" y="6356939"/>
            <a:ext cx="35025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0" kern="1200" baseline="0" dirty="0">
                <a:solidFill>
                  <a:srgbClr val="1D1D1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Huawei Proprietary - Restricted Distribution</a:t>
            </a:r>
            <a:endParaRPr lang="en-US" sz="900" b="0" kern="1200" baseline="0" dirty="0">
              <a:solidFill>
                <a:srgbClr val="1D1D1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3845" y="6402807"/>
            <a:ext cx="49953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890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85671" y="2625390"/>
            <a:ext cx="1967204" cy="4233515"/>
            <a:chOff x="5343885" y="-48857"/>
            <a:chExt cx="3271316" cy="7037279"/>
          </a:xfrm>
        </p:grpSpPr>
        <p:sp>
          <p:nvSpPr>
            <p:cNvPr id="89" name="矩形 13">
              <a:extLst>
                <a:ext uri="{FF2B5EF4-FFF2-40B4-BE49-F238E27FC236}">
                  <a16:creationId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90" name="文本框 15">
              <a:extLst>
                <a:ext uri="{FF2B5EF4-FFF2-40B4-BE49-F238E27FC236}">
                  <a16:creationId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97" name="文本框 15">
              <a:extLst>
                <a:ext uri="{FF2B5EF4-FFF2-40B4-BE49-F238E27FC236}">
                  <a16:creationId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84543" y="4866463"/>
              <a:ext cx="791510" cy="664398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82308" y="4134866"/>
              <a:ext cx="791510" cy="664398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77324" y="5596166"/>
              <a:ext cx="791510" cy="664398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109" name="矩形 13">
              <a:extLst>
                <a:ext uri="{FF2B5EF4-FFF2-40B4-BE49-F238E27FC236}">
                  <a16:creationId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0" name="矩形 13">
              <a:extLst>
                <a:ext uri="{FF2B5EF4-FFF2-40B4-BE49-F238E27FC236}">
                  <a16:creationId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111" name="矩形 13">
              <a:extLst>
                <a:ext uri="{FF2B5EF4-FFF2-40B4-BE49-F238E27FC236}">
                  <a16:creationId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112" name="矩形 13">
              <a:extLst>
                <a:ext uri="{FF2B5EF4-FFF2-40B4-BE49-F238E27FC236}">
                  <a16:creationId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113" name="矩形 13">
              <a:extLst>
                <a:ext uri="{FF2B5EF4-FFF2-40B4-BE49-F238E27FC236}">
                  <a16:creationId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114" name="矩形 13">
              <a:extLst>
                <a:ext uri="{FF2B5EF4-FFF2-40B4-BE49-F238E27FC236}">
                  <a16:creationId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115" name="矩形 13">
              <a:extLst>
                <a:ext uri="{FF2B5EF4-FFF2-40B4-BE49-F238E27FC236}">
                  <a16:creationId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116" name="矩形 13">
              <a:extLst>
                <a:ext uri="{FF2B5EF4-FFF2-40B4-BE49-F238E27FC236}">
                  <a16:creationId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117" name="矩形 13">
              <a:extLst>
                <a:ext uri="{FF2B5EF4-FFF2-40B4-BE49-F238E27FC236}">
                  <a16:creationId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11114" y="3415851"/>
              <a:ext cx="791510" cy="664398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8" name="矩形 13">
              <a:extLst>
                <a:ext uri="{FF2B5EF4-FFF2-40B4-BE49-F238E27FC236}">
                  <a16:creationId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20945" y="4866463"/>
              <a:ext cx="791510" cy="664398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119" name="矩形 13">
              <a:extLst>
                <a:ext uri="{FF2B5EF4-FFF2-40B4-BE49-F238E27FC236}">
                  <a16:creationId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8707" y="4134866"/>
              <a:ext cx="791510" cy="664398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20" name="矩形 13">
              <a:extLst>
                <a:ext uri="{FF2B5EF4-FFF2-40B4-BE49-F238E27FC236}">
                  <a16:creationId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23691" y="5596166"/>
              <a:ext cx="791510" cy="664398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190/233/238</a:t>
              </a:r>
            </a:p>
          </p:txBody>
        </p:sp>
        <p:sp>
          <p:nvSpPr>
            <p:cNvPr id="121" name="矩形 13">
              <a:extLst>
                <a:ext uri="{FF2B5EF4-FFF2-40B4-BE49-F238E27FC236}">
                  <a16:creationId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22" name="矩形 13">
              <a:extLst>
                <a:ext uri="{FF2B5EF4-FFF2-40B4-BE49-F238E27FC236}">
                  <a16:creationId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23" name="矩形 13">
              <a:extLst>
                <a:ext uri="{FF2B5EF4-FFF2-40B4-BE49-F238E27FC236}">
                  <a16:creationId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</a:p>
          </p:txBody>
        </p:sp>
        <p:sp>
          <p:nvSpPr>
            <p:cNvPr id="124" name="矩形 13">
              <a:extLst>
                <a:ext uri="{FF2B5EF4-FFF2-40B4-BE49-F238E27FC236}">
                  <a16:creationId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25" name="矩形 13">
              <a:extLst>
                <a:ext uri="{FF2B5EF4-FFF2-40B4-BE49-F238E27FC236}">
                  <a16:creationId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45335" y="6324024"/>
              <a:ext cx="513579" cy="66439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26" name="矩形 13">
              <a:extLst>
                <a:ext uri="{FF2B5EF4-FFF2-40B4-BE49-F238E27FC236}">
                  <a16:creationId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7003279" y="6324024"/>
              <a:ext cx="513579" cy="664398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27" name="矩形 13">
              <a:extLst>
                <a:ext uri="{FF2B5EF4-FFF2-40B4-BE49-F238E27FC236}">
                  <a16:creationId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51547" y="6324024"/>
              <a:ext cx="513579" cy="66439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28" name="矩形 13">
              <a:extLst>
                <a:ext uri="{FF2B5EF4-FFF2-40B4-BE49-F238E27FC236}">
                  <a16:creationId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98559" y="6324024"/>
              <a:ext cx="513579" cy="6643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92D9040A-3082-2F49-987E-B51574332E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94" y="6323416"/>
            <a:ext cx="1270304" cy="27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45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5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831" indent="-296831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1pPr>
      <a:lvl2pPr marL="89049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484154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2077817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671478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SA2#166-AHe Ambient IoT pre-meeting call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0390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contribution plan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6A8E4EA-DB41-4901-B5C6-4FEB4830B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003979"/>
              </p:ext>
            </p:extLst>
          </p:nvPr>
        </p:nvGraphicFramePr>
        <p:xfrm>
          <a:off x="419416" y="1966042"/>
          <a:ext cx="11026290" cy="3236545"/>
        </p:xfrm>
        <a:graphic>
          <a:graphicData uri="http://schemas.openxmlformats.org/drawingml/2006/table">
            <a:tbl>
              <a:tblPr/>
              <a:tblGrid>
                <a:gridCol w="2025864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6660181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340245">
                  <a:extLst>
                    <a:ext uri="{9D8B030D-6E8A-4147-A177-3AD203B41FA5}">
                      <a16:colId xmlns:a16="http://schemas.microsoft.com/office/drawing/2014/main" val="1885242873"/>
                    </a:ext>
                  </a:extLst>
                </a:gridCol>
              </a:tblGrid>
              <a:tr h="4486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Contribution for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Rapporteur suggestion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# of papers to be handled in meeting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11919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TR editor’s notes ---category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Contribution needs to focus on a particular topic (indicated in the </a:t>
                      </a:r>
                      <a:r>
                        <a:rPr lang="en-US" sz="16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pCR</a:t>
                      </a: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title)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Baseline papers will be selected after the submission deadline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Other papers for the same topic will be merged into the baseline paper</a:t>
                      </a:r>
                    </a:p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Company are suggested to submit no more than two papers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Arial" panose="020B0604020202020204" pitchFamily="34" charset="0"/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718494">
                <a:tc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TR editor’s notes ---category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Huawei holds the pen:</a:t>
                      </a:r>
                    </a:p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the EN to notes / remove the EN, with necessary clarification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777445">
                <a:tc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TR editor’s notes ---category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OPPO holds the pen:</a:t>
                      </a:r>
                    </a:p>
                    <a:p>
                      <a:pPr algn="l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Clarify no more work for these issues in rel-19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1</a:t>
                      </a:r>
                      <a:endParaRPr lang="zh-CN" altLang="en-US" sz="16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79B9B6F1-6EFD-402F-AA12-CEAFABD332A7}"/>
              </a:ext>
            </a:extLst>
          </p:cNvPr>
          <p:cNvSpPr txBox="1"/>
          <p:nvPr/>
        </p:nvSpPr>
        <p:spPr>
          <a:xfrm>
            <a:off x="419416" y="5465740"/>
            <a:ext cx="93314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Around 11 </a:t>
            </a:r>
            <a:r>
              <a:rPr lang="en-US" altLang="zh-CN" sz="1800" b="1" dirty="0" err="1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pCR</a:t>
            </a:r>
            <a:r>
              <a:rPr lang="en-US" altLang="zh-CN" b="1" dirty="0" err="1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s</a:t>
            </a:r>
            <a:r>
              <a:rPr lang="en-US" altLang="zh-CN" b="1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will be discussed during the e-meeting, other papers will be merged</a:t>
            </a:r>
          </a:p>
        </p:txBody>
      </p:sp>
    </p:spTree>
    <p:extLst>
      <p:ext uri="{BB962C8B-B14F-4D97-AF65-F5344CB8AC3E}">
        <p14:creationId xmlns:p14="http://schemas.microsoft.com/office/powerpoint/2010/main" val="2202936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TS skeleton review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7498063-0E9C-42BA-AF93-BC46A0BACFF0}"/>
              </a:ext>
            </a:extLst>
          </p:cNvPr>
          <p:cNvSpPr txBox="1"/>
          <p:nvPr/>
        </p:nvSpPr>
        <p:spPr>
          <a:xfrm>
            <a:off x="524638" y="1933997"/>
            <a:ext cx="9443405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/>
              <a:t>Any comments on TS skeleton?</a:t>
            </a:r>
          </a:p>
        </p:txBody>
      </p:sp>
    </p:spTree>
    <p:extLst>
      <p:ext uri="{BB962C8B-B14F-4D97-AF65-F5344CB8AC3E}">
        <p14:creationId xmlns:p14="http://schemas.microsoft.com/office/powerpoint/2010/main" val="196681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861824"/>
              </p:ext>
            </p:extLst>
          </p:nvPr>
        </p:nvGraphicFramePr>
        <p:xfrm>
          <a:off x="913055" y="2425381"/>
          <a:ext cx="7556005" cy="222795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62512">
                  <a:extLst>
                    <a:ext uri="{9D8B030D-6E8A-4147-A177-3AD203B41FA5}">
                      <a16:colId xmlns:a16="http://schemas.microsoft.com/office/drawing/2014/main" val="643268457"/>
                    </a:ext>
                  </a:extLst>
                </a:gridCol>
                <a:gridCol w="5693493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18489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Clause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Volunteers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832203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 1 Scope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106047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2 References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8D40A7CC-FE40-4F06-85E7-3CC6657A1E47}"/>
              </a:ext>
            </a:extLst>
          </p:cNvPr>
          <p:cNvSpPr txBox="1"/>
          <p:nvPr/>
        </p:nvSpPr>
        <p:spPr>
          <a:xfrm>
            <a:off x="913055" y="5932634"/>
            <a:ext cx="61701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sz="1400" dirty="0">
                <a:solidFill>
                  <a:srgbClr val="FF0000"/>
                </a:solidFill>
              </a:rPr>
              <a:t>(More volunteers are expected to be added, for all TS clauses)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50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806113"/>
              </p:ext>
            </p:extLst>
          </p:nvPr>
        </p:nvGraphicFramePr>
        <p:xfrm>
          <a:off x="524638" y="1828274"/>
          <a:ext cx="10445918" cy="37490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33635">
                  <a:extLst>
                    <a:ext uri="{9D8B030D-6E8A-4147-A177-3AD203B41FA5}">
                      <a16:colId xmlns:a16="http://schemas.microsoft.com/office/drawing/2014/main" val="643268457"/>
                    </a:ext>
                  </a:extLst>
                </a:gridCol>
                <a:gridCol w="2546748">
                  <a:extLst>
                    <a:ext uri="{9D8B030D-6E8A-4147-A177-3AD203B41FA5}">
                      <a16:colId xmlns:a16="http://schemas.microsoft.com/office/drawing/2014/main" val="3162742817"/>
                    </a:ext>
                  </a:extLst>
                </a:gridCol>
                <a:gridCol w="6465535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32049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Clause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Sub-clauses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Volunteers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320497">
                <a:tc rowSpan="3"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3 Definitions of terms, symbols and abbreviations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3.1 Terms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3.2 Symbols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902984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3.3 Abbreviations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970995"/>
                  </a:ext>
                </a:extLst>
              </a:tr>
              <a:tr h="320497">
                <a:tc rowSpan="7">
                  <a:txBody>
                    <a:bodyPr/>
                    <a:lstStyle/>
                    <a:p>
                      <a:pPr algn="l"/>
                      <a:r>
                        <a:rPr lang="en-US" altLang="zh-CN" sz="1600" dirty="0"/>
                        <a:t>4 Architecture model and concepts 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4.1 General concept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4.2 Architecture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70898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4.3 Reference points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949010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4.4 Service-based interfaces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6455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4.5 Functional Entities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OPPO, China Mobile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796207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4.6 Protocol Stacks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OPPO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85743"/>
                  </a:ext>
                </a:extLst>
              </a:tr>
              <a:tr h="320497">
                <a:tc vMerge="1"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4.7 Identifiers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Huawei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578670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6E70256D-4D05-447A-86DB-A3F655191131}"/>
              </a:ext>
            </a:extLst>
          </p:cNvPr>
          <p:cNvSpPr txBox="1"/>
          <p:nvPr/>
        </p:nvSpPr>
        <p:spPr>
          <a:xfrm>
            <a:off x="540822" y="5613459"/>
            <a:ext cx="1007592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Proposals: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Huawei will be pen holder of baseline papers (clause 4.1 – 4.4)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OPPO</a:t>
            </a:r>
            <a:r>
              <a:rPr lang="en-US" altLang="zh-CN" sz="1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will be pen holder of baseline papers (clause 4.5 – 4.6) 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29364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763810"/>
              </p:ext>
            </p:extLst>
          </p:nvPr>
        </p:nvGraphicFramePr>
        <p:xfrm>
          <a:off x="362121" y="2006299"/>
          <a:ext cx="11208813" cy="32207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90955">
                  <a:extLst>
                    <a:ext uri="{9D8B030D-6E8A-4147-A177-3AD203B41FA5}">
                      <a16:colId xmlns:a16="http://schemas.microsoft.com/office/drawing/2014/main" val="1232710183"/>
                    </a:ext>
                  </a:extLst>
                </a:gridCol>
                <a:gridCol w="4717657">
                  <a:extLst>
                    <a:ext uri="{9D8B030D-6E8A-4147-A177-3AD203B41FA5}">
                      <a16:colId xmlns:a16="http://schemas.microsoft.com/office/drawing/2014/main" val="3162742817"/>
                    </a:ext>
                  </a:extLst>
                </a:gridCol>
                <a:gridCol w="5000201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Clause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Sub-clauses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Volunteers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370840">
                <a:tc rowSpan="7">
                  <a:txBody>
                    <a:bodyPr/>
                    <a:lstStyle/>
                    <a:p>
                      <a:pPr algn="l"/>
                      <a:r>
                        <a:rPr lang="en-US" altLang="zh-CN" dirty="0"/>
                        <a:t>5 High level functionality and features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5.1 Overview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32448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5.2 Ambient IoT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902984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5.3 </a:t>
                      </a:r>
                      <a:r>
                        <a:rPr lang="en-US" altLang="zh-CN" dirty="0" err="1"/>
                        <a:t>AIoT</a:t>
                      </a:r>
                      <a:r>
                        <a:rPr lang="en-US" altLang="zh-CN" dirty="0"/>
                        <a:t> Reader Selection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China Mobile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9709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5.4 Assistance Information used by </a:t>
                      </a:r>
                      <a:r>
                        <a:rPr lang="en-US" altLang="zh-CN" dirty="0" err="1"/>
                        <a:t>AIoT</a:t>
                      </a:r>
                      <a:r>
                        <a:rPr lang="en-US" altLang="zh-CN" dirty="0"/>
                        <a:t> Reader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5.5 Subscription-like Information Management for Ambient IoT Device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Huawei</a:t>
                      </a:r>
                      <a:endParaRPr lang="zh-CN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708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5.6 AF authorization to the Ambient IoT Services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/>
                        <a:t>Huawei</a:t>
                      </a:r>
                      <a:endParaRPr lang="zh-CN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949010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5.X (to be decided)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6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33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v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olunteers for contributing each clauses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2" name="表格 4">
            <a:extLst>
              <a:ext uri="{FF2B5EF4-FFF2-40B4-BE49-F238E27FC236}">
                <a16:creationId xmlns:a16="http://schemas.microsoft.com/office/drawing/2014/main" id="{4D24943B-1F36-4BE7-965A-93A024660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961689"/>
              </p:ext>
            </p:extLst>
          </p:nvPr>
        </p:nvGraphicFramePr>
        <p:xfrm>
          <a:off x="524638" y="2249060"/>
          <a:ext cx="10723292" cy="33172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129550">
                  <a:extLst>
                    <a:ext uri="{9D8B030D-6E8A-4147-A177-3AD203B41FA5}">
                      <a16:colId xmlns:a16="http://schemas.microsoft.com/office/drawing/2014/main" val="2217095299"/>
                    </a:ext>
                  </a:extLst>
                </a:gridCol>
                <a:gridCol w="3851808">
                  <a:extLst>
                    <a:ext uri="{9D8B030D-6E8A-4147-A177-3AD203B41FA5}">
                      <a16:colId xmlns:a16="http://schemas.microsoft.com/office/drawing/2014/main" val="3162742817"/>
                    </a:ext>
                  </a:extLst>
                </a:gridCol>
                <a:gridCol w="4741934">
                  <a:extLst>
                    <a:ext uri="{9D8B030D-6E8A-4147-A177-3AD203B41FA5}">
                      <a16:colId xmlns:a16="http://schemas.microsoft.com/office/drawing/2014/main" val="21008402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Clause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Sub-clauses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Volunteers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140455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altLang="zh-CN" dirty="0"/>
                        <a:t>6 Ambient IoT Procedures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6.1 Overview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Huawei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55141"/>
                  </a:ext>
                </a:extLst>
              </a:tr>
              <a:tr h="32448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6.2 Procedure for Inventory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Huawei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902984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6.3 Procedure for Command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Huawei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97099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US" altLang="zh-CN" dirty="0"/>
                        <a:t>7 Network Functions Services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7.1 Overview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4634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7.2 AIOTF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708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7.3 AMF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China Mobile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949010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7.4 NEF services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66645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altLang="zh-CN" dirty="0"/>
                        <a:t>Annex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(to be decided)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729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80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Plan for call after submission deadline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627FB4C-F5FC-44D1-8E4E-A234969C0A96}"/>
              </a:ext>
            </a:extLst>
          </p:cNvPr>
          <p:cNvSpPr txBox="1"/>
          <p:nvPr/>
        </p:nvSpPr>
        <p:spPr>
          <a:xfrm>
            <a:off x="746490" y="2408985"/>
            <a:ext cx="9344277" cy="2118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/>
              <a:t>Purpose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Review the way forward for TR open issues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Have a look on baseline papers for TS (ideally with the merged contents)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b="1" dirty="0"/>
              <a:t>Time suggested: </a:t>
            </a:r>
            <a:r>
              <a:rPr lang="en-US" altLang="zh-CN" dirty="0"/>
              <a:t>Jan 17</a:t>
            </a:r>
            <a:r>
              <a:rPr lang="en-US" altLang="zh-CN" baseline="30000" dirty="0"/>
              <a:t>th</a:t>
            </a:r>
            <a:r>
              <a:rPr lang="en-US" altLang="zh-C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267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Agenda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2013612"/>
            <a:ext cx="1041784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l" fontAlgn="ctr">
              <a:lnSpc>
                <a:spcPct val="200000"/>
              </a:lnSpc>
              <a:buFont typeface="+mj-lt"/>
              <a:buAutoNum type="arabicPeriod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</a:t>
            </a:r>
            <a:r>
              <a:rPr lang="en-US" altLang="zh-CN" sz="2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plan (~60 mins)</a:t>
            </a:r>
          </a:p>
          <a:p>
            <a:pPr marL="342900" lvl="0" indent="-342900" algn="l" fontAlgn="ctr">
              <a:lnSpc>
                <a:spcPct val="200000"/>
              </a:lnSpc>
              <a:buFont typeface="+mj-lt"/>
              <a:buAutoNum type="arabicPeriod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TS work</a:t>
            </a:r>
            <a:r>
              <a:rPr lang="en-US" altLang="zh-CN" sz="2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 plan (~50 mins)</a:t>
            </a:r>
            <a:endParaRPr lang="en-US" altLang="zh-CN" sz="2400" dirty="0">
              <a:latin typeface="等线" panose="02010600030101010101" pitchFamily="2" charset="-122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marL="342900" indent="-342900" fontAlgn="ctr">
              <a:lnSpc>
                <a:spcPct val="200000"/>
              </a:lnSpc>
              <a:buFont typeface="+mj-lt"/>
              <a:buAutoNum type="arabicPeriod" startAt="3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</a:rPr>
              <a:t>Plan for call after submission deadline (~10 mins)</a:t>
            </a:r>
            <a:endParaRPr lang="zh-CN" altLang="zh-CN" sz="2400" dirty="0">
              <a:latin typeface="Calibri" panose="020F0502020204030204" pitchFamily="34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417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overall plan for Jan e-meeting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1FB6BBE-5102-4069-A589-D7F08A2F45FA}"/>
              </a:ext>
            </a:extLst>
          </p:cNvPr>
          <p:cNvSpPr txBox="1"/>
          <p:nvPr/>
        </p:nvSpPr>
        <p:spPr>
          <a:xfrm>
            <a:off x="524638" y="1933997"/>
            <a:ext cx="9443405" cy="2949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/>
              <a:t>Target of Jan e-meeting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Resolve all open issues that need SA2 work in the study phase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Complete TR to 100%</a:t>
            </a:r>
          </a:p>
          <a:p>
            <a:pPr>
              <a:lnSpc>
                <a:spcPct val="150000"/>
              </a:lnSpc>
            </a:pP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b="1" dirty="0"/>
              <a:t>SA2 open issues consider the following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TR editor’s notes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Issue listed in the TR cover sheet</a:t>
            </a:r>
          </a:p>
        </p:txBody>
      </p:sp>
    </p:spTree>
    <p:extLst>
      <p:ext uri="{BB962C8B-B14F-4D97-AF65-F5344CB8AC3E}">
        <p14:creationId xmlns:p14="http://schemas.microsoft.com/office/powerpoint/2010/main" val="82501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</a:t>
            </a: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proposal of handling open issues 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ED29B1F-0262-4E6F-807A-9545D91D56E4}"/>
              </a:ext>
            </a:extLst>
          </p:cNvPr>
          <p:cNvSpPr txBox="1"/>
          <p:nvPr/>
        </p:nvSpPr>
        <p:spPr>
          <a:xfrm>
            <a:off x="524638" y="2149904"/>
            <a:ext cx="10165754" cy="20340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zh-CN" sz="20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One of the following approach will be taken for each open issue:</a:t>
            </a:r>
          </a:p>
          <a:p>
            <a:pPr marL="285750" indent="-285750"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Resolve in the study phase, to reach conclusion principles --- category 1 issues</a:t>
            </a:r>
          </a:p>
          <a:p>
            <a:pPr marL="285750" indent="-285750"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Convert the EN to note or remove the EN --- category 2 issues</a:t>
            </a:r>
          </a:p>
          <a:p>
            <a:pPr marL="285750" indent="-285750"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1" lang="en-US" altLang="zh-CN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No more work in this release --- category 3 issues</a:t>
            </a:r>
          </a:p>
          <a:p>
            <a:pPr defTabSz="914478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zh-CN" sz="1600" u="sng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Note: for issues need coordination with other WG, decide which WG to lead the work</a:t>
            </a:r>
          </a:p>
        </p:txBody>
      </p:sp>
    </p:spTree>
    <p:extLst>
      <p:ext uri="{BB962C8B-B14F-4D97-AF65-F5344CB8AC3E}">
        <p14:creationId xmlns:p14="http://schemas.microsoft.com/office/powerpoint/2010/main" val="2788627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1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C7036BFF-2AB9-4574-812A-093AD5B773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253350"/>
              </p:ext>
            </p:extLst>
          </p:nvPr>
        </p:nvGraphicFramePr>
        <p:xfrm>
          <a:off x="151964" y="1891856"/>
          <a:ext cx="11576483" cy="4458365"/>
        </p:xfrm>
        <a:graphic>
          <a:graphicData uri="http://schemas.openxmlformats.org/drawingml/2006/table">
            <a:tbl>
              <a:tblPr/>
              <a:tblGrid>
                <a:gridCol w="1140630">
                  <a:extLst>
                    <a:ext uri="{9D8B030D-6E8A-4147-A177-3AD203B41FA5}">
                      <a16:colId xmlns:a16="http://schemas.microsoft.com/office/drawing/2014/main" val="365618329"/>
                    </a:ext>
                  </a:extLst>
                </a:gridCol>
                <a:gridCol w="6460901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1184757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790195">
                  <a:extLst>
                    <a:ext uri="{9D8B030D-6E8A-4147-A177-3AD203B41FA5}">
                      <a16:colId xmlns:a16="http://schemas.microsoft.com/office/drawing/2014/main" val="1929853645"/>
                    </a:ext>
                  </a:extLst>
                </a:gridCol>
              </a:tblGrid>
              <a:tr h="1638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Potential associated WGs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Proposal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476390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The details of the NF profile are FFS.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Defined necessary AIOTF profile information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826533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AIOTF selects BS readers or AIOT RAN nodes in topology 1 needs coordination between SA2 and RAN WG(s)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RAN3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Conclude principles for both options in SA2, and send LS to RAN3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777445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the aggregation can be done is FFS</a:t>
                      </a:r>
                    </a:p>
                    <a:p>
                      <a:pPr algn="l" fontAlgn="ctr"/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RAN3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Already covered in RAN TR conclusion. 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TR conclusion to align with RAN and if needed, add necessary clarification.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  <a:tr h="777445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 is FFS whether to support any other messages besides Inventory Response, Command (e.g. Read and Write) Request and Response over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 NAS layer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466467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this AIOT device related information is used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Topic#5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Related issues, consider to address together, another one in next slide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050529"/>
                  </a:ext>
                </a:extLst>
              </a:tr>
              <a:tr h="341605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Where to store the AIOT device related information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  <a:tr h="341605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addressing works for UL traffic (i.e. how the BS Reader identifies the appropriate AMF to which to forward UL messages) in the indirect path via AMF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1187798" rtl="0" eaLnBrk="1" fontAlgn="ctr" latinLnBrk="0" hangingPunct="1"/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RAN2, RAN3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Topic#6</a:t>
                      </a:r>
                      <a:endParaRPr lang="en-US" altLang="zh-CN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42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68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1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D5A73B5-F883-4A99-A9B8-FA977763D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323650"/>
              </p:ext>
            </p:extLst>
          </p:nvPr>
        </p:nvGraphicFramePr>
        <p:xfrm>
          <a:off x="419442" y="1896739"/>
          <a:ext cx="11119282" cy="4255738"/>
        </p:xfrm>
        <a:graphic>
          <a:graphicData uri="http://schemas.openxmlformats.org/drawingml/2006/table">
            <a:tbl>
              <a:tblPr/>
              <a:tblGrid>
                <a:gridCol w="1432842">
                  <a:extLst>
                    <a:ext uri="{9D8B030D-6E8A-4147-A177-3AD203B41FA5}">
                      <a16:colId xmlns:a16="http://schemas.microsoft.com/office/drawing/2014/main" val="1075165095"/>
                    </a:ext>
                  </a:extLst>
                </a:gridCol>
                <a:gridCol w="5868474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1137967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679999">
                  <a:extLst>
                    <a:ext uri="{9D8B030D-6E8A-4147-A177-3AD203B41FA5}">
                      <a16:colId xmlns:a16="http://schemas.microsoft.com/office/drawing/2014/main" val="1929853645"/>
                    </a:ext>
                  </a:extLst>
                </a:gridCol>
              </a:tblGrid>
              <a:tr h="4486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Potential associated WGs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Proposal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71687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The length of Identifier is fixed or dynamical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CT4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may reach some principles.</a:t>
                      </a:r>
                    </a:p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If not, leave the issue to normative work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Topic#7</a:t>
                      </a: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826533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Where to store the </a:t>
                      </a:r>
                      <a:r>
                        <a:rPr lang="en-US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 subscription is FFS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  <a:endParaRPr lang="zh-CN" alt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Related with topic#5 issues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77744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 is FFS whether and how to support enabling temporarily disabled </a:t>
                      </a:r>
                      <a:r>
                        <a:rPr lang="en-US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  <a:endParaRPr lang="zh-CN" alt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to decide whether to support “temporarily disabled </a:t>
                      </a:r>
                      <a:r>
                        <a:rPr lang="en-US" altLang="zh-CN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devices”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Topic#8</a:t>
                      </a: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341605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If the “command-only” case applies, pending SA3, if a command and paging can be performed in a single operation, then an </a:t>
                      </a:r>
                      <a:r>
                        <a:rPr lang="en-US" altLang="zh-CN" sz="14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altLang="zh-CN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specific NAS message may be included in the request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SA3, RAN2, RAN3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 study concluded “inventory + command”.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to decide whether to support “command-only” 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Topic#9</a:t>
                      </a: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51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2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940919F-9203-4858-8176-455C4D081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468624"/>
              </p:ext>
            </p:extLst>
          </p:nvPr>
        </p:nvGraphicFramePr>
        <p:xfrm>
          <a:off x="119123" y="1846018"/>
          <a:ext cx="11593137" cy="4521905"/>
        </p:xfrm>
        <a:graphic>
          <a:graphicData uri="http://schemas.openxmlformats.org/drawingml/2006/table">
            <a:tbl>
              <a:tblPr/>
              <a:tblGrid>
                <a:gridCol w="980286">
                  <a:extLst>
                    <a:ext uri="{9D8B030D-6E8A-4147-A177-3AD203B41FA5}">
                      <a16:colId xmlns:a16="http://schemas.microsoft.com/office/drawing/2014/main" val="456946593"/>
                    </a:ext>
                  </a:extLst>
                </a:gridCol>
                <a:gridCol w="7281271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1265026">
                  <a:extLst>
                    <a:ext uri="{9D8B030D-6E8A-4147-A177-3AD203B41FA5}">
                      <a16:colId xmlns:a16="http://schemas.microsoft.com/office/drawing/2014/main" val="2329044010"/>
                    </a:ext>
                  </a:extLst>
                </a:gridCol>
                <a:gridCol w="2066554">
                  <a:extLst>
                    <a:ext uri="{9D8B030D-6E8A-4147-A177-3AD203B41FA5}">
                      <a16:colId xmlns:a16="http://schemas.microsoft.com/office/drawing/2014/main" val="1929853645"/>
                    </a:ext>
                  </a:extLst>
                </a:gridCol>
              </a:tblGrid>
              <a:tr h="290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Potential associated WGs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Proposal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393043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Final conclusions are assumed to be taken in coordination with RAN WGs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25546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Other assistance information may be added later if necessary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RAN2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to NOTE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For TS work if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375342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Further information on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service type may be determined later in cooperation with RAN WGs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RAN2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  <a:tr h="4007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the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Device ID privacy protection and ID authentication is done will be concluded by SA WG3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</a:t>
                      </a:r>
                      <a:endParaRPr lang="zh-CN" alt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  <a:endParaRPr lang="en-US" sz="12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 leads the work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301522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Part2 information for the operator assigned and 3rd party assigned ID needs further study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050529"/>
                  </a:ext>
                </a:extLst>
              </a:tr>
              <a:tr h="220811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the temporary ID in the </a:t>
                      </a:r>
                      <a:r>
                        <a:rPr lang="en-US" sz="1200" b="0" i="0" u="none" strike="noStrike" dirty="0" err="1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AIoT</a:t>
                      </a: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NAS layer is required for the privacy protection is FFS and is pending SA WG3 decision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 leads the work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to align if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  <a:tr h="220811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SA2 will align security related materials in subscription data with SA3 decision later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SA3</a:t>
                      </a:r>
                    </a:p>
                    <a:p>
                      <a:pPr marL="0" algn="l" defTabSz="1187798" rtl="0" eaLnBrk="1" fontAlgn="ctr" latinLnBrk="0" hangingPunct="1"/>
                      <a:endParaRPr lang="en-US" altLang="zh-CN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SA3 leads the work.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42452"/>
                  </a:ext>
                </a:extLst>
              </a:tr>
              <a:tr h="220811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Items within the subscription data for 3rd party AF need to be figured out later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1187798" rtl="0" eaLnBrk="1" fontAlgn="ctr" latinLnBrk="0" hangingPunct="1"/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to NOTE</a:t>
                      </a:r>
                    </a:p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For TS work if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544555"/>
                  </a:ext>
                </a:extLst>
              </a:tr>
              <a:tr h="220811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Key issue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Additional conclusions are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1187798" rtl="0" eaLnBrk="1" fontAlgn="ctr" latinLnBrk="0" hangingPunct="1"/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No clear action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2089334"/>
                  </a:ext>
                </a:extLst>
              </a:tr>
              <a:tr h="22081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NEF event exposure aspect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Convert to NOTE</a:t>
                      </a:r>
                    </a:p>
                    <a:p>
                      <a:pPr algn="l" fontAlgn="ctr"/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For TS work if needed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799628"/>
                  </a:ext>
                </a:extLst>
              </a:tr>
              <a:tr h="220811"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the A-IoT Device Identification information will be security protected will be concluded by SA WG3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+mn-cs"/>
                        </a:rPr>
                        <a:t>SA3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Remove EN</a:t>
                      </a:r>
                    </a:p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SA3 leads the work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D1D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043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543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category 3 issues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DDA6C8D-AF1C-4F38-AC46-C974C47CC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21771"/>
              </p:ext>
            </p:extLst>
          </p:nvPr>
        </p:nvGraphicFramePr>
        <p:xfrm>
          <a:off x="389787" y="1823910"/>
          <a:ext cx="10770569" cy="4458408"/>
        </p:xfrm>
        <a:graphic>
          <a:graphicData uri="http://schemas.openxmlformats.org/drawingml/2006/table">
            <a:tbl>
              <a:tblPr/>
              <a:tblGrid>
                <a:gridCol w="7717403">
                  <a:extLst>
                    <a:ext uri="{9D8B030D-6E8A-4147-A177-3AD203B41FA5}">
                      <a16:colId xmlns:a16="http://schemas.microsoft.com/office/drawing/2014/main" val="4139224338"/>
                    </a:ext>
                  </a:extLst>
                </a:gridCol>
                <a:gridCol w="3053166">
                  <a:extLst>
                    <a:ext uri="{9D8B030D-6E8A-4147-A177-3AD203B41FA5}">
                      <a16:colId xmlns:a16="http://schemas.microsoft.com/office/drawing/2014/main" val="2443765219"/>
                    </a:ext>
                  </a:extLst>
                </a:gridCol>
              </a:tblGrid>
              <a:tr h="4486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Editor’s note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T2 related issues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0688196"/>
                  </a:ext>
                </a:extLst>
              </a:tr>
              <a:tr h="10248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 Additional subscription information, e.g. validity information, for the UE Reader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101795"/>
                  </a:ext>
                </a:extLst>
              </a:tr>
              <a:tr h="6219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how to enable authorization to the UE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213514"/>
                  </a:ext>
                </a:extLst>
              </a:tr>
              <a:tr h="777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Whether and which additional methods to dynamically provision the UE with this information can be specified and in which release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18779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401074"/>
                  </a:ext>
                </a:extLst>
              </a:tr>
              <a:tr h="7774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addressing works for UL for Option B is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448044"/>
                  </a:ext>
                </a:extLst>
              </a:tr>
              <a:tr h="4664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Further details how the RRC option works are FFS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50529"/>
                  </a:ext>
                </a:extLst>
              </a:tr>
              <a:tr h="3416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US" sz="1400" b="0" i="0" u="none" strike="noStrike" dirty="0"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How to authorize the UE Reader will be determined later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225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517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TR work plan --- TR cover sheet issue lists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C13E934E-9615-4F10-AC54-B9175D2D51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83509"/>
              </p:ext>
            </p:extLst>
          </p:nvPr>
        </p:nvGraphicFramePr>
        <p:xfrm>
          <a:off x="427137" y="2437116"/>
          <a:ext cx="11207892" cy="201798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6405293">
                  <a:extLst>
                    <a:ext uri="{9D8B030D-6E8A-4147-A177-3AD203B41FA5}">
                      <a16:colId xmlns:a16="http://schemas.microsoft.com/office/drawing/2014/main" val="3645506590"/>
                    </a:ext>
                  </a:extLst>
                </a:gridCol>
                <a:gridCol w="4802599">
                  <a:extLst>
                    <a:ext uri="{9D8B030D-6E8A-4147-A177-3AD203B41FA5}">
                      <a16:colId xmlns:a16="http://schemas.microsoft.com/office/drawing/2014/main" val="1196714036"/>
                    </a:ext>
                  </a:extLst>
                </a:gridCol>
              </a:tblGrid>
              <a:tr h="41937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Issues listed in the TR cover sheet</a:t>
                      </a:r>
                      <a:endParaRPr lang="zh-CN" altLang="en-US" sz="1600" dirty="0"/>
                    </a:p>
                  </a:txBody>
                  <a:tcPr marL="91404" marR="9140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Proposals</a:t>
                      </a:r>
                      <a:endParaRPr lang="zh-CN" altLang="en-US" sz="1600" dirty="0"/>
                    </a:p>
                  </a:txBody>
                  <a:tcPr marL="91404" marR="91404" marT="45702" marB="45702"/>
                </a:tc>
                <a:extLst>
                  <a:ext uri="{0D108BD9-81ED-4DB2-BD59-A6C34878D82A}">
                    <a16:rowId xmlns:a16="http://schemas.microsoft.com/office/drawing/2014/main" val="253754921"/>
                  </a:ext>
                </a:extLst>
              </a:tr>
              <a:tr h="653770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Whether and which additional methods for dynamically provisioning the UE with DNN/S-NSSAI and </a:t>
                      </a:r>
                      <a:r>
                        <a:rPr lang="en-US" altLang="zh-CN" sz="1400" dirty="0" err="1"/>
                        <a:t>AIoT</a:t>
                      </a:r>
                      <a:r>
                        <a:rPr lang="en-US" altLang="zh-CN" sz="1400" dirty="0"/>
                        <a:t> NF FQDN can be specified and in which release.</a:t>
                      </a:r>
                    </a:p>
                  </a:txBody>
                  <a:tcPr marL="91404" marR="91404" marT="45702" marB="45702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Fits into Category 3 issue (Topology 2 related)</a:t>
                      </a:r>
                    </a:p>
                  </a:txBody>
                  <a:tcPr marL="91404" marR="91404" marT="45702" marB="45702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2706736"/>
                  </a:ext>
                </a:extLst>
              </a:tr>
              <a:tr h="731234"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Whether and how to define areas or Reader sets to select Readers.</a:t>
                      </a:r>
                    </a:p>
                  </a:txBody>
                  <a:tcPr marL="91404" marR="91404" marT="45702" marB="45702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Fits into Category 2 issue</a:t>
                      </a:r>
                    </a:p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TR concluded “target area information” input from AF can be used for target area information.</a:t>
                      </a:r>
                    </a:p>
                    <a:p>
                      <a:r>
                        <a:rPr lang="en-US" altLang="zh-CN" sz="1400" dirty="0">
                          <a:solidFill>
                            <a:srgbClr val="FF0000"/>
                          </a:solidFill>
                        </a:rPr>
                        <a:t>Details should be addressed in the TS </a:t>
                      </a:r>
                    </a:p>
                  </a:txBody>
                  <a:tcPr marL="91404" marR="91404" marT="45702" marB="45702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32865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B999877B-83EC-4281-A52C-01722C6ABF1A}"/>
              </a:ext>
            </a:extLst>
          </p:cNvPr>
          <p:cNvSpPr txBox="1"/>
          <p:nvPr/>
        </p:nvSpPr>
        <p:spPr>
          <a:xfrm>
            <a:off x="427136" y="1895981"/>
            <a:ext cx="109664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dirty="0"/>
              <a:t>Following issues are listed in the TR cover sheet (SP-241506), and not covered by editor’s notes in TR conclusion  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90662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章节页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dirty="0" smtClean="0">
            <a:solidFill>
              <a:srgbClr val="000000"/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模板" id="{9BBB633E-5E45-41C7-B61B-A7FDDADD335C}" vid="{FC34AD67-7538-4717-9A73-50191031DBF3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9353</TotalTime>
  <Words>1424</Words>
  <Application>Microsoft Office PowerPoint</Application>
  <PresentationFormat>宽屏</PresentationFormat>
  <Paragraphs>244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 </vt:lpstr>
      <vt:lpstr>等线</vt:lpstr>
      <vt:lpstr>微软雅黑</vt:lpstr>
      <vt:lpstr>Arial</vt:lpstr>
      <vt:lpstr>Calibri</vt:lpstr>
      <vt:lpstr>Calibri Light</vt:lpstr>
      <vt:lpstr>Times New Roman</vt:lpstr>
      <vt:lpstr>Office Theme</vt:lpstr>
      <vt:lpstr>章节页</vt:lpstr>
      <vt:lpstr>SA2#166-AHe Ambient IoT pre-meeting call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 User</cp:lastModifiedBy>
  <cp:revision>669</cp:revision>
  <dcterms:created xsi:type="dcterms:W3CDTF">2010-02-05T13:52:04Z</dcterms:created>
  <dcterms:modified xsi:type="dcterms:W3CDTF">2025-01-08T04:03:33Z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