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5"/>
  </p:notesMasterIdLst>
  <p:handoutMasterIdLst>
    <p:handoutMasterId r:id="rId16"/>
  </p:handoutMasterIdLst>
  <p:sldIdLst>
    <p:sldId id="912" r:id="rId5"/>
    <p:sldId id="917" r:id="rId6"/>
    <p:sldId id="921" r:id="rId7"/>
    <p:sldId id="923" r:id="rId8"/>
    <p:sldId id="922" r:id="rId9"/>
    <p:sldId id="926" r:id="rId10"/>
    <p:sldId id="927" r:id="rId11"/>
    <p:sldId id="928" r:id="rId12"/>
    <p:sldId id="924" r:id="rId13"/>
    <p:sldId id="925" r:id="rId14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FF3300"/>
    <a:srgbClr val="FF33CC"/>
    <a:srgbClr val="FF6699"/>
    <a:srgbClr val="FF99FF"/>
    <a:srgbClr val="62A14D"/>
    <a:srgbClr val="000000"/>
    <a:srgbClr val="C6D254"/>
    <a:srgbClr val="B1D254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34" autoAdjust="0"/>
    <p:restoredTop sz="97097" autoAdjust="0"/>
  </p:normalViewPr>
  <p:slideViewPr>
    <p:cSldViewPr snapToGrid="0">
      <p:cViewPr varScale="1">
        <p:scale>
          <a:sx n="97" d="100"/>
          <a:sy n="97" d="100"/>
        </p:scale>
        <p:origin x="811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4330" y="8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4/15/2024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4/15/2024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S2-240xxxx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#162</a:t>
            </a:r>
          </a:p>
          <a:p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 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April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19 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April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2024, Changsha, China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WG2#162</a:t>
            </a:r>
            <a:r>
              <a:rPr lang="en-GB" altLang="de-DE" sz="1200" baseline="0" dirty="0">
                <a:solidFill>
                  <a:schemeClr val="bg1"/>
                </a:solidFill>
              </a:rPr>
              <a:t>  Apr 15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 – Apr 19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208A59-2E16-4847-AEF6-012808C78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709366"/>
          </a:xfrm>
        </p:spPr>
        <p:txBody>
          <a:bodyPr/>
          <a:lstStyle/>
          <a:p>
            <a:r>
              <a:rPr lang="en-US" altLang="zh-CN" dirty="0"/>
              <a:t>R19 </a:t>
            </a:r>
            <a:r>
              <a:rPr lang="en-US" altLang="zh-CN" dirty="0" err="1"/>
              <a:t>FS_AmbientIoT</a:t>
            </a:r>
            <a:r>
              <a:rPr lang="en-US" altLang="zh-CN" dirty="0"/>
              <a:t> Drafting Session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255C10B-52F8-4597-8F03-D0778C290E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Rapporteurs: </a:t>
            </a:r>
            <a:r>
              <a:rPr lang="en-US" altLang="zh-CN" dirty="0" err="1"/>
              <a:t>Runze</a:t>
            </a:r>
            <a:r>
              <a:rPr lang="en-US" altLang="zh-CN" dirty="0"/>
              <a:t> Zhou, Fei Lu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060600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418" y="228600"/>
            <a:ext cx="7204622" cy="638503"/>
          </a:xfrm>
        </p:spPr>
        <p:txBody>
          <a:bodyPr/>
          <a:lstStyle/>
          <a:p>
            <a:pPr lvl="1" algn="l"/>
            <a:r>
              <a:rPr lang="en-US" altLang="zh-CN" sz="2800" dirty="0">
                <a:ea typeface="+mn-ea"/>
                <a:cs typeface="+mn-cs"/>
              </a:rPr>
              <a:t>Comparison with RFID technology (S2-2404395)</a:t>
            </a:r>
          </a:p>
        </p:txBody>
      </p:sp>
      <p:sp>
        <p:nvSpPr>
          <p:cNvPr id="15" name="内容占位符 3">
            <a:extLst>
              <a:ext uri="{FF2B5EF4-FFF2-40B4-BE49-F238E27FC236}">
                <a16:creationId xmlns:a16="http://schemas.microsoft.com/office/drawing/2014/main" id="{2548AE8A-4943-4E20-8C71-65BE1C71B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420181"/>
            <a:ext cx="8388350" cy="2024581"/>
          </a:xfrm>
        </p:spPr>
        <p:txBody>
          <a:bodyPr/>
          <a:lstStyle/>
          <a:p>
            <a:pPr lvl="1"/>
            <a:r>
              <a:rPr lang="en-US" altLang="zh-CN" dirty="0">
                <a:ea typeface="+mn-ea"/>
                <a:cs typeface="+mn-cs"/>
              </a:rPr>
              <a:t>Motivation?</a:t>
            </a:r>
          </a:p>
        </p:txBody>
      </p:sp>
    </p:spTree>
    <p:extLst>
      <p:ext uri="{BB962C8B-B14F-4D97-AF65-F5344CB8AC3E}">
        <p14:creationId xmlns:p14="http://schemas.microsoft.com/office/powerpoint/2010/main" val="960129195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lvl="1" algn="l"/>
            <a:r>
              <a:rPr lang="en-US" altLang="zh-CN" sz="3200" dirty="0">
                <a:ea typeface="+mn-ea"/>
                <a:cs typeface="+mn-cs"/>
              </a:rPr>
              <a:t>Agenda of the drafting session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3899B2-8F01-4122-98B9-B30272AC9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825" y="1349191"/>
            <a:ext cx="8388350" cy="2962677"/>
          </a:xfrm>
        </p:spPr>
        <p:txBody>
          <a:bodyPr/>
          <a:lstStyle/>
          <a:p>
            <a:r>
              <a:rPr lang="en-US" altLang="zh-CN" sz="2200" dirty="0"/>
              <a:t>Ambient IoT roaming scenarios</a:t>
            </a:r>
          </a:p>
          <a:p>
            <a:pPr lvl="1"/>
            <a:r>
              <a:rPr lang="en-US" altLang="zh-CN" sz="1800" dirty="0"/>
              <a:t>Based on slides of pre-meeting CC and DP in S2-2404489</a:t>
            </a:r>
          </a:p>
          <a:p>
            <a:pPr lvl="1"/>
            <a:r>
              <a:rPr lang="en-US" altLang="zh-CN" sz="1800" dirty="0"/>
              <a:t>Discuss proposals in S2-2404489</a:t>
            </a:r>
          </a:p>
          <a:p>
            <a:pPr marL="457200" lvl="1" indent="-457200">
              <a:buBlip>
                <a:blip r:embed="rId2"/>
              </a:buBlip>
            </a:pPr>
            <a:r>
              <a:rPr lang="en-US" altLang="zh-CN" sz="2200" dirty="0" err="1">
                <a:ea typeface="+mn-ea"/>
                <a:cs typeface="+mn-cs"/>
              </a:rPr>
              <a:t>AIoT</a:t>
            </a:r>
            <a:r>
              <a:rPr lang="en-US" altLang="zh-CN" sz="2200" dirty="0">
                <a:ea typeface="+mn-ea"/>
                <a:cs typeface="+mn-cs"/>
              </a:rPr>
              <a:t> Device capability</a:t>
            </a:r>
          </a:p>
          <a:p>
            <a:pPr lvl="1"/>
            <a:r>
              <a:rPr lang="en-US" altLang="zh-CN" sz="1800" dirty="0"/>
              <a:t>Support of UICC</a:t>
            </a:r>
          </a:p>
          <a:p>
            <a:pPr lvl="1"/>
            <a:r>
              <a:rPr lang="en-US" altLang="zh-CN" sz="1800" dirty="0"/>
              <a:t>Storage (e.g. Volatile / non-volatile )</a:t>
            </a:r>
          </a:p>
          <a:p>
            <a:pPr marL="457200" lvl="1" indent="-457200">
              <a:buBlip>
                <a:blip r:embed="rId2"/>
              </a:buBlip>
            </a:pPr>
            <a:r>
              <a:rPr lang="en-US" altLang="zh-CN" sz="2200" dirty="0">
                <a:ea typeface="+mn-ea"/>
                <a:cs typeface="+mn-cs"/>
              </a:rPr>
              <a:t>Comparison with RFID technology(S2-2404395, NEC)</a:t>
            </a:r>
          </a:p>
        </p:txBody>
      </p:sp>
    </p:spTree>
    <p:extLst>
      <p:ext uri="{BB962C8B-B14F-4D97-AF65-F5344CB8AC3E}">
        <p14:creationId xmlns:p14="http://schemas.microsoft.com/office/powerpoint/2010/main" val="6019640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roaming scenarios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649D142-E133-4ACC-90CC-5970AA8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412305"/>
            <a:ext cx="8388350" cy="2395063"/>
          </a:xfrm>
        </p:spPr>
        <p:txBody>
          <a:bodyPr/>
          <a:lstStyle/>
          <a:p>
            <a:r>
              <a:rPr lang="en-US" altLang="zh-CN" sz="2400" dirty="0" err="1"/>
              <a:t>AIoT</a:t>
            </a:r>
            <a:r>
              <a:rPr lang="en-US" altLang="zh-CN" sz="2400" dirty="0"/>
              <a:t> Service operation area is:</a:t>
            </a:r>
          </a:p>
          <a:p>
            <a:pPr lvl="1"/>
            <a:r>
              <a:rPr lang="en-US" altLang="zh-CN" sz="2000" dirty="0"/>
              <a:t>Private area, e.g. warehouse owned/accessed by a single enterprise</a:t>
            </a:r>
          </a:p>
          <a:p>
            <a:pPr lvl="1"/>
            <a:r>
              <a:rPr lang="en-US" altLang="zh-CN" sz="2000" dirty="0"/>
              <a:t>Shared area, e.g. warehouse shared/accessed by multiple enterprises</a:t>
            </a:r>
          </a:p>
          <a:p>
            <a:pPr marL="457200" lvl="1" indent="0">
              <a:buNone/>
            </a:pPr>
            <a:r>
              <a:rPr lang="en-US" altLang="zh-CN" sz="2000" dirty="0">
                <a:sym typeface="Wingdings" panose="05000000000000000000" pitchFamily="2" charset="2"/>
              </a:rPr>
              <a:t></a:t>
            </a:r>
            <a:r>
              <a:rPr lang="en-US" altLang="zh-CN" sz="2000" dirty="0"/>
              <a:t>Potential impact: </a:t>
            </a:r>
          </a:p>
          <a:p>
            <a:pPr marL="457200" lvl="1" indent="0">
              <a:buNone/>
            </a:pPr>
            <a:r>
              <a:rPr lang="en-US" altLang="zh-CN" sz="2000" dirty="0"/>
              <a:t>Who owns the Device credential?</a:t>
            </a:r>
          </a:p>
          <a:p>
            <a:pPr marL="457200" lvl="1" indent="0">
              <a:buNone/>
            </a:pPr>
            <a:r>
              <a:rPr lang="en-US" altLang="zh-CN" sz="2000" dirty="0"/>
              <a:t>What information contains in the Device ID?</a:t>
            </a:r>
          </a:p>
        </p:txBody>
      </p:sp>
    </p:spTree>
    <p:extLst>
      <p:ext uri="{BB962C8B-B14F-4D97-AF65-F5344CB8AC3E}">
        <p14:creationId xmlns:p14="http://schemas.microsoft.com/office/powerpoint/2010/main" val="238600211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roaming scenarios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649D142-E133-4ACC-90CC-5970AA8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278295"/>
            <a:ext cx="8388350" cy="2915334"/>
          </a:xfrm>
        </p:spPr>
        <p:txBody>
          <a:bodyPr/>
          <a:lstStyle/>
          <a:p>
            <a:r>
              <a:rPr lang="en-US" altLang="zh-CN" sz="2400" dirty="0"/>
              <a:t>Where does the third party AF(enterprise) access its </a:t>
            </a:r>
            <a:r>
              <a:rPr lang="en-US" altLang="zh-CN" sz="2400" dirty="0" err="1"/>
              <a:t>AIoT</a:t>
            </a:r>
            <a:r>
              <a:rPr lang="en-US" altLang="zh-CN" sz="2400" dirty="0"/>
              <a:t> Device? </a:t>
            </a:r>
          </a:p>
          <a:p>
            <a:pPr lvl="1"/>
            <a:r>
              <a:rPr lang="en-US" altLang="zh-CN" sz="2000" dirty="0"/>
              <a:t>In a single area</a:t>
            </a:r>
          </a:p>
          <a:p>
            <a:pPr lvl="2"/>
            <a:r>
              <a:rPr lang="en-US" altLang="zh-CN" sz="1600" dirty="0"/>
              <a:t>Assuming a certain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network the AF will request for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service</a:t>
            </a:r>
          </a:p>
          <a:p>
            <a:pPr lvl="1"/>
            <a:r>
              <a:rPr lang="en-US" altLang="zh-CN" sz="2000" dirty="0"/>
              <a:t>In Multiple areas</a:t>
            </a:r>
          </a:p>
          <a:p>
            <a:pPr lvl="2"/>
            <a:r>
              <a:rPr lang="en-US" altLang="zh-CN" sz="1600" dirty="0"/>
              <a:t>Same or different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network may be requested by the AF</a:t>
            </a:r>
          </a:p>
          <a:p>
            <a:pPr marL="457200" lvl="1" indent="0">
              <a:buNone/>
            </a:pPr>
            <a:r>
              <a:rPr lang="en-US" altLang="zh-CN" sz="1600" dirty="0">
                <a:sym typeface="Wingdings" panose="05000000000000000000" pitchFamily="2" charset="2"/>
              </a:rPr>
              <a:t></a:t>
            </a:r>
            <a:r>
              <a:rPr lang="en-US" altLang="zh-CN" sz="1600" dirty="0"/>
              <a:t>Potential impact: </a:t>
            </a:r>
          </a:p>
          <a:p>
            <a:pPr marL="457200" lvl="1" indent="0">
              <a:buNone/>
            </a:pPr>
            <a:r>
              <a:rPr lang="en-US" altLang="zh-CN" sz="1600" dirty="0"/>
              <a:t>How to fetch the Device credential, especially for “multiple area use case”?</a:t>
            </a:r>
          </a:p>
        </p:txBody>
      </p:sp>
    </p:spTree>
    <p:extLst>
      <p:ext uri="{BB962C8B-B14F-4D97-AF65-F5344CB8AC3E}">
        <p14:creationId xmlns:p14="http://schemas.microsoft.com/office/powerpoint/2010/main" val="373568949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roaming scenarios- options 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30BB758B-F51D-408B-A640-B50AAB4E6C1B}"/>
              </a:ext>
            </a:extLst>
          </p:cNvPr>
          <p:cNvSpPr txBox="1"/>
          <p:nvPr/>
        </p:nvSpPr>
        <p:spPr>
          <a:xfrm>
            <a:off x="488950" y="1338860"/>
            <a:ext cx="80301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highlight>
                  <a:srgbClr val="FFFF00"/>
                </a:highlight>
              </a:rPr>
              <a:t>Discussion paper – S2-2404489</a:t>
            </a:r>
          </a:p>
        </p:txBody>
      </p:sp>
      <p:sp>
        <p:nvSpPr>
          <p:cNvPr id="15" name="内容占位符 3">
            <a:extLst>
              <a:ext uri="{FF2B5EF4-FFF2-40B4-BE49-F238E27FC236}">
                <a16:creationId xmlns:a16="http://schemas.microsoft.com/office/drawing/2014/main" id="{2548AE8A-4943-4E20-8C71-65BE1C71B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2066571"/>
            <a:ext cx="8388350" cy="3112401"/>
          </a:xfrm>
        </p:spPr>
        <p:txBody>
          <a:bodyPr/>
          <a:lstStyle/>
          <a:p>
            <a:r>
              <a:rPr lang="en-US" altLang="zh-CN" sz="2400" dirty="0"/>
              <a:t>which options need to be supported in rel-19?</a:t>
            </a:r>
          </a:p>
          <a:p>
            <a:pPr lvl="1"/>
            <a:r>
              <a:rPr lang="en-US" altLang="zh-CN" sz="2000" dirty="0"/>
              <a:t>Way forward: </a:t>
            </a:r>
          </a:p>
          <a:p>
            <a:r>
              <a:rPr lang="en-US" altLang="zh-CN" sz="2400" dirty="0"/>
              <a:t>Which options NOT to be supported in rel-19?</a:t>
            </a:r>
          </a:p>
          <a:p>
            <a:pPr lvl="1"/>
            <a:r>
              <a:rPr lang="en-US" altLang="zh-CN" sz="2000" dirty="0"/>
              <a:t>Way forward:</a:t>
            </a:r>
          </a:p>
          <a:p>
            <a:pPr marL="457200" lvl="1" indent="-457200">
              <a:buBlip>
                <a:blip r:embed="rId2"/>
              </a:buBlip>
            </a:pPr>
            <a:r>
              <a:rPr lang="en-US" altLang="zh-CN" dirty="0">
                <a:ea typeface="+mn-ea"/>
                <a:cs typeface="+mn-cs"/>
              </a:rPr>
              <a:t>Whether to </a:t>
            </a:r>
            <a:r>
              <a:rPr lang="en-GB" altLang="zh-CN" dirty="0">
                <a:ea typeface="+mn-ea"/>
                <a:cs typeface="+mn-cs"/>
              </a:rPr>
              <a:t>capture the consensus in the TR (e.g. in Annex)?</a:t>
            </a:r>
            <a:endParaRPr lang="zh-CN" altLang="zh-CN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596724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roaming scenarios- options 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4E2F1B5B-7252-459C-877D-414412AD27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066" y="2295046"/>
            <a:ext cx="3482823" cy="1346788"/>
          </a:xfrm>
          <a:prstGeom prst="rect">
            <a:avLst/>
          </a:prstGeom>
        </p:spPr>
      </p:pic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2F0064F-B001-48D9-B077-EC98131C5186}"/>
              </a:ext>
            </a:extLst>
          </p:cNvPr>
          <p:cNvCxnSpPr/>
          <p:nvPr/>
        </p:nvCxnSpPr>
        <p:spPr bwMode="auto">
          <a:xfrm>
            <a:off x="4406462" y="1418897"/>
            <a:ext cx="0" cy="453258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7" name="图片 6">
            <a:extLst>
              <a:ext uri="{FF2B5EF4-FFF2-40B4-BE49-F238E27FC236}">
                <a16:creationId xmlns:a16="http://schemas.microsoft.com/office/drawing/2014/main" id="{DDFA2F66-3CF9-4F67-B028-63C7107579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1170" y="2475010"/>
            <a:ext cx="2920237" cy="1639966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0F22DF88-4058-4C77-A7C0-953142C2EA22}"/>
              </a:ext>
            </a:extLst>
          </p:cNvPr>
          <p:cNvSpPr txBox="1"/>
          <p:nvPr/>
        </p:nvSpPr>
        <p:spPr>
          <a:xfrm>
            <a:off x="4816365" y="4314533"/>
            <a:ext cx="383752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/>
              <a:t>Use case: 3rd party A use CN X’s network to operate (e.g. read) the </a:t>
            </a:r>
            <a:r>
              <a:rPr lang="en-US" altLang="zh-CN" sz="1100" dirty="0" err="1"/>
              <a:t>AIoT</a:t>
            </a:r>
            <a:r>
              <a:rPr lang="en-US" altLang="zh-CN" sz="1100" dirty="0"/>
              <a:t> devices belongs to 3rd party B somewhere in China.</a:t>
            </a:r>
          </a:p>
          <a:p>
            <a:r>
              <a:rPr lang="en-US" altLang="zh-CN" sz="1100" dirty="0"/>
              <a:t>- SLA between 3rd party A, 3rd party B and CN X. CN X authorize the request from 3rd party A.</a:t>
            </a:r>
          </a:p>
          <a:p>
            <a:r>
              <a:rPr lang="en-US" altLang="zh-CN" sz="1100" dirty="0"/>
              <a:t>- Device ID and credentials are held in AAA in 3rd party B. 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D0F23633-A638-4B90-9F6C-036A3C1EA33C}"/>
              </a:ext>
            </a:extLst>
          </p:cNvPr>
          <p:cNvSpPr txBox="1"/>
          <p:nvPr/>
        </p:nvSpPr>
        <p:spPr>
          <a:xfrm>
            <a:off x="244365" y="4314533"/>
            <a:ext cx="39965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/>
              <a:t>Use case: 3rd party use CN X’s network to manage the </a:t>
            </a:r>
            <a:r>
              <a:rPr lang="en-US" altLang="zh-CN" sz="1200" dirty="0" err="1"/>
              <a:t>AIoT</a:t>
            </a:r>
            <a:r>
              <a:rPr lang="en-US" altLang="zh-CN" sz="1200" dirty="0"/>
              <a:t> devices somewhere in China.</a:t>
            </a:r>
          </a:p>
          <a:p>
            <a:r>
              <a:rPr lang="en-US" altLang="zh-CN" sz="1200" dirty="0"/>
              <a:t>- SLA between CN X and 3rd party. CN X authorize the request from 3rd party</a:t>
            </a:r>
          </a:p>
          <a:p>
            <a:r>
              <a:rPr lang="en-US" altLang="zh-CN" sz="1200" dirty="0"/>
              <a:t>-  Device ID and the credentials are held in AUSF/UDM in CN X.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F4FA736-7367-4E68-8920-082871B01254}"/>
              </a:ext>
            </a:extLst>
          </p:cNvPr>
          <p:cNvSpPr txBox="1"/>
          <p:nvPr/>
        </p:nvSpPr>
        <p:spPr>
          <a:xfrm>
            <a:off x="670035" y="1096917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latin typeface="Times New Roman" panose="02020603050405020304" pitchFamily="18" charset="0"/>
                <a:ea typeface="宋体" panose="02010600030101010101" pitchFamily="2" charset="-122"/>
              </a:rPr>
              <a:t>Option 1: </a:t>
            </a:r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Single Network (non-roaming like)</a:t>
            </a:r>
            <a:endParaRPr lang="zh-CN" altLang="en-US" sz="1600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F94C83C-0F52-4272-B38D-D0DEF24A13A7}"/>
              </a:ext>
            </a:extLst>
          </p:cNvPr>
          <p:cNvSpPr txBox="1"/>
          <p:nvPr/>
        </p:nvSpPr>
        <p:spPr>
          <a:xfrm>
            <a:off x="488950" y="1769616"/>
            <a:ext cx="3271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Option 1A</a:t>
            </a:r>
            <a:endParaRPr lang="zh-CN" altLang="en-US" sz="16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ED514124-2765-47C0-9839-BC40C6E543A4}"/>
              </a:ext>
            </a:extLst>
          </p:cNvPr>
          <p:cNvSpPr txBox="1"/>
          <p:nvPr/>
        </p:nvSpPr>
        <p:spPr>
          <a:xfrm>
            <a:off x="5135725" y="1769616"/>
            <a:ext cx="3271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Option 1B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742299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roaming scenarios- options </a:t>
            </a: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2F0064F-B001-48D9-B077-EC98131C5186}"/>
              </a:ext>
            </a:extLst>
          </p:cNvPr>
          <p:cNvCxnSpPr/>
          <p:nvPr/>
        </p:nvCxnSpPr>
        <p:spPr bwMode="auto">
          <a:xfrm>
            <a:off x="4406462" y="1418897"/>
            <a:ext cx="0" cy="453258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9F4FA736-7367-4E68-8920-082871B01254}"/>
              </a:ext>
            </a:extLst>
          </p:cNvPr>
          <p:cNvSpPr txBox="1"/>
          <p:nvPr/>
        </p:nvSpPr>
        <p:spPr>
          <a:xfrm>
            <a:off x="670035" y="1096917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latin typeface="Times New Roman" panose="02020603050405020304" pitchFamily="18" charset="0"/>
                <a:ea typeface="宋体" panose="02010600030101010101" pitchFamily="2" charset="-122"/>
              </a:rPr>
              <a:t>Option 2: local breakout </a:t>
            </a:r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roaming (like)</a:t>
            </a:r>
            <a:endParaRPr lang="zh-CN" altLang="en-US" sz="1600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F94C83C-0F52-4272-B38D-D0DEF24A13A7}"/>
              </a:ext>
            </a:extLst>
          </p:cNvPr>
          <p:cNvSpPr txBox="1"/>
          <p:nvPr/>
        </p:nvSpPr>
        <p:spPr>
          <a:xfrm>
            <a:off x="488950" y="1769616"/>
            <a:ext cx="3271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Option 2A</a:t>
            </a:r>
            <a:endParaRPr lang="zh-CN" altLang="en-US" sz="16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ED514124-2765-47C0-9839-BC40C6E543A4}"/>
              </a:ext>
            </a:extLst>
          </p:cNvPr>
          <p:cNvSpPr txBox="1"/>
          <p:nvPr/>
        </p:nvSpPr>
        <p:spPr>
          <a:xfrm>
            <a:off x="5135725" y="1769616"/>
            <a:ext cx="3271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Option 2B</a:t>
            </a:r>
            <a:endParaRPr lang="zh-CN" altLang="en-US" sz="1600" dirty="0"/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D795C774-EDCF-4E5C-8031-1DBBEF2B472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31126" y="2442315"/>
            <a:ext cx="3028950" cy="1953895"/>
          </a:xfrm>
          <a:prstGeom prst="rect">
            <a:avLst/>
          </a:prstGeom>
        </p:spPr>
      </p:pic>
      <p:sp>
        <p:nvSpPr>
          <p:cNvPr id="13" name="文本框 12">
            <a:extLst>
              <a:ext uri="{FF2B5EF4-FFF2-40B4-BE49-F238E27FC236}">
                <a16:creationId xmlns:a16="http://schemas.microsoft.com/office/drawing/2014/main" id="{B39476E6-BFB2-4562-8FCA-4A3526B091BB}"/>
              </a:ext>
            </a:extLst>
          </p:cNvPr>
          <p:cNvSpPr txBox="1"/>
          <p:nvPr/>
        </p:nvSpPr>
        <p:spPr>
          <a:xfrm>
            <a:off x="134007" y="4474155"/>
            <a:ext cx="414633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/>
              <a:t>Use case: 3rd party in China access CN Y’s network to manage the </a:t>
            </a:r>
            <a:r>
              <a:rPr lang="en-US" altLang="zh-CN" sz="1200" dirty="0" err="1"/>
              <a:t>AIoT</a:t>
            </a:r>
            <a:r>
              <a:rPr lang="en-US" altLang="zh-CN" sz="1200" dirty="0"/>
              <a:t> devices somewhere in Sweden.</a:t>
            </a:r>
          </a:p>
          <a:p>
            <a:r>
              <a:rPr lang="en-US" altLang="zh-CN" sz="1200" dirty="0"/>
              <a:t>- SLA between 3rd party and CN X for device credential in CN X. </a:t>
            </a:r>
          </a:p>
          <a:p>
            <a:r>
              <a:rPr lang="en-US" altLang="zh-CN" sz="1200" dirty="0"/>
              <a:t>- SLA between CN X and CN Y. </a:t>
            </a:r>
          </a:p>
          <a:p>
            <a:r>
              <a:rPr lang="en-US" altLang="zh-CN" sz="1200" dirty="0"/>
              <a:t>- SLA between 3rd party and CN Y. CN Y authorizes the request from 3rd party</a:t>
            </a:r>
          </a:p>
          <a:p>
            <a:r>
              <a:rPr lang="en-US" altLang="zh-CN" sz="1200" dirty="0"/>
              <a:t>- Device ID and the credentials are held in AUSF/UDM in CN X.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57CBDA48-B348-45A4-9318-B127AE92C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6724" y="2499239"/>
            <a:ext cx="3397995" cy="2032818"/>
          </a:xfrm>
          <a:prstGeom prst="rect">
            <a:avLst/>
          </a:prstGeom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98DBFCFA-4942-4B3C-8D35-6C79449682EA}"/>
              </a:ext>
            </a:extLst>
          </p:cNvPr>
          <p:cNvSpPr txBox="1"/>
          <p:nvPr/>
        </p:nvSpPr>
        <p:spPr>
          <a:xfrm>
            <a:off x="4737539" y="4749831"/>
            <a:ext cx="42724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200" dirty="0"/>
              <a:t>- Use case: 3rd party A use CN Y’s network to operate (e.g. read) the </a:t>
            </a:r>
            <a:r>
              <a:rPr lang="en-US" altLang="zh-CN" sz="1200" dirty="0" err="1"/>
              <a:t>AIoT</a:t>
            </a:r>
            <a:r>
              <a:rPr lang="en-US" altLang="zh-CN" sz="1200" dirty="0"/>
              <a:t> devices belongs to 3rd party B. The </a:t>
            </a:r>
            <a:r>
              <a:rPr lang="en-US" altLang="zh-CN" sz="1200" dirty="0" err="1"/>
              <a:t>AIoT</a:t>
            </a:r>
            <a:r>
              <a:rPr lang="en-US" altLang="zh-CN" sz="1200" dirty="0"/>
              <a:t> devices somewhere in Sweden which belong to 3rd party B.</a:t>
            </a:r>
          </a:p>
          <a:p>
            <a:r>
              <a:rPr lang="en-US" altLang="zh-CN" sz="1200" dirty="0"/>
              <a:t>- SLA between 3rd party A, 3rd party B and CN Y. CN Y authorize the request from 3rd party A.</a:t>
            </a:r>
          </a:p>
          <a:p>
            <a:r>
              <a:rPr lang="en-US" altLang="zh-CN" sz="1200" dirty="0"/>
              <a:t>- Device ID and credentials are held in AAA in 3rd party B.</a:t>
            </a:r>
          </a:p>
        </p:txBody>
      </p:sp>
    </p:spTree>
    <p:extLst>
      <p:ext uri="{BB962C8B-B14F-4D97-AF65-F5344CB8AC3E}">
        <p14:creationId xmlns:p14="http://schemas.microsoft.com/office/powerpoint/2010/main" val="246228814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roaming scenarios- options </a:t>
            </a: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2F0064F-B001-48D9-B077-EC98131C5186}"/>
              </a:ext>
            </a:extLst>
          </p:cNvPr>
          <p:cNvCxnSpPr/>
          <p:nvPr/>
        </p:nvCxnSpPr>
        <p:spPr bwMode="auto">
          <a:xfrm>
            <a:off x="4406462" y="1418897"/>
            <a:ext cx="0" cy="453258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9F4FA736-7367-4E68-8920-082871B01254}"/>
              </a:ext>
            </a:extLst>
          </p:cNvPr>
          <p:cNvSpPr txBox="1"/>
          <p:nvPr/>
        </p:nvSpPr>
        <p:spPr>
          <a:xfrm>
            <a:off x="670035" y="1096917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latin typeface="Times New Roman" panose="02020603050405020304" pitchFamily="18" charset="0"/>
                <a:ea typeface="宋体" panose="02010600030101010101" pitchFamily="2" charset="-122"/>
              </a:rPr>
              <a:t>Option 3: home routed </a:t>
            </a:r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roaming (like)</a:t>
            </a:r>
            <a:endParaRPr lang="zh-CN" altLang="en-US" sz="1600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F94C83C-0F52-4272-B38D-D0DEF24A13A7}"/>
              </a:ext>
            </a:extLst>
          </p:cNvPr>
          <p:cNvSpPr txBox="1"/>
          <p:nvPr/>
        </p:nvSpPr>
        <p:spPr>
          <a:xfrm>
            <a:off x="488950" y="1769616"/>
            <a:ext cx="3271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Option 3A</a:t>
            </a:r>
            <a:endParaRPr lang="zh-CN" altLang="en-US" sz="1600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ED514124-2765-47C0-9839-BC40C6E543A4}"/>
              </a:ext>
            </a:extLst>
          </p:cNvPr>
          <p:cNvSpPr txBox="1"/>
          <p:nvPr/>
        </p:nvSpPr>
        <p:spPr>
          <a:xfrm>
            <a:off x="5135725" y="1769616"/>
            <a:ext cx="3271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Option 3B</a:t>
            </a:r>
            <a:endParaRPr lang="zh-CN" altLang="en-US" sz="1600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45A9901-0B27-43E7-95C9-19F677F3BE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51" y="2594711"/>
            <a:ext cx="3657917" cy="1060796"/>
          </a:xfrm>
          <a:prstGeom prst="rect">
            <a:avLst/>
          </a:prstGeom>
        </p:spPr>
      </p:pic>
      <p:pic>
        <p:nvPicPr>
          <p:cNvPr id="12" name="Picture 8">
            <a:extLst>
              <a:ext uri="{FF2B5EF4-FFF2-40B4-BE49-F238E27FC236}">
                <a16:creationId xmlns:a16="http://schemas.microsoft.com/office/drawing/2014/main" id="{5DFCDB3C-54CD-416A-BB1E-01339393597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916170" y="2442315"/>
            <a:ext cx="3426460" cy="1516380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90542449-D9F8-453F-ABAE-B25AA71539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6170" y="4610403"/>
            <a:ext cx="3590855" cy="1499746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49ECF699-2330-4E43-82E7-CF4314CD94F7}"/>
              </a:ext>
            </a:extLst>
          </p:cNvPr>
          <p:cNvSpPr txBox="1"/>
          <p:nvPr/>
        </p:nvSpPr>
        <p:spPr>
          <a:xfrm>
            <a:off x="5135724" y="4094019"/>
            <a:ext cx="32711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1600" dirty="0"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Option 3C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993614739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Device Capability</a:t>
            </a:r>
          </a:p>
        </p:txBody>
      </p:sp>
      <p:sp>
        <p:nvSpPr>
          <p:cNvPr id="15" name="内容占位符 3">
            <a:extLst>
              <a:ext uri="{FF2B5EF4-FFF2-40B4-BE49-F238E27FC236}">
                <a16:creationId xmlns:a16="http://schemas.microsoft.com/office/drawing/2014/main" id="{2548AE8A-4943-4E20-8C71-65BE1C71B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2066571"/>
            <a:ext cx="8388350" cy="2024581"/>
          </a:xfrm>
        </p:spPr>
        <p:txBody>
          <a:bodyPr/>
          <a:lstStyle/>
          <a:p>
            <a:pPr lvl="1"/>
            <a:r>
              <a:rPr lang="en-US" altLang="zh-CN" sz="2400" dirty="0"/>
              <a:t>Support of UICC</a:t>
            </a:r>
          </a:p>
          <a:p>
            <a:pPr lvl="1"/>
            <a:r>
              <a:rPr lang="en-US" altLang="zh-CN" sz="2400" dirty="0"/>
              <a:t>Storage (Volatile / non-volatile )</a:t>
            </a:r>
          </a:p>
          <a:p>
            <a:pPr lvl="1"/>
            <a:r>
              <a:rPr lang="en-US" altLang="zh-CN" dirty="0"/>
              <a:t>Other aspect?</a:t>
            </a: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43236410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schemas.microsoft.com/office/2006/documentManagement/types"/>
    <ds:schemaRef ds:uri="http://purl.org/dc/elements/1.1/"/>
    <ds:schemaRef ds:uri="09cef1fd-e61b-4dbf-b745-21988b13f978"/>
    <ds:schemaRef ds:uri="http://www.w3.org/XML/1998/namespace"/>
    <ds:schemaRef ds:uri="dcc30912-d230-4cc2-b11f-bb5ca2a6b6f5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4254</TotalTime>
  <Words>592</Words>
  <Application>Microsoft Office PowerPoint</Application>
  <PresentationFormat>全屏显示(4:3)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R19 FS_AmbientIoT Drafting Session</vt:lpstr>
      <vt:lpstr>Agenda of the drafting session</vt:lpstr>
      <vt:lpstr>Ambient IoT roaming scenarios</vt:lpstr>
      <vt:lpstr>Ambient IoT roaming scenarios</vt:lpstr>
      <vt:lpstr>Ambient IoT roaming scenarios- options </vt:lpstr>
      <vt:lpstr>Ambient IoT roaming scenarios- options </vt:lpstr>
      <vt:lpstr>Ambient IoT roaming scenarios- options </vt:lpstr>
      <vt:lpstr>Ambient IoT roaming scenarios- options </vt:lpstr>
      <vt:lpstr>Ambient IoT Device Capability</vt:lpstr>
      <vt:lpstr>Comparison with RFID technology (S2-2404395)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 User</cp:lastModifiedBy>
  <cp:revision>2030</cp:revision>
  <dcterms:created xsi:type="dcterms:W3CDTF">2008-08-30T09:32:10Z</dcterms:created>
  <dcterms:modified xsi:type="dcterms:W3CDTF">2024-04-16T02:24:48Z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0x0101003A08C6E7E0CB5C40B3C0F55B9E8294C3</vt:lpwstr>
  </property>
  <property fmtid="{D5CDD505-2E9C-101B-9397-08002B2CF9AE}" pid="9" name="MSIP_Label_cf20372f-9ab3-4551-9149-9f9b12e2c27e_Enabled">
    <vt:lpwstr>true</vt:lpwstr>
  </property>
  <property fmtid="{D5CDD505-2E9C-101B-9397-08002B2CF9AE}" pid="10" name="MSIP_Label_cf20372f-9ab3-4551-9149-9f9b12e2c27e_SetDate">
    <vt:lpwstr>2023-09-04T08:35:13Z</vt:lpwstr>
  </property>
  <property fmtid="{D5CDD505-2E9C-101B-9397-08002B2CF9AE}" pid="11" name="MSIP_Label_cf20372f-9ab3-4551-9149-9f9b12e2c27e_Method">
    <vt:lpwstr>Privileged</vt:lpwstr>
  </property>
  <property fmtid="{D5CDD505-2E9C-101B-9397-08002B2CF9AE}" pid="12" name="MSIP_Label_cf20372f-9ab3-4551-9149-9f9b12e2c27e_Name">
    <vt:lpwstr>DIS OPEN</vt:lpwstr>
  </property>
  <property fmtid="{D5CDD505-2E9C-101B-9397-08002B2CF9AE}" pid="13" name="MSIP_Label_cf20372f-9ab3-4551-9149-9f9b12e2c27e_SiteId">
    <vt:lpwstr>6e603289-5e46-4e26-ac7c-03a85420a9a5</vt:lpwstr>
  </property>
  <property fmtid="{D5CDD505-2E9C-101B-9397-08002B2CF9AE}" pid="14" name="MSIP_Label_cf20372f-9ab3-4551-9149-9f9b12e2c27e_ActionId">
    <vt:lpwstr>6ff34d0e-ee55-4bcf-b7be-adf1b7050f61</vt:lpwstr>
  </property>
  <property fmtid="{D5CDD505-2E9C-101B-9397-08002B2CF9AE}" pid="15" name="MSIP_Label_cf20372f-9ab3-4551-9149-9f9b12e2c27e_ContentBits">
    <vt:lpwstr>0</vt:lpwstr>
  </property>
  <property fmtid="{D5CDD505-2E9C-101B-9397-08002B2CF9AE}" pid="16" name="_2015_ms_pID_725343">
    <vt:lpwstr>(3)BNFQFs8gRFOXUOiaUBjVIvE3uu+GwzcpvyoTlQzO1f4oWKFPUcDHWQDQAn7kG8V8B/svxFHX
ukB3ZlPjYGY+VZaNjZufVF3zEWc9wLw2Ea1pSFO0hxMtIsrY8/8gSHKeagyL0ZlmtK3IIgz2
abMYsIa6PRRIX4rwjKBl6ZRMC3nP1ia61DxzDjwmRzNteaZvp5xckW5n5Zla3T0oYJeLqDWD
yOkTX5nHMK1cyrRRpK</vt:lpwstr>
  </property>
  <property fmtid="{D5CDD505-2E9C-101B-9397-08002B2CF9AE}" pid="17" name="_2015_ms_pID_7253431">
    <vt:lpwstr>NSYreeNQCTafTAqbf405qFKQWvH1q12NrMRjFI993dqOiiEd+cS0cH
mcz0yOc/K/irOZcxITyx08VZALlZyG6Whnuptq9a+I+HmUDaVHUKo6K5jp4YwiXhWkOX77d6
qbs/8Mx3HL0YBcuEhXh3ClVQvgF7Jfmul209y4+9OtzCmMlngoKYav4Ez01R4m9XiZ4N4Q7e
2CYtlAjqwMl9RUYgsohOJHayf2buZymNdApe</vt:lpwstr>
  </property>
  <property fmtid="{D5CDD505-2E9C-101B-9397-08002B2CF9AE}" pid="18" name="_2015_ms_pID_7253432">
    <vt:lpwstr>TgeF6k3VPGLxtsukXnq6r/o=</vt:lpwstr>
  </property>
  <property fmtid="{D5CDD505-2E9C-101B-9397-08002B2CF9AE}" pid="19" name="_readonly">
    <vt:lpwstr/>
  </property>
  <property fmtid="{D5CDD505-2E9C-101B-9397-08002B2CF9AE}" pid="20" name="_change">
    <vt:lpwstr/>
  </property>
  <property fmtid="{D5CDD505-2E9C-101B-9397-08002B2CF9AE}" pid="21" name="_full-control">
    <vt:lpwstr/>
  </property>
  <property fmtid="{D5CDD505-2E9C-101B-9397-08002B2CF9AE}" pid="22" name="sflag">
    <vt:lpwstr>1711421689</vt:lpwstr>
  </property>
</Properties>
</file>