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411" r:id="rId3"/>
    <p:sldId id="448" r:id="rId4"/>
    <p:sldId id="449" r:id="rId5"/>
    <p:sldId id="450" r:id="rId6"/>
    <p:sldId id="451" r:id="rId7"/>
    <p:sldId id="452" r:id="rId8"/>
    <p:sldId id="453" r:id="rId9"/>
    <p:sldId id="454" r:id="rId10"/>
    <p:sldId id="455" r:id="rId11"/>
    <p:sldId id="456" r:id="rId12"/>
    <p:sldId id="461" r:id="rId13"/>
    <p:sldId id="462" r:id="rId14"/>
    <p:sldId id="463" r:id="rId15"/>
    <p:sldId id="464" r:id="rId16"/>
    <p:sldId id="457" r:id="rId17"/>
    <p:sldId id="470" r:id="rId18"/>
    <p:sldId id="458" r:id="rId19"/>
    <p:sldId id="466" r:id="rId20"/>
    <p:sldId id="459" r:id="rId21"/>
    <p:sldId id="432" r:id="rId22"/>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8C99"/>
    <a:srgbClr val="238AD9"/>
    <a:srgbClr val="8FC4ED"/>
    <a:srgbClr val="8FC0E4"/>
    <a:srgbClr val="6AAFE7"/>
    <a:srgbClr val="B9E7F7"/>
    <a:srgbClr val="55C3EB"/>
    <a:srgbClr val="8FD6F2"/>
    <a:srgbClr val="4F669B"/>
    <a:srgbClr val="959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8" d="100"/>
          <a:sy n="78" d="100"/>
        </p:scale>
        <p:origin x="252" y="96"/>
      </p:cViewPr>
      <p:guideLst>
        <p:guide orient="horz"/>
        <p:guide pos="383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1.xml"/><Relationship Id="rId5" Type="http://schemas.openxmlformats.org/officeDocument/2006/relationships/tags" Target="../tags/tag35.xml"/><Relationship Id="rId4" Type="http://schemas.openxmlformats.org/officeDocument/2006/relationships/tags" Target="../tags/tag3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Master" Target="../slideMasters/slideMaster1.xml"/><Relationship Id="rId4" Type="http://schemas.openxmlformats.org/officeDocument/2006/relationships/tags" Target="../tags/tag8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1.xml"/><Relationship Id="rId5" Type="http://schemas.openxmlformats.org/officeDocument/2006/relationships/tags" Target="../tags/tag86.xml"/><Relationship Id="rId4" Type="http://schemas.openxmlformats.org/officeDocument/2006/relationships/tags" Target="../tags/tag8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2.xml"/><Relationship Id="rId5" Type="http://schemas.openxmlformats.org/officeDocument/2006/relationships/tags" Target="../tags/tag120.xml"/><Relationship Id="rId4" Type="http://schemas.openxmlformats.org/officeDocument/2006/relationships/tags" Target="../tags/tag11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2.xml"/><Relationship Id="rId5" Type="http://schemas.openxmlformats.org/officeDocument/2006/relationships/tags" Target="../tags/tag125.xml"/><Relationship Id="rId4" Type="http://schemas.openxmlformats.org/officeDocument/2006/relationships/tags" Target="../tags/tag12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Master" Target="../slideMasters/slideMaster2.xml"/><Relationship Id="rId5" Type="http://schemas.openxmlformats.org/officeDocument/2006/relationships/tags" Target="../tags/tag130.xml"/><Relationship Id="rId4" Type="http://schemas.openxmlformats.org/officeDocument/2006/relationships/tags" Target="../tags/tag129.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3.xml"/><Relationship Id="rId7" Type="http://schemas.openxmlformats.org/officeDocument/2006/relationships/slideMaster" Target="../slideMasters/slideMaster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slideMaster" Target="../slideMasters/slideMaster2.xml"/><Relationship Id="rId4" Type="http://schemas.openxmlformats.org/officeDocument/2006/relationships/tags" Target="../tags/tag14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slideMaster" Target="../slideMasters/slideMaster2.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1.xml"/><Relationship Id="rId5" Type="http://schemas.openxmlformats.org/officeDocument/2006/relationships/tags" Target="../tags/tag40.xml"/><Relationship Id="rId4" Type="http://schemas.openxmlformats.org/officeDocument/2006/relationships/tags" Target="../tags/tag39.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Master" Target="../slideMasters/slideMaster2.xml"/><Relationship Id="rId5" Type="http://schemas.openxmlformats.org/officeDocument/2006/relationships/tags" Target="../tags/tag162.xml"/><Relationship Id="rId4" Type="http://schemas.openxmlformats.org/officeDocument/2006/relationships/tags" Target="../tags/tag16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slideMaster" Target="../slideMasters/slideMaster2.xml"/><Relationship Id="rId4" Type="http://schemas.openxmlformats.org/officeDocument/2006/relationships/tags" Target="../tags/tag16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slideMaster" Target="../slideMasters/slideMaster2.xml"/><Relationship Id="rId5" Type="http://schemas.openxmlformats.org/officeDocument/2006/relationships/tags" Target="../tags/tag171.xml"/><Relationship Id="rId4" Type="http://schemas.openxmlformats.org/officeDocument/2006/relationships/tags" Target="../tags/tag17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slideMaster" Target="../slideMasters/slideMaster1.xml"/><Relationship Id="rId4" Type="http://schemas.openxmlformats.org/officeDocument/2006/relationships/tags" Target="../tags/tag6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1.xml"/><Relationship Id="rId5" Type="http://schemas.openxmlformats.org/officeDocument/2006/relationships/tags" Target="../tags/tag77.xml"/><Relationship Id="rId4" Type="http://schemas.openxmlformats.org/officeDocument/2006/relationships/tags" Target="../tags/tag7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2023/10/8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lvl1pPr>
              <a:defRPr baseline="0"/>
            </a:lvl1pPr>
          </a:lstStyle>
          <a:p>
            <a:r>
              <a:rPr lang="zh-CN" altLang="en-US"/>
              <a:t>单击此处编辑母版标题样式</a:t>
            </a: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2023/10/8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26" Type="http://schemas.openxmlformats.org/officeDocument/2006/relationships/tags" Target="../tags/tag15.xml"/><Relationship Id="rId39" Type="http://schemas.openxmlformats.org/officeDocument/2006/relationships/tags" Target="../tags/tag28.xml"/><Relationship Id="rId3" Type="http://schemas.openxmlformats.org/officeDocument/2006/relationships/slideLayout" Target="../slideLayouts/slideLayout3.xml"/><Relationship Id="rId21" Type="http://schemas.openxmlformats.org/officeDocument/2006/relationships/tags" Target="../tags/tag10.xml"/><Relationship Id="rId34" Type="http://schemas.openxmlformats.org/officeDocument/2006/relationships/tags" Target="../tags/tag2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5" Type="http://schemas.openxmlformats.org/officeDocument/2006/relationships/tags" Target="../tags/tag14.xml"/><Relationship Id="rId33" Type="http://schemas.openxmlformats.org/officeDocument/2006/relationships/tags" Target="../tags/tag22.xml"/><Relationship Id="rId38" Type="http://schemas.openxmlformats.org/officeDocument/2006/relationships/tags" Target="../tags/tag27.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29" Type="http://schemas.openxmlformats.org/officeDocument/2006/relationships/tags" Target="../tags/tag18.xml"/><Relationship Id="rId41" Type="http://schemas.openxmlformats.org/officeDocument/2006/relationships/tags" Target="../tags/tag3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3.xml"/><Relationship Id="rId32" Type="http://schemas.openxmlformats.org/officeDocument/2006/relationships/tags" Target="../tags/tag21.xml"/><Relationship Id="rId37" Type="http://schemas.openxmlformats.org/officeDocument/2006/relationships/tags" Target="../tags/tag26.xml"/><Relationship Id="rId40" Type="http://schemas.openxmlformats.org/officeDocument/2006/relationships/tags" Target="../tags/tag29.xml"/><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tags" Target="../tags/tag12.xml"/><Relationship Id="rId28" Type="http://schemas.openxmlformats.org/officeDocument/2006/relationships/tags" Target="../tags/tag17.xml"/><Relationship Id="rId36" Type="http://schemas.openxmlformats.org/officeDocument/2006/relationships/tags" Target="../tags/tag25.xml"/><Relationship Id="rId10" Type="http://schemas.openxmlformats.org/officeDocument/2006/relationships/slideLayout" Target="../slideLayouts/slideLayout10.xml"/><Relationship Id="rId19" Type="http://schemas.openxmlformats.org/officeDocument/2006/relationships/tags" Target="../tags/tag8.xml"/><Relationship Id="rId31" Type="http://schemas.openxmlformats.org/officeDocument/2006/relationships/tags" Target="../tags/tag2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 Id="rId27" Type="http://schemas.openxmlformats.org/officeDocument/2006/relationships/tags" Target="../tags/tag16.xml"/><Relationship Id="rId30" Type="http://schemas.openxmlformats.org/officeDocument/2006/relationships/tags" Target="../tags/tag19.xml"/><Relationship Id="rId35" Type="http://schemas.openxmlformats.org/officeDocument/2006/relationships/tags" Target="../tags/tag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87.xml"/><Relationship Id="rId18" Type="http://schemas.openxmlformats.org/officeDocument/2006/relationships/tags" Target="../tags/tag92.xml"/><Relationship Id="rId26" Type="http://schemas.openxmlformats.org/officeDocument/2006/relationships/tags" Target="../tags/tag100.xml"/><Relationship Id="rId39" Type="http://schemas.openxmlformats.org/officeDocument/2006/relationships/tags" Target="../tags/tag113.xml"/><Relationship Id="rId3" Type="http://schemas.openxmlformats.org/officeDocument/2006/relationships/slideLayout" Target="../slideLayouts/slideLayout14.xml"/><Relationship Id="rId21" Type="http://schemas.openxmlformats.org/officeDocument/2006/relationships/tags" Target="../tags/tag95.xml"/><Relationship Id="rId34" Type="http://schemas.openxmlformats.org/officeDocument/2006/relationships/tags" Target="../tags/tag108.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91.xml"/><Relationship Id="rId25" Type="http://schemas.openxmlformats.org/officeDocument/2006/relationships/tags" Target="../tags/tag99.xml"/><Relationship Id="rId33" Type="http://schemas.openxmlformats.org/officeDocument/2006/relationships/tags" Target="../tags/tag107.xml"/><Relationship Id="rId38" Type="http://schemas.openxmlformats.org/officeDocument/2006/relationships/tags" Target="../tags/tag112.xml"/><Relationship Id="rId2" Type="http://schemas.openxmlformats.org/officeDocument/2006/relationships/slideLayout" Target="../slideLayouts/slideLayout13.xml"/><Relationship Id="rId16" Type="http://schemas.openxmlformats.org/officeDocument/2006/relationships/tags" Target="../tags/tag90.xml"/><Relationship Id="rId20" Type="http://schemas.openxmlformats.org/officeDocument/2006/relationships/tags" Target="../tags/tag94.xml"/><Relationship Id="rId29" Type="http://schemas.openxmlformats.org/officeDocument/2006/relationships/tags" Target="../tags/tag103.xml"/><Relationship Id="rId41" Type="http://schemas.openxmlformats.org/officeDocument/2006/relationships/tags" Target="../tags/tag11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98.xml"/><Relationship Id="rId32" Type="http://schemas.openxmlformats.org/officeDocument/2006/relationships/tags" Target="../tags/tag106.xml"/><Relationship Id="rId37" Type="http://schemas.openxmlformats.org/officeDocument/2006/relationships/tags" Target="../tags/tag111.xml"/><Relationship Id="rId40" Type="http://schemas.openxmlformats.org/officeDocument/2006/relationships/tags" Target="../tags/tag114.xml"/><Relationship Id="rId5" Type="http://schemas.openxmlformats.org/officeDocument/2006/relationships/slideLayout" Target="../slideLayouts/slideLayout16.xml"/><Relationship Id="rId15" Type="http://schemas.openxmlformats.org/officeDocument/2006/relationships/tags" Target="../tags/tag89.xml"/><Relationship Id="rId23" Type="http://schemas.openxmlformats.org/officeDocument/2006/relationships/tags" Target="../tags/tag97.xml"/><Relationship Id="rId28" Type="http://schemas.openxmlformats.org/officeDocument/2006/relationships/tags" Target="../tags/tag102.xml"/><Relationship Id="rId36" Type="http://schemas.openxmlformats.org/officeDocument/2006/relationships/tags" Target="../tags/tag110.xml"/><Relationship Id="rId10" Type="http://schemas.openxmlformats.org/officeDocument/2006/relationships/slideLayout" Target="../slideLayouts/slideLayout21.xml"/><Relationship Id="rId19" Type="http://schemas.openxmlformats.org/officeDocument/2006/relationships/tags" Target="../tags/tag93.xml"/><Relationship Id="rId31" Type="http://schemas.openxmlformats.org/officeDocument/2006/relationships/tags" Target="../tags/tag10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88.xml"/><Relationship Id="rId22" Type="http://schemas.openxmlformats.org/officeDocument/2006/relationships/tags" Target="../tags/tag96.xml"/><Relationship Id="rId27" Type="http://schemas.openxmlformats.org/officeDocument/2006/relationships/tags" Target="../tags/tag101.xml"/><Relationship Id="rId30" Type="http://schemas.openxmlformats.org/officeDocument/2006/relationships/tags" Target="../tags/tag104.xml"/><Relationship Id="rId35" Type="http://schemas.openxmlformats.org/officeDocument/2006/relationships/tags" Target="../tags/tag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2023/10/8</a:t>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28"/>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29"/>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30"/>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31"/>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32"/>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3"/>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4"/>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35"/>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36"/>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37"/>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38"/>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39"/>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40"/>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41"/>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15"/>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6"/>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17"/>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18"/>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9"/>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20"/>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21"/>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2"/>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23"/>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24"/>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25"/>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6"/>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27"/>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2023/10/8</a:t>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28"/>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29"/>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30"/>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31"/>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32"/>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3"/>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4"/>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35"/>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36"/>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37"/>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38"/>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39"/>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40"/>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41"/>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15"/>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6"/>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17"/>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18"/>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9"/>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20"/>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21"/>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2"/>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23"/>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24"/>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25"/>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6"/>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27"/>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3.xml"/><Relationship Id="rId1" Type="http://schemas.openxmlformats.org/officeDocument/2006/relationships/tags" Target="../tags/tag17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6.xml"/><Relationship Id="rId1" Type="http://schemas.openxmlformats.org/officeDocument/2006/relationships/tags" Target="../tags/tag20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tags" Target="../tags/tag20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20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11.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13.xml"/><Relationship Id="rId7" Type="http://schemas.openxmlformats.org/officeDocument/2006/relationships/image" Target="../media/image22.wmf"/><Relationship Id="rId2" Type="http://schemas.openxmlformats.org/officeDocument/2006/relationships/tags" Target="../tags/tag2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3.w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76.xml"/><Relationship Id="rId7" Type="http://schemas.openxmlformats.org/officeDocument/2006/relationships/image" Target="../media/image2.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slideLayout" Target="../slideLayouts/slideLayout2.xml"/><Relationship Id="rId5" Type="http://schemas.openxmlformats.org/officeDocument/2006/relationships/tags" Target="../tags/tag178.xml"/><Relationship Id="rId10" Type="http://schemas.openxmlformats.org/officeDocument/2006/relationships/image" Target="../media/image5.svg"/><Relationship Id="rId4" Type="http://schemas.openxmlformats.org/officeDocument/2006/relationships/tags" Target="../tags/tag177.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4.xml"/></Relationships>
</file>

<file path=ppt/slides/_rels/slide3.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9.xml"/><Relationship Id="rId1" Type="http://schemas.openxmlformats.org/officeDocument/2006/relationships/tags" Target="../tags/tag188.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192.xml"/><Relationship Id="rId7" Type="http://schemas.openxmlformats.org/officeDocument/2006/relationships/image" Target="../media/image12.jpe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slideLayout" Target="../slideLayouts/slideLayout2.xml"/><Relationship Id="rId5" Type="http://schemas.openxmlformats.org/officeDocument/2006/relationships/tags" Target="../tags/tag194.xml"/><Relationship Id="rId10" Type="http://schemas.openxmlformats.org/officeDocument/2006/relationships/image" Target="../media/image15.jpeg"/><Relationship Id="rId4" Type="http://schemas.openxmlformats.org/officeDocument/2006/relationships/tags" Target="../tags/tag193.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圆角矩形 250"/>
          <p:cNvSpPr/>
          <p:nvPr/>
        </p:nvSpPr>
        <p:spPr>
          <a:xfrm>
            <a:off x="3437255" y="2820670"/>
            <a:ext cx="5468620" cy="549275"/>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bg1"/>
                </a:solidFill>
                <a:sym typeface="+mn-ea"/>
              </a:rPr>
              <a:t>09-13,October,2023,Xiamen,China</a:t>
            </a:r>
          </a:p>
        </p:txBody>
      </p:sp>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副标题 2"/>
          <p:cNvSpPr>
            <a:spLocks noGrp="1"/>
          </p:cNvSpPr>
          <p:nvPr>
            <p:ph type="subTitle" idx="1"/>
            <p:custDataLst>
              <p:tags r:id="rId2"/>
            </p:custDataLst>
          </p:nvPr>
        </p:nvSpPr>
        <p:spPr>
          <a:xfrm>
            <a:off x="2284730" y="1210945"/>
            <a:ext cx="7776845" cy="546100"/>
          </a:xfrm>
        </p:spPr>
        <p:txBody>
          <a:bodyPr/>
          <a:lstStyle/>
          <a:p>
            <a:pPr lvl="0" algn="ctr"/>
            <a:r>
              <a:rPr lang="en-US" altLang="zh-CN" b="1" dirty="0">
                <a:solidFill>
                  <a:schemeClr val="accent1">
                    <a:lumMod val="75000"/>
                  </a:schemeClr>
                </a:solidFill>
              </a:rPr>
              <a:t>CF3 has </a:t>
            </a:r>
            <a:r>
              <a:rPr lang="en-GB" altLang="zh-CN" b="1" dirty="0">
                <a:solidFill>
                  <a:schemeClr val="accent1">
                    <a:lumMod val="75000"/>
                  </a:schemeClr>
                </a:solidFill>
              </a:rPr>
              <a:t>the pleasure of welcoming you to</a:t>
            </a:r>
          </a:p>
        </p:txBody>
      </p:sp>
      <p:sp>
        <p:nvSpPr>
          <p:cNvPr id="6" name="文本框 5"/>
          <p:cNvSpPr txBox="1"/>
          <p:nvPr/>
        </p:nvSpPr>
        <p:spPr>
          <a:xfrm>
            <a:off x="2546985" y="1945640"/>
            <a:ext cx="7062470" cy="583565"/>
          </a:xfrm>
          <a:prstGeom prst="rect">
            <a:avLst/>
          </a:prstGeom>
          <a:noFill/>
        </p:spPr>
        <p:txBody>
          <a:bodyPr wrap="square" rtlCol="0">
            <a:spAutoFit/>
          </a:bodyPr>
          <a:lstStyle/>
          <a:p>
            <a:pPr algn="ctr"/>
            <a:r>
              <a:rPr lang="en-US" altLang="zh-CN" sz="3200" b="1"/>
              <a:t>3GPP SA2#</a:t>
            </a:r>
            <a:r>
              <a:rPr lang="en-US" altLang="zh-CN" sz="3200" b="1">
                <a:latin typeface="微软雅黑" panose="020B0503020204020204" pitchFamily="34" charset="-122"/>
                <a:ea typeface="微软雅黑" panose="020B0503020204020204" pitchFamily="34" charset="-122"/>
              </a:rPr>
              <a:t>159, SA5#151,SA6#57</a:t>
            </a:r>
            <a:r>
              <a:rPr lang="en-US" altLang="zh-CN" sz="3200" b="1"/>
              <a:t> </a:t>
            </a:r>
          </a:p>
        </p:txBody>
      </p:sp>
      <p:pic>
        <p:nvPicPr>
          <p:cNvPr id="8" name="图片 7" descr="图形用户界面&#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3610" y="3410314"/>
            <a:ext cx="6398260" cy="3231211"/>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Allocation-MON</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677726971"/>
              </p:ext>
            </p:extLst>
          </p:nvPr>
        </p:nvGraphicFramePr>
        <p:xfrm>
          <a:off x="646169" y="1020498"/>
          <a:ext cx="10180320" cy="4615803"/>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xmlns="" val="20000"/>
                    </a:ext>
                  </a:extLst>
                </a:gridCol>
                <a:gridCol w="1939290">
                  <a:extLst>
                    <a:ext uri="{9D8B030D-6E8A-4147-A177-3AD203B41FA5}">
                      <a16:colId xmlns:a16="http://schemas.microsoft.com/office/drawing/2014/main" xmlns="" val="20001"/>
                    </a:ext>
                  </a:extLst>
                </a:gridCol>
                <a:gridCol w="2978150">
                  <a:extLst>
                    <a:ext uri="{9D8B030D-6E8A-4147-A177-3AD203B41FA5}">
                      <a16:colId xmlns:a16="http://schemas.microsoft.com/office/drawing/2014/main" xmlns="" val="20002"/>
                    </a:ext>
                  </a:extLst>
                </a:gridCol>
                <a:gridCol w="4002405">
                  <a:extLst>
                    <a:ext uri="{9D8B030D-6E8A-4147-A177-3AD203B41FA5}">
                      <a16:colId xmlns:a16="http://schemas.microsoft.com/office/drawing/2014/main" xmlns="" val="20003"/>
                    </a:ext>
                  </a:extLst>
                </a:gridCol>
              </a:tblGrid>
              <a:tr h="404576">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Event</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t>
                      </a:r>
                      <a:r>
                        <a:rPr lang="en-US" altLang="zh-CN" sz="1800" kern="0" dirty="0">
                          <a:effectLst/>
                        </a:rPr>
                        <a:t>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0"/>
                  </a:ext>
                </a:extLst>
              </a:tr>
              <a:tr h="480817">
                <a:tc rowSpan="9">
                  <a:txBody>
                    <a:bodyPr/>
                    <a:lstStyle/>
                    <a:p>
                      <a:pPr algn="ctr">
                        <a:lnSpc>
                          <a:spcPct val="100000"/>
                        </a:lnSpc>
                        <a:spcAft>
                          <a:spcPts val="0"/>
                        </a:spcAft>
                      </a:pPr>
                      <a:r>
                        <a:rPr lang="en-US" altLang="en-GB" sz="1800" kern="0" dirty="0">
                          <a:effectLst/>
                        </a:rPr>
                        <a:t>9</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(MON)</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09:00-20:00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SA2 - 1</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solidFill>
                            <a:schemeClr val="tx1"/>
                          </a:solidFill>
                          <a:effectLst/>
                        </a:rPr>
                        <a:t>Tianyuan Grand </a:t>
                      </a:r>
                      <a:r>
                        <a:rPr lang="en-US" sz="1800" kern="0" dirty="0">
                          <a:solidFill>
                            <a:schemeClr val="tx1"/>
                          </a:solidFill>
                          <a:effectLst/>
                        </a:rPr>
                        <a:t>Ballroom B+C</a:t>
                      </a:r>
                      <a:r>
                        <a:rPr lang="en-US" sz="1800" kern="0" baseline="0" dirty="0">
                          <a:solidFill>
                            <a:schemeClr val="tx1"/>
                          </a:solidFill>
                          <a:effectLst/>
                        </a:rPr>
                        <a:t> (3F)/250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1"/>
                  </a:ext>
                </a:extLst>
              </a:tr>
              <a:tr h="404576">
                <a:tc vMerge="1">
                  <a:txBody>
                    <a:bodyPr/>
                    <a:lstStyle/>
                    <a:p>
                      <a:endParaRPr lang="zh-CN"/>
                    </a:p>
                  </a:txBody>
                  <a:tcPr/>
                </a:tc>
                <a:tc>
                  <a:txBody>
                    <a:bodyPr/>
                    <a:lstStyle/>
                    <a:p>
                      <a:pPr algn="ctr">
                        <a:lnSpc>
                          <a:spcPct val="100000"/>
                        </a:lnSpc>
                        <a:spcAft>
                          <a:spcPts val="0"/>
                        </a:spcAft>
                      </a:pPr>
                      <a:r>
                        <a:rPr lang="en-US" sz="1800" kern="0" dirty="0">
                          <a:solidFill>
                            <a:schemeClr val="tx1"/>
                          </a:solidFill>
                          <a:effectLst/>
                        </a:rPr>
                        <a:t>10:30-20:00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SA2 - 2</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tx1"/>
                          </a:solidFill>
                          <a:effectLst/>
                          <a:latin typeface="+mn-lt"/>
                          <a:ea typeface="+mn-ea"/>
                          <a:cs typeface="+mn-cs"/>
                        </a:rPr>
                        <a:t>Zijin Grand Ballroom A (3F)/100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2"/>
                  </a:ext>
                </a:extLst>
              </a:tr>
              <a:tr h="404576">
                <a:tc vMerge="1">
                  <a:txBody>
                    <a:bodyPr/>
                    <a:lstStyle/>
                    <a:p>
                      <a:endParaRPr lang="zh-CN"/>
                    </a:p>
                  </a:txBody>
                  <a:tcPr/>
                </a:tc>
                <a:tc>
                  <a:txBody>
                    <a:bodyPr/>
                    <a:lstStyle/>
                    <a:p>
                      <a:pPr algn="ctr">
                        <a:lnSpc>
                          <a:spcPct val="100000"/>
                        </a:lnSpc>
                        <a:spcAft>
                          <a:spcPts val="0"/>
                        </a:spcAft>
                      </a:pPr>
                      <a:r>
                        <a:rPr lang="en-US" sz="1800" kern="0" dirty="0">
                          <a:solidFill>
                            <a:schemeClr val="tx1"/>
                          </a:solidFill>
                          <a:effectLst/>
                        </a:rPr>
                        <a:t>10:30-20:00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SA2 - 3</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solidFill>
                            <a:schemeClr val="tx1"/>
                          </a:solidFill>
                          <a:effectLst/>
                          <a:sym typeface="+mn-ea"/>
                        </a:rPr>
                        <a:t>Zijin Grand Ballroom B (3F)/100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3"/>
                  </a:ext>
                </a:extLst>
              </a:tr>
              <a:tr h="404576">
                <a:tc vMerge="1">
                  <a:txBody>
                    <a:bodyPr/>
                    <a:lstStyle/>
                    <a:p>
                      <a:endParaRPr lang="zh-CN"/>
                    </a:p>
                  </a:txBody>
                  <a:tcPr/>
                </a:tc>
                <a:tc>
                  <a:txBody>
                    <a:bodyPr/>
                    <a:lstStyle/>
                    <a:p>
                      <a:pPr algn="ctr">
                        <a:lnSpc>
                          <a:spcPct val="100000"/>
                        </a:lnSpc>
                        <a:spcAft>
                          <a:spcPts val="0"/>
                        </a:spcAft>
                      </a:pPr>
                      <a:r>
                        <a:rPr lang="en-US" sz="1800" kern="0" dirty="0">
                          <a:solidFill>
                            <a:schemeClr val="tx1"/>
                          </a:solidFill>
                          <a:effectLst/>
                        </a:rPr>
                        <a:t>9:00-12:00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SA5 - 1</a:t>
                      </a:r>
                    </a:p>
                  </a:txBody>
                  <a:tcPr marL="22802" marR="22802" marT="0" marB="0" anchor="ctr"/>
                </a:tc>
                <a:tc>
                  <a:txBody>
                    <a:bodyPr/>
                    <a:lstStyle/>
                    <a:p>
                      <a:pPr algn="ctr">
                        <a:lnSpc>
                          <a:spcPct val="100000"/>
                        </a:lnSpc>
                        <a:spcAft>
                          <a:spcPts val="0"/>
                        </a:spcAft>
                      </a:pPr>
                      <a:r>
                        <a:rPr lang="en-US" altLang="zh-CN" sz="1800" kern="1200" dirty="0">
                          <a:solidFill>
                            <a:schemeClr val="tx1"/>
                          </a:solidFill>
                          <a:effectLst/>
                          <a:latin typeface="+mn-lt"/>
                          <a:ea typeface="+mn-ea"/>
                          <a:cs typeface="+mn-cs"/>
                        </a:rPr>
                        <a:t>Function Room7 (3F)/90</a:t>
                      </a:r>
                      <a:endParaRPr lang="zh-CN" altLang="zh-CN" sz="1800" kern="100" dirty="0">
                        <a:solidFill>
                          <a:schemeClr val="tx1"/>
                        </a:solidFill>
                        <a:effectLst/>
                        <a:latin typeface="+mn-lt"/>
                        <a:ea typeface="+mn-ea"/>
                        <a:cs typeface="Times New Roman" panose="02020603050405020304"/>
                      </a:endParaRPr>
                    </a:p>
                  </a:txBody>
                  <a:tcPr marL="22802" marR="22802" marT="0" marB="0" anchor="ctr"/>
                </a:tc>
                <a:extLst>
                  <a:ext uri="{0D108BD9-81ED-4DB2-BD59-A6C34878D82A}">
                    <a16:rowId xmlns:a16="http://schemas.microsoft.com/office/drawing/2014/main" xmlns="" val="10004"/>
                  </a:ext>
                </a:extLst>
              </a:tr>
              <a:tr h="404576">
                <a:tc vMerge="1">
                  <a:txBody>
                    <a:bodyPr/>
                    <a:lstStyle/>
                    <a:p>
                      <a:endParaRPr lang="zh-CN"/>
                    </a:p>
                  </a:txBody>
                  <a:tcPr marL="22802" marR="22802" marT="0" marB="0" anchor="ctr"/>
                </a:tc>
                <a:tc>
                  <a:txBody>
                    <a:bodyPr/>
                    <a:lstStyle/>
                    <a:p>
                      <a:pPr algn="ctr">
                        <a:lnSpc>
                          <a:spcPct val="100000"/>
                        </a:lnSpc>
                        <a:spcAft>
                          <a:spcPts val="0"/>
                        </a:spcAft>
                      </a:pPr>
                      <a:r>
                        <a:rPr lang="en-US" sz="1800" kern="0" dirty="0">
                          <a:solidFill>
                            <a:schemeClr val="tx1"/>
                          </a:solidFill>
                          <a:effectLst/>
                        </a:rPr>
                        <a:t>14:00-20:00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SA5 - 2</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solidFill>
                            <a:schemeClr val="tx1"/>
                          </a:solidFill>
                          <a:effectLst/>
                          <a:sym typeface="+mn-ea"/>
                        </a:rPr>
                        <a:t>Function Room7 (3F)/70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5"/>
                  </a:ext>
                </a:extLst>
              </a:tr>
              <a:tr h="404576">
                <a:tc vMerge="1">
                  <a:txBody>
                    <a:bodyPr/>
                    <a:lstStyle/>
                    <a:p>
                      <a:endParaRPr lang="zh-CN"/>
                    </a:p>
                  </a:txBody>
                  <a:tcPr/>
                </a:tc>
                <a:tc>
                  <a:txBody>
                    <a:bodyPr/>
                    <a:lstStyle/>
                    <a:p>
                      <a:pPr algn="ctr">
                        <a:lnSpc>
                          <a:spcPct val="100000"/>
                        </a:lnSpc>
                        <a:spcAft>
                          <a:spcPts val="0"/>
                        </a:spcAft>
                        <a:buNone/>
                      </a:pPr>
                      <a:r>
                        <a:rPr lang="en-US" sz="1800" kern="0" dirty="0">
                          <a:solidFill>
                            <a:schemeClr val="tx1"/>
                          </a:solidFill>
                          <a:effectLst/>
                          <a:sym typeface="+mn-ea"/>
                        </a:rPr>
                        <a:t>11:00-18:00</a:t>
                      </a:r>
                      <a:endParaRPr lang="en-US" alt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solidFill>
                            <a:schemeClr val="tx1"/>
                          </a:solidFill>
                          <a:effectLst/>
                          <a:sym typeface="+mn-ea"/>
                        </a:rPr>
                        <a:t>SA5 - 3</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Boardroom(3F)/30</a:t>
                      </a:r>
                    </a:p>
                  </a:txBody>
                  <a:tcPr marL="22802" marR="22802" marT="0" marB="0" anchor="ctr"/>
                </a:tc>
                <a:extLst>
                  <a:ext uri="{0D108BD9-81ED-4DB2-BD59-A6C34878D82A}">
                    <a16:rowId xmlns:a16="http://schemas.microsoft.com/office/drawing/2014/main" xmlns="" val="10006"/>
                  </a:ext>
                </a:extLst>
              </a:tr>
              <a:tr h="404576">
                <a:tc vMerge="1">
                  <a:txBody>
                    <a:bodyPr/>
                    <a:lstStyle/>
                    <a:p>
                      <a:endParaRPr lang="zh-CN"/>
                    </a:p>
                  </a:txBody>
                  <a:tcPr marL="22802" marR="22802" marT="0" marB="0" anchor="ctr"/>
                </a:tc>
                <a:tc>
                  <a:txBody>
                    <a:bodyPr/>
                    <a:lstStyle/>
                    <a:p>
                      <a:pPr algn="ctr">
                        <a:lnSpc>
                          <a:spcPct val="100000"/>
                        </a:lnSpc>
                        <a:spcAft>
                          <a:spcPts val="0"/>
                        </a:spcAft>
                      </a:pPr>
                      <a:r>
                        <a:rPr lang="en-US" sz="1800" kern="0" dirty="0">
                          <a:solidFill>
                            <a:schemeClr val="tx1"/>
                          </a:solidFill>
                          <a:effectLst/>
                        </a:rPr>
                        <a:t>7:30-19:30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SA6 - 1</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solidFill>
                            <a:schemeClr val="tx1"/>
                          </a:solidFill>
                          <a:effectLst/>
                          <a:sym typeface="+mn-ea"/>
                        </a:rPr>
                        <a:t>Function Room6 (3F)/60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7"/>
                  </a:ext>
                </a:extLst>
              </a:tr>
              <a:tr h="404576">
                <a:tc vMerge="1">
                  <a:txBody>
                    <a:bodyPr/>
                    <a:lstStyle/>
                    <a:p>
                      <a:endParaRPr lang="zh-CN"/>
                    </a:p>
                  </a:txBody>
                  <a:tcPr/>
                </a:tc>
                <a:tc>
                  <a:txBody>
                    <a:bodyPr/>
                    <a:lstStyle/>
                    <a:p>
                      <a:pPr algn="ctr">
                        <a:lnSpc>
                          <a:spcPct val="100000"/>
                        </a:lnSpc>
                        <a:spcAft>
                          <a:spcPts val="0"/>
                        </a:spcAft>
                        <a:buNone/>
                      </a:pPr>
                      <a:r>
                        <a:rPr lang="en-US" altLang="zh-CN" sz="180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14:00-19:30</a:t>
                      </a:r>
                    </a:p>
                  </a:txBody>
                  <a:tcPr marL="22802" marR="22802" marT="0" marB="0" anchor="ctr"/>
                </a:tc>
                <a:tc>
                  <a:txBody>
                    <a:bodyPr/>
                    <a:lstStyle/>
                    <a:p>
                      <a:pPr algn="ctr">
                        <a:lnSpc>
                          <a:spcPct val="100000"/>
                        </a:lnSpc>
                        <a:spcAft>
                          <a:spcPts val="0"/>
                        </a:spcAft>
                        <a:buNone/>
                      </a:pPr>
                      <a:r>
                        <a:rPr lang="en-US" sz="1800" kern="0" dirty="0">
                          <a:solidFill>
                            <a:schemeClr val="tx1"/>
                          </a:solidFill>
                          <a:effectLst/>
                          <a:sym typeface="+mn-ea"/>
                        </a:rPr>
                        <a:t>SA6 - 2</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solidFill>
                            <a:schemeClr val="tx1"/>
                          </a:solidFill>
                          <a:effectLst/>
                          <a:sym typeface="+mn-ea"/>
                        </a:rPr>
                        <a:t>Function Room2 (3F)/30</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8"/>
                  </a:ext>
                </a:extLst>
              </a:tr>
              <a:tr h="830555">
                <a:tc vMerge="1">
                  <a:txBody>
                    <a:bodyPr/>
                    <a:lstStyle/>
                    <a:p>
                      <a:endParaRPr lang="zh-CN"/>
                    </a:p>
                  </a:txBody>
                  <a:tcPr/>
                </a:tc>
                <a:tc>
                  <a:txBody>
                    <a:bodyPr/>
                    <a:lstStyle/>
                    <a:p>
                      <a:pPr algn="ctr">
                        <a:lnSpc>
                          <a:spcPct val="100000"/>
                        </a:lnSpc>
                        <a:spcAft>
                          <a:spcPts val="0"/>
                        </a:spcAft>
                      </a:pPr>
                      <a:r>
                        <a:rPr lang="en-US" sz="1800" kern="0" dirty="0">
                          <a:effectLst/>
                        </a:rPr>
                        <a:t>10:30-11:00/</a:t>
                      </a:r>
                      <a:endParaRPr lang="zh-CN" altLang="en-US" sz="1800" kern="100" dirty="0">
                        <a:effectLst/>
                      </a:endParaRPr>
                    </a:p>
                    <a:p>
                      <a:pPr algn="ctr">
                        <a:lnSpc>
                          <a:spcPct val="100000"/>
                        </a:lnSpc>
                        <a:spcAft>
                          <a:spcPts val="0"/>
                        </a:spcAft>
                      </a:pPr>
                      <a:r>
                        <a:rPr lang="en-US" sz="1800" kern="0" dirty="0">
                          <a:effectLst/>
                          <a:sym typeface="+mn-ea"/>
                        </a:rPr>
                        <a:t>15:30-16:00</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Coffee Break</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9"/>
                  </a:ext>
                </a:extLst>
              </a:tr>
            </a:tbl>
          </a:graphicData>
        </a:graphic>
      </p:graphicFrame>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Allocation-TUE</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4078153794"/>
              </p:ext>
            </p:extLst>
          </p:nvPr>
        </p:nvGraphicFramePr>
        <p:xfrm>
          <a:off x="698635" y="1096427"/>
          <a:ext cx="10180320" cy="4502399"/>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xmlns="" val="20000"/>
                    </a:ext>
                  </a:extLst>
                </a:gridCol>
                <a:gridCol w="1939290">
                  <a:extLst>
                    <a:ext uri="{9D8B030D-6E8A-4147-A177-3AD203B41FA5}">
                      <a16:colId xmlns:a16="http://schemas.microsoft.com/office/drawing/2014/main" xmlns="" val="20001"/>
                    </a:ext>
                  </a:extLst>
                </a:gridCol>
                <a:gridCol w="2978150">
                  <a:extLst>
                    <a:ext uri="{9D8B030D-6E8A-4147-A177-3AD203B41FA5}">
                      <a16:colId xmlns:a16="http://schemas.microsoft.com/office/drawing/2014/main" xmlns="" val="20002"/>
                    </a:ext>
                  </a:extLst>
                </a:gridCol>
                <a:gridCol w="4002405">
                  <a:extLst>
                    <a:ext uri="{9D8B030D-6E8A-4147-A177-3AD203B41FA5}">
                      <a16:colId xmlns:a16="http://schemas.microsoft.com/office/drawing/2014/main" xmlns="" val="20003"/>
                    </a:ext>
                  </a:extLst>
                </a:gridCol>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0"/>
                  </a:ext>
                </a:extLst>
              </a:tr>
              <a:tr h="461010">
                <a:tc rowSpan="8">
                  <a:txBody>
                    <a:bodyPr/>
                    <a:lstStyle/>
                    <a:p>
                      <a:pPr algn="ctr">
                        <a:lnSpc>
                          <a:spcPct val="100000"/>
                        </a:lnSpc>
                        <a:spcAft>
                          <a:spcPts val="0"/>
                        </a:spcAft>
                      </a:pPr>
                      <a:r>
                        <a:rPr lang="en-US" altLang="en-GB" sz="1800" kern="0" dirty="0">
                          <a:effectLst/>
                        </a:rPr>
                        <a:t>10</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(TUE)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09:00-20:00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SA2 - 1</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solidFill>
                            <a:schemeClr val="tx1"/>
                          </a:solidFill>
                          <a:effectLst/>
                        </a:rPr>
                        <a:t>Tianyuan Grand </a:t>
                      </a:r>
                      <a:r>
                        <a:rPr lang="en-US" sz="1800" kern="0" dirty="0">
                          <a:solidFill>
                            <a:schemeClr val="tx1"/>
                          </a:solidFill>
                          <a:effectLst/>
                        </a:rPr>
                        <a:t>Ballroom B+C</a:t>
                      </a:r>
                      <a:r>
                        <a:rPr lang="en-US" sz="1800" kern="0" baseline="0" dirty="0">
                          <a:solidFill>
                            <a:schemeClr val="tx1"/>
                          </a:solidFill>
                          <a:effectLst/>
                        </a:rPr>
                        <a:t> (3F)/250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1"/>
                  </a:ext>
                </a:extLst>
              </a:tr>
              <a:tr h="461645">
                <a:tc vMerge="1">
                  <a:txBody>
                    <a:bodyPr/>
                    <a:lstStyle/>
                    <a:p>
                      <a:endParaRPr lang="zh-CN"/>
                    </a:p>
                  </a:txBody>
                  <a:tcPr/>
                </a:tc>
                <a:tc>
                  <a:txBody>
                    <a:bodyPr/>
                    <a:lstStyle/>
                    <a:p>
                      <a:pPr algn="ctr">
                        <a:lnSpc>
                          <a:spcPct val="100000"/>
                        </a:lnSpc>
                        <a:spcAft>
                          <a:spcPts val="0"/>
                        </a:spcAft>
                      </a:pPr>
                      <a:r>
                        <a:rPr lang="en-US" sz="1800" kern="0" dirty="0">
                          <a:solidFill>
                            <a:schemeClr val="tx1"/>
                          </a:solidFill>
                          <a:effectLst/>
                          <a:sym typeface="+mn-ea"/>
                        </a:rPr>
                        <a:t>09:00-20:00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SA2 - 2</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tx1"/>
                          </a:solidFill>
                          <a:effectLst/>
                          <a:latin typeface="+mn-lt"/>
                          <a:ea typeface="+mn-ea"/>
                          <a:cs typeface="+mn-cs"/>
                        </a:rPr>
                        <a:t>Zijin Grand Ballroom A (3F)/100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2"/>
                  </a:ext>
                </a:extLst>
              </a:tr>
              <a:tr h="461645">
                <a:tc vMerge="1">
                  <a:txBody>
                    <a:bodyPr/>
                    <a:lstStyle/>
                    <a:p>
                      <a:endParaRPr lang="zh-CN"/>
                    </a:p>
                  </a:txBody>
                  <a:tcPr/>
                </a:tc>
                <a:tc>
                  <a:txBody>
                    <a:bodyPr/>
                    <a:lstStyle/>
                    <a:p>
                      <a:pPr algn="ctr">
                        <a:lnSpc>
                          <a:spcPct val="100000"/>
                        </a:lnSpc>
                        <a:spcAft>
                          <a:spcPts val="0"/>
                        </a:spcAft>
                      </a:pPr>
                      <a:r>
                        <a:rPr lang="en-US" sz="1800" kern="0" dirty="0">
                          <a:solidFill>
                            <a:schemeClr val="tx1"/>
                          </a:solidFill>
                          <a:effectLst/>
                          <a:sym typeface="+mn-ea"/>
                        </a:rPr>
                        <a:t>09:00-20:00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SA2 - 3</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solidFill>
                            <a:schemeClr val="tx1"/>
                          </a:solidFill>
                          <a:effectLst/>
                          <a:sym typeface="+mn-ea"/>
                        </a:rPr>
                        <a:t>Zijin Grand Ballroom B (3F)/100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3"/>
                  </a:ext>
                </a:extLst>
              </a:tr>
              <a:tr h="461645">
                <a:tc vMerge="1">
                  <a:txBody>
                    <a:bodyPr/>
                    <a:lstStyle/>
                    <a:p>
                      <a:endParaRPr lang="zh-CN"/>
                    </a:p>
                  </a:txBody>
                  <a:tcPr/>
                </a:tc>
                <a:tc>
                  <a:txBody>
                    <a:bodyPr/>
                    <a:lstStyle/>
                    <a:p>
                      <a:pPr algn="ctr">
                        <a:lnSpc>
                          <a:spcPct val="100000"/>
                        </a:lnSpc>
                        <a:spcAft>
                          <a:spcPts val="0"/>
                        </a:spcAft>
                      </a:pPr>
                      <a:r>
                        <a:rPr lang="en-US" sz="1800" kern="0" dirty="0">
                          <a:solidFill>
                            <a:schemeClr val="tx1"/>
                          </a:solidFill>
                          <a:effectLst/>
                          <a:sym typeface="+mn-ea"/>
                        </a:rPr>
                        <a:t>08:30-20:00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SA5 - 2</a:t>
                      </a:r>
                    </a:p>
                  </a:txBody>
                  <a:tcPr marL="22802" marR="22802" marT="0" marB="0" anchor="ctr"/>
                </a:tc>
                <a:tc>
                  <a:txBody>
                    <a:bodyPr/>
                    <a:lstStyle/>
                    <a:p>
                      <a:pPr algn="ctr">
                        <a:lnSpc>
                          <a:spcPct val="100000"/>
                        </a:lnSpc>
                        <a:spcAft>
                          <a:spcPts val="0"/>
                        </a:spcAft>
                      </a:pPr>
                      <a:r>
                        <a:rPr lang="en-US" altLang="zh-CN" sz="1800" dirty="0">
                          <a:solidFill>
                            <a:schemeClr val="tx1"/>
                          </a:solidFill>
                          <a:effectLst/>
                          <a:sym typeface="+mn-ea"/>
                        </a:rPr>
                        <a:t>Function Room7 (3F)/70</a:t>
                      </a:r>
                      <a:endParaRPr lang="zh-CN" alt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4"/>
                  </a:ext>
                </a:extLst>
              </a:tr>
              <a:tr h="461645">
                <a:tc vMerge="1">
                  <a:txBody>
                    <a:bodyPr/>
                    <a:lstStyle/>
                    <a:p>
                      <a:endParaRPr lang="zh-CN"/>
                    </a:p>
                  </a:txBody>
                  <a:tcPr/>
                </a:tc>
                <a:tc>
                  <a:txBody>
                    <a:bodyPr/>
                    <a:lstStyle/>
                    <a:p>
                      <a:pPr algn="ctr">
                        <a:lnSpc>
                          <a:spcPct val="100000"/>
                        </a:lnSpc>
                        <a:spcAft>
                          <a:spcPts val="0"/>
                        </a:spcAft>
                        <a:buNone/>
                      </a:pPr>
                      <a:r>
                        <a:rPr lang="en-US" sz="1800" kern="0" dirty="0">
                          <a:solidFill>
                            <a:schemeClr val="tx1"/>
                          </a:solidFill>
                          <a:effectLst/>
                          <a:sym typeface="+mn-ea"/>
                        </a:rPr>
                        <a:t>09:00-20:00</a:t>
                      </a:r>
                      <a:endParaRPr lang="en-US" alt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a:solidFill>
                            <a:schemeClr val="tx1"/>
                          </a:solidFill>
                          <a:effectLst/>
                          <a:sym typeface="+mn-ea"/>
                        </a:rPr>
                        <a:t>SA5 - 3</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Boardroom(3F)/30</a:t>
                      </a:r>
                    </a:p>
                  </a:txBody>
                  <a:tcPr marL="22802" marR="22802" marT="0" marB="0" anchor="ctr"/>
                </a:tc>
                <a:extLst>
                  <a:ext uri="{0D108BD9-81ED-4DB2-BD59-A6C34878D82A}">
                    <a16:rowId xmlns:a16="http://schemas.microsoft.com/office/drawing/2014/main" xmlns="" val="10005"/>
                  </a:ext>
                </a:extLst>
              </a:tr>
              <a:tr h="461645">
                <a:tc vMerge="1">
                  <a:txBody>
                    <a:bodyPr/>
                    <a:lstStyle/>
                    <a:p>
                      <a:endParaRPr lang="zh-CN"/>
                    </a:p>
                  </a:txBody>
                  <a:tcPr/>
                </a:tc>
                <a:tc>
                  <a:txBody>
                    <a:bodyPr/>
                    <a:lstStyle/>
                    <a:p>
                      <a:pPr algn="ctr">
                        <a:lnSpc>
                          <a:spcPct val="100000"/>
                        </a:lnSpc>
                        <a:spcAft>
                          <a:spcPts val="0"/>
                        </a:spcAft>
                      </a:pPr>
                      <a:r>
                        <a:rPr lang="en-US" sz="1800" kern="0" dirty="0">
                          <a:solidFill>
                            <a:schemeClr val="tx1"/>
                          </a:solidFill>
                          <a:effectLst/>
                        </a:rPr>
                        <a:t>7:30-19:30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SA6 - 1</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solidFill>
                            <a:schemeClr val="tx1"/>
                          </a:solidFill>
                          <a:effectLst/>
                          <a:sym typeface="+mn-ea"/>
                        </a:rPr>
                        <a:t>Function Room6 (3F)/60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6"/>
                  </a:ext>
                </a:extLst>
              </a:tr>
              <a:tr h="461645">
                <a:tc vMerge="1">
                  <a:txBody>
                    <a:bodyPr/>
                    <a:lstStyle/>
                    <a:p>
                      <a:endParaRPr lang="zh-CN"/>
                    </a:p>
                  </a:txBody>
                  <a:tcPr/>
                </a:tc>
                <a:tc>
                  <a:txBody>
                    <a:bodyPr/>
                    <a:lstStyle/>
                    <a:p>
                      <a:pPr algn="ctr">
                        <a:lnSpc>
                          <a:spcPct val="100000"/>
                        </a:lnSpc>
                        <a:spcAft>
                          <a:spcPts val="0"/>
                        </a:spcAft>
                        <a:buNone/>
                      </a:pPr>
                      <a:r>
                        <a:rPr lang="en-US" altLang="zh-CN" sz="180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7:30-19:30</a:t>
                      </a:r>
                    </a:p>
                  </a:txBody>
                  <a:tcPr marL="22802" marR="22802" marT="0" marB="0" anchor="ctr"/>
                </a:tc>
                <a:tc>
                  <a:txBody>
                    <a:bodyPr/>
                    <a:lstStyle/>
                    <a:p>
                      <a:pPr algn="ctr">
                        <a:lnSpc>
                          <a:spcPct val="100000"/>
                        </a:lnSpc>
                        <a:spcAft>
                          <a:spcPts val="0"/>
                        </a:spcAft>
                        <a:buNone/>
                      </a:pPr>
                      <a:r>
                        <a:rPr lang="en-US" sz="1800" kern="0" dirty="0">
                          <a:solidFill>
                            <a:schemeClr val="tx1"/>
                          </a:solidFill>
                          <a:effectLst/>
                          <a:sym typeface="+mn-ea"/>
                        </a:rPr>
                        <a:t>SA6 - 2</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solidFill>
                            <a:schemeClr val="tx1"/>
                          </a:solidFill>
                          <a:effectLst/>
                          <a:sym typeface="+mn-ea"/>
                        </a:rPr>
                        <a:t>Function Room2 (3F)/30</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7"/>
                  </a:ext>
                </a:extLst>
              </a:tr>
              <a:tr h="722244">
                <a:tc vMerge="1">
                  <a:txBody>
                    <a:bodyPr/>
                    <a:lstStyle/>
                    <a:p>
                      <a:endParaRPr lang="zh-CN"/>
                    </a:p>
                  </a:txBody>
                  <a:tcPr marL="22802" marR="22802" marT="0" marB="0" anchor="ctr"/>
                </a:tc>
                <a:tc>
                  <a:txBody>
                    <a:bodyPr/>
                    <a:lstStyle/>
                    <a:p>
                      <a:pPr algn="ctr">
                        <a:lnSpc>
                          <a:spcPct val="100000"/>
                        </a:lnSpc>
                        <a:spcAft>
                          <a:spcPts val="0"/>
                        </a:spcAft>
                      </a:pPr>
                      <a:r>
                        <a:rPr lang="en-US" sz="1800" kern="0" dirty="0">
                          <a:solidFill>
                            <a:schemeClr val="tx1"/>
                          </a:solidFill>
                          <a:effectLst/>
                        </a:rPr>
                        <a:t>10:30-11:00/</a:t>
                      </a:r>
                      <a:endParaRPr lang="zh-CN" altLang="en-US" sz="1800" kern="100" dirty="0">
                        <a:solidFill>
                          <a:schemeClr val="tx1"/>
                        </a:solidFill>
                        <a:effectLst/>
                      </a:endParaRPr>
                    </a:p>
                    <a:p>
                      <a:pPr algn="ctr">
                        <a:lnSpc>
                          <a:spcPct val="100000"/>
                        </a:lnSpc>
                        <a:spcAft>
                          <a:spcPts val="0"/>
                        </a:spcAft>
                      </a:pPr>
                      <a:r>
                        <a:rPr lang="en-US" sz="1800" kern="0" dirty="0">
                          <a:solidFill>
                            <a:schemeClr val="tx1"/>
                          </a:solidFill>
                          <a:effectLst/>
                          <a:sym typeface="+mn-ea"/>
                        </a:rPr>
                        <a:t>15:30-16:00</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solidFill>
                            <a:schemeClr val="tx1"/>
                          </a:solidFill>
                          <a:effectLst/>
                        </a:rPr>
                        <a:t>Coffee Break</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tx1"/>
                          </a:solidFill>
                          <a:effectLst/>
                          <a:latin typeface="+mn-lt"/>
                          <a:ea typeface="+mn-ea"/>
                          <a:cs typeface="+mn-cs"/>
                        </a:rPr>
                        <a:t>Foyer</a:t>
                      </a:r>
                      <a:endParaRPr lang="zh-CN" altLang="en-US"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8"/>
                  </a:ext>
                </a:extLst>
              </a:tr>
            </a:tbl>
          </a:graphicData>
        </a:graphic>
      </p:graphicFrame>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Allocation-WED</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802655765"/>
              </p:ext>
            </p:extLst>
          </p:nvPr>
        </p:nvGraphicFramePr>
        <p:xfrm>
          <a:off x="668655" y="1214120"/>
          <a:ext cx="10180320" cy="5423973"/>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xmlns="" val="20000"/>
                    </a:ext>
                  </a:extLst>
                </a:gridCol>
                <a:gridCol w="1939290">
                  <a:extLst>
                    <a:ext uri="{9D8B030D-6E8A-4147-A177-3AD203B41FA5}">
                      <a16:colId xmlns:a16="http://schemas.microsoft.com/office/drawing/2014/main" xmlns="" val="20001"/>
                    </a:ext>
                  </a:extLst>
                </a:gridCol>
                <a:gridCol w="2978150">
                  <a:extLst>
                    <a:ext uri="{9D8B030D-6E8A-4147-A177-3AD203B41FA5}">
                      <a16:colId xmlns:a16="http://schemas.microsoft.com/office/drawing/2014/main" xmlns="" val="20002"/>
                    </a:ext>
                  </a:extLst>
                </a:gridCol>
                <a:gridCol w="4002405">
                  <a:extLst>
                    <a:ext uri="{9D8B030D-6E8A-4147-A177-3AD203B41FA5}">
                      <a16:colId xmlns:a16="http://schemas.microsoft.com/office/drawing/2014/main" xmlns="" val="20003"/>
                    </a:ext>
                  </a:extLst>
                </a:gridCol>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0"/>
                  </a:ext>
                </a:extLst>
              </a:tr>
              <a:tr h="461010">
                <a:tc rowSpan="8">
                  <a:txBody>
                    <a:bodyPr/>
                    <a:lstStyle/>
                    <a:p>
                      <a:pPr algn="ctr">
                        <a:lnSpc>
                          <a:spcPct val="100000"/>
                        </a:lnSpc>
                        <a:spcAft>
                          <a:spcPts val="0"/>
                        </a:spcAft>
                      </a:pPr>
                      <a:r>
                        <a:rPr lang="en-US" altLang="en-GB" sz="1800" kern="0" dirty="0">
                          <a:effectLst/>
                        </a:rPr>
                        <a:t>11</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(WED)</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1"/>
                  </a:ext>
                </a:extLst>
              </a:tr>
              <a:tr h="461645">
                <a:tc vMerge="1">
                  <a:txBody>
                    <a:bodyPr/>
                    <a:lstStyle/>
                    <a:p>
                      <a:endParaRPr lang="zh-CN"/>
                    </a:p>
                  </a:txBody>
                  <a:tcPr/>
                </a:tc>
                <a:tc>
                  <a:txBody>
                    <a:bodyPr/>
                    <a:lstStyle/>
                    <a:p>
                      <a:pPr algn="ctr">
                        <a:lnSpc>
                          <a:spcPct val="100000"/>
                        </a:lnSpc>
                        <a:spcAft>
                          <a:spcPts val="0"/>
                        </a:spcAft>
                      </a:pPr>
                      <a:r>
                        <a:rPr lang="en-US" sz="1800" kern="0" dirty="0">
                          <a:effectLst/>
                        </a:rPr>
                        <a:t>09:00-16:00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2"/>
                  </a:ext>
                </a:extLst>
              </a:tr>
              <a:tr h="461645">
                <a:tc vMerge="1">
                  <a:txBody>
                    <a:bodyPr/>
                    <a:lstStyle/>
                    <a:p>
                      <a:endParaRPr lang="zh-CN"/>
                    </a:p>
                  </a:txBody>
                  <a:tcPr/>
                </a:tc>
                <a:tc>
                  <a:txBody>
                    <a:bodyPr/>
                    <a:lstStyle/>
                    <a:p>
                      <a:pPr algn="ctr">
                        <a:lnSpc>
                          <a:spcPct val="100000"/>
                        </a:lnSpc>
                        <a:spcAft>
                          <a:spcPts val="0"/>
                        </a:spcAft>
                      </a:pPr>
                      <a:r>
                        <a:rPr lang="en-US" sz="1800" kern="0" dirty="0">
                          <a:effectLst/>
                          <a:sym typeface="+mn-ea"/>
                        </a:rPr>
                        <a:t>09:00-16:00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SA2 - 3</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3"/>
                  </a:ext>
                </a:extLst>
              </a:tr>
              <a:tr h="461645">
                <a:tc vMerge="1">
                  <a:txBody>
                    <a:bodyPr/>
                    <a:lstStyle/>
                    <a:p>
                      <a:endParaRPr lang="zh-CN"/>
                    </a:p>
                  </a:txBody>
                  <a:tcPr marL="22802" marR="22802" marT="0" marB="0" anchor="ctr"/>
                </a:tc>
                <a:tc>
                  <a:txBody>
                    <a:bodyPr/>
                    <a:lstStyle/>
                    <a:p>
                      <a:pPr algn="ctr">
                        <a:lnSpc>
                          <a:spcPct val="100000"/>
                        </a:lnSpc>
                        <a:spcAft>
                          <a:spcPts val="0"/>
                        </a:spcAft>
                      </a:pPr>
                      <a:r>
                        <a:rPr lang="en-US" sz="1800" kern="0" dirty="0">
                          <a:solidFill>
                            <a:schemeClr val="tx1"/>
                          </a:solidFill>
                          <a:effectLst/>
                        </a:rPr>
                        <a:t>08:30-20:00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SA5 - 2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Room7 (3F)/70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4"/>
                  </a:ext>
                </a:extLst>
              </a:tr>
              <a:tr h="461645">
                <a:tc vMerge="1">
                  <a:txBody>
                    <a:bodyPr/>
                    <a:lstStyle/>
                    <a:p>
                      <a:endParaRPr lang="zh-CN"/>
                    </a:p>
                  </a:txBody>
                  <a:tcPr/>
                </a:tc>
                <a:tc>
                  <a:txBody>
                    <a:bodyPr/>
                    <a:lstStyle/>
                    <a:p>
                      <a:pPr algn="ctr">
                        <a:lnSpc>
                          <a:spcPct val="100000"/>
                        </a:lnSpc>
                        <a:spcAft>
                          <a:spcPts val="0"/>
                        </a:spcAft>
                        <a:buNone/>
                      </a:pPr>
                      <a:r>
                        <a:rPr lang="en-US" sz="1800" kern="0" dirty="0">
                          <a:effectLst/>
                          <a:sym typeface="+mn-ea"/>
                        </a:rPr>
                        <a:t>09:00-20:00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marL="0" algn="ctr" defTabSz="914400" rtl="0" eaLnBrk="1" latinLnBrk="0" hangingPunct="1">
                        <a:lnSpc>
                          <a:spcPct val="100000"/>
                        </a:lnSpc>
                        <a:spcAft>
                          <a:spcPts val="0"/>
                        </a:spcAft>
                        <a:buNone/>
                      </a:pPr>
                      <a:r>
                        <a:rPr lang="en-US" sz="1800" kern="0" dirty="0">
                          <a:solidFill>
                            <a:schemeClr val="dk1"/>
                          </a:solidFill>
                          <a:effectLst/>
                          <a:latin typeface="+mn-lt"/>
                          <a:ea typeface="+mn-ea"/>
                          <a:cs typeface="+mn-cs"/>
                          <a:sym typeface="+mn-ea"/>
                        </a:rPr>
                        <a:t>SA5 - 3</a:t>
                      </a:r>
                      <a:endParaRPr lang="zh-CN" altLang="en-US" sz="1800" kern="0" dirty="0">
                        <a:solidFill>
                          <a:schemeClr val="dk1"/>
                        </a:solidFill>
                        <a:effectLst/>
                        <a:latin typeface="+mn-lt"/>
                        <a:ea typeface="+mn-ea"/>
                        <a:cs typeface="+mn-cs"/>
                      </a:endParaRPr>
                    </a:p>
                  </a:txBody>
                  <a:tcPr marL="22802" marR="22802" marT="0" marB="0" anchor="ct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Boardroom(3F)/</a:t>
                      </a:r>
                      <a:r>
                        <a:rPr lang="en-US" altLang="zh-CN" sz="1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30</a:t>
                      </a:r>
                    </a:p>
                  </a:txBody>
                  <a:tcPr marL="22802" marR="22802" marT="0" marB="0" anchor="ctr"/>
                </a:tc>
                <a:extLst>
                  <a:ext uri="{0D108BD9-81ED-4DB2-BD59-A6C34878D82A}">
                    <a16:rowId xmlns:a16="http://schemas.microsoft.com/office/drawing/2014/main" xmlns="" val="10005"/>
                  </a:ext>
                </a:extLst>
              </a:tr>
              <a:tr h="461645">
                <a:tc vMerge="1">
                  <a:txBody>
                    <a:bodyPr/>
                    <a:lstStyle/>
                    <a:p>
                      <a:endParaRPr lang="zh-CN"/>
                    </a:p>
                  </a:txBody>
                  <a:tcPr/>
                </a:tc>
                <a:tc>
                  <a:txBody>
                    <a:bodyPr/>
                    <a:lstStyle/>
                    <a:p>
                      <a:pPr marL="0" algn="ctr" defTabSz="914400" rtl="0" eaLnBrk="1" latinLnBrk="0" hangingPunct="1">
                        <a:lnSpc>
                          <a:spcPct val="100000"/>
                        </a:lnSpc>
                        <a:spcAft>
                          <a:spcPts val="0"/>
                        </a:spcAft>
                      </a:pPr>
                      <a:r>
                        <a:rPr lang="en-US" sz="1800" kern="0" dirty="0">
                          <a:solidFill>
                            <a:schemeClr val="dk1"/>
                          </a:solidFill>
                          <a:effectLst/>
                          <a:latin typeface="+mn-lt"/>
                          <a:ea typeface="+mn-ea"/>
                          <a:cs typeface="+mn-cs"/>
                          <a:sym typeface="+mn-ea"/>
                        </a:rPr>
                        <a:t>8:30-12:30</a:t>
                      </a:r>
                      <a:endParaRPr lang="en-US" altLang="zh-CN" sz="1800" kern="0" dirty="0">
                        <a:solidFill>
                          <a:schemeClr val="dk1"/>
                        </a:solidFill>
                        <a:effectLst/>
                        <a:latin typeface="+mn-lt"/>
                        <a:ea typeface="+mn-ea"/>
                        <a:cs typeface="+mn-cs"/>
                      </a:endParaRPr>
                    </a:p>
                  </a:txBody>
                  <a:tcPr marL="22802" marR="22802" marT="0" marB="0" anchor="ctr"/>
                </a:tc>
                <a:tc>
                  <a:txBody>
                    <a:bodyPr/>
                    <a:lstStyle/>
                    <a:p>
                      <a:pPr marL="0" algn="ctr" defTabSz="914400" rtl="0" eaLnBrk="1" latinLnBrk="0" hangingPunct="1">
                        <a:lnSpc>
                          <a:spcPct val="100000"/>
                        </a:lnSpc>
                        <a:spcAft>
                          <a:spcPts val="0"/>
                        </a:spcAft>
                        <a:buNone/>
                      </a:pPr>
                      <a:r>
                        <a:rPr lang="en-US" sz="1800" kern="0" dirty="0">
                          <a:solidFill>
                            <a:schemeClr val="dk1"/>
                          </a:solidFill>
                          <a:effectLst/>
                          <a:latin typeface="+mn-lt"/>
                          <a:ea typeface="+mn-ea"/>
                          <a:cs typeface="+mn-cs"/>
                          <a:sym typeface="+mn-ea"/>
                        </a:rPr>
                        <a:t>SA5 - 4</a:t>
                      </a:r>
                      <a:endParaRPr lang="zh-CN" altLang="en-US" sz="1800" kern="0" dirty="0">
                        <a:solidFill>
                          <a:schemeClr val="dk1"/>
                        </a:solidFill>
                        <a:effectLst/>
                        <a:latin typeface="+mn-lt"/>
                        <a:ea typeface="+mn-ea"/>
                        <a:cs typeface="+mn-cs"/>
                      </a:endParaRPr>
                    </a:p>
                  </a:txBody>
                  <a:tcPr marL="22802" marR="22802" marT="0" marB="0" anchor="ctr"/>
                </a:tc>
                <a:tc>
                  <a:txBody>
                    <a:bodyPr/>
                    <a:lstStyle/>
                    <a:p>
                      <a:pPr algn="ctr">
                        <a:lnSpc>
                          <a:spcPct val="100000"/>
                        </a:lnSpc>
                        <a:spcAft>
                          <a:spcPts val="0"/>
                        </a:spcAft>
                        <a:buNone/>
                      </a:pPr>
                      <a:r>
                        <a:rPr lang="en-US" altLang="zh-CN" sz="1800" strike="noStrike" kern="0" dirty="0">
                          <a:solidFill>
                            <a:schemeClr val="dk1"/>
                          </a:solidFill>
                          <a:effectLst/>
                          <a:latin typeface="+mn-lt"/>
                          <a:ea typeface="+mn-ea"/>
                          <a:cs typeface="+mn-cs"/>
                          <a:sym typeface="+mn-ea"/>
                        </a:rPr>
                        <a:t>Function Room 1 (3F)/30</a:t>
                      </a:r>
                      <a:endParaRPr lang="zh-CN" altLang="en-US" sz="1800" strike="noStrike" kern="0" dirty="0">
                        <a:solidFill>
                          <a:schemeClr val="dk1"/>
                        </a:solidFill>
                        <a:effectLst/>
                        <a:latin typeface="+mn-lt"/>
                        <a:ea typeface="+mn-ea"/>
                        <a:cs typeface="+mn-cs"/>
                      </a:endParaRPr>
                    </a:p>
                  </a:txBody>
                  <a:tcPr marL="22802" marR="22802" marT="0" marB="0" anchor="ctr"/>
                </a:tc>
                <a:extLst>
                  <a:ext uri="{0D108BD9-81ED-4DB2-BD59-A6C34878D82A}">
                    <a16:rowId xmlns:a16="http://schemas.microsoft.com/office/drawing/2014/main" xmlns="" val="10006"/>
                  </a:ext>
                </a:extLst>
              </a:tr>
              <a:tr h="461645">
                <a:tc vMerge="1">
                  <a:txBody>
                    <a:bodyPr/>
                    <a:lstStyle/>
                    <a:p>
                      <a:endParaRPr lang="zh-CN"/>
                    </a:p>
                  </a:txBody>
                  <a:tcPr/>
                </a:tc>
                <a:tc>
                  <a:txBody>
                    <a:bodyPr/>
                    <a:lstStyle/>
                    <a:p>
                      <a:pPr marL="0" algn="ctr" defTabSz="914400" rtl="0" eaLnBrk="1" latinLnBrk="0" hangingPunct="1">
                        <a:lnSpc>
                          <a:spcPct val="100000"/>
                        </a:lnSpc>
                        <a:spcAft>
                          <a:spcPts val="0"/>
                        </a:spcAft>
                      </a:pPr>
                      <a:r>
                        <a:rPr lang="en-US" sz="1800" kern="0" dirty="0">
                          <a:solidFill>
                            <a:schemeClr val="dk1"/>
                          </a:solidFill>
                          <a:effectLst/>
                          <a:latin typeface="+mn-lt"/>
                          <a:ea typeface="+mn-ea"/>
                          <a:cs typeface="+mn-cs"/>
                          <a:sym typeface="+mn-ea"/>
                        </a:rPr>
                        <a:t>7:30-19:30</a:t>
                      </a:r>
                      <a:endParaRPr lang="en-US" altLang="zh-CN" sz="1800" kern="0" dirty="0">
                        <a:solidFill>
                          <a:schemeClr val="dk1"/>
                        </a:solidFill>
                        <a:effectLst/>
                        <a:latin typeface="+mn-lt"/>
                        <a:ea typeface="+mn-ea"/>
                        <a:cs typeface="+mn-cs"/>
                      </a:endParaRPr>
                    </a:p>
                  </a:txBody>
                  <a:tcPr marL="22802" marR="22802" marT="0" marB="0" anchor="ctr"/>
                </a:tc>
                <a:tc>
                  <a:txBody>
                    <a:bodyPr/>
                    <a:lstStyle/>
                    <a:p>
                      <a:pPr marL="0" algn="ctr" defTabSz="914400" rtl="0" eaLnBrk="1" latinLnBrk="0" hangingPunct="1">
                        <a:lnSpc>
                          <a:spcPct val="100000"/>
                        </a:lnSpc>
                        <a:spcAft>
                          <a:spcPts val="0"/>
                        </a:spcAft>
                        <a:buNone/>
                      </a:pPr>
                      <a:r>
                        <a:rPr lang="en-US" sz="1800" kern="0" dirty="0">
                          <a:solidFill>
                            <a:schemeClr val="dk1"/>
                          </a:solidFill>
                          <a:effectLst/>
                          <a:latin typeface="+mn-lt"/>
                          <a:ea typeface="+mn-ea"/>
                          <a:cs typeface="+mn-cs"/>
                          <a:sym typeface="+mn-ea"/>
                        </a:rPr>
                        <a:t>SA6 - 1</a:t>
                      </a:r>
                      <a:endParaRPr lang="zh-CN" altLang="en-US" sz="1800" kern="0" dirty="0">
                        <a:solidFill>
                          <a:schemeClr val="dk1"/>
                        </a:solidFill>
                        <a:effectLst/>
                        <a:latin typeface="+mn-lt"/>
                        <a:ea typeface="+mn-ea"/>
                        <a:cs typeface="+mn-cs"/>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Room6 (3F)/60</a:t>
                      </a:r>
                      <a:endParaRPr lang="zh-CN"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7"/>
                  </a:ext>
                </a:extLst>
              </a:tr>
              <a:tr h="821909">
                <a:tc vMerge="1">
                  <a:txBody>
                    <a:bodyPr/>
                    <a:lstStyle/>
                    <a:p>
                      <a:endParaRPr lang="zh-CN"/>
                    </a:p>
                  </a:txBody>
                  <a:tcPr marL="22802" marR="22802" marT="0" marB="0" anchor="ctr"/>
                </a:tc>
                <a:tc>
                  <a:txBody>
                    <a:bodyPr/>
                    <a:lstStyle/>
                    <a:p>
                      <a:pPr marL="0" algn="ctr" defTabSz="914400" rtl="0" eaLnBrk="1" latinLnBrk="0" hangingPunct="1">
                        <a:lnSpc>
                          <a:spcPct val="100000"/>
                        </a:lnSpc>
                        <a:spcAft>
                          <a:spcPts val="0"/>
                        </a:spcAft>
                      </a:pPr>
                      <a:r>
                        <a:rPr lang="en-US" sz="1800" strike="noStrike" kern="0" dirty="0">
                          <a:solidFill>
                            <a:schemeClr val="dk1"/>
                          </a:solidFill>
                          <a:effectLst/>
                          <a:latin typeface="+mn-lt"/>
                          <a:ea typeface="+mn-ea"/>
                          <a:cs typeface="+mn-cs"/>
                          <a:sym typeface="+mn-ea"/>
                        </a:rPr>
                        <a:t>7:30-19:30</a:t>
                      </a:r>
                      <a:endParaRPr lang="en-US" altLang="zh-CN" sz="1800" strike="noStrike" kern="0" dirty="0">
                        <a:solidFill>
                          <a:schemeClr val="dk1"/>
                        </a:solidFill>
                        <a:effectLst/>
                        <a:latin typeface="+mn-lt"/>
                        <a:ea typeface="+mn-ea"/>
                        <a:cs typeface="+mn-cs"/>
                      </a:endParaRPr>
                    </a:p>
                  </a:txBody>
                  <a:tcPr marL="22802" marR="22802" marT="0" marB="0" anchor="ctr"/>
                </a:tc>
                <a:tc>
                  <a:txBody>
                    <a:bodyPr/>
                    <a:lstStyle/>
                    <a:p>
                      <a:pPr marL="0" algn="ctr" defTabSz="914400" rtl="0" eaLnBrk="1" latinLnBrk="0" hangingPunct="1">
                        <a:lnSpc>
                          <a:spcPct val="100000"/>
                        </a:lnSpc>
                        <a:spcAft>
                          <a:spcPts val="0"/>
                        </a:spcAft>
                        <a:buNone/>
                      </a:pPr>
                      <a:r>
                        <a:rPr lang="en-US" sz="1800" strike="noStrike" kern="0" dirty="0">
                          <a:solidFill>
                            <a:schemeClr val="dk1"/>
                          </a:solidFill>
                          <a:effectLst/>
                          <a:latin typeface="+mn-lt"/>
                          <a:ea typeface="+mn-ea"/>
                          <a:cs typeface="+mn-cs"/>
                          <a:sym typeface="+mn-ea"/>
                        </a:rPr>
                        <a:t>SA6 - 2</a:t>
                      </a:r>
                      <a:endParaRPr lang="zh-CN" altLang="en-US" sz="1800" strike="noStrike" kern="0" dirty="0">
                        <a:solidFill>
                          <a:schemeClr val="dk1"/>
                        </a:solidFill>
                        <a:effectLst/>
                        <a:latin typeface="+mn-lt"/>
                        <a:ea typeface="+mn-ea"/>
                        <a:cs typeface="+mn-cs"/>
                      </a:endParaRPr>
                    </a:p>
                  </a:txBody>
                  <a:tcPr marL="22802" marR="22802" marT="0" marB="0" anchor="ctr"/>
                </a:tc>
                <a:tc>
                  <a:txBody>
                    <a:bodyPr/>
                    <a:lstStyle/>
                    <a:p>
                      <a:pPr marL="0" algn="ctr" defTabSz="914400" rtl="0" eaLnBrk="1" latinLnBrk="0" hangingPunct="1">
                        <a:lnSpc>
                          <a:spcPct val="100000"/>
                        </a:lnSpc>
                        <a:spcAft>
                          <a:spcPts val="0"/>
                        </a:spcAft>
                        <a:buNone/>
                      </a:pPr>
                      <a:r>
                        <a:rPr lang="en-US" altLang="zh-CN" sz="1800" strike="noStrike" kern="0" dirty="0">
                          <a:solidFill>
                            <a:schemeClr val="dk1"/>
                          </a:solidFill>
                          <a:effectLst/>
                          <a:latin typeface="+mn-lt"/>
                          <a:ea typeface="+mn-ea"/>
                          <a:cs typeface="+mn-cs"/>
                          <a:sym typeface="+mn-ea"/>
                        </a:rPr>
                        <a:t>Function Room2 (3F)/30</a:t>
                      </a:r>
                      <a:endParaRPr lang="zh-CN" altLang="en-US" sz="1800" strike="noStrike" kern="0" dirty="0">
                        <a:solidFill>
                          <a:schemeClr val="dk1"/>
                        </a:solidFill>
                        <a:effectLst/>
                        <a:latin typeface="+mn-lt"/>
                        <a:ea typeface="+mn-ea"/>
                        <a:cs typeface="+mn-cs"/>
                      </a:endParaRPr>
                    </a:p>
                  </a:txBody>
                  <a:tcPr marL="22802" marR="22802" marT="0" marB="0" anchor="ctr"/>
                </a:tc>
                <a:extLst>
                  <a:ext uri="{0D108BD9-81ED-4DB2-BD59-A6C34878D82A}">
                    <a16:rowId xmlns:a16="http://schemas.microsoft.com/office/drawing/2014/main" xmlns="" val="10008"/>
                  </a:ext>
                </a:extLst>
              </a:tr>
              <a:tr h="821909">
                <a:tc>
                  <a:txBody>
                    <a:bodyPr/>
                    <a:lstStyle/>
                    <a:p>
                      <a:pPr algn="ctr">
                        <a:lnSpc>
                          <a:spcPct val="100000"/>
                        </a:lnSpc>
                        <a:spcAft>
                          <a:spcPts val="0"/>
                        </a:spcAft>
                      </a:pP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10:30-11:00/</a:t>
                      </a:r>
                      <a:endParaRPr lang="zh-CN" altLang="en-US" sz="1800" kern="100" dirty="0">
                        <a:effectLst/>
                      </a:endParaRPr>
                    </a:p>
                    <a:p>
                      <a:pPr algn="ctr">
                        <a:lnSpc>
                          <a:spcPct val="100000"/>
                        </a:lnSpc>
                        <a:spcAft>
                          <a:spcPts val="0"/>
                        </a:spcAft>
                      </a:pPr>
                      <a:r>
                        <a:rPr lang="en-US" sz="1800" kern="0" dirty="0">
                          <a:effectLst/>
                          <a:sym typeface="+mn-ea"/>
                        </a:rPr>
                        <a:t>15:30-16:00</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Coffee Break</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9"/>
                  </a:ext>
                </a:extLst>
              </a:tr>
            </a:tbl>
          </a:graphicData>
        </a:graphic>
      </p:graphicFrame>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Allocation-THU</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1596863384"/>
              </p:ext>
            </p:extLst>
          </p:nvPr>
        </p:nvGraphicFramePr>
        <p:xfrm>
          <a:off x="668655" y="1309370"/>
          <a:ext cx="10180320" cy="5338403"/>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xmlns="" val="20000"/>
                    </a:ext>
                  </a:extLst>
                </a:gridCol>
                <a:gridCol w="1939290">
                  <a:extLst>
                    <a:ext uri="{9D8B030D-6E8A-4147-A177-3AD203B41FA5}">
                      <a16:colId xmlns:a16="http://schemas.microsoft.com/office/drawing/2014/main" xmlns="" val="20001"/>
                    </a:ext>
                  </a:extLst>
                </a:gridCol>
                <a:gridCol w="2978150">
                  <a:extLst>
                    <a:ext uri="{9D8B030D-6E8A-4147-A177-3AD203B41FA5}">
                      <a16:colId xmlns:a16="http://schemas.microsoft.com/office/drawing/2014/main" xmlns="" val="20002"/>
                    </a:ext>
                  </a:extLst>
                </a:gridCol>
                <a:gridCol w="4002405">
                  <a:extLst>
                    <a:ext uri="{9D8B030D-6E8A-4147-A177-3AD203B41FA5}">
                      <a16:colId xmlns:a16="http://schemas.microsoft.com/office/drawing/2014/main" xmlns="" val="20003"/>
                    </a:ext>
                  </a:extLst>
                </a:gridCol>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0"/>
                  </a:ext>
                </a:extLst>
              </a:tr>
              <a:tr h="461010">
                <a:tc rowSpan="8">
                  <a:txBody>
                    <a:bodyPr/>
                    <a:lstStyle/>
                    <a:p>
                      <a:pPr algn="ctr">
                        <a:lnSpc>
                          <a:spcPct val="100000"/>
                        </a:lnSpc>
                        <a:spcAft>
                          <a:spcPts val="0"/>
                        </a:spcAft>
                      </a:pPr>
                      <a:r>
                        <a:rPr lang="en-US" altLang="en-GB" sz="1800" kern="0" dirty="0">
                          <a:effectLst/>
                        </a:rPr>
                        <a:t>12</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(THU)</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1"/>
                  </a:ext>
                </a:extLst>
              </a:tr>
              <a:tr h="461645">
                <a:tc vMerge="1">
                  <a:txBody>
                    <a:bodyPr/>
                    <a:lstStyle/>
                    <a:p>
                      <a:endParaRPr lang="zh-CN"/>
                    </a:p>
                  </a:txBody>
                  <a:tcP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2"/>
                  </a:ext>
                </a:extLst>
              </a:tr>
              <a:tr h="461645">
                <a:tc vMerge="1">
                  <a:txBody>
                    <a:bodyPr/>
                    <a:lstStyle/>
                    <a:p>
                      <a:endParaRPr lang="zh-CN"/>
                    </a:p>
                  </a:txBody>
                  <a:tcP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SA2 - 3</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3"/>
                  </a:ext>
                </a:extLst>
              </a:tr>
              <a:tr h="461645">
                <a:tc vMerge="1">
                  <a:txBody>
                    <a:bodyPr/>
                    <a:lstStyle/>
                    <a:p>
                      <a:endParaRPr lang="zh-CN"/>
                    </a:p>
                  </a:txBody>
                  <a:tcPr marL="22802" marR="22802" marT="0" marB="0" anchor="ctr"/>
                </a:tc>
                <a:tc>
                  <a:txBody>
                    <a:bodyPr/>
                    <a:lstStyle/>
                    <a:p>
                      <a:pPr algn="ctr">
                        <a:lnSpc>
                          <a:spcPct val="100000"/>
                        </a:lnSpc>
                        <a:spcAft>
                          <a:spcPts val="0"/>
                        </a:spcAft>
                      </a:pPr>
                      <a:r>
                        <a:rPr lang="en-US" sz="1800" kern="0" dirty="0">
                          <a:solidFill>
                            <a:schemeClr val="tx1"/>
                          </a:solidFill>
                          <a:effectLst/>
                          <a:sym typeface="+mn-ea"/>
                        </a:rPr>
                        <a:t>08:30-20:00</a:t>
                      </a:r>
                      <a:endParaRPr lang="zh-CN" sz="1800" kern="100" dirty="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SA5 - 2</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 7 (3F)/70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4"/>
                  </a:ext>
                </a:extLst>
              </a:tr>
              <a:tr h="461645">
                <a:tc vMerge="1">
                  <a:txBody>
                    <a:bodyPr/>
                    <a:lstStyle/>
                    <a:p>
                      <a:endParaRPr lang="zh-CN"/>
                    </a:p>
                  </a:txBody>
                  <a:tcPr/>
                </a:tc>
                <a:tc>
                  <a:txBody>
                    <a:bodyPr/>
                    <a:lstStyle/>
                    <a:p>
                      <a:pPr algn="ctr">
                        <a:lnSpc>
                          <a:spcPct val="100000"/>
                        </a:lnSpc>
                        <a:spcAft>
                          <a:spcPts val="0"/>
                        </a:spcAft>
                      </a:pPr>
                      <a:r>
                        <a:rPr lang="en-US" sz="1800" kern="0" dirty="0">
                          <a:effectLst/>
                          <a:sym typeface="+mn-ea"/>
                        </a:rPr>
                        <a:t>09:00-20:00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a:effectLst/>
                          <a:sym typeface="+mn-ea"/>
                        </a:rPr>
                        <a:t>SA5 - 3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Boardroom(3F)/</a:t>
                      </a:r>
                      <a:r>
                        <a:rPr lang="en-US" altLang="zh-CN" sz="1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30</a:t>
                      </a:r>
                    </a:p>
                  </a:txBody>
                  <a:tcPr marL="22802" marR="22802" marT="0" marB="0" anchor="ctr"/>
                </a:tc>
                <a:extLst>
                  <a:ext uri="{0D108BD9-81ED-4DB2-BD59-A6C34878D82A}">
                    <a16:rowId xmlns:a16="http://schemas.microsoft.com/office/drawing/2014/main" xmlns="" val="10005"/>
                  </a:ext>
                </a:extLst>
              </a:tr>
              <a:tr h="461645">
                <a:tc vMerge="1">
                  <a:txBody>
                    <a:bodyPr/>
                    <a:lstStyle/>
                    <a:p>
                      <a:endParaRPr lang="zh-CN"/>
                    </a:p>
                  </a:txBody>
                  <a:tcPr/>
                </a:tc>
                <a:tc>
                  <a:txBody>
                    <a:bodyPr/>
                    <a:lstStyle/>
                    <a:p>
                      <a:pPr algn="ctr">
                        <a:lnSpc>
                          <a:spcPct val="100000"/>
                        </a:lnSpc>
                        <a:spcAft>
                          <a:spcPts val="0"/>
                        </a:spcAft>
                        <a:buNone/>
                      </a:pPr>
                      <a:r>
                        <a:rPr lang="en-US" altLang="zh-CN" sz="1800" kern="0" dirty="0">
                          <a:solidFill>
                            <a:schemeClr val="tx1"/>
                          </a:solidFill>
                          <a:effectLst/>
                          <a:latin typeface="+mn-lt"/>
                          <a:ea typeface="+mn-ea"/>
                          <a:cs typeface="+mn-cs"/>
                        </a:rPr>
                        <a:t>08:30-12:30</a:t>
                      </a:r>
                    </a:p>
                  </a:txBody>
                  <a:tcPr marL="22802" marR="22802" marT="0" marB="0" anchor="ctr"/>
                </a:tc>
                <a:tc>
                  <a:txBody>
                    <a:bodyPr/>
                    <a:lstStyle/>
                    <a:p>
                      <a:pPr algn="ctr">
                        <a:lnSpc>
                          <a:spcPct val="100000"/>
                        </a:lnSpc>
                        <a:spcAft>
                          <a:spcPts val="0"/>
                        </a:spcAft>
                        <a:buNone/>
                      </a:pPr>
                      <a:r>
                        <a:rPr lang="en-US" sz="1800" kern="0" dirty="0">
                          <a:solidFill>
                            <a:schemeClr val="tx1"/>
                          </a:solidFill>
                          <a:effectLst/>
                          <a:latin typeface="+mn-lt"/>
                          <a:ea typeface="+mn-ea"/>
                          <a:cs typeface="+mn-cs"/>
                          <a:sym typeface="+mn-ea"/>
                        </a:rPr>
                        <a:t>SA5 - 4</a:t>
                      </a:r>
                      <a:endParaRPr lang="zh-CN" altLang="en-US" sz="1800" kern="0" dirty="0">
                        <a:solidFill>
                          <a:schemeClr val="tx1"/>
                        </a:solidFill>
                        <a:effectLst/>
                        <a:latin typeface="+mn-lt"/>
                        <a:ea typeface="+mn-ea"/>
                        <a:cs typeface="+mn-cs"/>
                      </a:endParaRPr>
                    </a:p>
                  </a:txBody>
                  <a:tcPr marL="22802" marR="22802" marT="0" marB="0" anchor="ctr"/>
                </a:tc>
                <a:tc>
                  <a:txBody>
                    <a:bodyPr/>
                    <a:lstStyle/>
                    <a:p>
                      <a:pPr algn="ctr">
                        <a:lnSpc>
                          <a:spcPct val="100000"/>
                        </a:lnSpc>
                        <a:spcAft>
                          <a:spcPts val="0"/>
                        </a:spcAft>
                        <a:buNone/>
                      </a:pPr>
                      <a:r>
                        <a:rPr lang="en-US" altLang="zh-CN" sz="1800" strike="noStrike" kern="0" dirty="0">
                          <a:solidFill>
                            <a:schemeClr val="tx1"/>
                          </a:solidFill>
                          <a:effectLst/>
                          <a:latin typeface="+mn-lt"/>
                          <a:ea typeface="+mn-ea"/>
                          <a:cs typeface="+mn-cs"/>
                          <a:sym typeface="+mn-ea"/>
                        </a:rPr>
                        <a:t>Function Room 1 (3F)/30</a:t>
                      </a:r>
                      <a:endParaRPr lang="zh-CN" altLang="en-US" sz="1800" strike="noStrike" kern="0" dirty="0">
                        <a:solidFill>
                          <a:schemeClr val="tx1"/>
                        </a:solidFill>
                        <a:effectLst/>
                        <a:latin typeface="+mn-lt"/>
                        <a:ea typeface="+mn-ea"/>
                        <a:cs typeface="+mn-cs"/>
                      </a:endParaRPr>
                    </a:p>
                  </a:txBody>
                  <a:tcPr marL="22802" marR="22802" marT="0" marB="0" anchor="ctr"/>
                </a:tc>
                <a:extLst>
                  <a:ext uri="{0D108BD9-81ED-4DB2-BD59-A6C34878D82A}">
                    <a16:rowId xmlns:a16="http://schemas.microsoft.com/office/drawing/2014/main" xmlns="" val="10006"/>
                  </a:ext>
                </a:extLst>
              </a:tr>
              <a:tr h="461645">
                <a:tc vMerge="1">
                  <a:txBody>
                    <a:bodyPr/>
                    <a:lstStyle/>
                    <a:p>
                      <a:endParaRPr lang="zh-CN"/>
                    </a:p>
                  </a:txBody>
                  <a:tcPr/>
                </a:tc>
                <a:tc>
                  <a:txBody>
                    <a:bodyPr/>
                    <a:lstStyle/>
                    <a:p>
                      <a:pPr algn="ctr">
                        <a:lnSpc>
                          <a:spcPct val="100000"/>
                        </a:lnSpc>
                        <a:spcAft>
                          <a:spcPts val="0"/>
                        </a:spcAft>
                        <a:buNone/>
                      </a:pPr>
                      <a:r>
                        <a:rPr lang="en-US" altLang="zh-CN" sz="1800" kern="0" dirty="0">
                          <a:solidFill>
                            <a:schemeClr val="tx1"/>
                          </a:solidFill>
                          <a:effectLst/>
                          <a:latin typeface="+mn-lt"/>
                          <a:ea typeface="+mn-ea"/>
                          <a:cs typeface="+mn-cs"/>
                        </a:rPr>
                        <a:t>07:30-19:30</a:t>
                      </a:r>
                    </a:p>
                  </a:txBody>
                  <a:tcPr marL="22802" marR="22802" marT="0" marB="0" anchor="ctr"/>
                </a:tc>
                <a:tc>
                  <a:txBody>
                    <a:bodyPr/>
                    <a:lstStyle/>
                    <a:p>
                      <a:pPr algn="ctr">
                        <a:lnSpc>
                          <a:spcPct val="100000"/>
                        </a:lnSpc>
                        <a:spcAft>
                          <a:spcPts val="0"/>
                        </a:spcAft>
                        <a:buNone/>
                      </a:pPr>
                      <a:r>
                        <a:rPr lang="en-US" sz="1800" kern="0" dirty="0">
                          <a:solidFill>
                            <a:schemeClr val="tx1"/>
                          </a:solidFill>
                          <a:effectLst/>
                          <a:latin typeface="+mn-lt"/>
                          <a:ea typeface="+mn-ea"/>
                          <a:cs typeface="+mn-cs"/>
                          <a:sym typeface="+mn-ea"/>
                        </a:rPr>
                        <a:t>SA6 - 1</a:t>
                      </a:r>
                      <a:endParaRPr lang="zh-CN" altLang="en-US" sz="1800" kern="0" dirty="0">
                        <a:solidFill>
                          <a:schemeClr val="tx1"/>
                        </a:solidFill>
                        <a:effectLst/>
                        <a:latin typeface="+mn-lt"/>
                        <a:ea typeface="+mn-ea"/>
                        <a:cs typeface="+mn-cs"/>
                      </a:endParaRPr>
                    </a:p>
                  </a:txBody>
                  <a:tcPr marL="22802" marR="22802" marT="0" marB="0" anchor="ctr"/>
                </a:tc>
                <a:tc>
                  <a:txBody>
                    <a:bodyPr/>
                    <a:lstStyle/>
                    <a:p>
                      <a:pPr algn="ctr">
                        <a:lnSpc>
                          <a:spcPct val="100000"/>
                        </a:lnSpc>
                        <a:spcAft>
                          <a:spcPts val="0"/>
                        </a:spcAft>
                        <a:buNone/>
                      </a:pPr>
                      <a:r>
                        <a:rPr lang="en-US" altLang="zh-CN" sz="1800" kern="0" dirty="0">
                          <a:solidFill>
                            <a:schemeClr val="tx1"/>
                          </a:solidFill>
                          <a:effectLst/>
                          <a:latin typeface="+mn-lt"/>
                          <a:ea typeface="+mn-ea"/>
                          <a:cs typeface="+mn-cs"/>
                          <a:sym typeface="+mn-ea"/>
                        </a:rPr>
                        <a:t>Function Room 6 (3F)/60</a:t>
                      </a:r>
                      <a:endParaRPr lang="zh-CN" altLang="en-US" sz="1800" kern="0" dirty="0">
                        <a:solidFill>
                          <a:schemeClr val="tx1"/>
                        </a:solidFill>
                        <a:effectLst/>
                        <a:latin typeface="+mn-lt"/>
                        <a:ea typeface="+mn-ea"/>
                        <a:cs typeface="+mn-cs"/>
                      </a:endParaRPr>
                    </a:p>
                  </a:txBody>
                  <a:tcPr marL="22802" marR="22802" marT="0" marB="0" anchor="ctr"/>
                </a:tc>
                <a:extLst>
                  <a:ext uri="{0D108BD9-81ED-4DB2-BD59-A6C34878D82A}">
                    <a16:rowId xmlns:a16="http://schemas.microsoft.com/office/drawing/2014/main" xmlns="" val="10007"/>
                  </a:ext>
                </a:extLst>
              </a:tr>
              <a:tr h="779124">
                <a:tc vMerge="1">
                  <a:txBody>
                    <a:bodyPr/>
                    <a:lstStyle/>
                    <a:p>
                      <a:endParaRPr lang="zh-CN"/>
                    </a:p>
                  </a:txBody>
                  <a:tcPr marL="22802" marR="22802" marT="0" marB="0" anchor="ctr"/>
                </a:tc>
                <a:tc>
                  <a:txBody>
                    <a:bodyPr/>
                    <a:lstStyle/>
                    <a:p>
                      <a:pPr algn="ctr">
                        <a:lnSpc>
                          <a:spcPct val="100000"/>
                        </a:lnSpc>
                        <a:spcAft>
                          <a:spcPts val="0"/>
                        </a:spcAft>
                        <a:buNone/>
                      </a:pPr>
                      <a:r>
                        <a:rPr lang="en-US" altLang="zh-CN" sz="1800" strike="noStrike" kern="0" dirty="0">
                          <a:solidFill>
                            <a:schemeClr val="tx1"/>
                          </a:solidFill>
                          <a:effectLst/>
                          <a:latin typeface="+mn-lt"/>
                          <a:ea typeface="+mn-ea"/>
                          <a:cs typeface="+mn-cs"/>
                        </a:rPr>
                        <a:t>07:30-12:30</a:t>
                      </a:r>
                    </a:p>
                  </a:txBody>
                  <a:tcPr marL="22802" marR="22802" marT="0" marB="0" anchor="ctr"/>
                </a:tc>
                <a:tc>
                  <a:txBody>
                    <a:bodyPr/>
                    <a:lstStyle/>
                    <a:p>
                      <a:pPr algn="ctr">
                        <a:lnSpc>
                          <a:spcPct val="100000"/>
                        </a:lnSpc>
                        <a:spcAft>
                          <a:spcPts val="0"/>
                        </a:spcAft>
                        <a:buNone/>
                      </a:pPr>
                      <a:r>
                        <a:rPr lang="en-US" sz="1800" strike="noStrike" kern="0" dirty="0">
                          <a:solidFill>
                            <a:schemeClr val="tx1"/>
                          </a:solidFill>
                          <a:effectLst/>
                          <a:latin typeface="+mn-lt"/>
                          <a:ea typeface="+mn-ea"/>
                          <a:cs typeface="+mn-cs"/>
                          <a:sym typeface="+mn-ea"/>
                        </a:rPr>
                        <a:t>SA6 - 2</a:t>
                      </a:r>
                      <a:endParaRPr lang="zh-CN" altLang="en-US" sz="1800" strike="noStrike" kern="0" dirty="0">
                        <a:solidFill>
                          <a:schemeClr val="tx1"/>
                        </a:solidFill>
                        <a:effectLst/>
                        <a:latin typeface="+mn-lt"/>
                        <a:ea typeface="+mn-ea"/>
                        <a:cs typeface="+mn-cs"/>
                      </a:endParaRPr>
                    </a:p>
                  </a:txBody>
                  <a:tcPr marL="22802" marR="22802" marT="0" marB="0" anchor="ctr"/>
                </a:tc>
                <a:tc>
                  <a:txBody>
                    <a:bodyPr/>
                    <a:lstStyle/>
                    <a:p>
                      <a:pPr algn="ctr">
                        <a:lnSpc>
                          <a:spcPct val="100000"/>
                        </a:lnSpc>
                        <a:spcAft>
                          <a:spcPts val="0"/>
                        </a:spcAft>
                        <a:buNone/>
                      </a:pPr>
                      <a:r>
                        <a:rPr lang="en-US" altLang="zh-CN" sz="1800" strike="noStrike" kern="0" dirty="0">
                          <a:solidFill>
                            <a:schemeClr val="tx1"/>
                          </a:solidFill>
                          <a:effectLst/>
                          <a:latin typeface="+mn-lt"/>
                          <a:ea typeface="+mn-ea"/>
                          <a:cs typeface="+mn-cs"/>
                          <a:sym typeface="+mn-ea"/>
                        </a:rPr>
                        <a:t>Function Room 2 (3F)/30</a:t>
                      </a:r>
                      <a:endParaRPr lang="zh-CN" altLang="en-US" sz="1800" strike="noStrike" kern="0" dirty="0">
                        <a:solidFill>
                          <a:schemeClr val="tx1"/>
                        </a:solidFill>
                        <a:effectLst/>
                        <a:latin typeface="+mn-lt"/>
                        <a:ea typeface="+mn-ea"/>
                        <a:cs typeface="+mn-cs"/>
                      </a:endParaRPr>
                    </a:p>
                  </a:txBody>
                  <a:tcPr marL="22802" marR="22802" marT="0" marB="0" anchor="ctr"/>
                </a:tc>
                <a:extLst>
                  <a:ext uri="{0D108BD9-81ED-4DB2-BD59-A6C34878D82A}">
                    <a16:rowId xmlns:a16="http://schemas.microsoft.com/office/drawing/2014/main" xmlns="" val="10008"/>
                  </a:ext>
                </a:extLst>
              </a:tr>
              <a:tr h="779124">
                <a:tc>
                  <a:txBody>
                    <a:bodyPr/>
                    <a:lstStyle/>
                    <a:p>
                      <a:pPr algn="ctr">
                        <a:lnSpc>
                          <a:spcPct val="100000"/>
                        </a:lnSpc>
                        <a:spcAft>
                          <a:spcPts val="0"/>
                        </a:spcAft>
                      </a:pP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10:30-11:00/</a:t>
                      </a:r>
                      <a:endParaRPr lang="zh-CN" altLang="en-US" sz="1800" kern="100" dirty="0">
                        <a:effectLst/>
                      </a:endParaRPr>
                    </a:p>
                    <a:p>
                      <a:pPr algn="ctr">
                        <a:lnSpc>
                          <a:spcPct val="100000"/>
                        </a:lnSpc>
                        <a:spcAft>
                          <a:spcPts val="0"/>
                        </a:spcAft>
                      </a:pPr>
                      <a:r>
                        <a:rPr lang="en-US" sz="1800" kern="0" dirty="0">
                          <a:effectLst/>
                          <a:sym typeface="+mn-ea"/>
                        </a:rPr>
                        <a:t>15:30-16:00</a:t>
                      </a:r>
                      <a:endParaRPr lang="zh-CN" altLang="en-US" sz="1800" kern="100" dirty="0">
                        <a:solidFill>
                          <a:srgbClr val="FF0000"/>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Coffee Break</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9"/>
                  </a:ext>
                </a:extLst>
              </a:tr>
            </a:tbl>
          </a:graphicData>
        </a:graphic>
      </p:graphicFrame>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Allocation-FRI</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nvPr>
        </p:nvGraphicFramePr>
        <p:xfrm>
          <a:off x="668655" y="1583055"/>
          <a:ext cx="10180320" cy="3779520"/>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xmlns="" val="20000"/>
                    </a:ext>
                  </a:extLst>
                </a:gridCol>
                <a:gridCol w="1939290">
                  <a:extLst>
                    <a:ext uri="{9D8B030D-6E8A-4147-A177-3AD203B41FA5}">
                      <a16:colId xmlns:a16="http://schemas.microsoft.com/office/drawing/2014/main" xmlns="" val="20001"/>
                    </a:ext>
                  </a:extLst>
                </a:gridCol>
                <a:gridCol w="2978150">
                  <a:extLst>
                    <a:ext uri="{9D8B030D-6E8A-4147-A177-3AD203B41FA5}">
                      <a16:colId xmlns:a16="http://schemas.microsoft.com/office/drawing/2014/main" xmlns="" val="20002"/>
                    </a:ext>
                  </a:extLst>
                </a:gridCol>
                <a:gridCol w="4002405">
                  <a:extLst>
                    <a:ext uri="{9D8B030D-6E8A-4147-A177-3AD203B41FA5}">
                      <a16:colId xmlns:a16="http://schemas.microsoft.com/office/drawing/2014/main" xmlns="" val="20003"/>
                    </a:ext>
                  </a:extLst>
                </a:gridCol>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0"/>
                  </a:ext>
                </a:extLst>
              </a:tr>
              <a:tr h="461010">
                <a:tc rowSpan="6">
                  <a:txBody>
                    <a:bodyPr/>
                    <a:lstStyle/>
                    <a:p>
                      <a:pPr algn="ctr">
                        <a:lnSpc>
                          <a:spcPct val="100000"/>
                        </a:lnSpc>
                        <a:spcAft>
                          <a:spcPts val="0"/>
                        </a:spcAft>
                      </a:pPr>
                      <a:r>
                        <a:rPr lang="en-US" altLang="en-GB" sz="1800" kern="0" dirty="0">
                          <a:effectLst/>
                        </a:rPr>
                        <a:t>13</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(FRI)</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09:00-18:00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1"/>
                  </a:ext>
                </a:extLst>
              </a:tr>
              <a:tr h="461645">
                <a:tc vMerge="1">
                  <a:txBody>
                    <a:bodyPr/>
                    <a:lstStyle/>
                    <a:p>
                      <a:endParaRPr lang="zh-CN"/>
                    </a:p>
                  </a:txBody>
                  <a:tcPr/>
                </a:tc>
                <a:tc>
                  <a:txBody>
                    <a:bodyPr/>
                    <a:lstStyle/>
                    <a:p>
                      <a:pPr algn="ctr">
                        <a:lnSpc>
                          <a:spcPct val="100000"/>
                        </a:lnSpc>
                        <a:spcAft>
                          <a:spcPts val="0"/>
                        </a:spcAft>
                      </a:pPr>
                      <a:r>
                        <a:rPr lang="en-US" sz="1800" kern="0" dirty="0">
                          <a:effectLst/>
                        </a:rPr>
                        <a:t>09:00-12:30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2"/>
                  </a:ext>
                </a:extLst>
              </a:tr>
              <a:tr h="461645">
                <a:tc vMerge="1">
                  <a:txBody>
                    <a:bodyPr/>
                    <a:lstStyle/>
                    <a:p>
                      <a:endParaRPr lang="zh-CN"/>
                    </a:p>
                  </a:txBody>
                  <a:tcPr/>
                </a:tc>
                <a:tc>
                  <a:txBody>
                    <a:bodyPr/>
                    <a:lstStyle/>
                    <a:p>
                      <a:pPr algn="ctr">
                        <a:lnSpc>
                          <a:spcPct val="100000"/>
                        </a:lnSpc>
                        <a:spcAft>
                          <a:spcPts val="0"/>
                        </a:spcAft>
                      </a:pPr>
                      <a:r>
                        <a:rPr lang="en-US" sz="1800" kern="0" dirty="0">
                          <a:effectLst/>
                          <a:sym typeface="+mn-ea"/>
                        </a:rPr>
                        <a:t>09:00-12:30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SA2 - 3</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3"/>
                  </a:ext>
                </a:extLst>
              </a:tr>
              <a:tr h="461645">
                <a:tc vMerge="1">
                  <a:txBody>
                    <a:bodyPr/>
                    <a:lstStyle/>
                    <a:p>
                      <a:endParaRPr lang="zh-CN"/>
                    </a:p>
                  </a:txBody>
                  <a:tcPr/>
                </a:tc>
                <a:tc>
                  <a:txBody>
                    <a:bodyPr/>
                    <a:lstStyle/>
                    <a:p>
                      <a:pPr algn="ctr">
                        <a:lnSpc>
                          <a:spcPct val="100000"/>
                        </a:lnSpc>
                        <a:spcAft>
                          <a:spcPts val="0"/>
                        </a:spcAft>
                      </a:pPr>
                      <a:r>
                        <a:rPr lang="en-US" sz="1800" kern="0" dirty="0">
                          <a:effectLst/>
                        </a:rPr>
                        <a:t>8:30-18:00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SA5 </a:t>
                      </a: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Function Room7 (3F)/90</a:t>
                      </a:r>
                      <a:endParaRPr lang="zh-CN" altLang="zh-CN" sz="1800" kern="100" dirty="0">
                        <a:effectLst/>
                        <a:latin typeface="+mn-lt"/>
                        <a:ea typeface="+mn-ea"/>
                        <a:cs typeface="Times New Roman" panose="02020603050405020304"/>
                      </a:endParaRPr>
                    </a:p>
                  </a:txBody>
                  <a:tcPr marL="22802" marR="22802" marT="0" marB="0" anchor="ctr"/>
                </a:tc>
                <a:extLst>
                  <a:ext uri="{0D108BD9-81ED-4DB2-BD59-A6C34878D82A}">
                    <a16:rowId xmlns:a16="http://schemas.microsoft.com/office/drawing/2014/main" xmlns="" val="10004"/>
                  </a:ext>
                </a:extLst>
              </a:tr>
              <a:tr h="461645">
                <a:tc vMerge="1">
                  <a:txBody>
                    <a:bodyPr/>
                    <a:lstStyle/>
                    <a:p>
                      <a:endParaRPr lang="zh-CN"/>
                    </a:p>
                  </a:txBody>
                  <a:tcPr marL="22802" marR="22802" marT="0" marB="0" anchor="ctr"/>
                </a:tc>
                <a:tc>
                  <a:txBody>
                    <a:bodyPr/>
                    <a:lstStyle/>
                    <a:p>
                      <a:pPr algn="ctr">
                        <a:lnSpc>
                          <a:spcPct val="100000"/>
                        </a:lnSpc>
                        <a:spcAft>
                          <a:spcPts val="0"/>
                        </a:spcAft>
                      </a:pPr>
                      <a:r>
                        <a:rPr lang="en-US" sz="1800" kern="0" dirty="0">
                          <a:effectLst/>
                        </a:rPr>
                        <a:t>7:30-16:00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SA6 - 1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Room6 (3F)/60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5"/>
                  </a:ext>
                </a:extLst>
              </a:tr>
              <a:tr h="922655">
                <a:tc vMerge="1">
                  <a:txBody>
                    <a:bodyPr/>
                    <a:lstStyle/>
                    <a:p>
                      <a:endParaRPr lang="zh-CN"/>
                    </a:p>
                  </a:txBody>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xmlns="" val="10006"/>
                  </a:ext>
                </a:extLst>
              </a:tr>
            </a:tbl>
          </a:graphicData>
        </a:graphic>
      </p:graphicFrame>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Floor Plan-3F</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4" name="图片 3" descr="地图&#10;&#10;描述已自动生成">
            <a:extLst>
              <a:ext uri="{FF2B5EF4-FFF2-40B4-BE49-F238E27FC236}">
                <a16:creationId xmlns:a16="http://schemas.microsoft.com/office/drawing/2014/main" xmlns="" id="{A2515B3A-1AD0-0855-5C51-BEBD9E392D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2294" y="798940"/>
            <a:ext cx="4546967" cy="605906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198800" y="914400"/>
            <a:ext cx="9799200" cy="1783829"/>
          </a:xfrm>
        </p:spPr>
        <p:txBody>
          <a:bodyPr>
            <a:normAutofit/>
          </a:bodyPr>
          <a:lstStyle/>
          <a:p>
            <a:pPr algn="l"/>
            <a:r>
              <a:rPr lang="en-US" altLang="en-GB" sz="2400" spc="0" dirty="0">
                <a:solidFill>
                  <a:schemeClr val="tx1"/>
                </a:solidFill>
                <a:latin typeface="+mn-ea"/>
                <a:ea typeface="+mn-ea"/>
                <a:cs typeface="Times New Roman" panose="02020603050405020304" pitchFamily="18" charset="0"/>
              </a:rPr>
              <a:t>Time: 19:00-21:00,10, Oct. 2023</a:t>
            </a:r>
            <a:br>
              <a:rPr lang="en-US" altLang="en-GB" sz="2400" spc="0" dirty="0">
                <a:solidFill>
                  <a:schemeClr val="tx1"/>
                </a:solidFill>
                <a:latin typeface="+mn-ea"/>
                <a:ea typeface="+mn-ea"/>
                <a:cs typeface="Times New Roman" panose="02020603050405020304" pitchFamily="18" charset="0"/>
              </a:rPr>
            </a:br>
            <a:r>
              <a:rPr lang="en-US" altLang="en-GB" sz="2400" spc="0" dirty="0">
                <a:solidFill>
                  <a:schemeClr val="tx1"/>
                </a:solidFill>
                <a:latin typeface="+mn-ea"/>
                <a:ea typeface="+mn-ea"/>
                <a:cs typeface="Times New Roman" panose="02020603050405020304" pitchFamily="18" charset="0"/>
              </a:rPr>
              <a:t/>
            </a:r>
            <a:br>
              <a:rPr lang="en-US" altLang="en-GB" sz="2400" spc="0" dirty="0">
                <a:solidFill>
                  <a:schemeClr val="tx1"/>
                </a:solidFill>
                <a:latin typeface="+mn-ea"/>
                <a:ea typeface="+mn-ea"/>
                <a:cs typeface="Times New Roman" panose="02020603050405020304" pitchFamily="18" charset="0"/>
              </a:rPr>
            </a:br>
            <a:r>
              <a:rPr lang="en-US" altLang="en-GB" sz="2400" spc="0" dirty="0" err="1">
                <a:solidFill>
                  <a:schemeClr val="tx1"/>
                </a:solidFill>
                <a:latin typeface="+mn-ea"/>
                <a:ea typeface="+mn-ea"/>
                <a:cs typeface="Times New Roman" panose="02020603050405020304" pitchFamily="18" charset="0"/>
              </a:rPr>
              <a:t>Venue：</a:t>
            </a:r>
            <a:r>
              <a:rPr lang="en-US" altLang="zh-CN" sz="2400" spc="0" dirty="0" err="1">
                <a:solidFill>
                  <a:schemeClr val="tx1"/>
                </a:solidFill>
                <a:latin typeface="+mn-ea"/>
                <a:ea typeface="+mn-ea"/>
                <a:cs typeface="Times New Roman" panose="02020603050405020304" pitchFamily="18" charset="0"/>
              </a:rPr>
              <a:t>Tianyuan</a:t>
            </a:r>
            <a:r>
              <a:rPr lang="en-US" altLang="zh-CN" sz="2400" spc="0" dirty="0">
                <a:solidFill>
                  <a:schemeClr val="tx1"/>
                </a:solidFill>
                <a:latin typeface="+mn-ea"/>
                <a:ea typeface="+mn-ea"/>
                <a:cs typeface="Times New Roman" panose="02020603050405020304" pitchFamily="18" charset="0"/>
              </a:rPr>
              <a:t> Grand Ballroom </a:t>
            </a:r>
            <a:r>
              <a:rPr lang="en-US" altLang="zh-CN" sz="2400" spc="0" dirty="0" err="1">
                <a:solidFill>
                  <a:schemeClr val="tx1"/>
                </a:solidFill>
                <a:latin typeface="+mn-ea"/>
                <a:ea typeface="+mn-ea"/>
                <a:cs typeface="Times New Roman" panose="02020603050405020304" pitchFamily="18" charset="0"/>
              </a:rPr>
              <a:t>A+Foyer</a:t>
            </a:r>
            <a:r>
              <a:rPr lang="en-US" altLang="en-GB" sz="2400" spc="0" dirty="0">
                <a:solidFill>
                  <a:schemeClr val="tx1"/>
                </a:solidFill>
                <a:latin typeface="+mn-ea"/>
                <a:ea typeface="+mn-ea"/>
                <a:cs typeface="Times New Roman" panose="02020603050405020304" pitchFamily="18" charset="0"/>
              </a:rPr>
              <a:t/>
            </a:r>
            <a:br>
              <a:rPr lang="en-US" altLang="en-GB" sz="2400" spc="0" dirty="0">
                <a:solidFill>
                  <a:schemeClr val="tx1"/>
                </a:solidFill>
                <a:latin typeface="+mn-ea"/>
                <a:ea typeface="+mn-ea"/>
                <a:cs typeface="Times New Roman" panose="02020603050405020304" pitchFamily="18" charset="0"/>
              </a:rPr>
            </a:br>
            <a:endParaRPr lang="en-US" altLang="en-GB" sz="2400" spc="0" dirty="0">
              <a:solidFill>
                <a:schemeClr val="tx1"/>
              </a:solidFill>
              <a:latin typeface="+mn-ea"/>
              <a:ea typeface="+mn-ea"/>
              <a:cs typeface="Times New Roman" panose="02020603050405020304" pitchFamily="18" charset="0"/>
            </a:endParaRPr>
          </a:p>
        </p:txBody>
      </p:sp>
      <p:grpSp>
        <p:nvGrpSpPr>
          <p:cNvPr id="9" name="组合 8"/>
          <p:cNvGrpSpPr/>
          <p:nvPr/>
        </p:nvGrpSpPr>
        <p:grpSpPr>
          <a:xfrm>
            <a:off x="0" y="217805"/>
            <a:ext cx="8290560" cy="831215"/>
            <a:chOff x="0" y="343"/>
            <a:chExt cx="13056" cy="1309"/>
          </a:xfrm>
        </p:grpSpPr>
        <p:sp>
          <p:nvSpPr>
            <p:cNvPr id="5" name="文本框 4"/>
            <p:cNvSpPr txBox="1"/>
            <p:nvPr/>
          </p:nvSpPr>
          <p:spPr>
            <a:xfrm>
              <a:off x="338" y="343"/>
              <a:ext cx="10288" cy="1309"/>
            </a:xfrm>
            <a:prstGeom prst="rect">
              <a:avLst/>
            </a:prstGeom>
            <a:noFill/>
          </p:spPr>
          <p:txBody>
            <a:bodyPr wrap="square" rtlCol="0">
              <a:spAutoFit/>
            </a:bodyPr>
            <a:lstStyle/>
            <a:p>
              <a:r>
                <a:rPr lang="en-US" altLang="en-GB" sz="2400" b="1" dirty="0">
                  <a:solidFill>
                    <a:schemeClr val="tx1"/>
                  </a:solidFill>
                  <a:latin typeface="+mn-ea"/>
                  <a:cs typeface="Times New Roman" panose="02020603050405020304" pitchFamily="18" charset="0"/>
                  <a:sym typeface="+mn-ea"/>
                </a:rPr>
                <a:t>Welcome </a:t>
              </a:r>
              <a:r>
                <a:rPr lang="en-US" altLang="zh-CN" sz="2400" b="1" dirty="0">
                  <a:latin typeface="+mn-ea"/>
                  <a:cs typeface="Times New Roman" panose="02020603050405020304" pitchFamily="18" charset="0"/>
                </a:rPr>
                <a:t>Social Event</a:t>
              </a:r>
              <a:endParaRPr lang="en-US" altLang="en-GB" sz="2400" b="1" dirty="0">
                <a:latin typeface="+mn-ea"/>
                <a:cs typeface="Times New Roman" panose="02020603050405020304" pitchFamily="18" charset="0"/>
                <a:sym typeface="+mn-ea"/>
              </a:endParaRPr>
            </a:p>
            <a:p>
              <a:endParaRPr lang="en-US" altLang="en-GB" sz="2400" b="1" dirty="0">
                <a:solidFill>
                  <a:schemeClr val="tx1"/>
                </a:solidFill>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8" name="图片 7"/>
          <p:cNvPicPr>
            <a:picLocks noChangeAspect="1"/>
          </p:cNvPicPr>
          <p:nvPr/>
        </p:nvPicPr>
        <p:blipFill>
          <a:blip r:embed="rId3"/>
          <a:stretch>
            <a:fillRect/>
          </a:stretch>
        </p:blipFill>
        <p:spPr>
          <a:xfrm>
            <a:off x="4170680" y="2908300"/>
            <a:ext cx="5724525" cy="3562985"/>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GB" altLang="zh-CN" sz="2400" b="1" dirty="0">
                  <a:solidFill>
                    <a:schemeClr val="tx1"/>
                  </a:solidFill>
                  <a:latin typeface="+mn-ea"/>
                  <a:cs typeface="Times New Roman" panose="02020603050405020304" pitchFamily="18" charset="0"/>
                  <a:sym typeface="+mn-ea"/>
                </a:rPr>
                <a:t>Restaurants</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4" name="图片 3"/>
          <p:cNvPicPr>
            <a:picLocks noChangeAspect="1"/>
          </p:cNvPicPr>
          <p:nvPr/>
        </p:nvPicPr>
        <p:blipFill>
          <a:blip r:embed="rId3"/>
          <a:stretch>
            <a:fillRect/>
          </a:stretch>
        </p:blipFill>
        <p:spPr>
          <a:xfrm>
            <a:off x="1077595" y="972185"/>
            <a:ext cx="10036810" cy="5735320"/>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How to Use Alipay and WeChat Pay</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214631" y="994300"/>
            <a:ext cx="11708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Alipay and WeChat Pay are two important payment methods in China. Learning how to use them will make your travel to China much easier. Click on the PDF link below to learn more.</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4"/>
          <a:stretch>
            <a:fillRect/>
          </a:stretch>
        </p:blipFill>
        <p:spPr>
          <a:xfrm>
            <a:off x="3016468" y="2654423"/>
            <a:ext cx="1821862" cy="825531"/>
          </a:xfrm>
          <a:prstGeom prst="rect">
            <a:avLst/>
          </a:prstGeom>
        </p:spPr>
      </p:pic>
      <p:pic>
        <p:nvPicPr>
          <p:cNvPr id="11" name="图片 10"/>
          <p:cNvPicPr>
            <a:picLocks noChangeAspect="1"/>
          </p:cNvPicPr>
          <p:nvPr/>
        </p:nvPicPr>
        <p:blipFill>
          <a:blip r:embed="rId5"/>
          <a:stretch>
            <a:fillRect/>
          </a:stretch>
        </p:blipFill>
        <p:spPr>
          <a:xfrm>
            <a:off x="6747510" y="2761591"/>
            <a:ext cx="2110740" cy="753835"/>
          </a:xfrm>
          <a:prstGeom prst="rect">
            <a:avLst/>
          </a:prstGeom>
        </p:spPr>
      </p:pic>
      <p:graphicFrame>
        <p:nvGraphicFramePr>
          <p:cNvPr id="12" name="对象 11"/>
          <p:cNvGraphicFramePr>
            <a:graphicFrameLocks noChangeAspect="1"/>
          </p:cNvGraphicFramePr>
          <p:nvPr/>
        </p:nvGraphicFramePr>
        <p:xfrm>
          <a:off x="2318844" y="4041376"/>
          <a:ext cx="3236447" cy="904740"/>
        </p:xfrm>
        <a:graphic>
          <a:graphicData uri="http://schemas.openxmlformats.org/presentationml/2006/ole">
            <mc:AlternateContent xmlns:mc="http://schemas.openxmlformats.org/markup-compatibility/2006">
              <mc:Choice xmlns:v="urn:schemas-microsoft-com:vml" Requires="v">
                <p:oleObj spid="_x0000_s1026" name="包装程序外壳对象" showAsIcon="1" r:id="rId6" imgW="1895475" imgH="523875" progId="Package">
                  <p:embed/>
                </p:oleObj>
              </mc:Choice>
              <mc:Fallback>
                <p:oleObj name="包装程序外壳对象" showAsIcon="1" r:id="rId6" imgW="1895475" imgH="523875" progId="Package">
                  <p:embed/>
                  <p:pic>
                    <p:nvPicPr>
                      <p:cNvPr id="0" name="对象 11"/>
                      <p:cNvPicPr/>
                      <p:nvPr/>
                    </p:nvPicPr>
                    <p:blipFill>
                      <a:blip r:embed="rId7"/>
                      <a:stretch>
                        <a:fillRect/>
                      </a:stretch>
                    </p:blipFill>
                    <p:spPr>
                      <a:xfrm>
                        <a:off x="2318844" y="4041376"/>
                        <a:ext cx="3236447" cy="904740"/>
                      </a:xfrm>
                      <a:prstGeom prst="rect">
                        <a:avLst/>
                      </a:prstGeom>
                    </p:spPr>
                  </p:pic>
                </p:oleObj>
              </mc:Fallback>
            </mc:AlternateContent>
          </a:graphicData>
        </a:graphic>
      </p:graphicFrame>
      <p:graphicFrame>
        <p:nvGraphicFramePr>
          <p:cNvPr id="4" name="对象 3"/>
          <p:cNvGraphicFramePr>
            <a:graphicFrameLocks noChangeAspect="1"/>
          </p:cNvGraphicFramePr>
          <p:nvPr/>
        </p:nvGraphicFramePr>
        <p:xfrm>
          <a:off x="6211194" y="4041376"/>
          <a:ext cx="3505415" cy="904740"/>
        </p:xfrm>
        <a:graphic>
          <a:graphicData uri="http://schemas.openxmlformats.org/presentationml/2006/ole">
            <mc:AlternateContent xmlns:mc="http://schemas.openxmlformats.org/markup-compatibility/2006">
              <mc:Choice xmlns:v="urn:schemas-microsoft-com:vml" Requires="v">
                <p:oleObj spid="_x0000_s1027" name="包装程序外壳对象" showAsIcon="1" r:id="rId8" imgW="2295525" imgH="523875" progId="Package">
                  <p:embed/>
                </p:oleObj>
              </mc:Choice>
              <mc:Fallback>
                <p:oleObj name="包装程序外壳对象" showAsIcon="1" r:id="rId8" imgW="2295525" imgH="523875" progId="Package">
                  <p:embed/>
                  <p:pic>
                    <p:nvPicPr>
                      <p:cNvPr id="0" name="对象 1"/>
                      <p:cNvPicPr/>
                      <p:nvPr/>
                    </p:nvPicPr>
                    <p:blipFill>
                      <a:blip r:embed="rId9"/>
                      <a:stretch>
                        <a:fillRect/>
                      </a:stretch>
                    </p:blipFill>
                    <p:spPr>
                      <a:xfrm>
                        <a:off x="6211194" y="4041376"/>
                        <a:ext cx="3505415" cy="904740"/>
                      </a:xfrm>
                      <a:prstGeom prst="rect">
                        <a:avLst/>
                      </a:prstGeom>
                    </p:spPr>
                  </p:pic>
                </p:oleObj>
              </mc:Fallback>
            </mc:AlternateContent>
          </a:graphicData>
        </a:graphic>
      </p:graphicFrame>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Staff</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2137410" y="2237740"/>
            <a:ext cx="7473950" cy="2306955"/>
          </a:xfrm>
          <a:prstGeom prst="rect">
            <a:avLst/>
          </a:prstGeom>
          <a:noFill/>
          <a:ln w="19050">
            <a:solidFill>
              <a:schemeClr val="bg1">
                <a:lumMod val="75000"/>
              </a:schemeClr>
            </a:solidFill>
            <a:prstDash val="dash"/>
          </a:ln>
        </p:spPr>
        <p:txBody>
          <a:bodyPr wrap="square" rtlCol="0">
            <a:spAutoFit/>
          </a:bodyPr>
          <a:lstStyle/>
          <a:p>
            <a:pPr marL="0" indent="457200">
              <a:lnSpc>
                <a:spcPct val="150000"/>
              </a:lnSpc>
              <a:buNone/>
            </a:pPr>
            <a:r>
              <a:rPr lang="en-US" altLang="zh-CN" sz="2400" dirty="0">
                <a:latin typeface="Times New Roman" panose="02020603050405020304" pitchFamily="18" charset="0"/>
                <a:cs typeface="Times New Roman" panose="02020603050405020304" pitchFamily="18" charset="0"/>
                <a:sym typeface="+mn-ea"/>
              </a:rPr>
              <a:t>If you need any assistance during your stay, you may go to staff at the Information desk outside the meeting room.For any emergency please contact us at:</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sym typeface="+mn-ea"/>
              </a:rPr>
              <a:t>Ms. Di DU (+86-13699290071)</a:t>
            </a:r>
            <a:endParaRPr lang="en-US" altLang="zh-CN" sz="2400" b="1" dirty="0">
              <a:solidFill>
                <a:srgbClr val="C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Location in China Map</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1249045" y="956945"/>
            <a:ext cx="9204960" cy="5698490"/>
            <a:chOff x="1967" y="1507"/>
            <a:chExt cx="14496" cy="8974"/>
          </a:xfrm>
        </p:grpSpPr>
        <p:pic>
          <p:nvPicPr>
            <p:cNvPr id="10" name="图片 9"/>
            <p:cNvPicPr>
              <a:picLocks noChangeAspect="1"/>
            </p:cNvPicPr>
            <p:nvPr>
              <p:custDataLst>
                <p:tags r:id="rId2"/>
              </p:custDataLst>
            </p:nvPr>
          </p:nvPicPr>
          <p:blipFill>
            <a:blip r:embed="rId7"/>
            <a:stretch>
              <a:fillRect/>
            </a:stretch>
          </p:blipFill>
          <p:spPr>
            <a:xfrm>
              <a:off x="11311" y="4782"/>
              <a:ext cx="5153" cy="519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图片 2"/>
            <p:cNvPicPr>
              <a:picLocks noChangeAspect="1"/>
            </p:cNvPicPr>
            <p:nvPr>
              <p:custDataLst>
                <p:tags r:id="rId3"/>
              </p:custDataLst>
            </p:nvPr>
          </p:nvPicPr>
          <p:blipFill>
            <a:blip r:embed="rId8"/>
            <a:stretch>
              <a:fillRect/>
            </a:stretch>
          </p:blipFill>
          <p:spPr>
            <a:xfrm>
              <a:off x="1967" y="1507"/>
              <a:ext cx="7156" cy="8975"/>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4" name="直接箭头连接符 3"/>
            <p:cNvCxnSpPr/>
            <p:nvPr>
              <p:custDataLst>
                <p:tags r:id="rId4"/>
              </p:custDataLst>
            </p:nvPr>
          </p:nvCxnSpPr>
          <p:spPr>
            <a:xfrm>
              <a:off x="7810" y="6705"/>
              <a:ext cx="3501" cy="101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7" name="图片 6" descr="3b333634323633323bd7f8b1ea"/>
            <p:cNvPicPr>
              <a:picLocks noChangeAspect="1"/>
            </p:cNvPicPr>
            <p:nvPr>
              <p:custDataLst>
                <p:tags r:id="rId5"/>
              </p:custDataLst>
            </p:nvPr>
          </p:nvPicPr>
          <p:blipFill>
            <a:blip r:embed="rId9">
              <a:extLst>
                <a:ext uri="{96DAC541-7B7A-43D3-8B79-37D633B846F1}">
                  <asvg:svgBlip xmlns:asvg="http://schemas.microsoft.com/office/drawing/2016/SVG/main" xmlns="" r:embed="rId10"/>
                </a:ext>
              </a:extLst>
            </a:blip>
            <a:stretch>
              <a:fillRect/>
            </a:stretch>
          </p:blipFill>
          <p:spPr>
            <a:xfrm>
              <a:off x="12152" y="7054"/>
              <a:ext cx="661" cy="661"/>
            </a:xfrm>
            <a:prstGeom prst="rect">
              <a:avLst/>
            </a:prstGeom>
          </p:spPr>
        </p:pic>
      </p:gr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22"/>
          <p:cNvSpPr/>
          <p:nvPr/>
        </p:nvSpPr>
        <p:spPr>
          <a:xfrm>
            <a:off x="-1377950" y="3720465"/>
            <a:ext cx="5645150" cy="5057775"/>
          </a:xfrm>
          <a:custGeom>
            <a:avLst/>
            <a:gdLst>
              <a:gd name="connisteX0" fmla="*/ 0 w 10524490"/>
              <a:gd name="connsiteY0" fmla="*/ 0 h 9428480"/>
              <a:gd name="connisteX1" fmla="*/ 2578100 w 10524490"/>
              <a:gd name="connsiteY1" fmla="*/ 635000 h 9428480"/>
              <a:gd name="connisteX2" fmla="*/ 3136265 w 10524490"/>
              <a:gd name="connsiteY2" fmla="*/ 3655695 h 9428480"/>
              <a:gd name="connisteX3" fmla="*/ 5848350 w 10524490"/>
              <a:gd name="connsiteY3" fmla="*/ 4387215 h 9428480"/>
              <a:gd name="connisteX4" fmla="*/ 6406515 w 10524490"/>
              <a:gd name="connsiteY4" fmla="*/ 7080885 h 9428480"/>
              <a:gd name="connisteX5" fmla="*/ 9581515 w 10524490"/>
              <a:gd name="connsiteY5" fmla="*/ 7312025 h 9428480"/>
              <a:gd name="connisteX6" fmla="*/ 10524490 w 10524490"/>
              <a:gd name="connsiteY6" fmla="*/ 9428480 h 94284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0524490" h="9428480">
                <a:moveTo>
                  <a:pt x="0" y="0"/>
                </a:moveTo>
                <a:cubicBezTo>
                  <a:pt x="504190" y="66675"/>
                  <a:pt x="1950720" y="-95885"/>
                  <a:pt x="2578100" y="635000"/>
                </a:cubicBezTo>
                <a:cubicBezTo>
                  <a:pt x="3205480" y="1365885"/>
                  <a:pt x="2482215" y="2905125"/>
                  <a:pt x="3136265" y="3655695"/>
                </a:cubicBezTo>
                <a:cubicBezTo>
                  <a:pt x="3790315" y="4406265"/>
                  <a:pt x="5194300" y="3702050"/>
                  <a:pt x="5848350" y="4387215"/>
                </a:cubicBezTo>
                <a:cubicBezTo>
                  <a:pt x="6502400" y="5072380"/>
                  <a:pt x="5659755" y="6496050"/>
                  <a:pt x="6406515" y="7080885"/>
                </a:cubicBezTo>
                <a:cubicBezTo>
                  <a:pt x="7153275" y="7665720"/>
                  <a:pt x="8757920" y="6842760"/>
                  <a:pt x="9581515" y="7312025"/>
                </a:cubicBezTo>
                <a:cubicBezTo>
                  <a:pt x="10405110" y="7781290"/>
                  <a:pt x="10399395" y="9010015"/>
                  <a:pt x="10524490" y="9428480"/>
                </a:cubicBezTo>
              </a:path>
            </a:pathLst>
          </a:custGeom>
          <a:noFill/>
          <a:ln w="5080">
            <a:solidFill>
              <a:schemeClr val="bg1">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flipH="1" flipV="1">
            <a:off x="8304735" y="-3485515"/>
            <a:ext cx="6750430" cy="9043200"/>
            <a:chOff x="-6871" y="-1500"/>
            <a:chExt cx="15713" cy="21060"/>
          </a:xfrm>
        </p:grpSpPr>
        <p:sp>
          <p:nvSpPr>
            <p:cNvPr id="16" name="任意多边形 1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482850" y="2263775"/>
            <a:ext cx="7077075" cy="1568450"/>
            <a:chOff x="3908" y="3033"/>
            <a:chExt cx="11145" cy="2470"/>
          </a:xfrm>
        </p:grpSpPr>
        <p:sp>
          <p:nvSpPr>
            <p:cNvPr id="251" name="圆角矩形 250"/>
            <p:cNvSpPr/>
            <p:nvPr/>
          </p:nvSpPr>
          <p:spPr>
            <a:xfrm>
              <a:off x="3908" y="4554"/>
              <a:ext cx="9159" cy="949"/>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dirty="0">
                  <a:solidFill>
                    <a:schemeClr val="bg1"/>
                  </a:solidFill>
                  <a:latin typeface="微软雅黑" panose="020B0503020204020204" pitchFamily="34" charset="-122"/>
                  <a:ea typeface="微软雅黑" panose="020B0503020204020204" pitchFamily="34" charset="-122"/>
                  <a:sym typeface="+mn-ea"/>
                </a:rPr>
                <a:t>enjoy your stay in </a:t>
              </a:r>
              <a:r>
                <a:rPr lang="en-US" altLang="en-GB" sz="3200" b="1" dirty="0">
                  <a:solidFill>
                    <a:schemeClr val="bg1"/>
                  </a:solidFill>
                  <a:latin typeface="微软雅黑" panose="020B0503020204020204" pitchFamily="34" charset="-122"/>
                  <a:ea typeface="微软雅黑" panose="020B0503020204020204" pitchFamily="34" charset="-122"/>
                  <a:sym typeface="+mn-ea"/>
                </a:rPr>
                <a:t>Xiamen</a:t>
              </a:r>
              <a:r>
                <a:rPr lang="en-GB" altLang="zh-CN" sz="3200" b="1" dirty="0">
                  <a:solidFill>
                    <a:schemeClr val="bg1"/>
                  </a:solidFill>
                  <a:latin typeface="微软雅黑" panose="020B0503020204020204" pitchFamily="34" charset="-122"/>
                  <a:ea typeface="微软雅黑" panose="020B0503020204020204" pitchFamily="34" charset="-122"/>
                  <a:sym typeface="+mn-ea"/>
                </a:rPr>
                <a:t>!</a:t>
              </a:r>
              <a:endParaRPr lang="zh-CN" altLang="en-US" sz="3200"/>
            </a:p>
          </p:txBody>
        </p:sp>
        <p:sp>
          <p:nvSpPr>
            <p:cNvPr id="3" name="文本框 2"/>
            <p:cNvSpPr txBox="1"/>
            <p:nvPr/>
          </p:nvSpPr>
          <p:spPr>
            <a:xfrm>
              <a:off x="3909" y="3033"/>
              <a:ext cx="11144" cy="1307"/>
            </a:xfrm>
            <a:prstGeom prst="rect">
              <a:avLst/>
            </a:prstGeom>
            <a:noFill/>
          </p:spPr>
          <p:txBody>
            <a:bodyPr wrap="square" rtlCol="0">
              <a:spAutoFit/>
            </a:bodyPr>
            <a:lstStyle/>
            <a:p>
              <a:pPr>
                <a:lnSpc>
                  <a:spcPct val="150000"/>
                </a:lnSpc>
              </a:pPr>
              <a:r>
                <a:rPr lang="en-GB" altLang="zh-CN" sz="3200" b="1" dirty="0">
                  <a:solidFill>
                    <a:schemeClr val="tx1"/>
                  </a:solidFill>
                  <a:latin typeface="微软雅黑" panose="020B0503020204020204" pitchFamily="34" charset="-122"/>
                  <a:ea typeface="微软雅黑" panose="020B0503020204020204" pitchFamily="34" charset="-122"/>
                  <a:sym typeface="+mn-ea"/>
                </a:rPr>
                <a:t>Have a successful meeting and </a:t>
              </a:r>
              <a:endParaRPr lang="en-GB" altLang="zh-CN" sz="3200" b="1" dirty="0">
                <a:solidFill>
                  <a:schemeClr val="bg1"/>
                </a:solidFill>
                <a:latin typeface="微软雅黑" panose="020B0503020204020204" pitchFamily="34" charset="-122"/>
                <a:ea typeface="微软雅黑" panose="020B0503020204020204" pitchFamily="34" charset="-122"/>
                <a:sym typeface="+mn-ea"/>
              </a:endParaRP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“Heron Island”</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4648835" y="1655445"/>
            <a:ext cx="4152900" cy="1014730"/>
          </a:xfrm>
          <a:prstGeom prst="rect">
            <a:avLst/>
          </a:prstGeom>
          <a:noFill/>
          <a:ln w="19050">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In ancient times, Xiamen Island was the habitat of egrets, so it was also called '</a:t>
            </a:r>
            <a:r>
              <a:rPr lang="en-US" altLang="zh-CN" sz="2000" b="1">
                <a:latin typeface="Times New Roman" panose="02020603050405020304" pitchFamily="18" charset="0"/>
                <a:cs typeface="Times New Roman" panose="02020603050405020304" pitchFamily="18" charset="0"/>
              </a:rPr>
              <a:t>Heron</a:t>
            </a:r>
            <a:r>
              <a:rPr lang="zh-CN" altLang="en-US" sz="2000" b="1">
                <a:latin typeface="Times New Roman" panose="02020603050405020304" pitchFamily="18" charset="0"/>
                <a:cs typeface="Times New Roman" panose="02020603050405020304" pitchFamily="18" charset="0"/>
              </a:rPr>
              <a:t> Island '.</a:t>
            </a:r>
          </a:p>
        </p:txBody>
      </p:sp>
      <p:pic>
        <p:nvPicPr>
          <p:cNvPr id="100" name="图片 99"/>
          <p:cNvPicPr/>
          <p:nvPr>
            <p:custDataLst>
              <p:tags r:id="rId2"/>
            </p:custDataLst>
          </p:nvPr>
        </p:nvPicPr>
        <p:blipFill>
          <a:blip r:embed="rId5"/>
          <a:stretch>
            <a:fillRect/>
          </a:stretch>
        </p:blipFill>
        <p:spPr>
          <a:xfrm>
            <a:off x="1455420" y="1452880"/>
            <a:ext cx="2970530" cy="4280535"/>
          </a:xfrm>
          <a:prstGeom prst="rect">
            <a:avLst/>
          </a:prstGeom>
          <a:noFill/>
          <a:ln w="9525">
            <a:noFill/>
          </a:ln>
        </p:spPr>
      </p:pic>
      <p:sp>
        <p:nvSpPr>
          <p:cNvPr id="4" name="TextBox 1"/>
          <p:cNvSpPr txBox="1">
            <a:spLocks noChangeArrowheads="1"/>
          </p:cNvSpPr>
          <p:nvPr>
            <p:custDataLst>
              <p:tags r:id="rId3"/>
            </p:custDataLst>
          </p:nvPr>
        </p:nvSpPr>
        <p:spPr bwMode="auto">
          <a:xfrm>
            <a:off x="4648835" y="3220720"/>
            <a:ext cx="543179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zh-CN" dirty="0"/>
          </a:p>
          <a:p>
            <a:pPr>
              <a:buFont typeface="Arial" panose="020B0604020202020204" pitchFamily="34" charset="0"/>
              <a:buChar char="•"/>
            </a:pPr>
            <a:r>
              <a:rPr lang="en-US" altLang="zh-CN" dirty="0"/>
              <a:t>Established in 1394 a.d.</a:t>
            </a:r>
          </a:p>
          <a:p>
            <a:pPr>
              <a:buFont typeface="Arial" panose="020B0604020202020204" pitchFamily="34" charset="0"/>
              <a:buChar char="•"/>
            </a:pPr>
            <a:r>
              <a:rPr lang="en-US" altLang="zh-CN" dirty="0"/>
              <a:t>has won the UN Habitat Award.</a:t>
            </a:r>
          </a:p>
          <a:p>
            <a:pPr>
              <a:buFont typeface="Arial" panose="020B0604020202020204" pitchFamily="34" charset="0"/>
              <a:buChar char="•"/>
            </a:pPr>
            <a:r>
              <a:rPr lang="en-US" altLang="zh-CN" dirty="0"/>
              <a:t>Important central cities, ports and scenic tourist cities along the southeast coast of China.</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214630" y="1024890"/>
            <a:ext cx="10301605" cy="2404110"/>
            <a:chOff x="338" y="1614"/>
            <a:chExt cx="16223" cy="3786"/>
          </a:xfrm>
        </p:grpSpPr>
        <p:sp>
          <p:nvSpPr>
            <p:cNvPr id="2" name="文本框 1"/>
            <p:cNvSpPr txBox="1"/>
            <p:nvPr/>
          </p:nvSpPr>
          <p:spPr>
            <a:xfrm>
              <a:off x="5669" y="1614"/>
              <a:ext cx="2835" cy="628"/>
            </a:xfrm>
            <a:prstGeom prst="rect">
              <a:avLst/>
            </a:prstGeom>
            <a:noFill/>
            <a:ln w="19050">
              <a:solidFill>
                <a:schemeClr val="bg1">
                  <a:lumMod val="75000"/>
                </a:schemeClr>
              </a:solidFill>
              <a:prstDash val="dash"/>
            </a:ln>
          </p:spPr>
          <p:txBody>
            <a:bodyPr wrap="square" rtlCol="0">
              <a:spAutoFit/>
            </a:bodyPr>
            <a:lstStyle/>
            <a:p>
              <a:r>
                <a:rPr lang="en-US" altLang="zh-CN" sz="2000" b="1">
                  <a:latin typeface="Times New Roman" panose="02020603050405020304" pitchFamily="18" charset="0"/>
                  <a:cs typeface="Times New Roman" panose="02020603050405020304" pitchFamily="18" charset="0"/>
                </a:rPr>
                <a:t>G</a:t>
              </a:r>
              <a:r>
                <a:rPr lang="zh-CN" altLang="en-US" sz="2000" b="1">
                  <a:latin typeface="Times New Roman" panose="02020603050405020304" pitchFamily="18" charset="0"/>
                  <a:cs typeface="Times New Roman" panose="02020603050405020304" pitchFamily="18" charset="0"/>
                </a:rPr>
                <a:t>ulang island</a:t>
              </a:r>
            </a:p>
          </p:txBody>
        </p:sp>
        <p:pic>
          <p:nvPicPr>
            <p:cNvPr id="101" name="图片 100"/>
            <p:cNvPicPr/>
            <p:nvPr>
              <p:custDataLst>
                <p:tags r:id="rId3"/>
              </p:custDataLst>
            </p:nvPr>
          </p:nvPicPr>
          <p:blipFill>
            <a:blip r:embed="rId5"/>
            <a:stretch>
              <a:fillRect/>
            </a:stretch>
          </p:blipFill>
          <p:spPr>
            <a:xfrm>
              <a:off x="338" y="1614"/>
              <a:ext cx="5050" cy="3786"/>
            </a:xfrm>
            <a:prstGeom prst="rect">
              <a:avLst/>
            </a:prstGeom>
            <a:noFill/>
            <a:ln w="9525">
              <a:noFill/>
            </a:ln>
          </p:spPr>
        </p:pic>
        <p:sp>
          <p:nvSpPr>
            <p:cNvPr id="7" name="文本框 6"/>
            <p:cNvSpPr txBox="1"/>
            <p:nvPr/>
          </p:nvSpPr>
          <p:spPr>
            <a:xfrm>
              <a:off x="5669" y="2242"/>
              <a:ext cx="10893"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was selected as ' the head of the five most beautiful urban areas in China ' by the National Geographic Magazine, known as the ' sea garden '. Many buildings with Chinese and foreign architectural styles are well preserved on the island, which is known as the ' World Architecture Expo '. The residents of the island love music, and the piano has a high density and is praised as the island of Qin.</a:t>
              </a:r>
            </a:p>
          </p:txBody>
        </p:sp>
      </p:grpSp>
      <p:grpSp>
        <p:nvGrpSpPr>
          <p:cNvPr id="11" name="组合 10"/>
          <p:cNvGrpSpPr/>
          <p:nvPr/>
        </p:nvGrpSpPr>
        <p:grpSpPr>
          <a:xfrm>
            <a:off x="3825875" y="3266440"/>
            <a:ext cx="6831965" cy="3390900"/>
            <a:chOff x="7609" y="5003"/>
            <a:chExt cx="10759" cy="5340"/>
          </a:xfrm>
        </p:grpSpPr>
        <p:sp>
          <p:nvSpPr>
            <p:cNvPr id="8" name="文本框 7"/>
            <p:cNvSpPr txBox="1"/>
            <p:nvPr/>
          </p:nvSpPr>
          <p:spPr>
            <a:xfrm>
              <a:off x="9926" y="5825"/>
              <a:ext cx="3882" cy="580"/>
            </a:xfrm>
            <a:prstGeom prst="rect">
              <a:avLst/>
            </a:prstGeom>
            <a:noFill/>
            <a:ln w="19050">
              <a:solidFill>
                <a:schemeClr val="bg1">
                  <a:lumMod val="75000"/>
                </a:schemeClr>
              </a:solidFill>
              <a:prstDash val="dash"/>
            </a:ln>
          </p:spPr>
          <p:txBody>
            <a:bodyPr wrap="square" rtlCol="0">
              <a:spAutoFit/>
            </a:bodyPr>
            <a:lstStyle/>
            <a:p>
              <a:r>
                <a:rPr lang="en-US" altLang="zh-CN" b="1">
                  <a:latin typeface="Times New Roman" panose="02020603050405020304" pitchFamily="18" charset="0"/>
                  <a:cs typeface="Times New Roman" panose="02020603050405020304" pitchFamily="18" charset="0"/>
                </a:rPr>
                <a:t>S</a:t>
              </a:r>
              <a:r>
                <a:rPr lang="zh-CN" altLang="en-US" b="1">
                  <a:latin typeface="Times New Roman" panose="02020603050405020304" pitchFamily="18" charset="0"/>
                  <a:cs typeface="Times New Roman" panose="02020603050405020304" pitchFamily="18" charset="0"/>
                </a:rPr>
                <a:t>outhern </a:t>
              </a:r>
              <a:r>
                <a:rPr lang="en-US" altLang="zh-CN" b="1">
                  <a:latin typeface="Times New Roman" panose="02020603050405020304" pitchFamily="18" charset="0"/>
                  <a:cs typeface="Times New Roman" panose="02020603050405020304" pitchFamily="18" charset="0"/>
                </a:rPr>
                <a:t>P</a:t>
              </a:r>
              <a:r>
                <a:rPr lang="zh-CN" altLang="en-US" b="1">
                  <a:latin typeface="Times New Roman" panose="02020603050405020304" pitchFamily="18" charset="0"/>
                  <a:cs typeface="Times New Roman" panose="02020603050405020304" pitchFamily="18" charset="0"/>
                </a:rPr>
                <a:t>utuo temple</a:t>
              </a:r>
            </a:p>
          </p:txBody>
        </p:sp>
        <p:pic>
          <p:nvPicPr>
            <p:cNvPr id="102" name="图片 101"/>
            <p:cNvPicPr/>
            <p:nvPr>
              <p:custDataLst>
                <p:tags r:id="rId2"/>
              </p:custDataLst>
            </p:nvPr>
          </p:nvPicPr>
          <p:blipFill>
            <a:blip r:embed="rId6"/>
            <a:stretch>
              <a:fillRect/>
            </a:stretch>
          </p:blipFill>
          <p:spPr>
            <a:xfrm>
              <a:off x="14190" y="5003"/>
              <a:ext cx="4178" cy="5341"/>
            </a:xfrm>
            <a:prstGeom prst="rect">
              <a:avLst/>
            </a:prstGeom>
            <a:noFill/>
            <a:ln w="9525">
              <a:noFill/>
            </a:ln>
          </p:spPr>
        </p:pic>
        <p:sp>
          <p:nvSpPr>
            <p:cNvPr id="10" name="文本框 9"/>
            <p:cNvSpPr txBox="1"/>
            <p:nvPr/>
          </p:nvSpPr>
          <p:spPr>
            <a:xfrm>
              <a:off x="7609" y="6730"/>
              <a:ext cx="6400"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has a history of more than 1300 years. It is one of the Buddhist resorts in southern Fujian with beautiful scenery and magnificent momentum.</a:t>
              </a: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2265" y="913765"/>
            <a:ext cx="9394190" cy="2545715"/>
            <a:chOff x="539" y="1312"/>
            <a:chExt cx="14794" cy="4009"/>
          </a:xfrm>
        </p:grpSpPr>
        <p:sp>
          <p:nvSpPr>
            <p:cNvPr id="2" name="文本框 1"/>
            <p:cNvSpPr txBox="1"/>
            <p:nvPr/>
          </p:nvSpPr>
          <p:spPr>
            <a:xfrm>
              <a:off x="5931" y="1614"/>
              <a:ext cx="5640"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Tianzhu Mountain Forest Park</a:t>
              </a:r>
            </a:p>
          </p:txBody>
        </p:sp>
        <p:sp>
          <p:nvSpPr>
            <p:cNvPr id="7" name="文本框 6"/>
            <p:cNvSpPr txBox="1"/>
            <p:nvPr/>
          </p:nvSpPr>
          <p:spPr>
            <a:xfrm>
              <a:off x="5669" y="2242"/>
              <a:ext cx="9664"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There are more than 200 kinds of forest plants and more than 40 kinds of wild animals in the garden. Precious wild animals include leopards, forest musk deer, fruit foxes, foxes, leopard cats, brocade chickens, sheep, cuckoos and so on.</a:t>
              </a:r>
            </a:p>
          </p:txBody>
        </p:sp>
        <p:pic>
          <p:nvPicPr>
            <p:cNvPr id="103" name="图片 102"/>
            <p:cNvPicPr/>
            <p:nvPr>
              <p:custDataLst>
                <p:tags r:id="rId3"/>
              </p:custDataLst>
            </p:nvPr>
          </p:nvPicPr>
          <p:blipFill>
            <a:blip r:embed="rId5"/>
            <a:stretch>
              <a:fillRect/>
            </a:stretch>
          </p:blipFill>
          <p:spPr>
            <a:xfrm>
              <a:off x="539" y="1312"/>
              <a:ext cx="4968" cy="4009"/>
            </a:xfrm>
            <a:prstGeom prst="rect">
              <a:avLst/>
            </a:prstGeom>
            <a:noFill/>
            <a:ln w="9525">
              <a:noFill/>
            </a:ln>
          </p:spPr>
        </p:pic>
      </p:grpSp>
      <p:grpSp>
        <p:nvGrpSpPr>
          <p:cNvPr id="3" name="组合 2"/>
          <p:cNvGrpSpPr/>
          <p:nvPr/>
        </p:nvGrpSpPr>
        <p:grpSpPr>
          <a:xfrm>
            <a:off x="2115185" y="3853815"/>
            <a:ext cx="5563870" cy="2539365"/>
            <a:chOff x="4194" y="5825"/>
            <a:chExt cx="8762" cy="3999"/>
          </a:xfrm>
        </p:grpSpPr>
        <p:sp>
          <p:nvSpPr>
            <p:cNvPr id="8" name="文本框 7"/>
            <p:cNvSpPr txBox="1"/>
            <p:nvPr/>
          </p:nvSpPr>
          <p:spPr>
            <a:xfrm>
              <a:off x="9644" y="5825"/>
              <a:ext cx="2634" cy="580"/>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Piano</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M</a:t>
              </a:r>
              <a:r>
                <a:rPr lang="zh-CN" altLang="en-US" b="1">
                  <a:latin typeface="Times New Roman" panose="02020603050405020304" pitchFamily="18" charset="0"/>
                  <a:cs typeface="Times New Roman" panose="02020603050405020304" pitchFamily="18" charset="0"/>
                </a:rPr>
                <a:t>useum</a:t>
              </a:r>
            </a:p>
          </p:txBody>
        </p:sp>
        <p:sp>
          <p:nvSpPr>
            <p:cNvPr id="10" name="文本框 9"/>
            <p:cNvSpPr txBox="1"/>
            <p:nvPr/>
          </p:nvSpPr>
          <p:spPr>
            <a:xfrm>
              <a:off x="4194" y="6627"/>
              <a:ext cx="8762" cy="3197"/>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museum displays more than 40 ancient pianos collected by Hu Youyi, a patriotic overseas Chinese, including rare and precious gold-plated pianos, the world 's earliest four-corner pianos and the earliest and largest vertical pianos. There are ancient hand-shaking pianos, pedal automatic pianos from a hundred years ago, and eight-footed ancient pianos.</a:t>
              </a:r>
            </a:p>
          </p:txBody>
        </p:sp>
      </p:grpSp>
      <p:pic>
        <p:nvPicPr>
          <p:cNvPr id="110" name="图片 109"/>
          <p:cNvPicPr/>
          <p:nvPr>
            <p:custDataLst>
              <p:tags r:id="rId2"/>
            </p:custDataLst>
          </p:nvPr>
        </p:nvPicPr>
        <p:blipFill>
          <a:blip r:embed="rId6"/>
          <a:stretch>
            <a:fillRect/>
          </a:stretch>
        </p:blipFill>
        <p:spPr>
          <a:xfrm>
            <a:off x="7778750" y="3672205"/>
            <a:ext cx="3458845" cy="2641600"/>
          </a:xfrm>
          <a:prstGeom prst="rect">
            <a:avLst/>
          </a:prstGeom>
          <a:noFill/>
          <a:ln w="9525">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Entertainment</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51860" y="1024890"/>
            <a:ext cx="7565390" cy="2152015"/>
            <a:chOff x="5669" y="1614"/>
            <a:chExt cx="11914" cy="3389"/>
          </a:xfrm>
        </p:grpSpPr>
        <p:sp>
          <p:nvSpPr>
            <p:cNvPr id="2" name="文本框 1"/>
            <p:cNvSpPr txBox="1"/>
            <p:nvPr/>
          </p:nvSpPr>
          <p:spPr>
            <a:xfrm>
              <a:off x="5931" y="1614"/>
              <a:ext cx="4465"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Gaojia Opera</a:t>
              </a:r>
              <a:r>
                <a:rPr lang="zh-CN" sz="2000" b="1">
                  <a:latin typeface="Times New Roman" panose="02020603050405020304" pitchFamily="18" charset="0"/>
                  <a:cs typeface="Times New Roman" panose="02020603050405020304" pitchFamily="18" charset="0"/>
                </a:rPr>
                <a:t>（高甲戏）</a:t>
              </a:r>
            </a:p>
          </p:txBody>
        </p:sp>
        <p:sp>
          <p:nvSpPr>
            <p:cNvPr id="7" name="文本框 6"/>
            <p:cNvSpPr txBox="1"/>
            <p:nvPr/>
          </p:nvSpPr>
          <p:spPr>
            <a:xfrm>
              <a:off x="5669" y="2242"/>
              <a:ext cx="11914"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originated in Quanzhou, Fujian Province, also known as ' Gejia Opera ', ' Jiujiao Opera ', ' Daban ' and ' Tuban '.It is a local opera with the widest spread area and the largest audience among various operas in southern Fujian.It originated from a costume parade popular in rural areas of southern Fujian in the late Ming and early Qing Dynasties to dress up Liangshan heroes and perform martial arts techniques.</a:t>
              </a:r>
            </a:p>
          </p:txBody>
        </p:sp>
      </p:grpSp>
      <p:grpSp>
        <p:nvGrpSpPr>
          <p:cNvPr id="3" name="组合 2"/>
          <p:cNvGrpSpPr/>
          <p:nvPr/>
        </p:nvGrpSpPr>
        <p:grpSpPr>
          <a:xfrm>
            <a:off x="3128010" y="3529965"/>
            <a:ext cx="5473700" cy="2470785"/>
            <a:chOff x="5789" y="5315"/>
            <a:chExt cx="8620" cy="3891"/>
          </a:xfrm>
        </p:grpSpPr>
        <p:sp>
          <p:nvSpPr>
            <p:cNvPr id="8" name="文本框 7"/>
            <p:cNvSpPr txBox="1"/>
            <p:nvPr/>
          </p:nvSpPr>
          <p:spPr>
            <a:xfrm>
              <a:off x="8136" y="5315"/>
              <a:ext cx="6041" cy="1016"/>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The Xiamen Mountains-to-Sea Trail</a:t>
              </a:r>
              <a:r>
                <a:rPr lang="zh-CN" b="1">
                  <a:latin typeface="Times New Roman" panose="02020603050405020304" pitchFamily="18" charset="0"/>
                  <a:cs typeface="Times New Roman" panose="02020603050405020304" pitchFamily="18" charset="0"/>
                </a:rPr>
                <a:t>（厦门山海健康步道）</a:t>
              </a:r>
            </a:p>
          </p:txBody>
        </p:sp>
        <p:sp>
          <p:nvSpPr>
            <p:cNvPr id="10" name="文本框 9"/>
            <p:cNvSpPr txBox="1"/>
            <p:nvPr/>
          </p:nvSpPr>
          <p:spPr>
            <a:xfrm>
              <a:off x="5789" y="6445"/>
              <a:ext cx="8620"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23-kilometer pedestrian walkway runs between the cruise port at Dongdu and the beach near Guanyin Mountain, linking eight local hilltops (Huwei, Xianyue, Yuan, Xueling, Hutou, Jin, Huzai and Guanyin), as well as three waterways (Yundang Lake, Wuyuan Bay and Hubian Reservoir).</a:t>
              </a:r>
            </a:p>
          </p:txBody>
        </p:sp>
      </p:grpSp>
      <p:pic>
        <p:nvPicPr>
          <p:cNvPr id="106" name="图片 105"/>
          <p:cNvPicPr/>
          <p:nvPr>
            <p:custDataLst>
              <p:tags r:id="rId2"/>
            </p:custDataLst>
          </p:nvPr>
        </p:nvPicPr>
        <p:blipFill>
          <a:blip r:embed="rId4"/>
          <a:stretch>
            <a:fillRect/>
          </a:stretch>
        </p:blipFill>
        <p:spPr>
          <a:xfrm>
            <a:off x="329565" y="887095"/>
            <a:ext cx="2889250" cy="2478405"/>
          </a:xfrm>
          <a:prstGeom prst="rect">
            <a:avLst/>
          </a:prstGeom>
          <a:noFill/>
          <a:ln w="9525">
            <a:noFill/>
          </a:ln>
        </p:spPr>
      </p:pic>
      <p:pic>
        <p:nvPicPr>
          <p:cNvPr id="100" name="图片 99"/>
          <p:cNvPicPr/>
          <p:nvPr/>
        </p:nvPicPr>
        <p:blipFill>
          <a:blip r:embed="rId5"/>
          <a:stretch>
            <a:fillRect/>
          </a:stretch>
        </p:blipFill>
        <p:spPr>
          <a:xfrm>
            <a:off x="8601710" y="3020695"/>
            <a:ext cx="2171700" cy="3359150"/>
          </a:xfrm>
          <a:prstGeom prst="rect">
            <a:avLst/>
          </a:prstGeom>
          <a:noFill/>
          <a:ln w="9525">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Local Food</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5" name="组合 14"/>
          <p:cNvGrpSpPr/>
          <p:nvPr/>
        </p:nvGrpSpPr>
        <p:grpSpPr>
          <a:xfrm>
            <a:off x="2190750" y="1095375"/>
            <a:ext cx="7585075" cy="5300345"/>
            <a:chOff x="2139" y="1483"/>
            <a:chExt cx="11945" cy="8347"/>
          </a:xfrm>
        </p:grpSpPr>
        <p:sp>
          <p:nvSpPr>
            <p:cNvPr id="11" name="文本框 10"/>
            <p:cNvSpPr txBox="1"/>
            <p:nvPr/>
          </p:nvSpPr>
          <p:spPr>
            <a:xfrm>
              <a:off x="2139" y="5019"/>
              <a:ext cx="4569"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Sand tea noodles（沙茶面）</a:t>
              </a:r>
            </a:p>
          </p:txBody>
        </p:sp>
        <p:sp>
          <p:nvSpPr>
            <p:cNvPr id="12" name="文本框 11"/>
            <p:cNvSpPr txBox="1"/>
            <p:nvPr/>
          </p:nvSpPr>
          <p:spPr>
            <a:xfrm>
              <a:off x="8695" y="5019"/>
              <a:ext cx="4182"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Oyster frying（海蛎煎）</a:t>
              </a:r>
            </a:p>
          </p:txBody>
        </p:sp>
        <p:sp>
          <p:nvSpPr>
            <p:cNvPr id="13" name="文本框 12"/>
            <p:cNvSpPr txBox="1"/>
            <p:nvPr/>
          </p:nvSpPr>
          <p:spPr>
            <a:xfrm>
              <a:off x="2139" y="9250"/>
              <a:ext cx="4748"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bamboo shoot jelly（土笋冻）</a:t>
              </a:r>
            </a:p>
          </p:txBody>
        </p:sp>
        <p:sp>
          <p:nvSpPr>
            <p:cNvPr id="14" name="文本框 13"/>
            <p:cNvSpPr txBox="1"/>
            <p:nvPr/>
          </p:nvSpPr>
          <p:spPr>
            <a:xfrm>
              <a:off x="8731" y="9223"/>
              <a:ext cx="5353"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Burned meat dumplings（烧肉粽）</a:t>
              </a:r>
            </a:p>
          </p:txBody>
        </p:sp>
        <p:pic>
          <p:nvPicPr>
            <p:cNvPr id="111" name="图片 110"/>
            <p:cNvPicPr/>
            <p:nvPr>
              <p:custDataLst>
                <p:tags r:id="rId2"/>
              </p:custDataLst>
            </p:nvPr>
          </p:nvPicPr>
          <p:blipFill>
            <a:blip r:embed="rId7"/>
            <a:stretch>
              <a:fillRect/>
            </a:stretch>
          </p:blipFill>
          <p:spPr>
            <a:xfrm>
              <a:off x="2139" y="1483"/>
              <a:ext cx="4528" cy="3396"/>
            </a:xfrm>
            <a:prstGeom prst="rect">
              <a:avLst/>
            </a:prstGeom>
            <a:noFill/>
            <a:ln w="9525">
              <a:noFill/>
            </a:ln>
            <a:effectLst>
              <a:outerShdw blurRad="50800" dist="38100" dir="2700000" algn="tl" rotWithShape="0">
                <a:prstClr val="black">
                  <a:alpha val="40000"/>
                </a:prstClr>
              </a:outerShdw>
            </a:effectLst>
          </p:spPr>
        </p:pic>
        <p:pic>
          <p:nvPicPr>
            <p:cNvPr id="112" name="图片 111"/>
            <p:cNvPicPr/>
            <p:nvPr>
              <p:custDataLst>
                <p:tags r:id="rId3"/>
              </p:custDataLst>
            </p:nvPr>
          </p:nvPicPr>
          <p:blipFill>
            <a:blip r:embed="rId8"/>
            <a:stretch>
              <a:fillRect/>
            </a:stretch>
          </p:blipFill>
          <p:spPr>
            <a:xfrm>
              <a:off x="8731" y="1483"/>
              <a:ext cx="4056" cy="3424"/>
            </a:xfrm>
            <a:prstGeom prst="rect">
              <a:avLst/>
            </a:prstGeom>
            <a:noFill/>
            <a:ln w="9525">
              <a:noFill/>
            </a:ln>
            <a:effectLst>
              <a:outerShdw blurRad="50800" dist="38100" dir="2700000" algn="tl" rotWithShape="0">
                <a:prstClr val="black">
                  <a:alpha val="40000"/>
                </a:prstClr>
              </a:outerShdw>
            </a:effectLst>
          </p:spPr>
        </p:pic>
        <p:pic>
          <p:nvPicPr>
            <p:cNvPr id="113" name="图片 112"/>
            <p:cNvPicPr/>
            <p:nvPr>
              <p:custDataLst>
                <p:tags r:id="rId4"/>
              </p:custDataLst>
            </p:nvPr>
          </p:nvPicPr>
          <p:blipFill>
            <a:blip r:embed="rId9"/>
            <a:stretch>
              <a:fillRect/>
            </a:stretch>
          </p:blipFill>
          <p:spPr>
            <a:xfrm>
              <a:off x="2139" y="5739"/>
              <a:ext cx="4494" cy="3371"/>
            </a:xfrm>
            <a:prstGeom prst="rect">
              <a:avLst/>
            </a:prstGeom>
            <a:noFill/>
            <a:ln w="9525">
              <a:noFill/>
            </a:ln>
            <a:effectLst>
              <a:outerShdw blurRad="50800" dist="38100" dir="2700000" algn="tl" rotWithShape="0">
                <a:prstClr val="black">
                  <a:alpha val="40000"/>
                </a:prstClr>
              </a:outerShdw>
            </a:effectLst>
          </p:spPr>
        </p:pic>
        <p:pic>
          <p:nvPicPr>
            <p:cNvPr id="114" name="图片 113"/>
            <p:cNvPicPr/>
            <p:nvPr>
              <p:custDataLst>
                <p:tags r:id="rId5"/>
              </p:custDataLst>
            </p:nvPr>
          </p:nvPicPr>
          <p:blipFill>
            <a:blip r:embed="rId10"/>
            <a:stretch>
              <a:fillRect/>
            </a:stretch>
          </p:blipFill>
          <p:spPr>
            <a:xfrm>
              <a:off x="8695" y="5741"/>
              <a:ext cx="5265" cy="3260"/>
            </a:xfrm>
            <a:prstGeom prst="rect">
              <a:avLst/>
            </a:prstGeom>
            <a:noFill/>
            <a:ln w="9525">
              <a:noFill/>
            </a:ln>
            <a:effectLst>
              <a:outerShdw blurRad="50800" dist="38100" dir="2700000" algn="tl" rotWithShape="0">
                <a:prstClr val="black">
                  <a:alpha val="40000"/>
                </a:prstClr>
              </a:outerShdw>
            </a:effectLst>
          </p:spPr>
        </p:pic>
      </p:gr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4905375" y="1092835"/>
            <a:ext cx="3648075" cy="398780"/>
          </a:xfrm>
          <a:prstGeom prst="rect">
            <a:avLst/>
          </a:prstGeom>
          <a:noFill/>
          <a:ln w="28575">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Tianyuan Grand Hotel, Xia</a:t>
            </a:r>
            <a:r>
              <a:rPr lang="en-US" altLang="zh-CN" sz="2000" b="1">
                <a:latin typeface="Times New Roman" panose="02020603050405020304" pitchFamily="18" charset="0"/>
                <a:cs typeface="Times New Roman" panose="02020603050405020304" pitchFamily="18" charset="0"/>
              </a:rPr>
              <a:t>m</a:t>
            </a:r>
            <a:r>
              <a:rPr lang="zh-CN" altLang="en-US" sz="2000" b="1">
                <a:latin typeface="Times New Roman" panose="02020603050405020304" pitchFamily="18" charset="0"/>
                <a:cs typeface="Times New Roman" panose="02020603050405020304" pitchFamily="18" charset="0"/>
              </a:rPr>
              <a:t>en</a:t>
            </a:r>
          </a:p>
        </p:txBody>
      </p:sp>
      <p:sp>
        <p:nvSpPr>
          <p:cNvPr id="4" name="文本框 3"/>
          <p:cNvSpPr txBox="1"/>
          <p:nvPr/>
        </p:nvSpPr>
        <p:spPr>
          <a:xfrm>
            <a:off x="4728210" y="1593215"/>
            <a:ext cx="5246370" cy="2584450"/>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It is about 14 km and 25 minutes’ drive from Xiamen Gaoqi International Airport.</a:t>
            </a: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taxi fee from the airport to the hotel is about RMB 39 yuan each way. (Please take the taxi which can provide the invoice for your trip)</a:t>
            </a: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In case of taking a taxi, please print the following note which shows taxi driver the address of Tianyuan Grand Hotel, Xia’Men  in both English and Chinese.</a:t>
            </a:r>
          </a:p>
        </p:txBody>
      </p:sp>
      <p:pic>
        <p:nvPicPr>
          <p:cNvPr id="3" name="图片 5" descr="0c67d9f141f395b798dc3dbddb514b0"/>
          <p:cNvPicPr>
            <a:picLocks noChangeAspect="1"/>
          </p:cNvPicPr>
          <p:nvPr>
            <p:custDataLst>
              <p:tags r:id="rId2"/>
            </p:custDataLst>
          </p:nvPr>
        </p:nvPicPr>
        <p:blipFill>
          <a:blip r:embed="rId5"/>
          <a:stretch>
            <a:fillRect/>
          </a:stretch>
        </p:blipFill>
        <p:spPr>
          <a:xfrm>
            <a:off x="341630" y="1092835"/>
            <a:ext cx="4210050" cy="2807335"/>
          </a:xfrm>
          <a:prstGeom prst="rect">
            <a:avLst/>
          </a:prstGeom>
          <a:noFill/>
          <a:ln w="9525">
            <a:noFill/>
          </a:ln>
        </p:spPr>
      </p:pic>
      <p:pic>
        <p:nvPicPr>
          <p:cNvPr id="7" name="图片 7" descr="IMG_256"/>
          <p:cNvPicPr>
            <a:picLocks noChangeAspect="1"/>
          </p:cNvPicPr>
          <p:nvPr>
            <p:custDataLst>
              <p:tags r:id="rId3"/>
            </p:custDataLst>
          </p:nvPr>
        </p:nvPicPr>
        <p:blipFill>
          <a:blip r:embed="rId6"/>
          <a:stretch>
            <a:fillRect/>
          </a:stretch>
        </p:blipFill>
        <p:spPr>
          <a:xfrm>
            <a:off x="4728210" y="4597718"/>
            <a:ext cx="6103620" cy="1621155"/>
          </a:xfrm>
          <a:prstGeom prst="rect">
            <a:avLst/>
          </a:prstGeom>
          <a:noFill/>
          <a:ln w="9525">
            <a:solidFill>
              <a:schemeClr val="bg1">
                <a:lumMod val="65000"/>
              </a:schemeClr>
            </a:solidFill>
          </a:ln>
          <a:effectLst>
            <a:outerShdw blurRad="50800" dist="38100" dir="2700000" algn="tl" rotWithShape="0">
              <a:prstClr val="black">
                <a:alpha val="40000"/>
              </a:prstClr>
            </a:outerShdw>
          </a:effectLst>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 Location</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2" name="图片 1"/>
          <p:cNvPicPr>
            <a:picLocks noChangeAspect="1"/>
          </p:cNvPicPr>
          <p:nvPr/>
        </p:nvPicPr>
        <p:blipFill>
          <a:blip r:embed="rId3"/>
          <a:stretch>
            <a:fillRect/>
          </a:stretch>
        </p:blipFill>
        <p:spPr>
          <a:xfrm>
            <a:off x="3549650" y="833120"/>
            <a:ext cx="3938905" cy="5953760"/>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BjYmViMGI3NWM5ZTE4ZGNmNTIwY2QzOTFkZDI1N2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01*436"/>
  <p:tag name="TABLE_ENDDRAG_RECT" val="52*65*801*436"/>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01*436"/>
  <p:tag name="TABLE_ENDDRAG_RECT" val="52*65*801*436"/>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01*436"/>
  <p:tag name="TABLE_ENDDRAG_RECT" val="52*65*801*436"/>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01*436"/>
  <p:tag name="TABLE_ENDDRAG_RECT" val="52*65*801*436"/>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01*436"/>
  <p:tag name="TABLE_ENDDRAG_RECT" val="52*65*801*436"/>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1138</Words>
  <Application>Microsoft Office PowerPoint</Application>
  <PresentationFormat>Widescreen</PresentationFormat>
  <Paragraphs>209</Paragraphs>
  <Slides>20</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9" baseType="lpstr">
      <vt:lpstr>微软雅黑</vt:lpstr>
      <vt:lpstr>宋体</vt:lpstr>
      <vt:lpstr>Arial</vt:lpstr>
      <vt:lpstr>Calibri</vt:lpstr>
      <vt:lpstr>Times New Roman</vt:lpstr>
      <vt:lpstr>Wingdings</vt:lpstr>
      <vt:lpstr>Office 主题​​</vt:lpstr>
      <vt:lpstr>1_Office 主题​​</vt:lpstr>
      <vt:lpstr>包装程序外壳对象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19:00-21:00,10, Oct. 2023  Venue：Tianyuan Grand Ballroom A+Foyer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Andy Bennett</cp:lastModifiedBy>
  <cp:revision>212</cp:revision>
  <dcterms:created xsi:type="dcterms:W3CDTF">2019-06-19T02:08:00Z</dcterms:created>
  <dcterms:modified xsi:type="dcterms:W3CDTF">2023-10-08T02:51:17Z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DADB38158A924EF9B9EDA58CE97A9360_11</vt:lpwstr>
  </property>
</Properties>
</file>