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303" r:id="rId2"/>
    <p:sldId id="837" r:id="rId3"/>
    <p:sldId id="840" r:id="rId4"/>
    <p:sldId id="841" r:id="rId5"/>
    <p:sldId id="845" r:id="rId6"/>
    <p:sldId id="839" r:id="rId7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521415D9-36F7-43E2-AB2F-B90AF26B5E84}">
      <p14:sectionLst xmlns:p14="http://schemas.microsoft.com/office/powerpoint/2010/main">
        <p14:section name="默认节" id="{00A2E23D-B4AD-4CE3-A23D-4DFA4C5AFD82}">
          <p14:sldIdLst>
            <p14:sldId id="303"/>
            <p14:sldId id="837"/>
            <p14:sldId id="840"/>
            <p14:sldId id="841"/>
            <p14:sldId id="845"/>
            <p14:sldId id="839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58">
          <p15:clr>
            <a:srgbClr val="A4A3A4"/>
          </p15:clr>
        </p15:guide>
        <p15:guide id="2" pos="288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4">
          <p15:clr>
            <a:srgbClr val="A4A3A4"/>
          </p15:clr>
        </p15:guide>
        <p15:guide id="2" pos="2147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/>
  <p:cmAuthor id="2" name="Huawei" initials="HW" lastIdx="3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3300"/>
    <a:srgbClr val="0000FF"/>
    <a:srgbClr val="000000"/>
    <a:srgbClr val="62A14D"/>
    <a:srgbClr val="C6D254"/>
    <a:srgbClr val="B1D254"/>
    <a:srgbClr val="72AF2F"/>
    <a:srgbClr val="5C88D0"/>
    <a:srgbClr val="2A6EA8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1A72C36-1EBF-4138-90CA-48676E2EEE41}" v="2" dt="2023-05-24T06:45:47.88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969" autoAdjust="0"/>
    <p:restoredTop sz="94582" autoAdjust="0"/>
  </p:normalViewPr>
  <p:slideViewPr>
    <p:cSldViewPr snapToGrid="0">
      <p:cViewPr>
        <p:scale>
          <a:sx n="80" d="100"/>
          <a:sy n="80" d="100"/>
        </p:scale>
        <p:origin x="1056" y="-24"/>
      </p:cViewPr>
      <p:guideLst>
        <p:guide orient="horz" pos="2158"/>
        <p:guide pos="288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>
        <p:scale>
          <a:sx n="150" d="100"/>
          <a:sy n="150" d="100"/>
        </p:scale>
        <p:origin x="1859" y="-2493"/>
      </p:cViewPr>
      <p:guideLst>
        <p:guide orient="horz" pos="3124"/>
        <p:guide pos="214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pPr>
                <a:defRPr/>
              </a:pPr>
              <a:t>5/24/2023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pPr>
                <a:defRPr/>
              </a:pPr>
              <a:t>5/24/2023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/>
          <a:p>
            <a:pPr lvl="0"/>
            <a:r>
              <a:rPr lang="en-GB" noProof="0" dirty="0"/>
              <a:t>Click to edit Master text styles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Fourth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箭头: 五边形 7"/>
          <p:cNvSpPr/>
          <p:nvPr userDrawn="1"/>
        </p:nvSpPr>
        <p:spPr bwMode="auto">
          <a:xfrm>
            <a:off x="546099" y="6350004"/>
            <a:ext cx="6201834" cy="380999"/>
          </a:xfrm>
          <a:prstGeom prst="homePlate">
            <a:avLst/>
          </a:prstGeom>
          <a:solidFill>
            <a:srgbClr val="92D05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400" b="0" i="1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TSG </a:t>
            </a:r>
            <a:r>
              <a:rPr kumimoji="0" lang="en-US" altLang="zh-CN" sz="1400" b="0" i="1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SA WG2#157, 22-26 May, </a:t>
            </a:r>
            <a:r>
              <a:rPr kumimoji="0" lang="en-US" altLang="zh-CN" sz="1400" b="0" i="1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2023</a:t>
            </a:r>
            <a:r>
              <a:rPr kumimoji="0" lang="en-US" altLang="zh-CN" sz="1400" b="0" i="1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, Berlin</a:t>
            </a:r>
            <a:endParaRPr kumimoji="0" lang="zh-CN" altLang="en-US" sz="1400" b="0" i="1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箭头: 五边形 3"/>
          <p:cNvSpPr/>
          <p:nvPr userDrawn="1"/>
        </p:nvSpPr>
        <p:spPr bwMode="auto">
          <a:xfrm>
            <a:off x="546099" y="6350004"/>
            <a:ext cx="6201834" cy="380999"/>
          </a:xfrm>
          <a:prstGeom prst="homePlate">
            <a:avLst/>
          </a:prstGeom>
          <a:solidFill>
            <a:srgbClr val="92D05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400" b="0" i="1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TSG SA WG2#156-e, 20-25 April, 2023, Electronic</a:t>
            </a:r>
            <a:endParaRPr kumimoji="0" lang="zh-CN" altLang="en-US" sz="1400" b="0" i="1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箭头: 五边形 2"/>
          <p:cNvSpPr/>
          <p:nvPr userDrawn="1"/>
        </p:nvSpPr>
        <p:spPr bwMode="auto">
          <a:xfrm>
            <a:off x="546099" y="6350004"/>
            <a:ext cx="6201834" cy="380999"/>
          </a:xfrm>
          <a:prstGeom prst="homePlate">
            <a:avLst/>
          </a:prstGeom>
          <a:solidFill>
            <a:srgbClr val="92D05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400" b="0" i="1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TSG SA WG2#156-e, 20-25 April, 2023, Electronic</a:t>
            </a:r>
            <a:endParaRPr kumimoji="0" lang="zh-CN" altLang="en-US" sz="1400" b="0" i="1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pPr algn="ctr">
                <a:defRPr/>
              </a:pPr>
              <a:t>‹#›</a:t>
            </a:fld>
            <a:endParaRPr lang="en-GB" altLang="en-US" b="1"/>
          </a:p>
          <a:p>
            <a:pPr>
              <a:defRPr/>
            </a:pPr>
            <a:endParaRPr lang="en-GB" altLang="en-US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>
                <a:solidFill>
                  <a:schemeClr val="bg1"/>
                </a:solidFill>
              </a:rPr>
              <a:t>© 3GPP 2012</a:t>
            </a:r>
            <a:endParaRPr lang="en-GB" altLang="en-US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2022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extBox 13"/>
          <p:cNvSpPr txBox="1"/>
          <p:nvPr userDrawn="1"/>
        </p:nvSpPr>
        <p:spPr>
          <a:xfrm>
            <a:off x="590550" y="6437313"/>
            <a:ext cx="5473170" cy="242887"/>
          </a:xfrm>
          <a:prstGeom prst="rect">
            <a:avLst/>
          </a:prstGeom>
          <a:noFill/>
        </p:spPr>
        <p:txBody>
          <a:bodyPr anchor="ctr">
            <a:noAutofit/>
          </a:bodyPr>
          <a:lstStyle/>
          <a:p>
            <a:r>
              <a:rPr lang="en-GB" altLang="de-DE" sz="1200" dirty="0">
                <a:solidFill>
                  <a:schemeClr val="bg1"/>
                </a:solidFill>
                <a:latin typeface="+mn-lt"/>
              </a:rPr>
              <a:t>TSG SA WG2#15</a:t>
            </a:r>
            <a:r>
              <a:rPr lang="en-US" sz="1200" dirty="0">
                <a:solidFill>
                  <a:schemeClr val="bg1"/>
                </a:solidFill>
                <a:latin typeface="+mn-lt"/>
              </a:rPr>
              <a:t>4AH-e</a:t>
            </a:r>
            <a:r>
              <a:rPr lang="en-GB" altLang="de-DE" sz="1200" baseline="0" dirty="0">
                <a:solidFill>
                  <a:schemeClr val="bg1"/>
                </a:solidFill>
                <a:latin typeface="+mn-lt"/>
              </a:rPr>
              <a:t> </a:t>
            </a:r>
            <a:r>
              <a:rPr sz="1200" baseline="0">
                <a:solidFill>
                  <a:schemeClr val="bg1"/>
                </a:solidFill>
                <a:latin typeface="+mn-lt"/>
              </a:rPr>
              <a:t>16 - 20 January, 2023, Electronic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6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file:///C:\&#24037;&#20316;\SA2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file:///C:\&#24037;&#20316;\SA2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file:///C:\&#24037;&#20316;\SA2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file:///C:\&#24037;&#20316;\SA2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file:///C:\&#24037;&#20316;\SA2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541243" y="2194370"/>
            <a:ext cx="6201254" cy="1101329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US" altLang="zh-CN" sz="3600" b="1"/>
              <a:t>Drafting session of XRM</a:t>
            </a:r>
            <a:endParaRPr lang="en-GB" altLang="zh-CN" sz="3600" b="1" dirty="0"/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>
          <a:xfrm>
            <a:off x="1541243" y="4006360"/>
            <a:ext cx="6400800" cy="131445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altLang="zh-CN" sz="2000" b="1" dirty="0"/>
              <a:t>Dan Wang</a:t>
            </a:r>
            <a:r>
              <a:rPr lang="en-GB" altLang="zh-CN" sz="1800" b="1" dirty="0">
                <a:latin typeface="Arial" panose="020B0604020202020204" pitchFamily="34" charset="0"/>
              </a:rPr>
              <a:t>(China Mobile)</a:t>
            </a:r>
            <a:r>
              <a:rPr lang="en-GB" sz="1800" b="1" dirty="0">
                <a:latin typeface="Arial" panose="020B0604020202020204" pitchFamily="34" charset="0"/>
              </a:rPr>
              <a:t>, </a:t>
            </a:r>
            <a:r>
              <a:rPr lang="en-US" altLang="zh-CN" sz="1800" b="1" dirty="0">
                <a:latin typeface="Arial" panose="020B0604020202020204" pitchFamily="34" charset="0"/>
              </a:rPr>
              <a:t>Yixue Lei</a:t>
            </a:r>
            <a:r>
              <a:rPr lang="en-GB" sz="1800" b="1" dirty="0">
                <a:latin typeface="Arial" panose="020B0604020202020204" pitchFamily="34" charset="0"/>
              </a:rPr>
              <a:t> (</a:t>
            </a:r>
            <a:r>
              <a:rPr lang="en-US" sz="1800" b="1" dirty="0">
                <a:latin typeface="Arial" panose="020B0604020202020204" pitchFamily="34" charset="0"/>
              </a:rPr>
              <a:t>Tencent</a:t>
            </a:r>
            <a:r>
              <a:rPr lang="en-GB" sz="1800" b="1" dirty="0">
                <a:latin typeface="Arial" panose="020B0604020202020204" pitchFamily="34" charset="0"/>
              </a:rPr>
              <a:t>)</a:t>
            </a:r>
            <a:endParaRPr lang="en-US" altLang="en-US" sz="2000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5C1FD7D-9875-36F6-E678-73B90CE878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altLang="zh-CN"/>
              <a:t>KI#3 UP based QNC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1BCADD17-4BB0-180F-023E-AF998A6A00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6442" y="1191683"/>
            <a:ext cx="8388350" cy="4830763"/>
          </a:xfrm>
        </p:spPr>
        <p:txBody>
          <a:bodyPr/>
          <a:lstStyle/>
          <a:p>
            <a:r>
              <a:rPr lang="de-DE" altLang="de-DE" sz="1800" dirty="0"/>
              <a:t>LS </a:t>
            </a:r>
            <a:r>
              <a:rPr lang="de-DE" altLang="de-DE" sz="1800" dirty="0" err="1"/>
              <a:t>response</a:t>
            </a:r>
            <a:r>
              <a:rPr lang="de-DE" altLang="de-DE" sz="1800" dirty="0"/>
              <a:t> </a:t>
            </a:r>
            <a:r>
              <a:rPr lang="de-DE" altLang="de-DE" sz="1800" dirty="0" err="1"/>
              <a:t>from</a:t>
            </a:r>
            <a:r>
              <a:rPr lang="de-DE" altLang="de-DE" sz="1800" dirty="0"/>
              <a:t> RAN3(S2-2306312) </a:t>
            </a:r>
            <a:r>
              <a:rPr lang="de-DE" altLang="de-DE" sz="1800" dirty="0" err="1"/>
              <a:t>show</a:t>
            </a:r>
            <a:r>
              <a:rPr lang="de-DE" altLang="de-DE" sz="1800" dirty="0"/>
              <a:t> RAN3 do not </a:t>
            </a:r>
            <a:r>
              <a:rPr lang="de-DE" altLang="de-DE" sz="1800" dirty="0" err="1"/>
              <a:t>get</a:t>
            </a:r>
            <a:r>
              <a:rPr lang="de-DE" altLang="de-DE" sz="1800" dirty="0"/>
              <a:t> </a:t>
            </a:r>
            <a:r>
              <a:rPr lang="de-DE" altLang="de-DE" sz="1800" dirty="0" err="1"/>
              <a:t>consensus</a:t>
            </a:r>
            <a:r>
              <a:rPr lang="de-DE" altLang="de-DE" sz="1800" dirty="0"/>
              <a:t> </a:t>
            </a:r>
            <a:r>
              <a:rPr lang="de-DE" altLang="de-DE" sz="1800" dirty="0" err="1"/>
              <a:t>about</a:t>
            </a:r>
            <a:r>
              <a:rPr lang="de-DE" altLang="de-DE" sz="1800" dirty="0"/>
              <a:t> </a:t>
            </a:r>
            <a:r>
              <a:rPr lang="de-DE" altLang="de-DE" sz="1800" dirty="0" err="1"/>
              <a:t>this</a:t>
            </a:r>
            <a:r>
              <a:rPr lang="de-DE" altLang="de-DE" sz="1800" dirty="0"/>
              <a:t> UP </a:t>
            </a:r>
            <a:r>
              <a:rPr lang="de-DE" altLang="de-DE" sz="1800" dirty="0" err="1"/>
              <a:t>based</a:t>
            </a:r>
            <a:r>
              <a:rPr lang="de-DE" altLang="de-DE" sz="1800" dirty="0"/>
              <a:t> QNC, and check </a:t>
            </a:r>
            <a:r>
              <a:rPr lang="de-DE" altLang="de-DE" sz="1800" dirty="0" err="1"/>
              <a:t>their</a:t>
            </a:r>
            <a:r>
              <a:rPr lang="de-DE" altLang="de-DE" sz="1800" dirty="0"/>
              <a:t> </a:t>
            </a:r>
            <a:r>
              <a:rPr lang="de-DE" altLang="de-DE" sz="1800" dirty="0" err="1"/>
              <a:t>understanding</a:t>
            </a:r>
            <a:r>
              <a:rPr lang="de-DE" altLang="de-DE" sz="1800" dirty="0"/>
              <a:t> </a:t>
            </a:r>
            <a:r>
              <a:rPr lang="de-DE" altLang="de-DE" sz="1800" dirty="0" err="1"/>
              <a:t>about</a:t>
            </a:r>
            <a:r>
              <a:rPr lang="de-DE" altLang="de-DE" sz="1800" dirty="0"/>
              <a:t> </a:t>
            </a:r>
            <a:r>
              <a:rPr lang="de-DE" altLang="de-DE" sz="1800" dirty="0" err="1"/>
              <a:t>the</a:t>
            </a:r>
            <a:r>
              <a:rPr lang="de-DE" altLang="de-DE" sz="1800" dirty="0"/>
              <a:t> </a:t>
            </a:r>
            <a:r>
              <a:rPr lang="de-DE" altLang="de-DE" sz="1800" dirty="0" err="1"/>
              <a:t>benifitial</a:t>
            </a:r>
            <a:r>
              <a:rPr lang="de-DE" altLang="de-DE" sz="1800" dirty="0"/>
              <a:t>. SA2 in </a:t>
            </a:r>
            <a:r>
              <a:rPr lang="de-DE" altLang="de-DE" sz="1800" dirty="0" err="1"/>
              <a:t>this</a:t>
            </a:r>
            <a:r>
              <a:rPr lang="de-DE" altLang="de-DE" sz="1800" dirty="0"/>
              <a:t> </a:t>
            </a:r>
            <a:r>
              <a:rPr lang="de-DE" altLang="de-DE" sz="1800" dirty="0" err="1"/>
              <a:t>meeting</a:t>
            </a:r>
            <a:r>
              <a:rPr lang="de-DE" altLang="de-DE" sz="1800" dirty="0"/>
              <a:t> </a:t>
            </a:r>
            <a:r>
              <a:rPr lang="de-DE" altLang="de-DE" sz="1800" dirty="0" err="1"/>
              <a:t>should</a:t>
            </a:r>
            <a:r>
              <a:rPr lang="de-DE" altLang="de-DE" sz="1800" dirty="0"/>
              <a:t> </a:t>
            </a:r>
            <a:r>
              <a:rPr lang="de-DE" altLang="de-DE" sz="1800" dirty="0" err="1"/>
              <a:t>make</a:t>
            </a:r>
            <a:r>
              <a:rPr lang="de-DE" altLang="de-DE" sz="1800" dirty="0"/>
              <a:t> </a:t>
            </a:r>
            <a:r>
              <a:rPr lang="de-DE" altLang="de-DE" sz="1800" dirty="0" err="1"/>
              <a:t>decision</a:t>
            </a:r>
            <a:r>
              <a:rPr lang="de-DE" altLang="de-DE" sz="1800" dirty="0"/>
              <a:t> </a:t>
            </a:r>
            <a:r>
              <a:rPr lang="de-DE" altLang="de-DE" sz="1800" dirty="0" err="1"/>
              <a:t>about</a:t>
            </a:r>
            <a:r>
              <a:rPr lang="de-DE" altLang="de-DE" sz="1800" dirty="0"/>
              <a:t> </a:t>
            </a:r>
            <a:r>
              <a:rPr lang="de-DE" altLang="de-DE" sz="1800" dirty="0" err="1"/>
              <a:t>whether</a:t>
            </a:r>
            <a:r>
              <a:rPr lang="de-DE" altLang="de-DE" sz="1800" dirty="0"/>
              <a:t> </a:t>
            </a:r>
            <a:r>
              <a:rPr lang="de-DE" altLang="de-DE" sz="1800" dirty="0" err="1"/>
              <a:t>to</a:t>
            </a:r>
            <a:r>
              <a:rPr lang="de-DE" altLang="de-DE" sz="1800" dirty="0"/>
              <a:t> support </a:t>
            </a:r>
            <a:r>
              <a:rPr lang="de-DE" altLang="de-DE" sz="1800" dirty="0" err="1"/>
              <a:t>this</a:t>
            </a:r>
            <a:r>
              <a:rPr lang="de-DE" altLang="de-DE" sz="1800" dirty="0"/>
              <a:t> feature.</a:t>
            </a:r>
          </a:p>
          <a:p>
            <a:r>
              <a:rPr lang="en-GB" sz="1600" dirty="0">
                <a:solidFill>
                  <a:srgbClr val="FF0000"/>
                </a:solidFill>
              </a:rPr>
              <a:t>Editor's note:	It is for RAN WGs to confirm whether providing QoS Notification Control for GBR QoS Flow and data rate information can be included in Release 18.</a:t>
            </a:r>
            <a:endParaRPr lang="en-US" sz="1600" dirty="0">
              <a:solidFill>
                <a:srgbClr val="FF0000"/>
              </a:solidFill>
            </a:endParaRPr>
          </a:p>
          <a:p>
            <a:pPr marL="457200" lvl="1" indent="-457200">
              <a:buClrTx/>
              <a:buBlip>
                <a:blip r:embed="rId2"/>
              </a:buBlip>
            </a:pPr>
            <a:r>
              <a:rPr lang="en-US" altLang="zh-CN" sz="2000" dirty="0"/>
              <a:t>Two input papers on this topic:</a:t>
            </a:r>
          </a:p>
          <a:p>
            <a:pPr marL="457200" lvl="1" indent="-457200">
              <a:buClrTx/>
              <a:buBlip>
                <a:blip r:embed="rId2"/>
              </a:buBlip>
            </a:pPr>
            <a:r>
              <a:rPr lang="en-GB" sz="1800" dirty="0">
                <a:hlinkClick r:id="rId3"/>
              </a:rPr>
              <a:t>S2-2306607</a:t>
            </a:r>
            <a:r>
              <a:rPr lang="en-GB" sz="1800" dirty="0"/>
              <a:t> propose to remove the UP based QNC description as well as the </a:t>
            </a:r>
            <a:r>
              <a:rPr lang="en-GB" sz="1800" dirty="0" err="1"/>
              <a:t>ENs.</a:t>
            </a:r>
            <a:endParaRPr lang="en-GB" sz="1800" dirty="0"/>
          </a:p>
          <a:p>
            <a:pPr marL="457200" lvl="1" indent="-457200">
              <a:buClrTx/>
              <a:buBlip>
                <a:blip r:embed="rId2"/>
              </a:buBlip>
            </a:pPr>
            <a:r>
              <a:rPr lang="en-GB" sz="1800" dirty="0">
                <a:hlinkClick r:id="rId3"/>
              </a:rPr>
              <a:t>S2-2306521</a:t>
            </a:r>
            <a:r>
              <a:rPr lang="en-GB" sz="1800" dirty="0"/>
              <a:t> propose to only remove the </a:t>
            </a:r>
            <a:r>
              <a:rPr lang="en-GB" sz="1800" dirty="0" err="1"/>
              <a:t>ENs.</a:t>
            </a:r>
            <a:endParaRPr lang="en-GB" sz="1800" dirty="0"/>
          </a:p>
          <a:p>
            <a:pPr marL="457200" lvl="1" indent="-457200">
              <a:buClrTx/>
              <a:buBlip>
                <a:blip r:embed="rId2"/>
              </a:buBlip>
            </a:pPr>
            <a:endParaRPr lang="en-US" altLang="zh-CN" sz="2400" dirty="0"/>
          </a:p>
          <a:p>
            <a:pPr marL="457200" lvl="1" indent="-457200">
              <a:buClrTx/>
              <a:buBlip>
                <a:blip r:embed="rId2"/>
              </a:buBlip>
            </a:pPr>
            <a:r>
              <a:rPr lang="en-US" altLang="zh-CN" sz="2000" b="1" dirty="0"/>
              <a:t>Question: Shall UP based QNC be supported?</a:t>
            </a:r>
          </a:p>
          <a:p>
            <a:pPr marL="857250" lvl="2" indent="-457200">
              <a:buBlip>
                <a:blip r:embed="rId2"/>
              </a:buBlip>
            </a:pPr>
            <a:r>
              <a:rPr lang="en-US" altLang="zh-CN" sz="1600" dirty="0"/>
              <a:t>Yes (6521): 7</a:t>
            </a:r>
          </a:p>
          <a:p>
            <a:pPr marL="857250" lvl="2" indent="-457200">
              <a:buBlip>
                <a:blip r:embed="rId2"/>
              </a:buBlip>
            </a:pPr>
            <a:r>
              <a:rPr lang="en-US" altLang="zh-CN" sz="1600" dirty="0"/>
              <a:t>No (6607): 11 (</a:t>
            </a:r>
            <a:r>
              <a:rPr lang="en-US" altLang="zh-CN" sz="1600" dirty="0">
                <a:solidFill>
                  <a:srgbClr val="FF0000"/>
                </a:solidFill>
              </a:rPr>
              <a:t>way forward</a:t>
            </a:r>
            <a:r>
              <a:rPr lang="en-US" altLang="zh-CN" sz="1600" dirty="0"/>
              <a:t>)</a:t>
            </a:r>
          </a:p>
          <a:p>
            <a:pPr marL="457200" lvl="1" indent="-457200">
              <a:buClrTx/>
              <a:buBlip>
                <a:blip r:embed="rId2"/>
              </a:buBlip>
            </a:pPr>
            <a:endParaRPr lang="en-US" altLang="zh-CN" dirty="0"/>
          </a:p>
          <a:p>
            <a:pPr marL="457200" lvl="1" indent="-457200">
              <a:buClrTx/>
              <a:buBlip>
                <a:blip r:embed="rId2"/>
              </a:buBlip>
            </a:pPr>
            <a:endParaRPr lang="en-US" altLang="zh-CN" sz="2400" dirty="0"/>
          </a:p>
          <a:p>
            <a:pPr lvl="1"/>
            <a:endParaRPr lang="zh-CN" altLang="en-US" sz="2000" dirty="0"/>
          </a:p>
        </p:txBody>
      </p:sp>
    </p:spTree>
    <p:extLst>
      <p:ext uri="{BB962C8B-B14F-4D97-AF65-F5344CB8AC3E}">
        <p14:creationId xmlns:p14="http://schemas.microsoft.com/office/powerpoint/2010/main" val="2379551660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5C1FD7D-9875-36F6-E678-73B90CE878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altLang="zh-CN" dirty="0"/>
              <a:t>KI#5 AN PSDB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1BCADD17-4BB0-180F-023E-AF998A6A00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6442" y="1191683"/>
            <a:ext cx="8388350" cy="4830763"/>
          </a:xfrm>
        </p:spPr>
        <p:txBody>
          <a:bodyPr/>
          <a:lstStyle/>
          <a:p>
            <a:r>
              <a:rPr lang="en-US" altLang="de-DE" sz="1800" dirty="0">
                <a:solidFill>
                  <a:srgbClr val="FF0000"/>
                </a:solidFill>
              </a:rPr>
              <a:t>Editor's note:	The need for AN PSDB and definition of AN PSDB is FFS.</a:t>
            </a:r>
            <a:endParaRPr lang="en-US" sz="1600" dirty="0">
              <a:solidFill>
                <a:srgbClr val="FF0000"/>
              </a:solidFill>
            </a:endParaRPr>
          </a:p>
          <a:p>
            <a:pPr marL="457200" lvl="1" indent="-457200">
              <a:buClrTx/>
              <a:buBlip>
                <a:blip r:embed="rId2"/>
              </a:buBlip>
            </a:pPr>
            <a:r>
              <a:rPr lang="en-US" altLang="zh-CN" sz="2000" dirty="0"/>
              <a:t>Papers on this topic:</a:t>
            </a:r>
          </a:p>
          <a:p>
            <a:pPr marL="457200" lvl="1" indent="-457200">
              <a:buClrTx/>
              <a:buBlip>
                <a:blip r:embed="rId2"/>
              </a:buBlip>
            </a:pPr>
            <a:r>
              <a:rPr lang="en-GB" sz="1800" u="sng" dirty="0">
                <a:hlinkClick r:id="rId3"/>
              </a:rPr>
              <a:t>S2-2307014</a:t>
            </a:r>
            <a:r>
              <a:rPr lang="en-GB" sz="1800" dirty="0"/>
              <a:t> propose: </a:t>
            </a:r>
            <a:r>
              <a:rPr lang="en-US" altLang="zh-CN" sz="1800" dirty="0"/>
              <a:t>NG-RAN shall subtract the applicable CN PDB (described in clause 5.7.4.3) from the PSDB</a:t>
            </a:r>
          </a:p>
          <a:p>
            <a:pPr marL="457200" lvl="1" indent="-457200">
              <a:buClrTx/>
              <a:buBlip>
                <a:blip r:embed="rId2"/>
              </a:buBlip>
            </a:pPr>
            <a:r>
              <a:rPr lang="en-US" altLang="zh-CN" sz="1800" dirty="0"/>
              <a:t>S2-2306526 propose the definition of AN PSDB.</a:t>
            </a:r>
          </a:p>
          <a:p>
            <a:pPr marL="457200" lvl="1" indent="-457200">
              <a:buClrTx/>
              <a:buBlip>
                <a:blip r:embed="rId2"/>
              </a:buBlip>
            </a:pPr>
            <a:r>
              <a:rPr lang="en-US" altLang="zh-CN" sz="1800" dirty="0"/>
              <a:t>There are also some other papers.</a:t>
            </a:r>
          </a:p>
          <a:p>
            <a:pPr marL="457200" lvl="1" indent="-457200">
              <a:buClrTx/>
              <a:buBlip>
                <a:blip r:embed="rId2"/>
              </a:buBlip>
            </a:pPr>
            <a:r>
              <a:rPr lang="en-US" altLang="zh-CN" sz="2000" dirty="0"/>
              <a:t>Questions: </a:t>
            </a:r>
          </a:p>
          <a:p>
            <a:pPr marL="857250" lvl="2" indent="-457200">
              <a:buBlip>
                <a:blip r:embed="rId2"/>
              </a:buBlip>
            </a:pPr>
            <a:r>
              <a:rPr lang="en-US" altLang="zh-CN" sz="1600" b="1" dirty="0"/>
              <a:t>RAN should subtracts the RAN-PSA UPF delay once from the PSDB? </a:t>
            </a:r>
          </a:p>
          <a:p>
            <a:pPr marL="1314450" lvl="3" indent="-457200">
              <a:buBlip>
                <a:blip r:embed="rId2"/>
              </a:buBlip>
            </a:pPr>
            <a:r>
              <a:rPr lang="en-US" altLang="zh-CN" sz="1600" dirty="0"/>
              <a:t>Yes: 16 </a:t>
            </a:r>
            <a:r>
              <a:rPr lang="en-US" altLang="zh-CN" sz="1600" b="1" dirty="0">
                <a:solidFill>
                  <a:srgbClr val="FF0000"/>
                </a:solidFill>
              </a:rPr>
              <a:t>(Way Forward) 7960 to contain the definition of AN PSDB</a:t>
            </a:r>
          </a:p>
          <a:p>
            <a:pPr marL="1314450" lvl="3" indent="-457200">
              <a:buBlip>
                <a:blip r:embed="rId2"/>
              </a:buBlip>
            </a:pPr>
            <a:r>
              <a:rPr lang="en-US" altLang="zh-CN" sz="1600" dirty="0"/>
              <a:t>No</a:t>
            </a:r>
          </a:p>
          <a:p>
            <a:pPr marL="857250" lvl="2" indent="-457200">
              <a:buBlip>
                <a:blip r:embed="rId2"/>
              </a:buBlip>
            </a:pPr>
            <a:r>
              <a:rPr lang="en-US" altLang="zh-CN" sz="1600" b="1" dirty="0"/>
              <a:t>Shall AN PSDB be defined as PSDB minus CN PDB?</a:t>
            </a:r>
          </a:p>
          <a:p>
            <a:pPr marL="1314450" lvl="3" indent="-457200">
              <a:buBlip>
                <a:blip r:embed="rId2"/>
              </a:buBlip>
            </a:pPr>
            <a:r>
              <a:rPr lang="en-US" altLang="zh-CN" sz="1600" dirty="0"/>
              <a:t>Yes: 12 </a:t>
            </a:r>
            <a:r>
              <a:rPr lang="en-US" altLang="zh-CN" sz="1600" b="1" dirty="0">
                <a:solidFill>
                  <a:srgbClr val="FF0000"/>
                </a:solidFill>
              </a:rPr>
              <a:t>(Way Forward)</a:t>
            </a:r>
          </a:p>
          <a:p>
            <a:pPr marL="1314450" lvl="3" indent="-457200">
              <a:buBlip>
                <a:blip r:embed="rId2"/>
              </a:buBlip>
            </a:pPr>
            <a:r>
              <a:rPr lang="en-US" altLang="zh-CN" sz="1600" dirty="0"/>
              <a:t>No:</a:t>
            </a:r>
          </a:p>
          <a:p>
            <a:pPr marL="457200" lvl="1" indent="-457200">
              <a:buClrTx/>
              <a:buBlip>
                <a:blip r:embed="rId2"/>
              </a:buBlip>
            </a:pPr>
            <a:endParaRPr lang="en-US" altLang="zh-CN" dirty="0"/>
          </a:p>
          <a:p>
            <a:pPr marL="457200" lvl="1" indent="-457200">
              <a:buClrTx/>
              <a:buBlip>
                <a:blip r:embed="rId2"/>
              </a:buBlip>
            </a:pPr>
            <a:endParaRPr lang="en-US" altLang="zh-CN" sz="2400" dirty="0"/>
          </a:p>
          <a:p>
            <a:pPr lvl="1"/>
            <a:endParaRPr lang="zh-CN" altLang="en-US" sz="2000" dirty="0"/>
          </a:p>
        </p:txBody>
      </p:sp>
    </p:spTree>
    <p:extLst>
      <p:ext uri="{BB962C8B-B14F-4D97-AF65-F5344CB8AC3E}">
        <p14:creationId xmlns:p14="http://schemas.microsoft.com/office/powerpoint/2010/main" val="2379551660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5C1FD7D-9875-36F6-E678-73B90CE878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altLang="zh-CN" dirty="0"/>
              <a:t>KI#5 LS from SA4 of RTP extension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1BCADD17-4BB0-180F-023E-AF998A6A00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6442" y="1191683"/>
            <a:ext cx="8388350" cy="5264776"/>
          </a:xfrm>
        </p:spPr>
        <p:txBody>
          <a:bodyPr/>
          <a:lstStyle/>
          <a:p>
            <a:pPr marL="457200" lvl="1" indent="-457200">
              <a:buClrTx/>
              <a:buBlip>
                <a:blip r:embed="rId2"/>
              </a:buBlip>
            </a:pPr>
            <a:r>
              <a:rPr lang="en-US" altLang="zh-CN" sz="1400" dirty="0"/>
              <a:t>LS from SA4 in </a:t>
            </a:r>
            <a:r>
              <a:rPr lang="en-GB" sz="1400" b="1" u="sng" dirty="0">
                <a:hlinkClick r:id="rId3"/>
              </a:rPr>
              <a:t>S2-2306280</a:t>
            </a:r>
            <a:r>
              <a:rPr lang="en-GB" sz="1400" b="1" u="sng" dirty="0"/>
              <a:t> </a:t>
            </a:r>
            <a:r>
              <a:rPr lang="en-GB" sz="1400" dirty="0"/>
              <a:t>asked about </a:t>
            </a:r>
            <a:r>
              <a:rPr lang="en-GB" altLang="zh-CN" sz="1400" dirty="0"/>
              <a:t>a scenario of </a:t>
            </a:r>
            <a:r>
              <a:rPr lang="en-US" sz="1400" dirty="0"/>
              <a:t>PDUs marked with PDU set header extension and unmarked PDUs. SA2 have discussed and there are two discussions related with this.</a:t>
            </a:r>
          </a:p>
          <a:p>
            <a:pPr marL="457200" lvl="1" indent="-457200">
              <a:buClrTx/>
              <a:buBlip>
                <a:blip r:embed="rId2"/>
              </a:buBlip>
            </a:pPr>
            <a:r>
              <a:rPr lang="en-US" altLang="zh-CN" sz="1400" b="1" strike="sngStrike" dirty="0"/>
              <a:t>Q1: how to reply to SA4. Do we want to ask them to clarify the scenario?</a:t>
            </a:r>
          </a:p>
          <a:p>
            <a:pPr marL="857250" lvl="2" indent="-457200">
              <a:buBlip>
                <a:blip r:embed="rId2"/>
              </a:buBlip>
            </a:pPr>
            <a:r>
              <a:rPr lang="en-US" altLang="zh-CN" sz="1400" strike="sngStrike" dirty="0"/>
              <a:t>Yes:</a:t>
            </a:r>
          </a:p>
          <a:p>
            <a:pPr marL="857250" lvl="2" indent="-457200">
              <a:buBlip>
                <a:blip r:embed="rId2"/>
              </a:buBlip>
            </a:pPr>
            <a:r>
              <a:rPr lang="en-US" altLang="zh-CN" sz="1400" strike="sngStrike" dirty="0"/>
              <a:t>No:</a:t>
            </a:r>
          </a:p>
          <a:p>
            <a:pPr marL="857250" lvl="2" indent="-457200">
              <a:buBlip>
                <a:blip r:embed="rId2"/>
              </a:buBlip>
            </a:pPr>
            <a:r>
              <a:rPr lang="en-US" altLang="zh-CN" sz="1100" dirty="0"/>
              <a:t>Outcome of discussion: no consensus to ask question in LS to SA4.</a:t>
            </a:r>
          </a:p>
          <a:p>
            <a:pPr marL="457200" lvl="1" indent="-457200">
              <a:buClrTx/>
              <a:buBlip>
                <a:blip r:embed="rId2"/>
              </a:buBlip>
            </a:pPr>
            <a:r>
              <a:rPr lang="en-US" altLang="zh-CN" sz="1400" dirty="0"/>
              <a:t>Q2 Nokia CR</a:t>
            </a:r>
            <a:r>
              <a:rPr lang="en-GB" sz="1400" u="sng" dirty="0">
                <a:hlinkClick r:id="rId3"/>
              </a:rPr>
              <a:t> S2-2307399</a:t>
            </a:r>
            <a:r>
              <a:rPr lang="en-GB" sz="1400" u="sng" dirty="0"/>
              <a:t> </a:t>
            </a:r>
            <a:r>
              <a:rPr lang="en-GB" sz="1400" dirty="0"/>
              <a:t>has been endorsed in last meeting, treated as the baseline paper. </a:t>
            </a:r>
            <a:r>
              <a:rPr lang="en-US" altLang="zh-CN" sz="1400" dirty="0"/>
              <a:t>Do we want to expand the scope of Nokia CR? i.e.</a:t>
            </a:r>
          </a:p>
          <a:p>
            <a:pPr marL="857250" lvl="2" indent="-457200">
              <a:buBlip>
                <a:blip r:embed="rId2"/>
              </a:buBlip>
            </a:pPr>
            <a:r>
              <a:rPr lang="en-US" altLang="zh-CN" sz="1400" b="1" dirty="0"/>
              <a:t>Q2.1) Do we want to standardize the support for a single PDU set generated from multiple PDUs for which the UPF cannot determine the PDU set information from the protocol description?</a:t>
            </a:r>
            <a:r>
              <a:rPr lang="en-US" altLang="zh-CN" sz="1400" dirty="0"/>
              <a:t> </a:t>
            </a:r>
          </a:p>
          <a:p>
            <a:pPr marL="1314450" lvl="3" indent="-457200">
              <a:buBlip>
                <a:blip r:embed="rId2"/>
              </a:buBlip>
            </a:pPr>
            <a:r>
              <a:rPr lang="en-US" altLang="zh-CN" sz="1400" dirty="0"/>
              <a:t>Yes: 2</a:t>
            </a:r>
          </a:p>
          <a:p>
            <a:pPr marL="1314450" lvl="3" indent="-457200">
              <a:buBlip>
                <a:blip r:embed="rId2"/>
              </a:buBlip>
            </a:pPr>
            <a:r>
              <a:rPr lang="en-US" altLang="zh-CN" sz="1400" dirty="0"/>
              <a:t>No: 18 (</a:t>
            </a:r>
            <a:r>
              <a:rPr lang="en-US" altLang="zh-CN" sz="1400" dirty="0">
                <a:solidFill>
                  <a:srgbClr val="FF0000"/>
                </a:solidFill>
              </a:rPr>
              <a:t>Working Assumption</a:t>
            </a:r>
            <a:r>
              <a:rPr lang="en-US" altLang="zh-CN" sz="1400" dirty="0"/>
              <a:t>) - </a:t>
            </a:r>
            <a:r>
              <a:rPr lang="en-US" altLang="zh-CN" sz="1400" dirty="0">
                <a:solidFill>
                  <a:srgbClr val="FF0000"/>
                </a:solidFill>
              </a:rPr>
              <a:t>7961</a:t>
            </a:r>
          </a:p>
          <a:p>
            <a:pPr marL="857250" lvl="2" indent="-457200">
              <a:buBlip>
                <a:blip r:embed="rId2"/>
              </a:buBlip>
            </a:pPr>
            <a:r>
              <a:rPr lang="en-US" altLang="zh-CN" sz="1400" b="1" dirty="0"/>
              <a:t>Q2.2) Do we need to assign any PDU Set importance to PDU Sets generated from lone PDUs without information to determine PDU Set importance provided over N6?</a:t>
            </a:r>
          </a:p>
          <a:p>
            <a:pPr marL="1314450" lvl="3" indent="-457200">
              <a:buBlip>
                <a:blip r:embed="rId2"/>
              </a:buBlip>
            </a:pPr>
            <a:r>
              <a:rPr lang="en-US" altLang="zh-CN" sz="1400" dirty="0"/>
              <a:t>Yes: 12 </a:t>
            </a:r>
            <a:r>
              <a:rPr lang="en-US" altLang="zh-CN" sz="1400" dirty="0">
                <a:solidFill>
                  <a:srgbClr val="FF0000"/>
                </a:solidFill>
              </a:rPr>
              <a:t>(Working Assumption) - 7961</a:t>
            </a:r>
          </a:p>
          <a:p>
            <a:pPr marL="1314450" lvl="3" indent="-457200">
              <a:buBlip>
                <a:blip r:embed="rId2"/>
              </a:buBlip>
            </a:pPr>
            <a:r>
              <a:rPr lang="en-US" altLang="zh-CN" sz="1400" dirty="0"/>
              <a:t>No: 5</a:t>
            </a:r>
          </a:p>
          <a:p>
            <a:pPr marL="857250" lvl="2" indent="-457200">
              <a:buBlip>
                <a:blip r:embed="rId2"/>
              </a:buBlip>
            </a:pPr>
            <a:r>
              <a:rPr lang="en-US" altLang="zh-CN" sz="1400" b="1" dirty="0"/>
              <a:t>Q 2.3) How do we support PDU Set importance of Q 2.2)?</a:t>
            </a:r>
          </a:p>
          <a:p>
            <a:pPr marL="1314450" lvl="3" indent="-457200">
              <a:buBlip>
                <a:blip r:embed="rId2"/>
              </a:buBlip>
            </a:pPr>
            <a:r>
              <a:rPr lang="en-US" altLang="zh-CN" sz="1400" dirty="0"/>
              <a:t>Option 1: AF provides this information : 10</a:t>
            </a:r>
          </a:p>
          <a:p>
            <a:pPr marL="1314450" lvl="3" indent="-457200">
              <a:buBlip>
                <a:blip r:embed="rId2"/>
              </a:buBlip>
            </a:pPr>
            <a:r>
              <a:rPr lang="en-US" altLang="zh-CN" sz="1400" dirty="0"/>
              <a:t>Option 2: preconfigured in SMF: 4</a:t>
            </a:r>
          </a:p>
          <a:p>
            <a:pPr marL="1314450" lvl="3" indent="-457200">
              <a:buBlip>
                <a:blip r:embed="rId2"/>
              </a:buBlip>
            </a:pPr>
            <a:r>
              <a:rPr lang="en-US" altLang="zh-CN" sz="1400" dirty="0"/>
              <a:t>Option 3: preconfigured in UPF: 12 (</a:t>
            </a:r>
            <a:r>
              <a:rPr lang="en-US" altLang="zh-CN" sz="1400" dirty="0">
                <a:solidFill>
                  <a:srgbClr val="FF0000"/>
                </a:solidFill>
              </a:rPr>
              <a:t>Working Assumption</a:t>
            </a:r>
            <a:r>
              <a:rPr lang="en-US" altLang="zh-CN" sz="1400" dirty="0"/>
              <a:t>) - </a:t>
            </a:r>
            <a:r>
              <a:rPr lang="en-US" altLang="zh-CN" sz="1400" dirty="0">
                <a:solidFill>
                  <a:srgbClr val="FF0000"/>
                </a:solidFill>
              </a:rPr>
              <a:t>7961</a:t>
            </a:r>
            <a:endParaRPr lang="en-US" altLang="zh-CN" sz="1400" dirty="0"/>
          </a:p>
          <a:p>
            <a:pPr marL="1314450" lvl="3" indent="-457200">
              <a:buBlip>
                <a:blip r:embed="rId2"/>
              </a:buBlip>
            </a:pPr>
            <a:r>
              <a:rPr lang="en-US" altLang="zh-CN" sz="1400" dirty="0"/>
              <a:t>Option 4: preconfigured in PCF: 8</a:t>
            </a:r>
          </a:p>
          <a:p>
            <a:pPr marL="1314450" lvl="3" indent="-457200">
              <a:buBlip>
                <a:blip r:embed="rId2"/>
              </a:buBlip>
            </a:pPr>
            <a:endParaRPr lang="en-US" altLang="zh-CN" sz="1400" dirty="0"/>
          </a:p>
          <a:p>
            <a:pPr marL="857250" lvl="3" indent="0">
              <a:buNone/>
            </a:pPr>
            <a:endParaRPr lang="en-US" altLang="zh-CN" sz="1400" dirty="0"/>
          </a:p>
          <a:p>
            <a:pPr marL="457200" lvl="1" indent="-457200">
              <a:buClrTx/>
              <a:buBlip>
                <a:blip r:embed="rId2"/>
              </a:buBlip>
            </a:pPr>
            <a:endParaRPr lang="en-US" altLang="zh-CN" sz="1600" dirty="0"/>
          </a:p>
          <a:p>
            <a:pPr marL="457200" lvl="1" indent="-457200">
              <a:buClrTx/>
              <a:buBlip>
                <a:blip r:embed="rId2"/>
              </a:buBlip>
            </a:pPr>
            <a:endParaRPr lang="en-US" altLang="zh-CN" sz="1600" dirty="0"/>
          </a:p>
          <a:p>
            <a:pPr lvl="1"/>
            <a:endParaRPr lang="zh-CN" altLang="en-US" sz="1400" dirty="0"/>
          </a:p>
        </p:txBody>
      </p:sp>
    </p:spTree>
    <p:extLst>
      <p:ext uri="{BB962C8B-B14F-4D97-AF65-F5344CB8AC3E}">
        <p14:creationId xmlns:p14="http://schemas.microsoft.com/office/powerpoint/2010/main" val="2379551660"/>
      </p:ext>
    </p:extLst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5C1FD7D-9875-36F6-E678-73B90CE878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8950" y="228600"/>
            <a:ext cx="8121650" cy="1143000"/>
          </a:xfrm>
          <a:solidFill>
            <a:schemeClr val="bg1"/>
          </a:solidFill>
        </p:spPr>
        <p:txBody>
          <a:bodyPr/>
          <a:lstStyle/>
          <a:p>
            <a:pPr lvl="1"/>
            <a:r>
              <a:rPr lang="en-US" altLang="zh-CN"/>
              <a:t>LS from SA4 of N6 </a:t>
            </a:r>
            <a:r>
              <a:rPr lang="en-GB"/>
              <a:t>PDU Set Identification</a:t>
            </a:r>
            <a:endParaRPr lang="en-US" altLang="zh-CN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1BCADD17-4BB0-180F-023E-AF998A6A00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6442" y="1191683"/>
            <a:ext cx="8388350" cy="4830763"/>
          </a:xfrm>
        </p:spPr>
        <p:txBody>
          <a:bodyPr/>
          <a:lstStyle/>
          <a:p>
            <a:pPr marL="457200" lvl="1" indent="-457200">
              <a:buClrTx/>
              <a:buBlip>
                <a:blip r:embed="rId2"/>
              </a:buBlip>
            </a:pPr>
            <a:r>
              <a:rPr lang="en-US" altLang="zh-CN" sz="1800" dirty="0"/>
              <a:t>LS from SA4 in </a:t>
            </a:r>
            <a:r>
              <a:rPr lang="en-GB" sz="1800" b="1" u="sng" dirty="0">
                <a:hlinkClick r:id="rId3"/>
              </a:rPr>
              <a:t>S2-2306309</a:t>
            </a:r>
            <a:r>
              <a:rPr lang="en-GB" sz="1800" b="1" u="sng" dirty="0"/>
              <a:t> </a:t>
            </a:r>
            <a:r>
              <a:rPr lang="en-GB" sz="1800" dirty="0"/>
              <a:t>shows the 3 bit </a:t>
            </a:r>
            <a:r>
              <a:rPr lang="en-GB" sz="1800" dirty="0" err="1"/>
              <a:t>EoDB</a:t>
            </a:r>
            <a:r>
              <a:rPr lang="en-GB" sz="1800" dirty="0"/>
              <a:t> definition, as well as </a:t>
            </a:r>
            <a:r>
              <a:rPr lang="en-US" altLang="zh-CN" sz="1800" dirty="0"/>
              <a:t>checking</a:t>
            </a:r>
            <a:r>
              <a:rPr lang="en-GB" sz="1800" dirty="0"/>
              <a:t> the </a:t>
            </a:r>
            <a:r>
              <a:rPr lang="en-US" altLang="zh-CN" sz="1800" dirty="0"/>
              <a:t>support of</a:t>
            </a:r>
            <a:r>
              <a:rPr lang="en-GB" sz="1800" dirty="0"/>
              <a:t> inter-burst time </a:t>
            </a:r>
            <a:r>
              <a:rPr lang="en-US" altLang="zh-CN" sz="1800" dirty="0"/>
              <a:t>in SA2</a:t>
            </a:r>
            <a:r>
              <a:rPr lang="en-GB" sz="1800" dirty="0"/>
              <a:t>.</a:t>
            </a:r>
            <a:endParaRPr lang="en-US" sz="1800" dirty="0"/>
          </a:p>
          <a:p>
            <a:pPr marL="457200" lvl="1" indent="-457200">
              <a:buClrTx/>
              <a:buBlip>
                <a:blip r:embed="rId2"/>
              </a:buBlip>
            </a:pPr>
            <a:r>
              <a:rPr lang="en-US" altLang="zh-CN" sz="1800" dirty="0"/>
              <a:t>Q1: Ask SA4 why a 3 bit </a:t>
            </a:r>
            <a:r>
              <a:rPr lang="en-US" altLang="zh-CN" sz="1800" dirty="0" err="1"/>
              <a:t>EoDB</a:t>
            </a:r>
            <a:r>
              <a:rPr lang="en-US" altLang="zh-CN" sz="1800" dirty="0"/>
              <a:t> is needed?</a:t>
            </a:r>
          </a:p>
          <a:p>
            <a:pPr marL="857250" lvl="2" indent="-457200">
              <a:buBlip>
                <a:blip r:embed="rId2"/>
              </a:buBlip>
            </a:pPr>
            <a:r>
              <a:rPr lang="en-US" altLang="zh-CN" sz="1400" dirty="0"/>
              <a:t>Yes: 4</a:t>
            </a:r>
          </a:p>
          <a:p>
            <a:pPr marL="857250" lvl="2" indent="-457200">
              <a:buBlip>
                <a:blip r:embed="rId2"/>
              </a:buBlip>
            </a:pPr>
            <a:r>
              <a:rPr lang="en-US" altLang="zh-CN" sz="1400" dirty="0"/>
              <a:t>No: 10 </a:t>
            </a:r>
            <a:r>
              <a:rPr lang="en-US" altLang="zh-CN" sz="1400" dirty="0">
                <a:solidFill>
                  <a:srgbClr val="FF0000"/>
                </a:solidFill>
              </a:rPr>
              <a:t>(Working Assumption)</a:t>
            </a:r>
          </a:p>
          <a:p>
            <a:pPr marL="457200" lvl="1" indent="-457200">
              <a:buClrTx/>
              <a:buBlip>
                <a:blip r:embed="rId2"/>
              </a:buBlip>
            </a:pPr>
            <a:r>
              <a:rPr lang="en-US" altLang="zh-CN" sz="1800" dirty="0"/>
              <a:t>Q2: Support a 3 bit </a:t>
            </a:r>
            <a:r>
              <a:rPr lang="en-US" altLang="zh-CN" sz="1800" dirty="0" err="1"/>
              <a:t>EoDB</a:t>
            </a:r>
            <a:r>
              <a:rPr lang="en-US" altLang="zh-CN" sz="1800" dirty="0"/>
              <a:t> in this release of the specification?</a:t>
            </a:r>
          </a:p>
          <a:p>
            <a:pPr marL="857250" lvl="2" indent="-457200">
              <a:buBlip>
                <a:blip r:embed="rId2"/>
              </a:buBlip>
            </a:pPr>
            <a:r>
              <a:rPr lang="en-US" altLang="zh-CN" sz="1400" dirty="0"/>
              <a:t>Yes: 8 </a:t>
            </a:r>
          </a:p>
          <a:p>
            <a:pPr marL="857250" lvl="2" indent="-457200">
              <a:buBlip>
                <a:blip r:embed="rId2"/>
              </a:buBlip>
            </a:pPr>
            <a:r>
              <a:rPr lang="en-US" altLang="zh-CN" sz="1400" dirty="0"/>
              <a:t>No: 8</a:t>
            </a:r>
          </a:p>
          <a:p>
            <a:pPr marL="457200" lvl="1" indent="-457200">
              <a:buClrTx/>
              <a:buBlip>
                <a:blip r:embed="rId2"/>
              </a:buBlip>
            </a:pPr>
            <a:r>
              <a:rPr lang="en-US" altLang="zh-CN" sz="1800" dirty="0"/>
              <a:t>Q3: Support inter-burst time?</a:t>
            </a:r>
          </a:p>
          <a:p>
            <a:pPr marL="857250" lvl="2" indent="-457200">
              <a:buBlip>
                <a:blip r:embed="rId2"/>
              </a:buBlip>
            </a:pPr>
            <a:r>
              <a:rPr lang="en-US" altLang="zh-CN" sz="1600" dirty="0"/>
              <a:t>Yes</a:t>
            </a:r>
            <a:r>
              <a:rPr lang="zh-CN" altLang="en-US" sz="1600" dirty="0"/>
              <a:t>：</a:t>
            </a:r>
            <a:r>
              <a:rPr lang="en-US" altLang="zh-CN" sz="1600" dirty="0"/>
              <a:t>6</a:t>
            </a:r>
          </a:p>
          <a:p>
            <a:pPr marL="857250" lvl="2" indent="-457200">
              <a:buBlip>
                <a:blip r:embed="rId2"/>
              </a:buBlip>
            </a:pPr>
            <a:r>
              <a:rPr lang="en-US" altLang="zh-CN" sz="1600" dirty="0"/>
              <a:t>No</a:t>
            </a:r>
            <a:r>
              <a:rPr lang="zh-CN" altLang="en-US" sz="1600" dirty="0"/>
              <a:t>：</a:t>
            </a:r>
            <a:r>
              <a:rPr lang="en-US" altLang="zh-CN" sz="1600" dirty="0"/>
              <a:t>14 </a:t>
            </a:r>
            <a:r>
              <a:rPr lang="en-US" altLang="zh-CN" sz="1600" dirty="0">
                <a:solidFill>
                  <a:srgbClr val="FF0000"/>
                </a:solidFill>
              </a:rPr>
              <a:t>(Working Assumption)</a:t>
            </a:r>
          </a:p>
          <a:p>
            <a:pPr marL="400050" lvl="2" indent="0">
              <a:buNone/>
            </a:pPr>
            <a:endParaRPr lang="en-US" altLang="zh-CN" sz="1600" dirty="0"/>
          </a:p>
          <a:p>
            <a:pPr marL="457200" lvl="1" indent="-457200">
              <a:buClrTx/>
              <a:buBlip>
                <a:blip r:embed="rId2"/>
              </a:buBlip>
            </a:pPr>
            <a:endParaRPr lang="en-US" altLang="zh-CN" sz="2000" dirty="0"/>
          </a:p>
          <a:p>
            <a:pPr lvl="1"/>
            <a:r>
              <a:rPr lang="en-US" altLang="zh-CN" sz="1800" dirty="0"/>
              <a:t>LS Out 7904 to reflect this </a:t>
            </a:r>
            <a:r>
              <a:rPr lang="en-US" altLang="zh-CN" sz="1800"/>
              <a:t>working assumptions. </a:t>
            </a:r>
            <a:endParaRPr lang="zh-CN" altLang="en-US" sz="1800" dirty="0"/>
          </a:p>
        </p:txBody>
      </p:sp>
    </p:spTree>
    <p:extLst>
      <p:ext uri="{BB962C8B-B14F-4D97-AF65-F5344CB8AC3E}">
        <p14:creationId xmlns:p14="http://schemas.microsoft.com/office/powerpoint/2010/main" val="2379551660"/>
      </p:ext>
    </p:extLst>
  </p:cSld>
  <p:clrMapOvr>
    <a:masterClrMapping/>
  </p:clrMapOvr>
  <p:transition spd="slow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5C1FD7D-9875-36F6-E678-73B90CE878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altLang="zh-CN"/>
              <a:t>Introduction of a new standardized SST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1BCADD17-4BB0-180F-023E-AF998A6A00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6442" y="1191683"/>
            <a:ext cx="8388350" cy="4830763"/>
          </a:xfrm>
        </p:spPr>
        <p:txBody>
          <a:bodyPr/>
          <a:lstStyle/>
          <a:p>
            <a:r>
              <a:rPr lang="en-US" altLang="de-DE" sz="1800" dirty="0">
                <a:solidFill>
                  <a:srgbClr val="FF0000"/>
                </a:solidFill>
              </a:rPr>
              <a:t>Editor's note:	Whether a standardized S-NSSAI (SST) is defined for XRM or whether non-standardized S-NSSAI is used is FFS</a:t>
            </a:r>
            <a:endParaRPr lang="en-US" sz="1600" dirty="0">
              <a:solidFill>
                <a:srgbClr val="FF0000"/>
              </a:solidFill>
            </a:endParaRPr>
          </a:p>
          <a:p>
            <a:pPr marL="457200" lvl="1" indent="-457200">
              <a:buClrTx/>
              <a:buBlip>
                <a:blip r:embed="rId2"/>
              </a:buBlip>
            </a:pPr>
            <a:r>
              <a:rPr lang="en-US" altLang="zh-CN" sz="2000" dirty="0"/>
              <a:t>Two input papers on this topic:</a:t>
            </a:r>
          </a:p>
          <a:p>
            <a:pPr marL="457200" lvl="1" indent="-457200">
              <a:buClrTx/>
              <a:buBlip>
                <a:blip r:embed="rId2"/>
              </a:buBlip>
            </a:pPr>
            <a:r>
              <a:rPr lang="en-GB" sz="1800" u="sng" dirty="0">
                <a:hlinkClick r:id="rId3"/>
              </a:rPr>
              <a:t>S2-2306463</a:t>
            </a:r>
            <a:r>
              <a:rPr lang="en-GB" sz="1800" dirty="0"/>
              <a:t> propose to introduce a standardized  SST of HDLL to support high data rate and low latency communications, as well as remove the EN.</a:t>
            </a:r>
          </a:p>
          <a:p>
            <a:pPr marL="457200" lvl="1" indent="-457200">
              <a:buClrTx/>
              <a:buBlip>
                <a:blip r:embed="rId2"/>
              </a:buBlip>
            </a:pPr>
            <a:r>
              <a:rPr lang="en-GB" sz="1800" dirty="0">
                <a:hlinkClick r:id="rId3"/>
              </a:rPr>
              <a:t>S2-2307315</a:t>
            </a:r>
            <a:r>
              <a:rPr lang="en-GB" sz="1800" dirty="0"/>
              <a:t> propose to only remove the EN.</a:t>
            </a:r>
          </a:p>
          <a:p>
            <a:pPr marL="457200" lvl="1" indent="-457200">
              <a:buClrTx/>
              <a:buBlip>
                <a:blip r:embed="rId2"/>
              </a:buBlip>
            </a:pPr>
            <a:endParaRPr lang="en-US" altLang="zh-CN" sz="2400" dirty="0"/>
          </a:p>
          <a:p>
            <a:pPr marL="457200" lvl="1" indent="-457200">
              <a:buClrTx/>
              <a:buBlip>
                <a:blip r:embed="rId2"/>
              </a:buBlip>
            </a:pPr>
            <a:r>
              <a:rPr lang="en-US" altLang="zh-CN" sz="2000" dirty="0">
                <a:highlight>
                  <a:srgbClr val="FFFF00"/>
                </a:highlight>
              </a:rPr>
              <a:t>Questions: Whether the new standardized SST for HDLL should be supported or not.</a:t>
            </a:r>
          </a:p>
          <a:p>
            <a:pPr marL="857250" lvl="2" indent="-457200">
              <a:buBlip>
                <a:blip r:embed="rId2"/>
              </a:buBlip>
            </a:pPr>
            <a:r>
              <a:rPr lang="en-US" altLang="zh-CN" sz="1600" dirty="0"/>
              <a:t>Yes: 16 </a:t>
            </a:r>
            <a:r>
              <a:rPr lang="en-US" altLang="zh-CN" sz="1600" dirty="0">
                <a:solidFill>
                  <a:srgbClr val="FF0000"/>
                </a:solidFill>
              </a:rPr>
              <a:t>(Working Assumption) – 7909 will add new SST and remove editor’s Note with clarifying the reason of changes appropriately. </a:t>
            </a:r>
          </a:p>
          <a:p>
            <a:pPr marL="857250" lvl="2" indent="-457200">
              <a:buBlip>
                <a:blip r:embed="rId2"/>
              </a:buBlip>
            </a:pPr>
            <a:r>
              <a:rPr lang="en-US" altLang="zh-CN" sz="1600" dirty="0"/>
              <a:t>No: 3</a:t>
            </a:r>
          </a:p>
          <a:p>
            <a:pPr marL="457200" lvl="1" indent="-457200">
              <a:buClrTx/>
              <a:buBlip>
                <a:blip r:embed="rId2"/>
              </a:buBlip>
            </a:pPr>
            <a:endParaRPr lang="en-US" altLang="zh-CN" dirty="0"/>
          </a:p>
          <a:p>
            <a:pPr marL="457200" lvl="1" indent="-457200">
              <a:buClrTx/>
              <a:buBlip>
                <a:blip r:embed="rId2"/>
              </a:buBlip>
            </a:pPr>
            <a:endParaRPr lang="en-US" altLang="zh-CN" sz="2400" dirty="0"/>
          </a:p>
          <a:p>
            <a:pPr lvl="1"/>
            <a:endParaRPr lang="zh-CN" altLang="en-US" sz="2000" dirty="0"/>
          </a:p>
        </p:txBody>
      </p:sp>
    </p:spTree>
    <p:extLst>
      <p:ext uri="{BB962C8B-B14F-4D97-AF65-F5344CB8AC3E}">
        <p14:creationId xmlns:p14="http://schemas.microsoft.com/office/powerpoint/2010/main" val="2379551660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98e9ba89-e1a1-4e38-9007-8bdabc25de1d}" enabled="0" method="" siteId="{98e9ba89-e1a1-4e38-9007-8bdabc25de1d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802</TotalTime>
  <Words>720</Words>
  <Application>Microsoft Office PowerPoint</Application>
  <PresentationFormat>On-screen Show (4:3)</PresentationFormat>
  <Paragraphs>73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Times New Roman</vt:lpstr>
      <vt:lpstr>Office Theme</vt:lpstr>
      <vt:lpstr>Drafting session of XRM</vt:lpstr>
      <vt:lpstr>KI#3 UP based QNC</vt:lpstr>
      <vt:lpstr>KI#5 AN PSDB</vt:lpstr>
      <vt:lpstr>KI#5 LS from SA4 of RTP extension</vt:lpstr>
      <vt:lpstr>LS from SA4 of N6 PDU Set Identification</vt:lpstr>
      <vt:lpstr>Introduction of a new standardized SST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Jain, Puneet</cp:lastModifiedBy>
  <cp:revision>2263</cp:revision>
  <dcterms:created xsi:type="dcterms:W3CDTF">2008-08-30T09:32:00Z</dcterms:created>
  <dcterms:modified xsi:type="dcterms:W3CDTF">2023-05-24T08:14:59Z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d845be66-0dd2-42c8-8a85-27aea652d485</vt:lpwstr>
  </property>
  <property fmtid="{D5CDD505-2E9C-101B-9397-08002B2CF9AE}" pid="3" name="CTP_TimeStamp">
    <vt:lpwstr>2020-02-07 13:13:00Z</vt:lpwstr>
  </property>
  <property fmtid="{D5CDD505-2E9C-101B-9397-08002B2CF9AE}" pid="4" name="CTP_BU">
    <vt:lpwstr>NA</vt:lpwstr>
  </property>
  <property fmtid="{D5CDD505-2E9C-101B-9397-08002B2CF9AE}" pid="5" name="CTP_IDSID">
    <vt:lpwstr>NA</vt:lpwstr>
  </property>
  <property fmtid="{D5CDD505-2E9C-101B-9397-08002B2CF9AE}" pid="6" name="CTP_WWID">
    <vt:lpwstr>NA</vt:lpwstr>
  </property>
  <property fmtid="{D5CDD505-2E9C-101B-9397-08002B2CF9AE}" pid="7" name="CTPClassification">
    <vt:lpwstr>CTP_NT</vt:lpwstr>
  </property>
  <property fmtid="{D5CDD505-2E9C-101B-9397-08002B2CF9AE}" pid="8" name="_2015_ms_pID_725343">
    <vt:lpwstr>(3)ws57Bm1rCc6j05frPFZj2k+UdaJr/mLRGa91jUg95hCFC5MHZrTCbhpjh+7JOZV0AL4dCVSX
XNd+zi5TYToqrnxXShEScIm+xnRF4HAZvxzEuAz1IBv3eYDnkIB717QEn9vFzsJhScxDgnw3
2Vm85Xl1ImFdj1ZQiPIxIG6/J0zXR60j8K/QqeDe8XWld3CDMwo0rrshy/NFuTPcbtVkBYE1
KttJGUegjsPAunbSxi</vt:lpwstr>
  </property>
  <property fmtid="{D5CDD505-2E9C-101B-9397-08002B2CF9AE}" pid="9" name="_2015_ms_pID_7253431">
    <vt:lpwstr>/5X0K2KFmFypLdiH15dWQmToOmnM3hQ+TTnVYMHtefwUO3P6uxqNZ1
XkyH67lxn9wUjU+tED5wRE8nelMcduCnpV8YMrwxdt43xlje8ZgAerpfGGdSZnnR8aLkSy0d
2C3YIQh6vqUy46HHfSpmrBtWfvPAvKTsg56roiqsRLVsVVYiUKcb9kEOzGb76SmPmQa4bXMq
gzvfrAmevLteqIaJXZdiA2QxTcg45ANQtEY8</vt:lpwstr>
  </property>
  <property fmtid="{D5CDD505-2E9C-101B-9397-08002B2CF9AE}" pid="10" name="_2015_ms_pID_7253432">
    <vt:lpwstr>2Q==</vt:lpwstr>
  </property>
  <property fmtid="{D5CDD505-2E9C-101B-9397-08002B2CF9AE}" pid="11" name="ContentTypeId">
    <vt:lpwstr>0x01010000A41F864BF9E047AC9D98AA3A92DCA2</vt:lpwstr>
  </property>
  <property fmtid="{D5CDD505-2E9C-101B-9397-08002B2CF9AE}" pid="12" name="ICV">
    <vt:lpwstr>D8486A4AF49841AEB5A274A60C6C0F01</vt:lpwstr>
  </property>
  <property fmtid="{D5CDD505-2E9C-101B-9397-08002B2CF9AE}" pid="13" name="KSOProductBuildVer">
    <vt:lpwstr>2052-11.8.2.10912</vt:lpwstr>
  </property>
  <property fmtid="{D5CDD505-2E9C-101B-9397-08002B2CF9AE}" pid="14" name="_readonly">
    <vt:lpwstr/>
  </property>
  <property fmtid="{D5CDD505-2E9C-101B-9397-08002B2CF9AE}" pid="15" name="_change">
    <vt:lpwstr/>
  </property>
  <property fmtid="{D5CDD505-2E9C-101B-9397-08002B2CF9AE}" pid="16" name="_full-control">
    <vt:lpwstr/>
  </property>
  <property fmtid="{D5CDD505-2E9C-101B-9397-08002B2CF9AE}" pid="17" name="sflag">
    <vt:lpwstr>1645404766</vt:lpwstr>
  </property>
</Properties>
</file>