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2"/>
  </p:sldMasterIdLst>
  <p:notesMasterIdLst>
    <p:notesMasterId r:id="rId14"/>
  </p:notesMasterIdLst>
  <p:handoutMasterIdLst>
    <p:handoutMasterId r:id="rId15"/>
  </p:handoutMasterIdLst>
  <p:sldIdLst>
    <p:sldId id="303" r:id="rId3"/>
    <p:sldId id="830" r:id="rId4"/>
    <p:sldId id="823" r:id="rId5"/>
    <p:sldId id="827" r:id="rId6"/>
    <p:sldId id="828" r:id="rId7"/>
    <p:sldId id="833" r:id="rId8"/>
    <p:sldId id="834" r:id="rId9"/>
    <p:sldId id="832" r:id="rId10"/>
    <p:sldId id="831" r:id="rId11"/>
    <p:sldId id="829" r:id="rId12"/>
    <p:sldId id="835" r:id="rId1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xmlns="">
        <p14:section name="默认节" id="{00A2E23D-B4AD-4CE3-A23D-4DFA4C5AFD82}">
          <p14:sldIdLst>
            <p14:sldId id="303"/>
            <p14:sldId id="830"/>
            <p14:sldId id="823"/>
            <p14:sldId id="827"/>
            <p14:sldId id="828"/>
            <p14:sldId id="832"/>
            <p14:sldId id="831"/>
            <p14:sldId id="829"/>
          </p14:sldIdLst>
        </p14:section>
      </p14:sectionLst>
    </p:ext>
    <p:ext uri="{EFAFB233-063F-42B5-8137-9DF3F51BA10A}">
      <p15:sldGuideLst xmlns:p15="http://schemas.microsoft.com/office/powerpoint/2012/main" xmlns="">
        <p15:guide id="1" orient="horz" pos="2158">
          <p15:clr>
            <a:srgbClr val="A4A3A4"/>
          </p15:clr>
        </p15:guide>
        <p15:guide id="2" pos="2888">
          <p15:clr>
            <a:srgbClr val="A4A3A4"/>
          </p15:clr>
        </p15:guide>
      </p15:sldGuideLst>
    </p:ext>
    <p:ext uri="{2D200454-40CA-4A62-9FC3-DE9A4176ACB9}">
      <p15:notesGuideLst xmlns:p15="http://schemas.microsoft.com/office/powerpoint/2012/main" xmlns="">
        <p15:guide id="1" orient="horz" pos="3124">
          <p15:clr>
            <a:srgbClr val="A4A3A4"/>
          </p15:clr>
        </p15:guide>
        <p15:guide id="2" pos="214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cmAuthor id="2" name="Huawei" initials="HW"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FF3300"/>
    <a:srgbClr val="0000FF"/>
    <a:srgbClr val="000000"/>
    <a:srgbClr val="62A14D"/>
    <a:srgbClr val="C6D254"/>
    <a:srgbClr val="B1D254"/>
    <a:srgbClr val="72AF2F"/>
    <a:srgbClr val="5C88D0"/>
    <a:srgbClr val="2A6EA8"/>
    <a:srgbClr val="72732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69" autoAdjust="0"/>
    <p:restoredTop sz="88299" autoAdjust="0"/>
  </p:normalViewPr>
  <p:slideViewPr>
    <p:cSldViewPr snapToGrid="0">
      <p:cViewPr varScale="1">
        <p:scale>
          <a:sx n="57" d="100"/>
          <a:sy n="57" d="100"/>
        </p:scale>
        <p:origin x="-1632" y="-60"/>
      </p:cViewPr>
      <p:guideLst>
        <p:guide orient="horz" pos="2158"/>
        <p:guide pos="28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150" d="100"/>
          <a:sy n="150" d="100"/>
        </p:scale>
        <p:origin x="1859" y="-2493"/>
      </p:cViewPr>
      <p:guideLst>
        <p:guide orient="horz" pos="3124"/>
        <p:guide pos="214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9E436C27-80EF-4A0D-A875-AA5301B61E12}" type="datetime1">
              <a:rPr lang="en-US"/>
              <a:pPr>
                <a:defRPr/>
              </a:pPr>
              <a:t>5/17/2023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xmlns=""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63FBF7EF-8678-4E88-BD87-1D3EF3670A8E}" type="datetime1">
              <a:rPr lang="en-US"/>
              <a:pPr>
                <a:defRPr/>
              </a:pPr>
              <a:t>5/17/2023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ln>
        </p:spPr>
        <p:txBody>
          <a:bodyPr vert="horz" wrap="square" lIns="92859" tIns="46430" rIns="92859" bIns="46430" numCol="1" anchor="t" anchorCtr="0" compatLnSpc="1"/>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p:spPr>
      </p:sp>
      <p:sp>
        <p:nvSpPr>
          <p:cNvPr id="7172" name="Rectangle 3"/>
          <p:cNvSpPr>
            <a:spLocks noGrp="1" noChangeArrowheads="1"/>
          </p:cNvSpPr>
          <p:nvPr>
            <p:ph type="body" idx="1"/>
          </p:nvPr>
        </p:nvSpPr>
        <p:spPr>
          <a:xfrm>
            <a:off x="904875" y="4718050"/>
            <a:ext cx="4987925" cy="44672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9</a:t>
            </a:fld>
            <a:endParaRPr lang="en-GB" altLang="en-US"/>
          </a:p>
        </p:txBody>
      </p:sp>
    </p:spTree>
    <p:extLst>
      <p:ext uri="{BB962C8B-B14F-4D97-AF65-F5344CB8AC3E}">
        <p14:creationId xmlns:p14="http://schemas.microsoft.com/office/powerpoint/2010/main" xmlns="" val="2411886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10</a:t>
            </a:fld>
            <a:endParaRPr lang="en-GB" altLang="en-US"/>
          </a:p>
        </p:txBody>
      </p:sp>
    </p:spTree>
    <p:extLst>
      <p:ext uri="{BB962C8B-B14F-4D97-AF65-F5344CB8AC3E}">
        <p14:creationId xmlns:p14="http://schemas.microsoft.com/office/powerpoint/2010/main" xmlns="" val="3657582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11</a:t>
            </a:fld>
            <a:endParaRPr lang="en-GB" altLang="en-US"/>
          </a:p>
        </p:txBody>
      </p:sp>
    </p:spTree>
    <p:extLst>
      <p:ext uri="{BB962C8B-B14F-4D97-AF65-F5344CB8AC3E}">
        <p14:creationId xmlns:p14="http://schemas.microsoft.com/office/powerpoint/2010/main" xmlns="" val="3657582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a:t>
            </a:r>
            <a:r>
              <a:rPr kumimoji="0" lang="en-US" altLang="zh-CN" sz="1400" b="0" i="1" u="none" strike="noStrike" cap="none" normalizeH="0" baseline="0">
                <a:ln>
                  <a:noFill/>
                </a:ln>
                <a:solidFill>
                  <a:schemeClr val="bg1"/>
                </a:solidFill>
                <a:effectLst/>
                <a:latin typeface="Arial" panose="020B0604020202020204" pitchFamily="34" charset="0"/>
              </a:rPr>
              <a:t>SA </a:t>
            </a:r>
            <a:r>
              <a:rPr kumimoji="0" lang="en-US" altLang="zh-CN" sz="1400" b="0" i="1" u="none" strike="noStrike" cap="none" normalizeH="0" baseline="0" smtClean="0">
                <a:ln>
                  <a:noFill/>
                </a:ln>
                <a:solidFill>
                  <a:schemeClr val="bg1"/>
                </a:solidFill>
                <a:effectLst/>
                <a:latin typeface="Arial" panose="020B0604020202020204" pitchFamily="34" charset="0"/>
              </a:rPr>
              <a:t>WG2#157, 22-26 May, </a:t>
            </a:r>
            <a:r>
              <a:rPr kumimoji="0" lang="en-US" altLang="zh-CN" sz="1400" b="0" i="1" u="none" strike="noStrike" cap="none" normalizeH="0" baseline="0" dirty="0">
                <a:ln>
                  <a:noFill/>
                </a:ln>
                <a:solidFill>
                  <a:schemeClr val="bg1"/>
                </a:solidFill>
                <a:effectLst/>
                <a:latin typeface="Arial" panose="020B0604020202020204" pitchFamily="34" charset="0"/>
              </a:rPr>
              <a:t>2023</a:t>
            </a:r>
            <a:r>
              <a:rPr kumimoji="0" lang="en-US" altLang="zh-CN" sz="1400" b="0" i="1" u="none" strike="noStrike" cap="none" normalizeH="0" baseline="0">
                <a:ln>
                  <a:noFill/>
                </a:ln>
                <a:solidFill>
                  <a:schemeClr val="bg1"/>
                </a:solidFill>
                <a:effectLst/>
                <a:latin typeface="Arial" panose="020B0604020202020204" pitchFamily="34" charset="0"/>
              </a:rPr>
              <a:t>, </a:t>
            </a:r>
            <a:r>
              <a:rPr kumimoji="0" lang="en-US" altLang="zh-CN" sz="1400" b="0" i="1" u="none" strike="noStrike" cap="none" normalizeH="0" baseline="0" smtClean="0">
                <a:ln>
                  <a:noFill/>
                </a:ln>
                <a:solidFill>
                  <a:schemeClr val="bg1"/>
                </a:solidFill>
                <a:effectLst/>
                <a:latin typeface="Arial" panose="020B0604020202020204" pitchFamily="34" charset="0"/>
              </a:rPr>
              <a:t>Berlin</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箭头: 五边形 3"/>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298450" y="85317"/>
            <a:ext cx="5810250"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US" altLang="de-DE" sz="1200" b="1" dirty="0">
                <a:sym typeface="+mn-ea"/>
              </a:rPr>
              <a:t>3GPP TSG SA WG2</a:t>
            </a:r>
            <a:r>
              <a:rPr lang="de-DE" altLang="ko-KR" sz="1200" b="1" dirty="0">
                <a:sym typeface="+mn-ea"/>
              </a:rPr>
              <a:t> Meeting #15</a:t>
            </a:r>
            <a:r>
              <a:rPr lang="en-US" sz="1200" b="1" dirty="0">
                <a:sym typeface="+mn-ea"/>
              </a:rPr>
              <a:t>4</a:t>
            </a:r>
            <a:endParaRPr lang="de-DE" altLang="ko-KR" sz="1200" b="1" kern="1200" dirty="0">
              <a:solidFill>
                <a:schemeClr val="tx1"/>
              </a:solidFill>
              <a:latin typeface="Arial" panose="020B0604020202020204" pitchFamily="34" charset="0"/>
              <a:ea typeface="+mn-ea"/>
              <a:cs typeface="Arial" panose="020B0604020202020204" pitchFamily="34" charset="0"/>
            </a:endParaRPr>
          </a:p>
          <a:p>
            <a:pPr eaLnBrk="1" hangingPunct="1">
              <a:defRPr/>
            </a:pPr>
            <a:r>
              <a:rPr lang="fr-FR" altLang="zh-CN" sz="1200" b="1" dirty="0">
                <a:effectLst/>
                <a:sym typeface="+mn-ea"/>
              </a:rPr>
              <a:t>Toulouse, France, November 14 – 18, 2022</a:t>
            </a:r>
            <a:endParaRPr lang="sv-SE" altLang="en-US" sz="1200" b="1" kern="1200" dirty="0">
              <a:solidFill>
                <a:schemeClr val="tx1"/>
              </a:solidFill>
              <a:latin typeface="Arial" panose="020B0604020202020204" pitchFamily="34" charset="0"/>
              <a:ea typeface="+mn-ea"/>
              <a:cs typeface="Arial" panose="020B0604020202020204" pitchFamily="34" charset="0"/>
            </a:endParaRPr>
          </a:p>
        </p:txBody>
      </p:sp>
      <p:sp>
        <p:nvSpPr>
          <p:cNvPr id="5" name="Text Box 13"/>
          <p:cNvSpPr txBox="1">
            <a:spLocks noChangeArrowheads="1"/>
          </p:cNvSpPr>
          <p:nvPr userDrawn="1"/>
        </p:nvSpPr>
        <p:spPr bwMode="auto">
          <a:xfrm>
            <a:off x="4732867" y="324480"/>
            <a:ext cx="2660710" cy="5480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400" b="1" kern="1200" dirty="0">
                <a:solidFill>
                  <a:schemeClr val="tx1"/>
                </a:solidFill>
                <a:effectLst/>
                <a:latin typeface="Arial" panose="020B0604020202020204" pitchFamily="34" charset="0"/>
                <a:ea typeface="+mn-ea"/>
                <a:cs typeface="Arial" panose="020B0604020202020204" pitchFamily="34" charset="0"/>
              </a:rPr>
              <a:t>S2-2211241</a:t>
            </a:r>
          </a:p>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050" b="1" kern="1200" dirty="0">
                <a:solidFill>
                  <a:srgbClr val="0000FF"/>
                </a:solidFill>
                <a:effectLst/>
                <a:latin typeface="Arial" panose="020B0604020202020204" pitchFamily="34" charset="0"/>
                <a:ea typeface="+mn-ea"/>
                <a:cs typeface="Arial" panose="020B0604020202020204" pitchFamily="34" charset="0"/>
              </a:rPr>
              <a:t>(</a:t>
            </a:r>
            <a:r>
              <a:rPr lang="en-US" altLang="zh-CN" sz="1050" b="1" kern="1200" baseline="0" dirty="0">
                <a:solidFill>
                  <a:srgbClr val="0000FF"/>
                </a:solidFill>
                <a:effectLst/>
                <a:latin typeface="Arial" panose="020B0604020202020204" pitchFamily="34" charset="0"/>
                <a:ea typeface="+mn-ea"/>
                <a:cs typeface="Arial" panose="020B0604020202020204" pitchFamily="34" charset="0"/>
              </a:rPr>
              <a:t>was S2-220xxxx</a:t>
            </a:r>
            <a:r>
              <a:rPr lang="en-US" altLang="zh-CN" sz="1050" b="1" kern="1200" dirty="0">
                <a:solidFill>
                  <a:srgbClr val="0000FF"/>
                </a:solidFill>
                <a:effectLst/>
                <a:latin typeface="Arial" panose="020B0604020202020204" pitchFamily="34" charset="0"/>
                <a:ea typeface="+mn-ea"/>
                <a:cs typeface="Arial" panose="020B0604020202020204" pitchFamily="34" charset="0"/>
              </a:rPr>
              <a:t>)</a:t>
            </a:r>
            <a:endParaRPr lang="en-GB" altLang="en-US" sz="1050" b="1" kern="1200" dirty="0">
              <a:solidFill>
                <a:srgbClr val="0000FF"/>
              </a:solidFill>
              <a:effectLst/>
              <a:latin typeface="Arial" panose="020B0604020202020204" pitchFamily="34" charset="0"/>
              <a:ea typeface="+mn-ea"/>
              <a:cs typeface="Arial" panose="020B0604020202020204" pitchFamily="34" charset="0"/>
            </a:endParaRP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rPr>
              <a:t>TSG SA WG2#15</a:t>
            </a:r>
            <a:r>
              <a:rPr lang="en-US" sz="1200" dirty="0">
                <a:solidFill>
                  <a:schemeClr val="bg1"/>
                </a:solidFill>
                <a:latin typeface="+mn-lt"/>
              </a:rPr>
              <a:t>4AH-e</a:t>
            </a:r>
            <a:r>
              <a:rPr lang="en-GB" altLang="de-DE" sz="1200" baseline="0" dirty="0">
                <a:solidFill>
                  <a:schemeClr val="bg1"/>
                </a:solidFill>
                <a:latin typeface="+mn-lt"/>
              </a:rPr>
              <a:t> </a:t>
            </a:r>
            <a:r>
              <a:rPr sz="1200" baseline="0">
                <a:solidFill>
                  <a:schemeClr val="bg1"/>
                </a:solidFill>
                <a:latin typeface="+mn-lt"/>
              </a:rPr>
              <a:t>16 - 20 January, 2023, Electronic</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sym typeface="+mn-ea"/>
              </a:rPr>
              <a:t>TSG SA WG2#15</a:t>
            </a:r>
            <a:r>
              <a:rPr lang="en-US" sz="1200" dirty="0">
                <a:solidFill>
                  <a:schemeClr val="bg1"/>
                </a:solidFill>
                <a:latin typeface="+mn-lt"/>
                <a:sym typeface="+mn-ea"/>
              </a:rPr>
              <a:t>4AH-e</a:t>
            </a:r>
            <a:r>
              <a:rPr lang="en-GB" altLang="de-DE" sz="1200" dirty="0">
                <a:solidFill>
                  <a:schemeClr val="bg1"/>
                </a:solidFill>
                <a:latin typeface="+mn-lt"/>
                <a:sym typeface="+mn-ea"/>
              </a:rPr>
              <a:t> </a:t>
            </a:r>
            <a:r>
              <a:rPr sz="1200">
                <a:solidFill>
                  <a:schemeClr val="bg1"/>
                </a:solidFill>
                <a:latin typeface="+mn-lt"/>
                <a:sym typeface="+mn-ea"/>
              </a:rPr>
              <a:t>16 - 20 January, 2023, Electronic</a:t>
            </a:r>
            <a:endParaRPr lang="en-US" sz="1200" kern="1200" baseline="0" dirty="0">
              <a:solidFill>
                <a:schemeClr val="bg1"/>
              </a:solidFill>
              <a:latin typeface="+mn-lt"/>
              <a:ea typeface="+mn-ea"/>
              <a:cs typeface="Arial" panose="020B0604020202020204" pitchFamily="34" charset="0"/>
            </a:endParaRPr>
          </a:p>
        </p:txBody>
      </p:sp>
      <p:sp>
        <p:nvSpPr>
          <p:cNvPr id="2" name="箭头: 五边形 1"/>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www.3gpp.org/ftp/tsg_sa/WG2_Arch/TSGS2_157_Berlin_2023-05/Docs/S2-2306479.zip" TargetMode="External"/><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hyperlink" Target="https://www.3gpp.org/ftp/tsg_sa/WG2_Arch/TSGS2_157_Berlin_2023-05/Docs/S2-2306607.zip" TargetMode="External"/><Relationship Id="rId5" Type="http://schemas.openxmlformats.org/officeDocument/2006/relationships/hyperlink" Target="https://www.3gpp.org/ftp/tsg_sa/WG2_Arch/TSGS2_157_Berlin_2023-05/Docs/S2-2306522.zip" TargetMode="External"/><Relationship Id="rId4" Type="http://schemas.openxmlformats.org/officeDocument/2006/relationships/hyperlink" Target="https://www.3gpp.org/ftp/tsg_sa/WG2_Arch/TSGS2_157_Berlin_2023-05/Docs/S2-2306521.zip"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41243" y="2194370"/>
            <a:ext cx="6201254" cy="1101329"/>
          </a:xfrm>
        </p:spPr>
        <p:txBody>
          <a:bodyPr>
            <a:noAutofit/>
          </a:bodyPr>
          <a:lstStyle/>
          <a:p>
            <a:pPr>
              <a:defRPr/>
            </a:pPr>
            <a:r>
              <a:rPr lang="en-US" altLang="zh-CN" sz="3600" b="1" dirty="0"/>
              <a:t>XRM ENs and Issues To be resolved in SA2#157 meeting</a:t>
            </a:r>
            <a:endParaRPr lang="en-GB" altLang="zh-CN" sz="3600" b="1" dirty="0"/>
          </a:p>
        </p:txBody>
      </p:sp>
      <p:sp>
        <p:nvSpPr>
          <p:cNvPr id="6147" name="Subtitle 6"/>
          <p:cNvSpPr>
            <a:spLocks noGrp="1"/>
          </p:cNvSpPr>
          <p:nvPr>
            <p:ph type="subTitle" idx="1"/>
          </p:nvPr>
        </p:nvSpPr>
        <p:spPr>
          <a:xfrm>
            <a:off x="1541243" y="4006360"/>
            <a:ext cx="6400800" cy="1314450"/>
          </a:xfrm>
        </p:spPr>
        <p:txBody>
          <a:bodyPr/>
          <a:lstStyle/>
          <a:p>
            <a:pPr>
              <a:lnSpc>
                <a:spcPct val="80000"/>
              </a:lnSpc>
            </a:pPr>
            <a:r>
              <a:rPr lang="en-US" altLang="zh-CN" sz="2000" b="1" dirty="0"/>
              <a:t>Dan Wang</a:t>
            </a:r>
            <a:r>
              <a:rPr lang="en-GB" altLang="zh-CN" sz="1800" b="1" dirty="0">
                <a:latin typeface="Arial" panose="020B0604020202020204" pitchFamily="34" charset="0"/>
              </a:rPr>
              <a:t>(China Mobile)</a:t>
            </a:r>
            <a:r>
              <a:rPr lang="en-GB" sz="1800" b="1" dirty="0">
                <a:latin typeface="Arial" panose="020B0604020202020204" pitchFamily="34" charset="0"/>
              </a:rPr>
              <a:t>, </a:t>
            </a:r>
            <a:r>
              <a:rPr lang="en-US" altLang="zh-CN" sz="1800" b="1" dirty="0">
                <a:latin typeface="Arial" panose="020B0604020202020204" pitchFamily="34" charset="0"/>
              </a:rPr>
              <a:t>Yixue Lei</a:t>
            </a:r>
            <a:r>
              <a:rPr lang="en-GB" sz="1800" b="1" dirty="0">
                <a:latin typeface="Arial" panose="020B0604020202020204" pitchFamily="34" charset="0"/>
              </a:rPr>
              <a:t> (</a:t>
            </a:r>
            <a:r>
              <a:rPr lang="en-US" sz="1800" b="1" dirty="0">
                <a:latin typeface="Arial" panose="020B0604020202020204" pitchFamily="34" charset="0"/>
              </a:rPr>
              <a:t>Tencent</a:t>
            </a:r>
            <a:r>
              <a:rPr lang="en-GB" sz="1800" b="1" dirty="0">
                <a:latin typeface="Arial" panose="020B0604020202020204" pitchFamily="34" charset="0"/>
              </a:rPr>
              <a:t>)</a:t>
            </a: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9672" y="-234175"/>
            <a:ext cx="6827838" cy="1143000"/>
          </a:xfrm>
        </p:spPr>
        <p:txBody>
          <a:bodyPr/>
          <a:lstStyle/>
          <a:p>
            <a:r>
              <a:rPr lang="en-US" dirty="0"/>
              <a:t>New</a:t>
            </a:r>
            <a:r>
              <a:rPr lang="zh-CN" altLang="en-US" dirty="0"/>
              <a:t> </a:t>
            </a:r>
            <a:r>
              <a:rPr lang="en-US" altLang="zh-CN" dirty="0"/>
              <a:t>Incoming LS </a:t>
            </a:r>
            <a:r>
              <a:rPr lang="en-US" altLang="zh-CN"/>
              <a:t>from </a:t>
            </a:r>
            <a:r>
              <a:rPr lang="en-US" altLang="zh-CN" smtClean="0"/>
              <a:t>SA4(1/2)</a:t>
            </a:r>
            <a:endParaRPr lang="en-US" dirty="0"/>
          </a:p>
        </p:txBody>
      </p:sp>
      <p:sp>
        <p:nvSpPr>
          <p:cNvPr id="3" name="内容占位符 2"/>
          <p:cNvSpPr>
            <a:spLocks noGrp="1"/>
          </p:cNvSpPr>
          <p:nvPr>
            <p:ph idx="1"/>
          </p:nvPr>
        </p:nvSpPr>
        <p:spPr>
          <a:xfrm>
            <a:off x="0" y="577841"/>
            <a:ext cx="9144000" cy="4830763"/>
          </a:xfrm>
          <a:solidFill>
            <a:schemeClr val="bg1"/>
          </a:solidFill>
        </p:spPr>
        <p:txBody>
          <a:bodyPr/>
          <a:lstStyle/>
          <a:p>
            <a:r>
              <a:rPr lang="en-US" sz="2400" dirty="0"/>
              <a:t>LS </a:t>
            </a:r>
            <a:r>
              <a:rPr lang="en-US" sz="2400"/>
              <a:t>from </a:t>
            </a:r>
            <a:r>
              <a:rPr lang="en-US" sz="2400" smtClean="0"/>
              <a:t>SA4(6280)</a:t>
            </a:r>
            <a:endParaRPr lang="en-US" sz="2400" dirty="0"/>
          </a:p>
          <a:p>
            <a:pPr lvl="1"/>
            <a:r>
              <a:rPr lang="en-US" altLang="zh-CN" sz="1600" smtClean="0"/>
              <a:t>Q1 SA4 </a:t>
            </a:r>
            <a:r>
              <a:rPr lang="en-US" altLang="zh-CN" sz="1600" dirty="0"/>
              <a:t>would like to ask if it is possible for a single QoS flow to include both PDUs marked with PDU set header extension and unmarked PDUs?  </a:t>
            </a:r>
            <a:endParaRPr lang="zh-CN" altLang="zh-CN" sz="1600" dirty="0"/>
          </a:p>
          <a:p>
            <a:r>
              <a:rPr lang="en-US" sz="2400" smtClean="0"/>
              <a:t>Analysis </a:t>
            </a:r>
            <a:r>
              <a:rPr lang="en-US" sz="2400" dirty="0"/>
              <a:t>of related papers</a:t>
            </a:r>
          </a:p>
          <a:p>
            <a:pPr lvl="1"/>
            <a:r>
              <a:rPr lang="en-US" sz="1600" smtClean="0"/>
              <a:t>7017(Huawei): </a:t>
            </a:r>
            <a:r>
              <a:rPr lang="en-US" sz="1600" dirty="0"/>
              <a:t>(</a:t>
            </a:r>
            <a:r>
              <a:rPr lang="en-US" sz="1600" dirty="0"/>
              <a:t>revision of </a:t>
            </a:r>
            <a:r>
              <a:rPr lang="en-GB" altLang="zh-CN" sz="1600"/>
              <a:t>S2-2304717r24</a:t>
            </a:r>
            <a:r>
              <a:rPr lang="zh-CN" altLang="zh-CN" sz="1600"/>
              <a:t> </a:t>
            </a:r>
            <a:r>
              <a:rPr lang="en-US" sz="1600" smtClean="0"/>
              <a:t>)</a:t>
            </a:r>
          </a:p>
          <a:p>
            <a:pPr lvl="2"/>
            <a:r>
              <a:rPr lang="en-US" sz="1600" smtClean="0"/>
              <a:t>SA2 agreed that a single QoS Flow includes either PDUs with GTP-U </a:t>
            </a:r>
            <a:r>
              <a:rPr lang="en-US" sz="1400" smtClean="0"/>
              <a:t>header extensions for PDU Sets or PDUs without such extension, but not both.</a:t>
            </a:r>
          </a:p>
          <a:p>
            <a:pPr lvl="2"/>
            <a:r>
              <a:rPr lang="en-US" sz="1400" smtClean="0"/>
              <a:t>If  the UPF receives a PDU that do not belong to a PDU Set based on Protocol Description for PDU Set identification, then the UPF still maps it to a PDU Set (e.g. it could be a PDU Set with just that PDU).  Aligned with endorsed S2-2306239.</a:t>
            </a:r>
          </a:p>
          <a:p>
            <a:pPr lvl="1"/>
            <a:r>
              <a:rPr lang="en-US" sz="1600" smtClean="0"/>
              <a:t>7035(CATT): </a:t>
            </a:r>
            <a:r>
              <a:rPr lang="en-GB" sz="1600" smtClean="0"/>
              <a:t>the same answer as the first part of 7017.</a:t>
            </a:r>
            <a:endParaRPr lang="en-US" sz="1600" smtClean="0"/>
          </a:p>
          <a:p>
            <a:pPr lvl="1"/>
            <a:r>
              <a:rPr lang="en-US" sz="1600" smtClean="0"/>
              <a:t>7125(Intel): Clarify the first question from SA4.</a:t>
            </a:r>
            <a:r>
              <a:rPr lang="en-US" sz="1600" smtClean="0"/>
              <a:t> </a:t>
            </a:r>
            <a:r>
              <a:rPr lang="en-US" sz="1600" smtClean="0"/>
              <a:t>With </a:t>
            </a:r>
            <a:r>
              <a:rPr lang="en-US" sz="1600" smtClean="0"/>
              <a:t>this understanding the SA2’s answer is as follows: Mixing of PDUs that are marked with the new RTP header extension with PDUs that are not marked with the new RTP header extension in the same QoS Flow can happen as long as the information for QoS Flow matching (refer to the Packet Detection Information in the Packet Detection Rule in TS 23.501 Table 5.8.5.3-1) is the same for both.</a:t>
            </a:r>
          </a:p>
          <a:p>
            <a:pPr lvl="1"/>
            <a:r>
              <a:rPr lang="en-US" sz="1600" smtClean="0"/>
              <a:t>7215(vivo): </a:t>
            </a:r>
            <a:r>
              <a:rPr lang="en-US" sz="1600" dirty="0"/>
              <a:t>Answer to Q1 and Q2 are aligned with 7017 but propose to ask two </a:t>
            </a:r>
            <a:r>
              <a:rPr lang="en-US" sz="1600"/>
              <a:t>more</a:t>
            </a:r>
            <a:r>
              <a:rPr lang="zh-CN" altLang="en-US" sz="1600"/>
              <a:t> </a:t>
            </a:r>
            <a:r>
              <a:rPr lang="en-US" sz="1600" smtClean="0"/>
              <a:t>questions</a:t>
            </a:r>
          </a:p>
          <a:p>
            <a:pPr lvl="2"/>
            <a:r>
              <a:rPr lang="en-US" sz="1400" smtClean="0"/>
              <a:t>Q1: if it is possible for a single RTP stream to include both PDUs marked with PDU set header extension and unmarked PDUs? </a:t>
            </a:r>
          </a:p>
          <a:p>
            <a:pPr lvl="2"/>
            <a:r>
              <a:rPr lang="en-US" sz="1400" smtClean="0"/>
              <a:t>Q2: if the answer to Q1 is yes, please further clarify the motivation that marking packets with PDU Set Header but leaving some other packets unmarked in an RTP stream.</a:t>
            </a:r>
          </a:p>
          <a:p>
            <a:pPr lvl="1"/>
            <a:endParaRPr lang="en-US" sz="16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9672" y="-234175"/>
            <a:ext cx="6827838" cy="1143000"/>
          </a:xfrm>
        </p:spPr>
        <p:txBody>
          <a:bodyPr/>
          <a:lstStyle/>
          <a:p>
            <a:r>
              <a:rPr lang="en-US" dirty="0"/>
              <a:t>New</a:t>
            </a:r>
            <a:r>
              <a:rPr lang="zh-CN" altLang="en-US" dirty="0"/>
              <a:t> </a:t>
            </a:r>
            <a:r>
              <a:rPr lang="en-US" altLang="zh-CN" dirty="0"/>
              <a:t>Incoming LS </a:t>
            </a:r>
            <a:r>
              <a:rPr lang="en-US" altLang="zh-CN"/>
              <a:t>from </a:t>
            </a:r>
            <a:r>
              <a:rPr lang="en-US" altLang="zh-CN" smtClean="0"/>
              <a:t>SA4(2/2)</a:t>
            </a:r>
            <a:endParaRPr lang="en-US" dirty="0"/>
          </a:p>
        </p:txBody>
      </p:sp>
      <p:sp>
        <p:nvSpPr>
          <p:cNvPr id="3" name="内容占位符 2"/>
          <p:cNvSpPr>
            <a:spLocks noGrp="1"/>
          </p:cNvSpPr>
          <p:nvPr>
            <p:ph idx="1"/>
          </p:nvPr>
        </p:nvSpPr>
        <p:spPr>
          <a:xfrm>
            <a:off x="165953" y="611295"/>
            <a:ext cx="8688116" cy="4830763"/>
          </a:xfrm>
          <a:solidFill>
            <a:schemeClr val="bg1"/>
          </a:solidFill>
        </p:spPr>
        <p:txBody>
          <a:bodyPr/>
          <a:lstStyle/>
          <a:p>
            <a:r>
              <a:rPr lang="en-US" sz="2400" dirty="0"/>
              <a:t>LS </a:t>
            </a:r>
            <a:r>
              <a:rPr lang="en-US" sz="2400"/>
              <a:t>from </a:t>
            </a:r>
            <a:r>
              <a:rPr lang="en-US" sz="2400" smtClean="0"/>
              <a:t>SA4(6309)</a:t>
            </a:r>
            <a:endParaRPr lang="en-US" sz="2400" dirty="0"/>
          </a:p>
          <a:p>
            <a:pPr lvl="1"/>
            <a:r>
              <a:rPr lang="en-US" altLang="zh-CN" sz="1600" smtClean="0"/>
              <a:t>SA2 is kindly requested to provide feedback on the feasibility and value of introducing additional signaling bits related to the End of Burst within the Rel-18 </a:t>
            </a:r>
            <a:r>
              <a:rPr lang="en-US" altLang="zh-CN" sz="1600" smtClean="0"/>
              <a:t>timeframe</a:t>
            </a:r>
            <a:r>
              <a:rPr lang="en-US" altLang="zh-CN" sz="1600" smtClean="0"/>
              <a:t>.</a:t>
            </a:r>
          </a:p>
          <a:p>
            <a:pPr lvl="1"/>
            <a:r>
              <a:rPr lang="en-US" altLang="zh-CN" sz="1600" smtClean="0"/>
              <a:t>Rapportuer : The understanding of additional signaling bits is about </a:t>
            </a:r>
            <a:r>
              <a:rPr lang="en-GB" sz="1600" smtClean="0"/>
              <a:t>inter-burst </a:t>
            </a:r>
            <a:r>
              <a:rPr lang="en-GB" sz="1600" smtClean="0"/>
              <a:t>time</a:t>
            </a:r>
            <a:endParaRPr lang="en-US" altLang="zh-CN" sz="1600" smtClean="0"/>
          </a:p>
          <a:p>
            <a:r>
              <a:rPr lang="en-US" sz="2400" smtClean="0"/>
              <a:t>Analysis </a:t>
            </a:r>
            <a:r>
              <a:rPr lang="en-US" sz="2400" dirty="0"/>
              <a:t>of related papers</a:t>
            </a:r>
          </a:p>
          <a:p>
            <a:pPr lvl="1"/>
            <a:r>
              <a:rPr lang="en-US" altLang="zh-CN" sz="1600" smtClean="0"/>
              <a:t>6466(OPPO): </a:t>
            </a:r>
            <a:r>
              <a:rPr lang="en-GB" altLang="zh-CN" sz="1600" smtClean="0"/>
              <a:t>no need to introduce such additional bits to indicate inter-burst time </a:t>
            </a:r>
          </a:p>
          <a:p>
            <a:pPr lvl="1"/>
            <a:r>
              <a:rPr lang="en-US" sz="1600" smtClean="0"/>
              <a:t>7125(Nokia): </a:t>
            </a:r>
            <a:r>
              <a:rPr lang="en-GB" sz="1600" smtClean="0"/>
              <a:t>see the potential value of </a:t>
            </a:r>
            <a:r>
              <a:rPr lang="en-GB" sz="1600" smtClean="0"/>
              <a:t>expanding the </a:t>
            </a:r>
            <a:r>
              <a:rPr lang="en-GB" sz="1600" smtClean="0"/>
              <a:t>EoDB, but also tell SA4 that periodicity is introduced.</a:t>
            </a:r>
          </a:p>
          <a:p>
            <a:pPr lvl="1"/>
            <a:r>
              <a:rPr lang="en-GB" sz="1600" smtClean="0"/>
              <a:t>7037(CATT): Question for the 3 bit EoDB. Analysis the inter-burst time and no benefit.</a:t>
            </a:r>
            <a:endParaRPr lang="en-US" sz="1600" smtClean="0"/>
          </a:p>
          <a:p>
            <a:pPr lvl="1"/>
            <a:r>
              <a:rPr lang="en-US" sz="1600" smtClean="0"/>
              <a:t> </a:t>
            </a:r>
            <a:r>
              <a:rPr lang="en-US" sz="1600" smtClean="0"/>
              <a:t>6613(Ericsson): </a:t>
            </a:r>
            <a:r>
              <a:rPr lang="en-GB" sz="1600" smtClean="0"/>
              <a:t>not part of the study </a:t>
            </a:r>
            <a:r>
              <a:rPr lang="en-GB" sz="1600" smtClean="0"/>
              <a:t>conclusions </a:t>
            </a:r>
            <a:r>
              <a:rPr lang="en-GB" sz="1600" smtClean="0"/>
              <a:t>, so not support of the inter-burst time.</a:t>
            </a:r>
          </a:p>
          <a:p>
            <a:pPr lvl="1"/>
            <a:r>
              <a:rPr lang="en-GB" sz="1600" smtClean="0"/>
              <a:t>7155(CMCC)not support of inter-burst time.</a:t>
            </a:r>
          </a:p>
          <a:p>
            <a:pPr lvl="1"/>
            <a:r>
              <a:rPr lang="en-GB" sz="1600" smtClean="0"/>
              <a:t>6390(vivo) not support of inter-burst time.</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5C1FD7D-9875-36F6-E678-73B90CE878A6}"/>
              </a:ext>
            </a:extLst>
          </p:cNvPr>
          <p:cNvSpPr>
            <a:spLocks noGrp="1"/>
          </p:cNvSpPr>
          <p:nvPr>
            <p:ph type="title"/>
          </p:nvPr>
        </p:nvSpPr>
        <p:spPr/>
        <p:txBody>
          <a:bodyPr/>
          <a:lstStyle/>
          <a:p>
            <a:r>
              <a:rPr lang="en-US" altLang="zh-CN" dirty="0"/>
              <a:t>Agenda</a:t>
            </a:r>
            <a:endParaRPr lang="zh-CN" altLang="en-US" dirty="0"/>
          </a:p>
        </p:txBody>
      </p:sp>
      <p:sp>
        <p:nvSpPr>
          <p:cNvPr id="3" name="内容占位符 2">
            <a:extLst>
              <a:ext uri="{FF2B5EF4-FFF2-40B4-BE49-F238E27FC236}">
                <a16:creationId xmlns:a16="http://schemas.microsoft.com/office/drawing/2014/main" xmlns="" id="{1BCADD17-4BB0-180F-023E-AF998A6A00A1}"/>
              </a:ext>
            </a:extLst>
          </p:cNvPr>
          <p:cNvSpPr>
            <a:spLocks noGrp="1"/>
          </p:cNvSpPr>
          <p:nvPr>
            <p:ph idx="1"/>
          </p:nvPr>
        </p:nvSpPr>
        <p:spPr/>
        <p:txBody>
          <a:bodyPr/>
          <a:lstStyle/>
          <a:p>
            <a:r>
              <a:rPr lang="en-US" altLang="zh-CN" dirty="0"/>
              <a:t>Review of ENs </a:t>
            </a:r>
            <a:r>
              <a:rPr lang="en-US" altLang="zh-CN"/>
              <a:t>for </a:t>
            </a:r>
            <a:r>
              <a:rPr lang="en-US" altLang="zh-CN" smtClean="0"/>
              <a:t>KI#3,4&amp;5</a:t>
            </a:r>
            <a:endParaRPr lang="en-US" altLang="zh-CN" dirty="0"/>
          </a:p>
          <a:p>
            <a:r>
              <a:rPr lang="en-US" altLang="zh-CN" smtClean="0"/>
              <a:t>Open Issues</a:t>
            </a:r>
          </a:p>
          <a:p>
            <a:r>
              <a:rPr lang="en-US" altLang="zh-CN" smtClean="0"/>
              <a:t>AOB</a:t>
            </a:r>
            <a:endParaRPr lang="en-US" altLang="zh-CN" dirty="0"/>
          </a:p>
          <a:p>
            <a:pPr lvl="1"/>
            <a:endParaRPr lang="zh-CN" altLang="en-US" dirty="0"/>
          </a:p>
        </p:txBody>
      </p:sp>
    </p:spTree>
    <p:extLst>
      <p:ext uri="{BB962C8B-B14F-4D97-AF65-F5344CB8AC3E}">
        <p14:creationId xmlns:p14="http://schemas.microsoft.com/office/powerpoint/2010/main" xmlns="" val="237955166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ENs for KI#3 – to be resolved</a:t>
            </a:r>
            <a:endParaRPr lang="zh-CN" altLang="en-US" dirty="0"/>
          </a:p>
        </p:txBody>
      </p:sp>
      <p:sp>
        <p:nvSpPr>
          <p:cNvPr id="3" name="内容占位符 2"/>
          <p:cNvSpPr>
            <a:spLocks noGrp="1"/>
          </p:cNvSpPr>
          <p:nvPr>
            <p:ph idx="1"/>
          </p:nvPr>
        </p:nvSpPr>
        <p:spPr>
          <a:xfrm>
            <a:off x="351960" y="1264579"/>
            <a:ext cx="8388350" cy="4830763"/>
          </a:xfrm>
        </p:spPr>
        <p:txBody>
          <a:bodyPr/>
          <a:lstStyle/>
          <a:p>
            <a:pPr lvl="0"/>
            <a:r>
              <a:rPr lang="en-US" altLang="zh-CN" sz="2400" dirty="0"/>
              <a:t>501 CR</a:t>
            </a:r>
          </a:p>
          <a:p>
            <a:pPr lvl="1"/>
            <a:r>
              <a:rPr lang="en-US" altLang="zh-CN" sz="1600" b="1" dirty="0"/>
              <a:t>General API exposure</a:t>
            </a:r>
          </a:p>
          <a:p>
            <a:pPr lvl="2"/>
            <a:r>
              <a:rPr lang="en-US" altLang="zh-CN" sz="1400" dirty="0"/>
              <a:t>Editor’s Note1: It is for RAN WGs to confirm whether providing QoS Notification Control for GBR QoS Flow and data rate information can be included in Release 18.</a:t>
            </a:r>
          </a:p>
          <a:p>
            <a:pPr lvl="1"/>
            <a:r>
              <a:rPr lang="en-US" altLang="zh-CN" sz="1600" b="1" dirty="0"/>
              <a:t>L4S</a:t>
            </a:r>
          </a:p>
          <a:p>
            <a:pPr lvl="2"/>
            <a:r>
              <a:rPr lang="en-GB" altLang="zh-CN" sz="1400" dirty="0"/>
              <a:t>Editor’s Note3: During UE mobility, e.g., NG-RAN handover or local PSA UPF relocation, whether there are other impacts for ECN marking for L4S is FFS.</a:t>
            </a:r>
            <a:endParaRPr lang="en-US" altLang="zh-CN" sz="1400" dirty="0"/>
          </a:p>
          <a:p>
            <a:pPr lvl="1"/>
            <a:r>
              <a:rPr lang="en-US" altLang="zh-CN" sz="1600" b="1" dirty="0"/>
              <a:t>QoS monitoring</a:t>
            </a:r>
          </a:p>
          <a:p>
            <a:pPr lvl="2"/>
            <a:r>
              <a:rPr lang="en-US" altLang="zh-CN" sz="1400" dirty="0"/>
              <a:t>Editor’s Note4: It is pending for RAN WG to confirm whether providing measured data rate information for QoS Flow to the CN can be included or not in Release-18. </a:t>
            </a:r>
          </a:p>
          <a:p>
            <a:pPr lvl="2"/>
            <a:r>
              <a:rPr lang="en-US" altLang="zh-CN" sz="1400" dirty="0"/>
              <a:t>Editor’s Note5: It is for pending to RAN WG to confirm whether providing QoS Notification for GBR QoS Flow to the CN via User Plane can be included or not in Release-18. </a:t>
            </a:r>
          </a:p>
          <a:p>
            <a:pPr lvl="2"/>
            <a:r>
              <a:rPr lang="en-US" altLang="zh-CN" sz="1400" dirty="0"/>
              <a:t>Editor’s Note6: It is FFS whether Direct exposure of QoS Notification does need to be part of QoS Monitoring of rather more as an extension to 5.7.2.4 and a new UPF Event.</a:t>
            </a:r>
          </a:p>
          <a:p>
            <a:pPr lvl="2"/>
            <a:r>
              <a:rPr lang="en-US" altLang="zh-CN" sz="1400" dirty="0"/>
              <a:t>Editor’s Note7: It is pending for RAN WG to confirm whether providing QoS Notification Control for GBR QoS Flow via the tunnel between the NG-RAN and PSA UPF can be included in Release-18.</a:t>
            </a:r>
          </a:p>
          <a:p>
            <a:pPr lvl="1"/>
            <a:endParaRPr lang="en-US" altLang="zh-CN" sz="2000"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ENs for KI#4&amp;5 to be resolved</a:t>
            </a:r>
            <a:endParaRPr lang="zh-CN" altLang="en-US" dirty="0"/>
          </a:p>
        </p:txBody>
      </p:sp>
      <p:sp>
        <p:nvSpPr>
          <p:cNvPr id="3" name="内容占位符 2"/>
          <p:cNvSpPr>
            <a:spLocks noGrp="1"/>
          </p:cNvSpPr>
          <p:nvPr>
            <p:ph idx="1"/>
          </p:nvPr>
        </p:nvSpPr>
        <p:spPr/>
        <p:txBody>
          <a:bodyPr/>
          <a:lstStyle/>
          <a:p>
            <a:r>
              <a:rPr lang="en-US" altLang="zh-CN" dirty="0"/>
              <a:t>501 CR</a:t>
            </a:r>
          </a:p>
          <a:p>
            <a:pPr lvl="1"/>
            <a:r>
              <a:rPr lang="en-US" altLang="zh-CN" sz="1900" dirty="0"/>
              <a:t>UL PDU set</a:t>
            </a:r>
          </a:p>
          <a:p>
            <a:pPr lvl="2"/>
            <a:r>
              <a:rPr lang="en-US" altLang="zh-CN" sz="1500" dirty="0"/>
              <a:t>Editor’s Note2 : The applicability and details of PDU Set handling in uplink direction is pending RAN WG’s progress.</a:t>
            </a:r>
          </a:p>
          <a:p>
            <a:pPr lvl="1"/>
            <a:r>
              <a:rPr lang="en-US" altLang="zh-CN" sz="1900" dirty="0"/>
              <a:t>AN PSDB</a:t>
            </a:r>
          </a:p>
          <a:p>
            <a:pPr lvl="2"/>
            <a:r>
              <a:rPr lang="en-US" altLang="zh-CN" sz="1500" dirty="0"/>
              <a:t>Editor's Note3: The need for AN PSDB and definition of AN PSDB is FFS.</a:t>
            </a:r>
          </a:p>
          <a:p>
            <a:pPr lvl="1"/>
            <a:r>
              <a:rPr lang="en-US" altLang="zh-CN" sz="1900" dirty="0"/>
              <a:t>New SST</a:t>
            </a:r>
          </a:p>
          <a:p>
            <a:pPr lvl="2"/>
            <a:r>
              <a:rPr lang="en-US" altLang="zh-CN" sz="1500" dirty="0"/>
              <a:t>Editor’s Note6: Whether a standardized S-NSSAI (SST) is defined for XRM or whether non-standardized S-NSSAI is used is FFS</a:t>
            </a:r>
          </a:p>
          <a:p>
            <a:pPr lvl="1"/>
            <a:r>
              <a:rPr lang="en-US" altLang="zh-CN" sz="1900" smtClean="0"/>
              <a:t>Scenario for PDU without PDU </a:t>
            </a:r>
            <a:r>
              <a:rPr lang="en-US" altLang="zh-CN" sz="1900"/>
              <a:t>set </a:t>
            </a:r>
            <a:r>
              <a:rPr lang="en-US" altLang="zh-CN" sz="1900" smtClean="0"/>
              <a:t>information</a:t>
            </a:r>
            <a:endParaRPr lang="en-US" altLang="zh-CN" sz="1900" dirty="0"/>
          </a:p>
          <a:p>
            <a:pPr lvl="2"/>
            <a:r>
              <a:rPr lang="en-US" altLang="zh-CN" sz="1500" dirty="0"/>
              <a:t>Editor’s note: How PDU Set Importance is applied to the PDU(s) that does not belong to a PDU Set based on Protocol Description is FFS.</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6327" y="0"/>
            <a:ext cx="6827838" cy="1143000"/>
          </a:xfrm>
        </p:spPr>
        <p:txBody>
          <a:bodyPr/>
          <a:lstStyle/>
          <a:p>
            <a:r>
              <a:rPr lang="en-US" altLang="zh-CN"/>
              <a:t>Issues to be discussed</a:t>
            </a:r>
            <a:endParaRPr lang="zh-CN" altLang="en-US" dirty="0"/>
          </a:p>
        </p:txBody>
      </p:sp>
      <p:sp>
        <p:nvSpPr>
          <p:cNvPr id="3" name="内容占位符 2"/>
          <p:cNvSpPr>
            <a:spLocks noGrp="1"/>
          </p:cNvSpPr>
          <p:nvPr>
            <p:ph idx="1"/>
          </p:nvPr>
        </p:nvSpPr>
        <p:spPr>
          <a:xfrm>
            <a:off x="161690" y="1361066"/>
            <a:ext cx="8982310" cy="4830763"/>
          </a:xfrm>
        </p:spPr>
        <p:txBody>
          <a:bodyPr/>
          <a:lstStyle/>
          <a:p>
            <a:r>
              <a:rPr lang="en-US" altLang="zh-CN" sz="2000" smtClean="0"/>
              <a:t>Whether and how to process the unmarked PDUs.</a:t>
            </a:r>
            <a:endParaRPr lang="en-US" altLang="zh-CN" sz="2000" dirty="0"/>
          </a:p>
          <a:p>
            <a:endParaRPr lang="en-US" altLang="zh-CN" sz="2000" dirty="0"/>
          </a:p>
          <a:p>
            <a:r>
              <a:rPr lang="en-US" altLang="zh-CN" sz="2000" dirty="0"/>
              <a:t>Non-homogenous support of PDU set based QoS handling in</a:t>
            </a:r>
            <a:r>
              <a:rPr lang="en-US" altLang="zh-CN" sz="2000"/>
              <a:t> </a:t>
            </a:r>
            <a:r>
              <a:rPr lang="en-US" altLang="zh-CN" sz="2000" smtClean="0"/>
              <a:t>NG-RAN.(paper</a:t>
            </a:r>
            <a:r>
              <a:rPr lang="en-US" altLang="zh-CN" sz="2000" dirty="0"/>
              <a:t>)</a:t>
            </a:r>
          </a:p>
          <a:p>
            <a:endParaRPr lang="en-US" altLang="zh-CN" sz="2000" dirty="0"/>
          </a:p>
          <a:p>
            <a:r>
              <a:rPr lang="en-US" altLang="zh-CN" sz="2000" dirty="0"/>
              <a:t>Whether to support UP based QNC.(paper) related with RAN3 LS</a:t>
            </a:r>
          </a:p>
          <a:p>
            <a:pPr>
              <a:buNone/>
            </a:pPr>
            <a:endParaRPr lang="en-US" altLang="zh-CN" sz="2000" dirty="0"/>
          </a:p>
          <a:p>
            <a:r>
              <a:rPr lang="en-US" altLang="zh-CN" sz="2000" dirty="0"/>
              <a:t>Discussion for L4S mobility issue.(paper)</a:t>
            </a:r>
          </a:p>
          <a:p>
            <a:endParaRPr lang="en-US" altLang="zh-CN" sz="2000" dirty="0"/>
          </a:p>
          <a:p>
            <a:r>
              <a:rPr lang="en-US" altLang="zh-CN" sz="2000" dirty="0"/>
              <a:t>The </a:t>
            </a:r>
            <a:r>
              <a:rPr lang="en-US" altLang="zh-CN" sz="2000"/>
              <a:t>New </a:t>
            </a:r>
            <a:r>
              <a:rPr lang="en-US" altLang="zh-CN" sz="2000" smtClean="0"/>
              <a:t>in</a:t>
            </a:r>
            <a:r>
              <a:rPr lang="en-US" altLang="zh-CN" sz="2000" smtClean="0"/>
              <a:t>coming </a:t>
            </a:r>
            <a:r>
              <a:rPr lang="en-US" altLang="zh-CN" sz="2000" dirty="0"/>
              <a:t>LS from SA4 </a:t>
            </a:r>
          </a:p>
          <a:p>
            <a:endParaRPr lang="en-US" altLang="zh-CN" sz="2000" dirty="0"/>
          </a:p>
          <a:p>
            <a:endParaRPr lang="en-US" altLang="zh-CN" sz="2000"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79141" y="0"/>
            <a:ext cx="7237142" cy="1143000"/>
          </a:xfrm>
        </p:spPr>
        <p:txBody>
          <a:bodyPr/>
          <a:lstStyle/>
          <a:p>
            <a:r>
              <a:rPr lang="en-US" altLang="zh-CN" smtClean="0"/>
              <a:t>Whether and how to process the unmarked PDUs</a:t>
            </a:r>
            <a:endParaRPr lang="zh-CN" altLang="en-US" dirty="0"/>
          </a:p>
        </p:txBody>
      </p:sp>
      <p:sp>
        <p:nvSpPr>
          <p:cNvPr id="3" name="内容占位符 2"/>
          <p:cNvSpPr>
            <a:spLocks noGrp="1"/>
          </p:cNvSpPr>
          <p:nvPr>
            <p:ph idx="1"/>
          </p:nvPr>
        </p:nvSpPr>
        <p:spPr>
          <a:xfrm>
            <a:off x="0" y="1193797"/>
            <a:ext cx="8982310" cy="4830763"/>
          </a:xfrm>
          <a:solidFill>
            <a:schemeClr val="bg1"/>
          </a:solidFill>
        </p:spPr>
        <p:txBody>
          <a:bodyPr/>
          <a:lstStyle/>
          <a:p>
            <a:r>
              <a:rPr lang="en-US" altLang="zh-CN" sz="2000" smtClean="0"/>
              <a:t>Paper endorsed(</a:t>
            </a:r>
            <a:r>
              <a:rPr lang="en-GB" sz="2000" smtClean="0"/>
              <a:t>S2-2306239</a:t>
            </a:r>
            <a:r>
              <a:rPr lang="en-US" altLang="zh-CN" sz="2000" smtClean="0"/>
              <a:t>) in last meeting, </a:t>
            </a:r>
            <a:r>
              <a:rPr lang="en-US" altLang="zh-CN" sz="2000" smtClean="0"/>
              <a:t>related with SA4 </a:t>
            </a:r>
            <a:r>
              <a:rPr lang="en-US" altLang="zh-CN" sz="2000" smtClean="0"/>
              <a:t>LS(S2-2303974</a:t>
            </a:r>
            <a:r>
              <a:rPr lang="en-US" altLang="zh-CN" sz="2000" smtClean="0"/>
              <a:t>), about whether and how to process the unmarked PDUs.</a:t>
            </a:r>
          </a:p>
          <a:p>
            <a:pPr marL="457200" lvl="2" indent="-457200">
              <a:buBlip>
                <a:blip r:embed="rId2"/>
              </a:buBlip>
            </a:pPr>
            <a:r>
              <a:rPr lang="en-US" altLang="zh-CN" smtClean="0"/>
              <a:t>There is </a:t>
            </a:r>
            <a:r>
              <a:rPr lang="en-US" altLang="zh-CN" smtClean="0"/>
              <a:t>an </a:t>
            </a:r>
            <a:r>
              <a:rPr lang="en-US" altLang="zh-CN" smtClean="0">
                <a:solidFill>
                  <a:srgbClr val="FF0000"/>
                </a:solidFill>
              </a:rPr>
              <a:t>Editor’s </a:t>
            </a:r>
            <a:r>
              <a:rPr lang="en-US" altLang="zh-CN" smtClean="0">
                <a:solidFill>
                  <a:srgbClr val="FF0000"/>
                </a:solidFill>
              </a:rPr>
              <a:t>note: How PDU Set Importance is applied to the PDU(s) that does not belong to a PDU Set based on Protocol Description is FFS.</a:t>
            </a:r>
          </a:p>
          <a:p>
            <a:r>
              <a:rPr lang="en-US" altLang="zh-CN" sz="2000" smtClean="0"/>
              <a:t>The following papers submitted in this meeting:</a:t>
            </a:r>
          </a:p>
          <a:p>
            <a:pPr lvl="1">
              <a:spcBef>
                <a:spcPts val="0"/>
              </a:spcBef>
              <a:spcAft>
                <a:spcPts val="600"/>
              </a:spcAft>
            </a:pPr>
            <a:r>
              <a:rPr lang="en-US" altLang="zh-CN" sz="1600" smtClean="0"/>
              <a:t>S2-2307399(Nokia):</a:t>
            </a:r>
            <a:r>
              <a:rPr lang="en-GB" altLang="zh-CN" sz="1600" smtClean="0"/>
              <a:t> </a:t>
            </a:r>
            <a:r>
              <a:rPr lang="en-GB" sz="1600" b="1" smtClean="0">
                <a:solidFill>
                  <a:srgbClr val="FF0000"/>
                </a:solidFill>
              </a:rPr>
              <a:t>UPF </a:t>
            </a:r>
            <a:r>
              <a:rPr lang="en-GB" sz="1600" b="1" smtClean="0">
                <a:solidFill>
                  <a:srgbClr val="FF0000"/>
                </a:solidFill>
              </a:rPr>
              <a:t>still maps PDUs </a:t>
            </a:r>
            <a:r>
              <a:rPr lang="en-GB" sz="1600" b="1" smtClean="0">
                <a:solidFill>
                  <a:srgbClr val="FF0000"/>
                </a:solidFill>
              </a:rPr>
              <a:t>that do not belong to a </a:t>
            </a:r>
            <a:r>
              <a:rPr lang="en-GB" sz="1600" b="1" smtClean="0">
                <a:solidFill>
                  <a:srgbClr val="FF0000"/>
                </a:solidFill>
              </a:rPr>
              <a:t>PDU </a:t>
            </a:r>
            <a:r>
              <a:rPr lang="en-GB" sz="1600" b="1" smtClean="0">
                <a:solidFill>
                  <a:srgbClr val="FF0000"/>
                </a:solidFill>
              </a:rPr>
              <a:t>Set, into a PDU set </a:t>
            </a:r>
            <a:r>
              <a:rPr lang="en-GB" sz="1600" smtClean="0"/>
              <a:t>(</a:t>
            </a:r>
            <a:r>
              <a:rPr lang="en-GB" sz="1600" smtClean="0"/>
              <a:t>e.g. it could be a PDU Set with just that </a:t>
            </a:r>
            <a:r>
              <a:rPr lang="en-GB" sz="1600" smtClean="0"/>
              <a:t>PDU</a:t>
            </a:r>
            <a:r>
              <a:rPr lang="en-GB" sz="1600" smtClean="0"/>
              <a:t>). </a:t>
            </a:r>
            <a:r>
              <a:rPr lang="en-GB" sz="1600" b="1" smtClean="0">
                <a:solidFill>
                  <a:srgbClr val="FF0000"/>
                </a:solidFill>
              </a:rPr>
              <a:t>Do not mention the PDU set importance only</a:t>
            </a:r>
            <a:r>
              <a:rPr lang="en-GB" sz="1600" smtClean="0"/>
              <a:t> remove the EN.</a:t>
            </a:r>
          </a:p>
          <a:p>
            <a:pPr lvl="1">
              <a:spcBef>
                <a:spcPts val="0"/>
              </a:spcBef>
              <a:spcAft>
                <a:spcPts val="600"/>
              </a:spcAft>
            </a:pPr>
            <a:r>
              <a:rPr lang="en-GB" altLang="zh-CN" sz="1600" smtClean="0"/>
              <a:t>S2-2307172(Lenovo): </a:t>
            </a:r>
            <a:r>
              <a:rPr lang="en-GB" altLang="zh-CN" sz="1600" b="1" smtClean="0">
                <a:solidFill>
                  <a:srgbClr val="FF0000"/>
                </a:solidFill>
              </a:rPr>
              <a:t>Default </a:t>
            </a:r>
            <a:r>
              <a:rPr lang="en-GB" altLang="zh-CN" sz="1600" b="1" smtClean="0">
                <a:solidFill>
                  <a:srgbClr val="FF0000"/>
                </a:solidFill>
              </a:rPr>
              <a:t>PDU </a:t>
            </a:r>
            <a:r>
              <a:rPr lang="en-GB" altLang="zh-CN" sz="1600" b="1" smtClean="0">
                <a:solidFill>
                  <a:srgbClr val="FF0000"/>
                </a:solidFill>
              </a:rPr>
              <a:t>Set </a:t>
            </a:r>
            <a:r>
              <a:rPr lang="en-GB" altLang="zh-CN" sz="1600" b="1" smtClean="0">
                <a:solidFill>
                  <a:srgbClr val="FF0000"/>
                </a:solidFill>
              </a:rPr>
              <a:t>Importance</a:t>
            </a:r>
            <a:r>
              <a:rPr lang="en-GB" altLang="zh-CN" sz="1600" smtClean="0"/>
              <a:t>.</a:t>
            </a:r>
          </a:p>
          <a:p>
            <a:pPr lvl="1">
              <a:spcBef>
                <a:spcPts val="0"/>
              </a:spcBef>
              <a:spcAft>
                <a:spcPts val="600"/>
              </a:spcAft>
            </a:pPr>
            <a:r>
              <a:rPr lang="en-GB" altLang="zh-CN" sz="1600" smtClean="0"/>
              <a:t>S2-2307293(Xiaomi)</a:t>
            </a:r>
            <a:r>
              <a:rPr lang="en-US" altLang="zh-CN" sz="1600" smtClean="0"/>
              <a:t> UPF maps one or more PDU(s) to a PDU set is </a:t>
            </a:r>
            <a:r>
              <a:rPr lang="en-US" altLang="zh-CN" sz="1600" b="1" smtClean="0">
                <a:solidFill>
                  <a:srgbClr val="FF0000"/>
                </a:solidFill>
              </a:rPr>
              <a:t>up to </a:t>
            </a:r>
            <a:r>
              <a:rPr lang="en-US" altLang="zh-CN" sz="1600" b="1" smtClean="0">
                <a:solidFill>
                  <a:srgbClr val="FF0000"/>
                </a:solidFill>
              </a:rPr>
              <a:t>the </a:t>
            </a:r>
            <a:r>
              <a:rPr lang="en-US" altLang="zh-CN" sz="1600" b="1" smtClean="0">
                <a:solidFill>
                  <a:srgbClr val="FF0000"/>
                </a:solidFill>
              </a:rPr>
              <a:t>implementation</a:t>
            </a:r>
            <a:r>
              <a:rPr lang="en-US" altLang="zh-CN" sz="1600" smtClean="0"/>
              <a:t>. </a:t>
            </a:r>
            <a:r>
              <a:rPr lang="en-US" altLang="zh-CN" sz="1600" b="1" smtClean="0">
                <a:solidFill>
                  <a:srgbClr val="FF0000"/>
                </a:solidFill>
              </a:rPr>
              <a:t>Not resolve the EN </a:t>
            </a:r>
            <a:r>
              <a:rPr lang="en-US" altLang="zh-CN" sz="1600" smtClean="0"/>
              <a:t>for PDU set importance.</a:t>
            </a:r>
          </a:p>
          <a:p>
            <a:pPr lvl="1">
              <a:spcBef>
                <a:spcPts val="0"/>
              </a:spcBef>
              <a:spcAft>
                <a:spcPts val="600"/>
              </a:spcAft>
            </a:pPr>
            <a:r>
              <a:rPr lang="en-US" altLang="zh-CN" sz="1600" smtClean="0"/>
              <a:t>S2-2307314(Meta): </a:t>
            </a:r>
            <a:r>
              <a:rPr lang="en-US" altLang="zh-CN" sz="1600" b="1" smtClean="0">
                <a:solidFill>
                  <a:srgbClr val="FF0000"/>
                </a:solidFill>
              </a:rPr>
              <a:t>UPF applies local policy on setting PDU Set Importance to a PDU Set </a:t>
            </a:r>
            <a:r>
              <a:rPr lang="en-US" altLang="zh-CN" sz="1600" smtClean="0"/>
              <a:t>based not based on Protocol Description</a:t>
            </a:r>
            <a:endParaRPr lang="en-GB" altLang="zh-CN" sz="1600" smtClean="0"/>
          </a:p>
          <a:p>
            <a:pPr lvl="1">
              <a:spcBef>
                <a:spcPts val="0"/>
              </a:spcBef>
              <a:spcAft>
                <a:spcPts val="600"/>
              </a:spcAft>
            </a:pPr>
            <a:r>
              <a:rPr lang="en-GB" altLang="zh-CN" sz="1600" smtClean="0"/>
              <a:t>S2-2307370(Interdigital): </a:t>
            </a:r>
            <a:r>
              <a:rPr lang="en-GB" altLang="zh-CN" sz="1600" b="1" smtClean="0">
                <a:solidFill>
                  <a:srgbClr val="FF0000"/>
                </a:solidFill>
              </a:rPr>
              <a:t>Default PDU </a:t>
            </a:r>
            <a:r>
              <a:rPr lang="en-GB" altLang="zh-CN" sz="1600" b="1" smtClean="0">
                <a:solidFill>
                  <a:srgbClr val="FF0000"/>
                </a:solidFill>
              </a:rPr>
              <a:t>Set </a:t>
            </a:r>
            <a:r>
              <a:rPr lang="en-GB" altLang="zh-CN" sz="1600" b="1" smtClean="0">
                <a:solidFill>
                  <a:srgbClr val="FF0000"/>
                </a:solidFill>
              </a:rPr>
              <a:t>Importance for the PDU</a:t>
            </a:r>
            <a:r>
              <a:rPr lang="en-GB" altLang="zh-CN" sz="1600" smtClean="0"/>
              <a:t>.</a:t>
            </a:r>
            <a:endParaRPr lang="en-GB" altLang="zh-CN" sz="1600" smtClean="0"/>
          </a:p>
          <a:p>
            <a:endParaRPr lang="en-US" altLang="zh-CN" sz="2000" dirty="0"/>
          </a:p>
          <a:p>
            <a:endParaRPr lang="en-US" altLang="zh-CN" sz="2000" dirty="0"/>
          </a:p>
          <a:p>
            <a:endParaRPr lang="en-US" altLang="zh-CN" sz="20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79141" y="0"/>
            <a:ext cx="7237142" cy="1143000"/>
          </a:xfrm>
        </p:spPr>
        <p:txBody>
          <a:bodyPr/>
          <a:lstStyle/>
          <a:p>
            <a:r>
              <a:rPr lang="en-US" altLang="zh-CN" smtClean="0"/>
              <a:t>Non-homogenous</a:t>
            </a:r>
            <a:endParaRPr lang="zh-CN" altLang="en-US" dirty="0"/>
          </a:p>
        </p:txBody>
      </p:sp>
      <p:graphicFrame>
        <p:nvGraphicFramePr>
          <p:cNvPr id="4" name="表格 3"/>
          <p:cNvGraphicFramePr>
            <a:graphicFrameLocks noGrp="1"/>
          </p:cNvGraphicFramePr>
          <p:nvPr/>
        </p:nvGraphicFramePr>
        <p:xfrm>
          <a:off x="245327" y="863227"/>
          <a:ext cx="8619892" cy="5760597"/>
        </p:xfrm>
        <a:graphic>
          <a:graphicData uri="http://schemas.openxmlformats.org/drawingml/2006/table">
            <a:tbl>
              <a:tblPr firstRow="1" bandRow="1">
                <a:tableStyleId>{5C22544A-7EE6-4342-B048-85BDC9FD1C3A}</a:tableStyleId>
              </a:tblPr>
              <a:tblGrid>
                <a:gridCol w="1828800"/>
                <a:gridCol w="6791092"/>
              </a:tblGrid>
              <a:tr h="370840">
                <a:tc>
                  <a:txBody>
                    <a:bodyPr/>
                    <a:lstStyle/>
                    <a:p>
                      <a:r>
                        <a:rPr lang="en-US" altLang="zh-CN" sz="1400" smtClean="0">
                          <a:solidFill>
                            <a:schemeClr val="tx1"/>
                          </a:solidFill>
                        </a:rPr>
                        <a:t>Doc</a:t>
                      </a:r>
                      <a:endParaRPr 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zh-CN" sz="1400" smtClean="0">
                          <a:solidFill>
                            <a:schemeClr val="tx1"/>
                          </a:solidFill>
                        </a:rPr>
                        <a:t>Main content</a:t>
                      </a:r>
                      <a:endParaRPr 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31117">
                <a:tc>
                  <a:txBody>
                    <a:bodyPr/>
                    <a:lstStyle/>
                    <a:p>
                      <a:r>
                        <a:rPr lang="en-US" altLang="zh-CN" sz="1400" smtClean="0"/>
                        <a:t>S2-2307178(Lenovo</a:t>
                      </a:r>
                      <a:r>
                        <a:rPr lang="en-GB" altLang="zh-CN" sz="1400" smtClean="0"/>
                        <a:t>, </a:t>
                      </a:r>
                      <a:r>
                        <a:rPr lang="en-GB" sz="1400" smtClean="0"/>
                        <a:t>Meta USA, CATT, Xiaomi,Tencent</a:t>
                      </a:r>
                      <a:r>
                        <a:rPr lang="en-US" altLang="zh-CN" sz="1400" smtClean="0"/>
                        <a:t>)</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smtClean="0"/>
                        <a:t>1.SMF</a:t>
                      </a:r>
                      <a:r>
                        <a:rPr lang="en-US" sz="1200" baseline="0" smtClean="0"/>
                        <a:t> decides whether the NG-RAN supports the PDU set based QoS handling based on N2 SM information from NG-RAN</a:t>
                      </a:r>
                    </a:p>
                    <a:p>
                      <a:r>
                        <a:rPr lang="en-US" sz="1200" baseline="0" smtClean="0"/>
                        <a:t>2.NG-RAN provides the capability information during QoS establishment and handover to SMF.</a:t>
                      </a:r>
                      <a:endParaRPr 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altLang="zh-CN" sz="1400" smtClean="0">
                          <a:ea typeface="+mn-ea"/>
                          <a:cs typeface="+mn-cs"/>
                        </a:rPr>
                        <a:t>S2-2307203</a:t>
                      </a:r>
                      <a:r>
                        <a:rPr lang="en-US" altLang="zh-CN" sz="1400" smtClean="0">
                          <a:ea typeface="+mn-ea"/>
                          <a:cs typeface="+mn-cs"/>
                        </a:rPr>
                        <a:t>(ZTE)</a:t>
                      </a:r>
                    </a:p>
                    <a:p>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2" indent="-342900" algn="l" defTabSz="914400" rtl="0" eaLnBrk="1" fontAlgn="auto" latinLnBrk="0" hangingPunct="1">
                        <a:lnSpc>
                          <a:spcPct val="100000"/>
                        </a:lnSpc>
                        <a:spcBef>
                          <a:spcPts val="0"/>
                        </a:spcBef>
                        <a:spcAft>
                          <a:spcPts val="0"/>
                        </a:spcAft>
                        <a:buClrTx/>
                        <a:buSzTx/>
                        <a:buFontTx/>
                        <a:buNone/>
                        <a:tabLst/>
                        <a:defRPr/>
                      </a:pPr>
                      <a:r>
                        <a:rPr lang="en-US" altLang="zh-CN" sz="1200" smtClean="0"/>
                        <a:t>Establishment</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SMF provides the PDU Set QoS parameters in the QoS profile to NG-RAN  </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NG-RAN supports the PDU Set based QoS handling, it replies to the SMF in the N2 SM information indicating that the PDU Set based QoS handling is enabled for the QoS flow.</a:t>
                      </a:r>
                    </a:p>
                    <a:p>
                      <a:pPr marL="342900" marR="0" lvl="2" indent="-342900" algn="l" defTabSz="914400" rtl="0" eaLnBrk="1" fontAlgn="auto" latinLnBrk="0" hangingPunct="1">
                        <a:lnSpc>
                          <a:spcPct val="100000"/>
                        </a:lnSpc>
                        <a:spcBef>
                          <a:spcPts val="0"/>
                        </a:spcBef>
                        <a:spcAft>
                          <a:spcPts val="0"/>
                        </a:spcAft>
                        <a:buClrTx/>
                        <a:buSzTx/>
                        <a:buFontTx/>
                        <a:buNone/>
                        <a:tabLst/>
                        <a:defRPr/>
                      </a:pPr>
                      <a:r>
                        <a:rPr lang="en-US" altLang="zh-CN" sz="1200" smtClean="0"/>
                        <a:t>Handover</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During the Xn based handover if the target NG-RAN receives PDU Set QoS parameters from the source NG-RAN it provides an indication to the SMF in the N2 SM information in the Path Switch request message indicating whether the PDU Set based QoS handling is enabled for the QoS flow.</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 If the SMF does not receive such indication, it may initiate step 2a to 8b of the PDU Session modification procedure (see TS 23.502 [3] clause 4.3.3.2) without including the PDU Session Modification Command message to provide the PDU Set QoS parameters to NG-RAN. </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If the target NG-RAN supports the PDU Set based QoS handling, it replies to the SMF in the N2 SM information indicating that the PDU Set based QoS handling is enabled for the QoS flow.</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altLang="zh-CN" sz="1400" smtClean="0">
                          <a:ea typeface="+mn-ea"/>
                          <a:cs typeface="+mn-cs"/>
                        </a:rPr>
                        <a:t>S2-2306687</a:t>
                      </a:r>
                      <a:r>
                        <a:rPr lang="en-US" altLang="zh-CN" sz="1400" smtClean="0">
                          <a:ea typeface="+mn-ea"/>
                          <a:cs typeface="+mn-cs"/>
                        </a:rPr>
                        <a:t>(Qualcomm)</a:t>
                      </a:r>
                    </a:p>
                    <a:p>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smtClean="0"/>
                        <a:t>If the receiving NG-RAN node does not support the PDU set based QoS handling then the NG-RAN node ignores the PDU Set QoS parameters</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smtClean="0"/>
                        <a:t>In case of handover from a non-supporting NG-RAN node to a supporting NG-RAN node, the target NG-RAN node can be configured (e.g., based on the 5QI values associated to the QoS Flow) to provide a positive response to the source NG-RAN node in the handover preparation </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sz="1400" smtClean="0"/>
                        <a:t>S2-2306688(Qualcomm)</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smtClean="0"/>
                        <a:t>Mainly content same as 7203 with more detailed description e.g. AMF SMF interaction,</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948F55C-0A51-AE05-A4EB-B670086888E7}"/>
              </a:ext>
            </a:extLst>
          </p:cNvPr>
          <p:cNvSpPr>
            <a:spLocks noGrp="1"/>
          </p:cNvSpPr>
          <p:nvPr>
            <p:ph type="title"/>
          </p:nvPr>
        </p:nvSpPr>
        <p:spPr/>
        <p:txBody>
          <a:bodyPr/>
          <a:lstStyle/>
          <a:p>
            <a:r>
              <a:rPr kumimoji="1" lang="en-US" altLang="zh-CN" dirty="0"/>
              <a:t>Support of UP-based QNC related with RAN3 LS </a:t>
            </a:r>
            <a:endParaRPr kumimoji="1" lang="zh-CN" altLang="en-US" dirty="0"/>
          </a:p>
        </p:txBody>
      </p:sp>
      <p:sp>
        <p:nvSpPr>
          <p:cNvPr id="3" name="内容占位符 2">
            <a:extLst>
              <a:ext uri="{FF2B5EF4-FFF2-40B4-BE49-F238E27FC236}">
                <a16:creationId xmlns:a16="http://schemas.microsoft.com/office/drawing/2014/main" xmlns="" id="{DF33330C-3ADA-806C-C96C-9D110CA6AAFF}"/>
              </a:ext>
            </a:extLst>
          </p:cNvPr>
          <p:cNvSpPr>
            <a:spLocks noGrp="1"/>
          </p:cNvSpPr>
          <p:nvPr>
            <p:ph idx="1"/>
          </p:nvPr>
        </p:nvSpPr>
        <p:spPr/>
        <p:txBody>
          <a:bodyPr/>
          <a:lstStyle/>
          <a:p>
            <a:pPr marL="457200" lvl="1" indent="-457200">
              <a:buBlip>
                <a:blip r:embed="rId2"/>
              </a:buBlip>
            </a:pPr>
            <a:r>
              <a:rPr kumimoji="1" lang="en-US" altLang="zh-CN" smtClean="0">
                <a:ea typeface="+mn-ea"/>
                <a:cs typeface="+mn-cs"/>
              </a:rPr>
              <a:t>Option</a:t>
            </a:r>
            <a:r>
              <a:rPr kumimoji="1" lang="zh-CN" altLang="en-US" smtClean="0">
                <a:ea typeface="+mn-ea"/>
                <a:cs typeface="+mn-cs"/>
              </a:rPr>
              <a:t> </a:t>
            </a:r>
            <a:r>
              <a:rPr kumimoji="1" lang="en-US" altLang="zh-CN" dirty="0">
                <a:ea typeface="+mn-ea"/>
                <a:cs typeface="+mn-cs"/>
              </a:rPr>
              <a:t>1</a:t>
            </a:r>
            <a:r>
              <a:rPr kumimoji="1" lang="en-US" altLang="zh-CN">
                <a:ea typeface="+mn-ea"/>
                <a:cs typeface="+mn-cs"/>
              </a:rPr>
              <a:t>:</a:t>
            </a:r>
            <a:r>
              <a:rPr kumimoji="1" lang="zh-CN" altLang="en-US">
                <a:ea typeface="+mn-ea"/>
                <a:cs typeface="+mn-cs"/>
              </a:rPr>
              <a:t> </a:t>
            </a:r>
            <a:r>
              <a:rPr kumimoji="1" lang="en-US" altLang="zh-CN" dirty="0" smtClean="0">
                <a:ea typeface="+mn-ea"/>
                <a:cs typeface="+mn-cs"/>
              </a:rPr>
              <a:t>Support UP-based QNC in SA2 specification</a:t>
            </a:r>
            <a:endParaRPr kumimoji="1" lang="en-US" altLang="zh-CN" dirty="0">
              <a:ea typeface="+mn-ea"/>
              <a:cs typeface="+mn-cs"/>
              <a:hlinkClick r:id="rId3"/>
            </a:endParaRPr>
          </a:p>
          <a:p>
            <a:pPr lvl="2"/>
            <a:r>
              <a:rPr kumimoji="1" lang="en-US" altLang="zh-CN" sz="1800" smtClean="0">
                <a:hlinkClick r:id="rId3"/>
              </a:rPr>
              <a:t>S2-2306479</a:t>
            </a:r>
            <a:r>
              <a:rPr kumimoji="1" lang="en-US" altLang="zh-CN" sz="1800" smtClean="0"/>
              <a:t>(CMCC, Verizon): </a:t>
            </a:r>
            <a:r>
              <a:rPr kumimoji="1" lang="en-US" altLang="zh-CN" sz="1800" dirty="0"/>
              <a:t>DP</a:t>
            </a:r>
            <a:r>
              <a:rPr kumimoji="1" lang="zh-CN" altLang="en-US" sz="1800" dirty="0"/>
              <a:t> </a:t>
            </a:r>
            <a:r>
              <a:rPr kumimoji="1" lang="en-US" altLang="zh-CN" sz="1800" dirty="0"/>
              <a:t>and proposal that </a:t>
            </a:r>
            <a:r>
              <a:rPr kumimoji="1" lang="en-US" altLang="de-DE" sz="1800" dirty="0"/>
              <a:t>SA2 can support the UP based QNC mechanism in Rel-18</a:t>
            </a:r>
          </a:p>
          <a:p>
            <a:pPr lvl="2"/>
            <a:r>
              <a:rPr kumimoji="1" lang="en-US" altLang="zh-CN" sz="1800">
                <a:hlinkClick r:id="rId4"/>
              </a:rPr>
              <a:t>S2-2306521</a:t>
            </a:r>
            <a:r>
              <a:rPr kumimoji="1" lang="en-US" altLang="zh-CN" sz="1800"/>
              <a:t> </a:t>
            </a:r>
            <a:r>
              <a:rPr kumimoji="1" lang="en-US" altLang="zh-CN" sz="1800" smtClean="0"/>
              <a:t>(Tencent, vivo)CR </a:t>
            </a:r>
            <a:r>
              <a:rPr kumimoji="1" lang="en-US" altLang="zh-CN" sz="1800" dirty="0"/>
              <a:t>on API-based exposure</a:t>
            </a:r>
          </a:p>
          <a:p>
            <a:pPr lvl="2"/>
            <a:r>
              <a:rPr kumimoji="1" lang="en-US" altLang="zh-CN" sz="1800">
                <a:hlinkClick r:id="rId5"/>
              </a:rPr>
              <a:t>S2-2306522</a:t>
            </a:r>
            <a:r>
              <a:rPr kumimoji="1" lang="en-US" altLang="zh-CN" sz="1800"/>
              <a:t> </a:t>
            </a:r>
            <a:r>
              <a:rPr kumimoji="1" lang="en-US" altLang="zh-CN" sz="1800" smtClean="0"/>
              <a:t>(vivo)CR </a:t>
            </a:r>
            <a:r>
              <a:rPr kumimoji="1" lang="en-US" altLang="zh-CN" sz="1800" dirty="0"/>
              <a:t>on QoS monitoring</a:t>
            </a:r>
          </a:p>
          <a:p>
            <a:pPr marL="457200" lvl="1" indent="-457200">
              <a:buBlip>
                <a:blip r:embed="rId2"/>
              </a:buBlip>
            </a:pPr>
            <a:r>
              <a:rPr kumimoji="1" lang="en-US" altLang="zh-CN" smtClean="0">
                <a:ea typeface="+mn-ea"/>
                <a:cs typeface="+mn-cs"/>
              </a:rPr>
              <a:t>Option 2</a:t>
            </a:r>
            <a:r>
              <a:rPr kumimoji="1" lang="en-US" altLang="zh-CN" dirty="0">
                <a:ea typeface="+mn-ea"/>
                <a:cs typeface="+mn-cs"/>
              </a:rPr>
              <a:t>:</a:t>
            </a:r>
            <a:r>
              <a:rPr kumimoji="1" lang="zh-CN" altLang="en-US" dirty="0">
                <a:ea typeface="+mn-ea"/>
                <a:cs typeface="+mn-cs"/>
              </a:rPr>
              <a:t> </a:t>
            </a:r>
            <a:r>
              <a:rPr kumimoji="1" lang="en-US" altLang="zh-CN" dirty="0">
                <a:ea typeface="+mn-ea"/>
                <a:cs typeface="+mn-cs"/>
              </a:rPr>
              <a:t>Remove </a:t>
            </a:r>
            <a:r>
              <a:rPr kumimoji="1" lang="en-US" altLang="zh-CN">
                <a:ea typeface="+mn-ea"/>
                <a:cs typeface="+mn-cs"/>
              </a:rPr>
              <a:t>UP-based </a:t>
            </a:r>
            <a:r>
              <a:rPr kumimoji="1" lang="en-US" altLang="zh-CN" smtClean="0">
                <a:ea typeface="+mn-ea"/>
                <a:cs typeface="+mn-cs"/>
              </a:rPr>
              <a:t>QNC in SA2 specification</a:t>
            </a:r>
            <a:endParaRPr kumimoji="1" lang="en-US" altLang="zh-CN" dirty="0">
              <a:ea typeface="+mn-ea"/>
              <a:cs typeface="+mn-cs"/>
            </a:endParaRPr>
          </a:p>
          <a:p>
            <a:pPr lvl="2"/>
            <a:r>
              <a:rPr kumimoji="1" lang="en-US" altLang="zh-CN" sz="1800">
                <a:hlinkClick r:id="rId6"/>
              </a:rPr>
              <a:t>S2-2306607</a:t>
            </a:r>
            <a:r>
              <a:rPr kumimoji="1" lang="zh-CN" altLang="en-US" sz="1800">
                <a:hlinkClick r:id="rId5"/>
              </a:rPr>
              <a:t> </a:t>
            </a:r>
            <a:r>
              <a:rPr kumimoji="1" lang="en-US" altLang="zh-CN" sz="1800" smtClean="0">
                <a:hlinkClick r:id="rId5"/>
              </a:rPr>
              <a:t>(Ericsson)</a:t>
            </a:r>
            <a:endParaRPr kumimoji="1" lang="en-US" altLang="zh-CN" sz="1800" dirty="0">
              <a:hlinkClick r:id="rId5"/>
            </a:endParaRPr>
          </a:p>
          <a:p>
            <a:r>
              <a:rPr kumimoji="1" lang="en-US" altLang="zh-CN" sz="2400" dirty="0"/>
              <a:t>Way forward discussion</a:t>
            </a:r>
          </a:p>
          <a:p>
            <a:pPr lvl="1"/>
            <a:endParaRPr kumimoji="1" lang="zh-CN" altLang="en-US" sz="2000" dirty="0">
              <a:solidFill>
                <a:srgbClr val="FF0000"/>
              </a:solidFill>
            </a:endParaRPr>
          </a:p>
        </p:txBody>
      </p:sp>
    </p:spTree>
    <p:extLst>
      <p:ext uri="{BB962C8B-B14F-4D97-AF65-F5344CB8AC3E}">
        <p14:creationId xmlns:p14="http://schemas.microsoft.com/office/powerpoint/2010/main" xmlns="" val="344846617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7C7A4764-845B-0E14-57EE-FA7426492C76}"/>
              </a:ext>
            </a:extLst>
          </p:cNvPr>
          <p:cNvSpPr>
            <a:spLocks noGrp="1"/>
          </p:cNvSpPr>
          <p:nvPr>
            <p:ph type="title"/>
          </p:nvPr>
        </p:nvSpPr>
        <p:spPr>
          <a:xfrm>
            <a:off x="622765" y="0"/>
            <a:ext cx="6827838" cy="1143000"/>
          </a:xfrm>
        </p:spPr>
        <p:txBody>
          <a:bodyPr/>
          <a:lstStyle/>
          <a:p>
            <a:r>
              <a:rPr kumimoji="1" lang="en-US" altLang="zh-CN" dirty="0">
                <a:latin typeface="微软雅黑" pitchFamily="34" charset="-122"/>
                <a:ea typeface="微软雅黑" pitchFamily="34" charset="-122"/>
              </a:rPr>
              <a:t>L4S mobility issue</a:t>
            </a:r>
            <a:endParaRPr kumimoji="1" lang="zh-CN" altLang="en-US" dirty="0">
              <a:latin typeface="微软雅黑" pitchFamily="34" charset="-122"/>
              <a:ea typeface="微软雅黑" pitchFamily="34" charset="-122"/>
            </a:endParaRPr>
          </a:p>
        </p:txBody>
      </p:sp>
      <p:sp>
        <p:nvSpPr>
          <p:cNvPr id="3" name="内容占位符 2">
            <a:extLst>
              <a:ext uri="{FF2B5EF4-FFF2-40B4-BE49-F238E27FC236}">
                <a16:creationId xmlns:a16="http://schemas.microsoft.com/office/drawing/2014/main" xmlns="" id="{56CF861A-A446-F483-BDAA-936188E0660A}"/>
              </a:ext>
            </a:extLst>
          </p:cNvPr>
          <p:cNvSpPr>
            <a:spLocks noGrp="1"/>
          </p:cNvSpPr>
          <p:nvPr>
            <p:ph idx="1"/>
          </p:nvPr>
        </p:nvSpPr>
        <p:spPr>
          <a:xfrm>
            <a:off x="267631" y="966934"/>
            <a:ext cx="8697950" cy="4830763"/>
          </a:xfrm>
          <a:solidFill>
            <a:schemeClr val="bg1"/>
          </a:solidFill>
        </p:spPr>
        <p:txBody>
          <a:bodyPr/>
          <a:lstStyle/>
          <a:p>
            <a:r>
              <a:rPr kumimoji="1" lang="en-US" altLang="zh-CN" sz="2400" dirty="0">
                <a:latin typeface="微软雅黑" pitchFamily="34" charset="-122"/>
                <a:ea typeface="微软雅黑" pitchFamily="34" charset="-122"/>
              </a:rPr>
              <a:t>EN content</a:t>
            </a:r>
          </a:p>
          <a:p>
            <a:pPr lvl="1"/>
            <a:r>
              <a:rPr lang="en-GB" altLang="zh-CN" sz="1200" dirty="0">
                <a:solidFill>
                  <a:srgbClr val="FF0000"/>
                </a:solidFill>
                <a:effectLst/>
                <a:latin typeface="微软雅黑" pitchFamily="34" charset="-122"/>
                <a:ea typeface="微软雅黑" pitchFamily="34" charset="-122"/>
              </a:rPr>
              <a:t>Editor’s Note: During UE mobility, e.g., NG-RAN handover or local PSA UPF relocation, whether there are other impacts for ECN marking for L4S is FFS.</a:t>
            </a:r>
            <a:r>
              <a:rPr lang="zh-CN" altLang="zh-CN" sz="2000" dirty="0">
                <a:solidFill>
                  <a:srgbClr val="FF0000"/>
                </a:solidFill>
                <a:effectLst/>
                <a:latin typeface="微软雅黑" pitchFamily="34" charset="-122"/>
                <a:ea typeface="微软雅黑" pitchFamily="34" charset="-122"/>
              </a:rPr>
              <a:t> </a:t>
            </a:r>
            <a:endParaRPr lang="en-US" altLang="zh-CN" sz="2000" dirty="0">
              <a:solidFill>
                <a:srgbClr val="FF0000"/>
              </a:solidFill>
              <a:effectLst/>
              <a:latin typeface="微软雅黑" pitchFamily="34" charset="-122"/>
              <a:ea typeface="微软雅黑" pitchFamily="34" charset="-122"/>
            </a:endParaRPr>
          </a:p>
          <a:p>
            <a:r>
              <a:rPr lang="en-US" altLang="zh-CN" sz="2000" smtClean="0">
                <a:latin typeface="微软雅黑" pitchFamily="34" charset="-122"/>
                <a:ea typeface="微软雅黑" pitchFamily="34" charset="-122"/>
              </a:rPr>
              <a:t>Related </a:t>
            </a:r>
            <a:r>
              <a:rPr lang="en-US" altLang="zh-CN" sz="2000" dirty="0">
                <a:latin typeface="微软雅黑" pitchFamily="34" charset="-122"/>
                <a:ea typeface="微软雅黑" pitchFamily="34" charset="-122"/>
              </a:rPr>
              <a:t>papers</a:t>
            </a:r>
          </a:p>
          <a:p>
            <a:pPr lvl="1">
              <a:spcBef>
                <a:spcPts val="600"/>
              </a:spcBef>
              <a:spcAft>
                <a:spcPts val="0"/>
              </a:spcAft>
            </a:pPr>
            <a:r>
              <a:rPr lang="en-US" altLang="zh-CN" sz="1100" smtClean="0">
                <a:latin typeface="微软雅黑" pitchFamily="34" charset="-122"/>
                <a:ea typeface="微软雅黑" pitchFamily="34" charset="-122"/>
              </a:rPr>
              <a:t>6604(Ericsson)</a:t>
            </a:r>
            <a:endParaRPr lang="en-US" altLang="zh-CN" sz="1100" dirty="0">
              <a:latin typeface="微软雅黑" pitchFamily="34" charset="-122"/>
              <a:ea typeface="微软雅黑" pitchFamily="34" charset="-122"/>
            </a:endParaRPr>
          </a:p>
          <a:p>
            <a:pPr lvl="2">
              <a:spcBef>
                <a:spcPts val="600"/>
              </a:spcBef>
              <a:spcAft>
                <a:spcPts val="0"/>
              </a:spcAft>
            </a:pPr>
            <a:r>
              <a:rPr lang="en-US" altLang="zh-CN" sz="1100" dirty="0">
                <a:latin typeface="微软雅黑" pitchFamily="34" charset="-122"/>
                <a:ea typeface="微软雅黑" pitchFamily="34" charset="-122"/>
              </a:rPr>
              <a:t>Target NG-RAN and PSA UPF keep contributing to ECN marking for L4S as the </a:t>
            </a:r>
            <a:r>
              <a:rPr lang="en-US" altLang="zh-CN" sz="1100">
                <a:latin typeface="微软雅黑" pitchFamily="34" charset="-122"/>
                <a:ea typeface="微软雅黑" pitchFamily="34" charset="-122"/>
              </a:rPr>
              <a:t>current </a:t>
            </a:r>
            <a:r>
              <a:rPr lang="en-US" altLang="zh-CN" sz="1100" smtClean="0">
                <a:latin typeface="微软雅黑" pitchFamily="34" charset="-122"/>
                <a:ea typeface="微软雅黑" pitchFamily="34" charset="-122"/>
              </a:rPr>
              <a:t>method</a:t>
            </a:r>
            <a:endParaRPr lang="en-US" altLang="zh-CN" sz="1100" dirty="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6991(Huawei)</a:t>
            </a:r>
            <a:endParaRPr lang="en-US" altLang="zh-CN" sz="1100" dirty="0">
              <a:latin typeface="微软雅黑" pitchFamily="34" charset="-122"/>
              <a:ea typeface="微软雅黑" pitchFamily="34" charset="-122"/>
            </a:endParaRPr>
          </a:p>
          <a:p>
            <a:pPr lvl="2">
              <a:spcBef>
                <a:spcPts val="600"/>
              </a:spcBef>
              <a:spcAft>
                <a:spcPts val="0"/>
              </a:spcAft>
            </a:pPr>
            <a:r>
              <a:rPr lang="en-GB" altLang="zh-CN" sz="1100" dirty="0">
                <a:latin typeface="微软雅黑" pitchFamily="34" charset="-122"/>
                <a:ea typeface="微软雅黑" pitchFamily="34" charset="-122"/>
              </a:rPr>
              <a:t>T</a:t>
            </a:r>
            <a:r>
              <a:rPr lang="en-GB" altLang="zh-CN" sz="1100" dirty="0">
                <a:effectLst/>
                <a:latin typeface="微软雅黑" pitchFamily="34" charset="-122"/>
                <a:ea typeface="微软雅黑" pitchFamily="34" charset="-122"/>
              </a:rPr>
              <a:t>arget NG-RAN reports congestion information immediately once the handover occur, which can be used both for API based exposure and UPF-L4S</a:t>
            </a:r>
            <a:r>
              <a:rPr lang="zh-CN" altLang="zh-CN" sz="1100" dirty="0">
                <a:effectLst/>
                <a:latin typeface="微软雅黑" pitchFamily="34" charset="-122"/>
                <a:ea typeface="微软雅黑" pitchFamily="34" charset="-122"/>
              </a:rPr>
              <a:t> </a:t>
            </a:r>
            <a:endParaRPr lang="en-US" altLang="zh-CN" sz="1100" dirty="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6418: (CMCC)</a:t>
            </a:r>
          </a:p>
          <a:p>
            <a:pPr lvl="2">
              <a:spcBef>
                <a:spcPts val="600"/>
              </a:spcBef>
              <a:spcAft>
                <a:spcPts val="0"/>
              </a:spcAft>
            </a:pPr>
            <a:r>
              <a:rPr lang="en-US" altLang="zh-CN" sz="1100" smtClean="0">
                <a:latin typeface="微软雅黑" pitchFamily="34" charset="-122"/>
                <a:ea typeface="微软雅黑" pitchFamily="34" charset="-122"/>
              </a:rPr>
              <a:t>same idea as 6991 with adding one scenario i.e. </a:t>
            </a:r>
            <a:r>
              <a:rPr lang="en-GB" altLang="zh-CN" sz="1100" smtClean="0">
                <a:latin typeface="微软雅黑" pitchFamily="34" charset="-122"/>
                <a:ea typeface="微软雅黑" pitchFamily="34" charset="-122"/>
              </a:rPr>
              <a:t>source NG-RAN support to report the congestion information while target NG-RAN does not support.</a:t>
            </a:r>
            <a:endParaRPr lang="en-US" altLang="zh-CN" sz="1100" smtClean="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6525(vivo)</a:t>
            </a:r>
          </a:p>
          <a:p>
            <a:pPr lvl="2">
              <a:spcBef>
                <a:spcPts val="600"/>
              </a:spcBef>
              <a:spcAft>
                <a:spcPts val="0"/>
              </a:spcAft>
            </a:pPr>
            <a:r>
              <a:rPr lang="en-GB" altLang="zh-CN" sz="1100" smtClean="0">
                <a:latin typeface="微软雅黑" pitchFamily="34" charset="-122"/>
                <a:ea typeface="微软雅黑" pitchFamily="34" charset="-122"/>
              </a:rPr>
              <a:t>Option1</a:t>
            </a:r>
            <a:r>
              <a:rPr lang="en-GB" altLang="zh-CN" sz="1100">
                <a:latin typeface="微软雅黑" pitchFamily="34" charset="-122"/>
                <a:ea typeface="微软雅黑" pitchFamily="34" charset="-122"/>
              </a:rPr>
              <a:t>: </a:t>
            </a:r>
            <a:r>
              <a:rPr lang="en-GB" altLang="zh-CN" sz="1100" smtClean="0">
                <a:latin typeface="微软雅黑" pitchFamily="34" charset="-122"/>
                <a:ea typeface="微软雅黑" pitchFamily="34" charset="-122"/>
              </a:rPr>
              <a:t>same </a:t>
            </a:r>
            <a:r>
              <a:rPr lang="en-GB" altLang="zh-CN" sz="1100" dirty="0">
                <a:latin typeface="微软雅黑" pitchFamily="34" charset="-122"/>
                <a:ea typeface="微软雅黑" pitchFamily="34" charset="-122"/>
              </a:rPr>
              <a:t>as 6991</a:t>
            </a:r>
            <a:endParaRPr lang="zh-CN" altLang="zh-CN" sz="1100" dirty="0">
              <a:latin typeface="微软雅黑" pitchFamily="34" charset="-122"/>
              <a:ea typeface="微软雅黑" pitchFamily="34" charset="-122"/>
            </a:endParaRPr>
          </a:p>
          <a:p>
            <a:pPr lvl="2">
              <a:spcBef>
                <a:spcPts val="600"/>
              </a:spcBef>
              <a:spcAft>
                <a:spcPts val="0"/>
              </a:spcAft>
            </a:pPr>
            <a:r>
              <a:rPr lang="en-GB" altLang="zh-CN" sz="1100" dirty="0">
                <a:latin typeface="微软雅黑" pitchFamily="34" charset="-122"/>
                <a:ea typeface="微软雅黑" pitchFamily="34" charset="-122"/>
              </a:rPr>
              <a:t>Option2</a:t>
            </a:r>
            <a:r>
              <a:rPr lang="en-GB" altLang="zh-CN" sz="1100">
                <a:latin typeface="微软雅黑" pitchFamily="34" charset="-122"/>
                <a:ea typeface="微软雅黑" pitchFamily="34" charset="-122"/>
              </a:rPr>
              <a:t>: </a:t>
            </a:r>
            <a:r>
              <a:rPr lang="en-GB" altLang="zh-CN" sz="1100" smtClean="0">
                <a:latin typeface="微软雅黑" pitchFamily="34" charset="-122"/>
                <a:ea typeface="微软雅黑" pitchFamily="34" charset="-122"/>
              </a:rPr>
              <a:t>the </a:t>
            </a:r>
            <a:r>
              <a:rPr lang="en-GB" altLang="zh-CN" sz="1100" dirty="0">
                <a:latin typeface="微软雅黑" pitchFamily="34" charset="-122"/>
                <a:ea typeface="微软雅黑" pitchFamily="34" charset="-122"/>
              </a:rPr>
              <a:t>SMF provides to the UPF the transferred QoS Flows received from the AMF and the UPF understands no congestion anymore for those </a:t>
            </a:r>
            <a:r>
              <a:rPr lang="en-GB" altLang="zh-CN" sz="1100">
                <a:latin typeface="微软雅黑" pitchFamily="34" charset="-122"/>
                <a:ea typeface="微软雅黑" pitchFamily="34" charset="-122"/>
              </a:rPr>
              <a:t>QoS </a:t>
            </a:r>
            <a:r>
              <a:rPr lang="en-GB" altLang="zh-CN" sz="1100" smtClean="0">
                <a:latin typeface="微软雅黑" pitchFamily="34" charset="-122"/>
                <a:ea typeface="微软雅黑" pitchFamily="34" charset="-122"/>
              </a:rPr>
              <a:t>flows</a:t>
            </a:r>
            <a:r>
              <a:rPr lang="en-GB" altLang="zh-CN" sz="1100" smtClean="0">
                <a:latin typeface="微软雅黑" pitchFamily="34" charset="-122"/>
                <a:ea typeface="微软雅黑" pitchFamily="34" charset="-122"/>
              </a:rPr>
              <a:t>.</a:t>
            </a:r>
            <a:endParaRPr lang="en-US" altLang="zh-CN" sz="1100" dirty="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7397(Nokia)</a:t>
            </a:r>
            <a:endParaRPr lang="en-US" altLang="zh-CN" sz="1100" dirty="0">
              <a:latin typeface="微软雅黑" pitchFamily="34" charset="-122"/>
              <a:ea typeface="微软雅黑" pitchFamily="34" charset="-122"/>
            </a:endParaRPr>
          </a:p>
          <a:p>
            <a:pPr lvl="2">
              <a:spcBef>
                <a:spcPts val="600"/>
              </a:spcBef>
              <a:spcAft>
                <a:spcPts val="0"/>
              </a:spcAft>
            </a:pPr>
            <a:r>
              <a:rPr lang="en-US" altLang="zh-CN" sz="1100" smtClean="0">
                <a:latin typeface="微软雅黑" pitchFamily="34" charset="-122"/>
                <a:ea typeface="微软雅黑" pitchFamily="34" charset="-122"/>
              </a:rPr>
              <a:t>SMF may then indicates target NG-RAN to send congestion information (i.e. a percentage of packets that UPF uses for ECN marking for L4S) to the PSA UPF</a:t>
            </a:r>
            <a:r>
              <a:rPr lang="en-US" altLang="zh-CN" sz="1100" smtClean="0">
                <a:latin typeface="微软雅黑" pitchFamily="34" charset="-122"/>
                <a:ea typeface="微软雅黑" pitchFamily="34" charset="-122"/>
              </a:rPr>
              <a:t>. </a:t>
            </a:r>
            <a:endParaRPr lang="en-US" altLang="zh-CN" sz="1100" smtClean="0">
              <a:latin typeface="微软雅黑" pitchFamily="34" charset="-122"/>
              <a:ea typeface="微软雅黑" pitchFamily="34" charset="-122"/>
            </a:endParaRPr>
          </a:p>
        </p:txBody>
      </p:sp>
    </p:spTree>
    <p:extLst>
      <p:ext uri="{BB962C8B-B14F-4D97-AF65-F5344CB8AC3E}">
        <p14:creationId xmlns:p14="http://schemas.microsoft.com/office/powerpoint/2010/main" xmlns="" val="344414142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TotalTime>
  <Words>1130</Words>
  <Application>Microsoft Office PowerPoint</Application>
  <PresentationFormat>全屏显示(4:3)</PresentationFormat>
  <Paragraphs>116</Paragraphs>
  <Slides>11</Slides>
  <Notes>4</Notes>
  <HiddenSlides>0</HiddenSlides>
  <MMClips>0</MMClips>
  <ScaleCrop>false</ScaleCrop>
  <HeadingPairs>
    <vt:vector size="4" baseType="variant">
      <vt:variant>
        <vt:lpstr>主题</vt:lpstr>
      </vt:variant>
      <vt:variant>
        <vt:i4>2</vt:i4>
      </vt:variant>
      <vt:variant>
        <vt:lpstr>幻灯片标题</vt:lpstr>
      </vt:variant>
      <vt:variant>
        <vt:i4>11</vt:i4>
      </vt:variant>
    </vt:vector>
  </HeadingPairs>
  <TitlesOfParts>
    <vt:vector size="13" baseType="lpstr">
      <vt:lpstr>Office Theme</vt:lpstr>
      <vt:lpstr>1_Office Theme</vt:lpstr>
      <vt:lpstr>XRM ENs and Issues To be resolved in SA2#157 meeting</vt:lpstr>
      <vt:lpstr>Agenda</vt:lpstr>
      <vt:lpstr>ENs for KI#3 – to be resolved</vt:lpstr>
      <vt:lpstr>ENs for KI#4&amp;5 to be resolved</vt:lpstr>
      <vt:lpstr>Issues to be discussed</vt:lpstr>
      <vt:lpstr>Whether and how to process the unmarked PDUs</vt:lpstr>
      <vt:lpstr>Non-homogenous</vt:lpstr>
      <vt:lpstr>Support of UP-based QNC related with RAN3 LS </vt:lpstr>
      <vt:lpstr>L4S mobility issue</vt:lpstr>
      <vt:lpstr>New Incoming LS from SA4(1/2)</vt:lpstr>
      <vt:lpstr>New Incoming LS from SA4(2/2)</vt:lpstr>
    </vt:vector>
  </TitlesOfParts>
  <Company>3GPP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cmcc-wd</cp:lastModifiedBy>
  <cp:revision>2186</cp:revision>
  <dcterms:created xsi:type="dcterms:W3CDTF">2008-08-30T09:32:00Z</dcterms:created>
  <dcterms:modified xsi:type="dcterms:W3CDTF">2023-05-17T12:38:00Z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d845be66-0dd2-42c8-8a85-27aea652d485</vt:lpwstr>
  </property>
  <property fmtid="{D5CDD505-2E9C-101B-9397-08002B2CF9AE}" pid="3" name="CTP_TimeStamp">
    <vt:lpwstr>2020-02-07 13:13:00Z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_2015_ms_pID_725343">
    <vt:lpwstr>(3)ws57Bm1rCc6j05frPFZj2k+UdaJr/mLRGa91jUg95hCFC5MHZrTCbhpjh+7JOZV0AL4dCVSX
XNd+zi5TYToqrnxXShEScIm+xnRF4HAZvxzEuAz1IBv3eYDnkIB717QEn9vFzsJhScxDgnw3
2Vm85Xl1ImFdj1ZQiPIxIG6/J0zXR60j8K/QqeDe8XWld3CDMwo0rrshy/NFuTPcbtVkBYE1
KttJGUegjsPAunbSxi</vt:lpwstr>
  </property>
  <property fmtid="{D5CDD505-2E9C-101B-9397-08002B2CF9AE}" pid="9" name="_2015_ms_pID_7253431">
    <vt:lpwstr>/5X0K2KFmFypLdiH15dWQmToOmnM3hQ+TTnVYMHtefwUO3P6uxqNZ1
XkyH67lxn9wUjU+tED5wRE8nelMcduCnpV8YMrwxdt43xlje8ZgAerpfGGdSZnnR8aLkSy0d
2C3YIQh6vqUy46HHfSpmrBtWfvPAvKTsg56roiqsRLVsVVYiUKcb9kEOzGb76SmPmQa4bXMq
gzvfrAmevLteqIaJXZdiA2QxTcg45ANQtEY8</vt:lpwstr>
  </property>
  <property fmtid="{D5CDD505-2E9C-101B-9397-08002B2CF9AE}" pid="10" name="_2015_ms_pID_7253432">
    <vt:lpwstr>2Q==</vt:lpwstr>
  </property>
  <property fmtid="{D5CDD505-2E9C-101B-9397-08002B2CF9AE}" pid="11" name="ContentTypeId">
    <vt:lpwstr>0x01010000A41F864BF9E047AC9D98AA3A92DCA2</vt:lpwstr>
  </property>
  <property fmtid="{D5CDD505-2E9C-101B-9397-08002B2CF9AE}" pid="12" name="ICV">
    <vt:lpwstr>D8486A4AF49841AEB5A274A60C6C0F01</vt:lpwstr>
  </property>
  <property fmtid="{D5CDD505-2E9C-101B-9397-08002B2CF9AE}" pid="13" name="KSOProductBuildVer">
    <vt:lpwstr>2052-11.8.2.10912</vt:lpwstr>
  </property>
  <property fmtid="{D5CDD505-2E9C-101B-9397-08002B2CF9AE}" pid="14" name="_readonly">
    <vt:lpwstr/>
  </property>
  <property fmtid="{D5CDD505-2E9C-101B-9397-08002B2CF9AE}" pid="15" name="_change">
    <vt:lpwstr/>
  </property>
  <property fmtid="{D5CDD505-2E9C-101B-9397-08002B2CF9AE}" pid="16" name="_full-control">
    <vt:lpwstr/>
  </property>
  <property fmtid="{D5CDD505-2E9C-101B-9397-08002B2CF9AE}" pid="17" name="sflag">
    <vt:lpwstr>1645404766</vt:lpwstr>
  </property>
</Properties>
</file>