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2"/>
  </p:sldMasterIdLst>
  <p:notesMasterIdLst>
    <p:notesMasterId r:id="rId7"/>
  </p:notesMasterIdLst>
  <p:handoutMasterIdLst>
    <p:handoutMasterId r:id="rId8"/>
  </p:handoutMasterIdLst>
  <p:sldIdLst>
    <p:sldId id="303" r:id="rId3"/>
    <p:sldId id="823" r:id="rId4"/>
    <p:sldId id="827" r:id="rId5"/>
    <p:sldId id="828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="" xmlns:p14="http://schemas.microsoft.com/office/powerpoint/2010/main">
        <p14:section name="默认节" id="{00A2E23D-B4AD-4CE3-A23D-4DFA4C5AFD82}">
          <p14:sldIdLst>
            <p14:sldId id="303"/>
            <p14:sldId id="822"/>
            <p14:sldId id="832"/>
            <p14:sldId id="824"/>
            <p14:sldId id="823"/>
            <p14:sldId id="828"/>
            <p14:sldId id="829"/>
            <p14:sldId id="830"/>
            <p14:sldId id="833"/>
            <p14:sldId id="827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  <p:cmAuthor id="2" name="Huawei" initials="HW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000000"/>
    <a:srgbClr val="0000FF"/>
    <a:srgbClr val="FF3300"/>
    <a:srgbClr val="62A14D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7" autoAdjust="0"/>
    <p:restoredTop sz="97662" autoAdjust="0"/>
  </p:normalViewPr>
  <p:slideViewPr>
    <p:cSldViewPr snapToGrid="0">
      <p:cViewPr>
        <p:scale>
          <a:sx n="66" d="100"/>
          <a:sy n="66" d="100"/>
        </p:scale>
        <p:origin x="-1220" y="36"/>
      </p:cViewPr>
      <p:guideLst>
        <p:guide orient="horz" pos="2158"/>
        <p:guide pos="2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50" d="100"/>
          <a:sy n="150" d="100"/>
        </p:scale>
        <p:origin x="1859" y="-2493"/>
      </p:cViewPr>
      <p:guideLst>
        <p:guide orient="horz" pos="3124"/>
        <p:guide pos="214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5/11/2023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5/11/2023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箭头: 五边形 7"/>
          <p:cNvSpPr/>
          <p:nvPr userDrawn="1"/>
        </p:nvSpPr>
        <p:spPr bwMode="auto">
          <a:xfrm>
            <a:off x="546099" y="6350004"/>
            <a:ext cx="6201834" cy="380999"/>
          </a:xfrm>
          <a:prstGeom prst="homePlate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TSG SA WG2#156-e, 20-25 April, 2023, Electronic</a:t>
            </a:r>
            <a:endParaRPr kumimoji="0" lang="zh-CN" altLang="en-US" sz="1400" b="0" i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箭头: 五边形 3"/>
          <p:cNvSpPr/>
          <p:nvPr userDrawn="1"/>
        </p:nvSpPr>
        <p:spPr bwMode="auto">
          <a:xfrm>
            <a:off x="546099" y="6350004"/>
            <a:ext cx="6201834" cy="380999"/>
          </a:xfrm>
          <a:prstGeom prst="homePlate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TSG SA WG2#156-e, 20-25 April, 2023, Electronic</a:t>
            </a:r>
            <a:endParaRPr kumimoji="0" lang="zh-CN" altLang="en-US" sz="1400" b="0" i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箭头: 五边形 2"/>
          <p:cNvSpPr/>
          <p:nvPr userDrawn="1"/>
        </p:nvSpPr>
        <p:spPr bwMode="auto">
          <a:xfrm>
            <a:off x="546099" y="6350004"/>
            <a:ext cx="6201834" cy="380999"/>
          </a:xfrm>
          <a:prstGeom prst="homePlate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TSG SA WG2#156-e, 20-25 April, 2023, Electronic</a:t>
            </a:r>
            <a:endParaRPr kumimoji="0" lang="zh-CN" altLang="en-US" sz="1400" b="0" i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de-DE" sz="1200" b="1" dirty="0">
                <a:sym typeface="+mn-ea"/>
              </a:rPr>
              <a:t>3GPP TSG SA WG2</a:t>
            </a:r>
            <a:r>
              <a:rPr lang="de-DE" altLang="ko-KR" sz="1200" b="1" dirty="0">
                <a:sym typeface="+mn-ea"/>
              </a:rPr>
              <a:t> Meeting #15</a:t>
            </a:r>
            <a:r>
              <a:rPr lang="en-US" sz="1200" b="1" dirty="0">
                <a:sym typeface="+mn-ea"/>
              </a:rPr>
              <a:t>4</a:t>
            </a:r>
            <a:endParaRPr lang="de-DE" altLang="ko-KR" sz="12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fr-FR" altLang="zh-CN" sz="1200" b="1" dirty="0">
                <a:effectLst/>
                <a:sym typeface="+mn-ea"/>
              </a:rPr>
              <a:t>Toulouse, France, November 14 – 18, 2022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4732867" y="324480"/>
            <a:ext cx="2660710" cy="548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S2-2211241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050" b="1" kern="12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altLang="zh-CN" sz="1050" b="1" kern="1200" baseline="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was S2-220xxxx</a:t>
            </a:r>
            <a:r>
              <a:rPr lang="en-US" altLang="zh-CN" sz="1050" b="1" kern="12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endParaRPr lang="en-GB" altLang="en-US" sz="1050" b="1" kern="1200" dirty="0">
              <a:solidFill>
                <a:srgbClr val="0000FF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2022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13"/>
          <p:cNvSpPr txBox="1"/>
          <p:nvPr userDrawn="1"/>
        </p:nvSpPr>
        <p:spPr>
          <a:xfrm>
            <a:off x="590550" y="6437313"/>
            <a:ext cx="5473170" cy="242887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r>
              <a:rPr lang="en-GB" altLang="de-DE" sz="1200" dirty="0">
                <a:solidFill>
                  <a:schemeClr val="bg1"/>
                </a:solidFill>
                <a:latin typeface="+mn-lt"/>
              </a:rPr>
              <a:t>TSG SA WG2#15</a:t>
            </a:r>
            <a:r>
              <a:rPr lang="en-US" sz="1200" dirty="0">
                <a:solidFill>
                  <a:schemeClr val="bg1"/>
                </a:solidFill>
                <a:latin typeface="+mn-lt"/>
              </a:rPr>
              <a:t>4AH-e</a:t>
            </a:r>
            <a:r>
              <a:rPr lang="en-GB" altLang="de-DE" sz="1200" baseline="0" dirty="0">
                <a:solidFill>
                  <a:schemeClr val="bg1"/>
                </a:solidFill>
                <a:latin typeface="+mn-lt"/>
              </a:rPr>
              <a:t> </a:t>
            </a:r>
            <a:r>
              <a:rPr sz="1200" baseline="0">
                <a:solidFill>
                  <a:schemeClr val="bg1"/>
                </a:solidFill>
                <a:latin typeface="+mn-lt"/>
              </a:rPr>
              <a:t>16 - 20 January, 2023, Electronic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2022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13"/>
          <p:cNvSpPr txBox="1"/>
          <p:nvPr userDrawn="1"/>
        </p:nvSpPr>
        <p:spPr>
          <a:xfrm>
            <a:off x="590550" y="6437313"/>
            <a:ext cx="5473170" cy="242887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r>
              <a:rPr lang="en-GB" altLang="de-DE" sz="1200" dirty="0">
                <a:solidFill>
                  <a:schemeClr val="bg1"/>
                </a:solidFill>
                <a:latin typeface="+mn-lt"/>
                <a:sym typeface="+mn-ea"/>
              </a:rPr>
              <a:t>TSG SA WG2#15</a:t>
            </a:r>
            <a:r>
              <a:rPr lang="en-US" sz="1200" dirty="0">
                <a:solidFill>
                  <a:schemeClr val="bg1"/>
                </a:solidFill>
                <a:latin typeface="+mn-lt"/>
                <a:sym typeface="+mn-ea"/>
              </a:rPr>
              <a:t>4AH-e</a:t>
            </a:r>
            <a:r>
              <a:rPr lang="en-GB" altLang="de-DE" sz="1200" dirty="0">
                <a:solidFill>
                  <a:schemeClr val="bg1"/>
                </a:solidFill>
                <a:latin typeface="+mn-lt"/>
                <a:sym typeface="+mn-ea"/>
              </a:rPr>
              <a:t> </a:t>
            </a:r>
            <a:r>
              <a:rPr sz="1200">
                <a:solidFill>
                  <a:schemeClr val="bg1"/>
                </a:solidFill>
                <a:latin typeface="+mn-lt"/>
                <a:sym typeface="+mn-ea"/>
              </a:rPr>
              <a:t>16 - 20 January, 2023, Electronic</a:t>
            </a:r>
            <a:endParaRPr lang="en-US" sz="1200" kern="1200" baseline="0" dirty="0">
              <a:solidFill>
                <a:schemeClr val="bg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箭头: 五边形 1"/>
          <p:cNvSpPr/>
          <p:nvPr userDrawn="1"/>
        </p:nvSpPr>
        <p:spPr bwMode="auto">
          <a:xfrm>
            <a:off x="546099" y="6350004"/>
            <a:ext cx="6201834" cy="380999"/>
          </a:xfrm>
          <a:prstGeom prst="homePlate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TSG SA WG2#156-e, 20-25 April, 2023, Electronic</a:t>
            </a:r>
            <a:endParaRPr kumimoji="0" lang="zh-CN" altLang="en-US" sz="1400" b="0" i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1243" y="2194370"/>
            <a:ext cx="6201254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zh-CN" sz="3600" b="1" smtClean="0"/>
              <a:t>XRM ENs and Issues should be resolved in 157 emeeting</a:t>
            </a:r>
            <a:endParaRPr lang="en-GB" altLang="zh-CN" sz="3600" b="1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000" b="1" dirty="0"/>
              <a:t>Dan Wang</a:t>
            </a:r>
            <a:r>
              <a:rPr lang="en-GB" altLang="zh-CN" sz="1800" b="1" dirty="0">
                <a:latin typeface="Arial" panose="020B0604020202020204" pitchFamily="34" charset="0"/>
              </a:rPr>
              <a:t>(China Mobile)</a:t>
            </a:r>
            <a:r>
              <a:rPr lang="en-GB" sz="1800" b="1" dirty="0">
                <a:latin typeface="Arial" panose="020B0604020202020204" pitchFamily="34" charset="0"/>
              </a:rPr>
              <a:t>, </a:t>
            </a:r>
            <a:r>
              <a:rPr lang="en-US" altLang="zh-CN" sz="1800" b="1" dirty="0">
                <a:latin typeface="Arial" panose="020B0604020202020204" pitchFamily="34" charset="0"/>
              </a:rPr>
              <a:t>Yixue Lei</a:t>
            </a:r>
            <a:r>
              <a:rPr lang="en-GB" sz="1800" b="1" dirty="0">
                <a:latin typeface="Arial" panose="020B0604020202020204" pitchFamily="34" charset="0"/>
              </a:rPr>
              <a:t> (</a:t>
            </a:r>
            <a:r>
              <a:rPr lang="en-US" sz="1800" b="1" dirty="0">
                <a:latin typeface="Arial" panose="020B0604020202020204" pitchFamily="34" charset="0"/>
              </a:rPr>
              <a:t>Tencent</a:t>
            </a:r>
            <a:r>
              <a:rPr lang="en-GB" sz="1800" b="1" dirty="0">
                <a:latin typeface="Arial" panose="020B0604020202020204" pitchFamily="34" charset="0"/>
              </a:rPr>
              <a:t>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56683" y="101600"/>
            <a:ext cx="6827838" cy="1143000"/>
          </a:xfrm>
        </p:spPr>
        <p:txBody>
          <a:bodyPr/>
          <a:lstStyle/>
          <a:p>
            <a:r>
              <a:rPr lang="en-US" altLang="zh-CN" dirty="0"/>
              <a:t>KI#3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6441" y="709083"/>
            <a:ext cx="8388350" cy="4830763"/>
          </a:xfrm>
        </p:spPr>
        <p:txBody>
          <a:bodyPr/>
          <a:lstStyle/>
          <a:p>
            <a:pPr lvl="0"/>
            <a:r>
              <a:rPr lang="en-US" altLang="zh-CN" sz="2400" dirty="0"/>
              <a:t>501 CR</a:t>
            </a:r>
          </a:p>
          <a:p>
            <a:pPr lvl="1"/>
            <a:r>
              <a:rPr lang="en-US" altLang="zh-CN" sz="1600" b="1" smtClean="0"/>
              <a:t>General API exposure</a:t>
            </a:r>
          </a:p>
          <a:p>
            <a:pPr lvl="1"/>
            <a:r>
              <a:rPr lang="en-US" altLang="zh-CN" sz="1600" smtClean="0"/>
              <a:t>Editor’s Note1: It is for RAN WGs to confirm whether providing QoS Notification Control for GBR QoS Flow and data rate information can be included in Release 18.</a:t>
            </a:r>
          </a:p>
          <a:p>
            <a:pPr lvl="1"/>
            <a:r>
              <a:rPr lang="en-US" altLang="zh-CN" sz="1600" b="1" smtClean="0"/>
              <a:t>L4S</a:t>
            </a:r>
            <a:r>
              <a:rPr lang="zh-CN" altLang="en-US" sz="1600" b="1" smtClean="0"/>
              <a:t>：</a:t>
            </a:r>
            <a:endParaRPr lang="en-US" altLang="zh-CN" sz="1600" b="1" smtClean="0"/>
          </a:p>
          <a:p>
            <a:pPr lvl="1"/>
            <a:r>
              <a:rPr lang="en-GB" altLang="zh-CN" sz="1600" smtClean="0"/>
              <a:t>Editor’s Note3: During UE mobility, e.g., NG-RAN handover or local PSA UPF relocation, whether there are other impacts for ECN marking for L4S is FFS.</a:t>
            </a:r>
            <a:endParaRPr lang="en-US" altLang="zh-CN" sz="1600" smtClean="0"/>
          </a:p>
          <a:p>
            <a:pPr lvl="1"/>
            <a:r>
              <a:rPr lang="en-US" altLang="zh-CN" sz="1600" b="1" smtClean="0"/>
              <a:t>QoS monitoring EN</a:t>
            </a:r>
            <a:r>
              <a:rPr lang="zh-CN" altLang="en-US" sz="1600" b="1" smtClean="0"/>
              <a:t>：</a:t>
            </a:r>
            <a:endParaRPr lang="en-US" altLang="zh-CN" sz="1600" b="1" smtClean="0"/>
          </a:p>
          <a:p>
            <a:pPr lvl="1"/>
            <a:r>
              <a:rPr lang="en-US" altLang="zh-CN" sz="1600" smtClean="0"/>
              <a:t>Editor’s Note4: It is pending for RAN WG to confirm whether providing measured data rate information for QoS Flow to the CN can be included or not in Release-18. </a:t>
            </a:r>
          </a:p>
          <a:p>
            <a:pPr lvl="1"/>
            <a:r>
              <a:rPr lang="en-US" altLang="zh-CN" sz="1600" smtClean="0"/>
              <a:t>Editor’s Note5: It is for pending to RAN WG to confirm whether providing QoS Notification for GBR QoS Flow to the CN via User Plane can be included or not in Release-18. </a:t>
            </a:r>
          </a:p>
          <a:p>
            <a:pPr lvl="1"/>
            <a:r>
              <a:rPr lang="en-US" altLang="zh-CN" sz="1600" smtClean="0"/>
              <a:t>Editor’s Note6: It is FFS whether Direct exposure of QoS Notification does need to be part of QoS Monitoring of rather more as an extension to 5.7.2.4 and a new UPF Event.</a:t>
            </a:r>
          </a:p>
          <a:p>
            <a:pPr lvl="1"/>
            <a:r>
              <a:rPr lang="en-US" altLang="zh-CN" sz="1600" smtClean="0"/>
              <a:t>Editor’s Note7: It is pending for RAN WG to confirm whether providing QoS Notification Control for GBR QoS Flow via the tunnel between the NG-RAN and PSA UPF can be included in Release-18.</a:t>
            </a:r>
          </a:p>
          <a:p>
            <a:pPr lvl="1"/>
            <a:endParaRPr lang="en-US" altLang="zh-CN" sz="1600" smtClean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56327" y="0"/>
            <a:ext cx="6827838" cy="1143000"/>
          </a:xfrm>
        </p:spPr>
        <p:txBody>
          <a:bodyPr/>
          <a:lstStyle/>
          <a:p>
            <a:r>
              <a:rPr lang="en-US" altLang="zh-CN" dirty="0"/>
              <a:t>KI#4&amp;5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8318" y="616751"/>
            <a:ext cx="8385175" cy="4830763"/>
          </a:xfrm>
        </p:spPr>
        <p:txBody>
          <a:bodyPr/>
          <a:lstStyle/>
          <a:p>
            <a:r>
              <a:rPr lang="en-US" altLang="zh-CN" sz="2400"/>
              <a:t>501 </a:t>
            </a:r>
            <a:r>
              <a:rPr lang="en-US" altLang="zh-CN" sz="2400" smtClean="0"/>
              <a:t>CR</a:t>
            </a:r>
            <a:endParaRPr lang="en-US" altLang="zh-CN" sz="2400" dirty="0"/>
          </a:p>
          <a:p>
            <a:pPr lvl="1"/>
            <a:r>
              <a:rPr lang="en-US" altLang="zh-CN" sz="1600" smtClean="0"/>
              <a:t>Editor’s Note2 : The applicability and details of PDU Set handling in uplink direction is pending RAN WG’s progress.</a:t>
            </a:r>
          </a:p>
          <a:p>
            <a:pPr lvl="1"/>
            <a:r>
              <a:rPr lang="en-US" altLang="zh-CN" sz="1600" smtClean="0"/>
              <a:t>Editor's Note3: The need for AN PSDB and definition of AN PSDB is FFS.</a:t>
            </a:r>
          </a:p>
          <a:p>
            <a:pPr lvl="1"/>
            <a:r>
              <a:rPr lang="en-US" altLang="zh-CN" sz="1600" smtClean="0"/>
              <a:t>Editor’s Note6: Whether a standardized S-NSSAI (SST) is defined for XRM or whether non-standardized S-NSSAI is used is FFS</a:t>
            </a:r>
          </a:p>
          <a:p>
            <a:pPr lvl="1"/>
            <a:r>
              <a:rPr lang="en-US" altLang="zh-CN" sz="1600" smtClean="0"/>
              <a:t>Editor’s note: How PDU Set Importance is applied to the PDU(s) that does not belong to a PDU Set based on Protocol Description is FFS.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56327" y="0"/>
            <a:ext cx="6827838" cy="1143000"/>
          </a:xfrm>
        </p:spPr>
        <p:txBody>
          <a:bodyPr/>
          <a:lstStyle/>
          <a:p>
            <a:r>
              <a:rPr lang="en-US" altLang="zh-CN" smtClean="0"/>
              <a:t>Issues should be concluded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1690" y="1126890"/>
            <a:ext cx="8385175" cy="4830763"/>
          </a:xfrm>
        </p:spPr>
        <p:txBody>
          <a:bodyPr/>
          <a:lstStyle/>
          <a:p>
            <a:r>
              <a:rPr lang="en-US" altLang="zh-CN" sz="2000" smtClean="0"/>
              <a:t>Non-homogenous support of PDU set based QoS handling in </a:t>
            </a:r>
            <a:r>
              <a:rPr lang="en-US" altLang="zh-CN" sz="2000" smtClean="0"/>
              <a:t>NG-RAN</a:t>
            </a:r>
            <a:r>
              <a:rPr lang="en-US" altLang="zh-CN" sz="2000" smtClean="0"/>
              <a:t>.</a:t>
            </a:r>
          </a:p>
          <a:p>
            <a:r>
              <a:rPr lang="en-US" altLang="zh-CN" sz="2000" smtClean="0"/>
              <a:t>Whether to define new SST for high data rate and low latency and interactive service</a:t>
            </a:r>
            <a:endParaRPr lang="en-US" altLang="zh-CN" sz="1400" smtClean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296</Words>
  <Application>Microsoft Office PowerPoint</Application>
  <PresentationFormat>全屏显示(4:3)</PresentationFormat>
  <Paragraphs>23</Paragraphs>
  <Slides>4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XRM ENs and Issues should be resolved in 157 emeeting</vt:lpstr>
      <vt:lpstr>KI#3</vt:lpstr>
      <vt:lpstr>KI#4&amp;5</vt:lpstr>
      <vt:lpstr>Issues should be concluded</vt:lpstr>
    </vt:vector>
  </TitlesOfParts>
  <Company>3GPP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cmcc-wd</cp:lastModifiedBy>
  <cp:revision>2085</cp:revision>
  <dcterms:created xsi:type="dcterms:W3CDTF">2008-08-30T09:32:00Z</dcterms:created>
  <dcterms:modified xsi:type="dcterms:W3CDTF">2023-05-11T08:53:04Z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d845be66-0dd2-42c8-8a85-27aea652d485</vt:lpwstr>
  </property>
  <property fmtid="{D5CDD505-2E9C-101B-9397-08002B2CF9AE}" pid="3" name="CTP_TimeStamp">
    <vt:lpwstr>2020-02-07 13:13:00Z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_2015_ms_pID_725343">
    <vt:lpwstr>(3)ws57Bm1rCc6j05frPFZj2k+UdaJr/mLRGa91jUg95hCFC5MHZrTCbhpjh+7JOZV0AL4dCVSX
XNd+zi5TYToqrnxXShEScIm+xnRF4HAZvxzEuAz1IBv3eYDnkIB717QEn9vFzsJhScxDgnw3
2Vm85Xl1ImFdj1ZQiPIxIG6/J0zXR60j8K/QqeDe8XWld3CDMwo0rrshy/NFuTPcbtVkBYE1
KttJGUegjsPAunbSxi</vt:lpwstr>
  </property>
  <property fmtid="{D5CDD505-2E9C-101B-9397-08002B2CF9AE}" pid="9" name="_2015_ms_pID_7253431">
    <vt:lpwstr>/5X0K2KFmFypLdiH15dWQmToOmnM3hQ+TTnVYMHtefwUO3P6uxqNZ1
XkyH67lxn9wUjU+tED5wRE8nelMcduCnpV8YMrwxdt43xlje8ZgAerpfGGdSZnnR8aLkSy0d
2C3YIQh6vqUy46HHfSpmrBtWfvPAvKTsg56roiqsRLVsVVYiUKcb9kEOzGb76SmPmQa4bXMq
gzvfrAmevLteqIaJXZdiA2QxTcg45ANQtEY8</vt:lpwstr>
  </property>
  <property fmtid="{D5CDD505-2E9C-101B-9397-08002B2CF9AE}" pid="10" name="_2015_ms_pID_7253432">
    <vt:lpwstr>2Q==</vt:lpwstr>
  </property>
  <property fmtid="{D5CDD505-2E9C-101B-9397-08002B2CF9AE}" pid="11" name="ContentTypeId">
    <vt:lpwstr>0x01010000A41F864BF9E047AC9D98AA3A92DCA2</vt:lpwstr>
  </property>
  <property fmtid="{D5CDD505-2E9C-101B-9397-08002B2CF9AE}" pid="12" name="ICV">
    <vt:lpwstr>D8486A4AF49841AEB5A274A60C6C0F01</vt:lpwstr>
  </property>
  <property fmtid="{D5CDD505-2E9C-101B-9397-08002B2CF9AE}" pid="13" name="KSOProductBuildVer">
    <vt:lpwstr>2052-11.8.2.10912</vt:lpwstr>
  </property>
  <property fmtid="{D5CDD505-2E9C-101B-9397-08002B2CF9AE}" pid="14" name="_readonly">
    <vt:lpwstr/>
  </property>
  <property fmtid="{D5CDD505-2E9C-101B-9397-08002B2CF9AE}" pid="15" name="_change">
    <vt:lpwstr/>
  </property>
  <property fmtid="{D5CDD505-2E9C-101B-9397-08002B2CF9AE}" pid="16" name="_full-control">
    <vt:lpwstr/>
  </property>
  <property fmtid="{D5CDD505-2E9C-101B-9397-08002B2CF9AE}" pid="17" name="sflag">
    <vt:lpwstr>1645404766</vt:lpwstr>
  </property>
</Properties>
</file>