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81" r:id="rId4"/>
    <p:sldId id="268" r:id="rId5"/>
    <p:sldId id="282" r:id="rId6"/>
    <p:sldId id="285" r:id="rId7"/>
    <p:sldId id="283" r:id="rId8"/>
    <p:sldId id="284" r:id="rId9"/>
    <p:sldId id="28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08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79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0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97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26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1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07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4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76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03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45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OTU5NzdkNjgtOGZkMC00MWZmLThhY2UtYWZmYjcyZjNhMDli%40thread.v2/0?context=%7b%22Tid%22%3a%2292e84ceb-fbfd-47ab-be52-080c6b87953f%22%2c%22Oid%22%3a%2216e398e7-407f-42da-a719-ca3982793afa%22%7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Docs/S2-2302939.zip" TargetMode="External"/><Relationship Id="rId2" Type="http://schemas.openxmlformats.org/officeDocument/2006/relationships/hyperlink" Target="https://www.3gpp.org/ftp/tsg_sa/WG2_Arch/TSGS2_155_Athens_2023-02/Docs/S2-2302323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2_Arch/TSGS2_155_Athens_2023-02/Docs/S2-2303003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Docs/S2-2302328.zip" TargetMode="External"/><Relationship Id="rId2" Type="http://schemas.openxmlformats.org/officeDocument/2006/relationships/hyperlink" Target="https://www.3gpp.org/ftp/tsg_sa/WG2_Arch/TSGS2_155_Athens_2023-02/Docs/S2-2303107.zi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55_Athens_2023-02/Docs/S2-2302675.zip" TargetMode="External"/><Relationship Id="rId3" Type="http://schemas.openxmlformats.org/officeDocument/2006/relationships/hyperlink" Target="https://www.3gpp.org/ftp/tsg_sa/WG2_Arch/TSGS2_155_Athens_2023-02/Docs/S2-2302319.zip" TargetMode="External"/><Relationship Id="rId7" Type="http://schemas.openxmlformats.org/officeDocument/2006/relationships/hyperlink" Target="https://www.3gpp.org/ftp/tsg_sa/WG2_Arch/TSGS2_155_Athens_2023-02/Docs/S2-2302928.zip" TargetMode="External"/><Relationship Id="rId2" Type="http://schemas.openxmlformats.org/officeDocument/2006/relationships/hyperlink" Target="https://www.3gpp.org/ftp/tsg_sa/WG2_Arch/TSGS2_155_Athens_2023-02/Docs/S2-230223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55_Athens_2023-02/Docs/S2-2302926.zip" TargetMode="External"/><Relationship Id="rId5" Type="http://schemas.openxmlformats.org/officeDocument/2006/relationships/hyperlink" Target="https://www.3gpp.org/ftp/tsg_sa/WG2_Arch/TSGS2_155_Athens_2023-02/Docs/S2-2302930.zip" TargetMode="External"/><Relationship Id="rId4" Type="http://schemas.openxmlformats.org/officeDocument/2006/relationships/hyperlink" Target="https://www.3gpp.org/ftp/tsg_sa/WG2_Arch/TSGS2_155_Athens_2023-02/Docs/S2-2302674.zip" TargetMode="External"/><Relationship Id="rId9" Type="http://schemas.openxmlformats.org/officeDocument/2006/relationships/hyperlink" Target="https://www.3gpp.org/ftp/tsg_sa/WG2_Arch/TSGS2_155_Athens_2023-02/Docs/S2-2302676.zi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15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SA2#155 pre-meeting CC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LiMeng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932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Agenda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General</a:t>
            </a:r>
          </a:p>
          <a:p>
            <a:pPr lvl="1"/>
            <a:r>
              <a:rPr lang="en-US" altLang="zh-CN" dirty="0"/>
              <a:t>Handling of the documents;</a:t>
            </a:r>
          </a:p>
          <a:p>
            <a:r>
              <a:rPr lang="en-US" altLang="zh-CN" b="1" dirty="0"/>
              <a:t>Rel-18</a:t>
            </a:r>
          </a:p>
          <a:p>
            <a:pPr lvl="1"/>
            <a:r>
              <a:rPr lang="en-US" altLang="zh-CN" dirty="0"/>
              <a:t>Exact name/IEs for assistance information;</a:t>
            </a:r>
          </a:p>
          <a:p>
            <a:pPr lvl="2"/>
            <a:r>
              <a:rPr lang="en-US" altLang="zh-CN" dirty="0"/>
              <a:t>Including 247 and 502.</a:t>
            </a:r>
          </a:p>
          <a:p>
            <a:pPr lvl="1"/>
            <a:r>
              <a:rPr lang="en-US" altLang="zh-CN" dirty="0"/>
              <a:t>Way of documenting the procedure;</a:t>
            </a:r>
          </a:p>
          <a:p>
            <a:r>
              <a:rPr lang="en-US" altLang="zh-CN" b="1" dirty="0"/>
              <a:t>Rel-17</a:t>
            </a:r>
          </a:p>
          <a:p>
            <a:pPr lvl="1"/>
            <a:r>
              <a:rPr lang="en-US" altLang="zh-CN" dirty="0"/>
              <a:t>Security architecture for 5MBS (S2-2300071);</a:t>
            </a:r>
          </a:p>
          <a:p>
            <a:r>
              <a:rPr lang="en-US" altLang="zh-CN" b="1" dirty="0" err="1"/>
              <a:t>AoB</a:t>
            </a:r>
            <a:endParaRPr lang="en-US" altLang="zh-CN" b="1" dirty="0"/>
          </a:p>
          <a:p>
            <a:pPr lvl="1"/>
            <a:r>
              <a:rPr lang="en-US" altLang="zh-CN" b="1" dirty="0"/>
              <a:t>Location dependent issue for KI#2.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1050327" y="6308209"/>
            <a:ext cx="2946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u="sng" dirty="0">
                <a:solidFill>
                  <a:srgbClr val="0563C1"/>
                </a:solidFill>
                <a:latin typeface="Calibri" panose="020F0502020204030204" pitchFamily="34" charset="0"/>
                <a:hlinkClick r:id="rId2"/>
              </a:rPr>
              <a:t>Click here to join the meeting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031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General</a:t>
            </a:r>
            <a:endParaRPr lang="zh-CN" altLang="en-US" b="1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zh-CN" sz="2400" b="1" dirty="0"/>
              <a:t>Handling of the documents</a:t>
            </a:r>
          </a:p>
          <a:p>
            <a:pPr lvl="1"/>
            <a:r>
              <a:rPr lang="en-US" altLang="zh-CN" dirty="0"/>
              <a:t> For the documents with the same CR number. </a:t>
            </a:r>
          </a:p>
          <a:p>
            <a:pPr lvl="2"/>
            <a:r>
              <a:rPr lang="en-US" altLang="zh-CN" dirty="0"/>
              <a:t>The company who is the first author of the document agreed in the last meeting will hold the pen?</a:t>
            </a:r>
          </a:p>
          <a:p>
            <a:pPr lvl="2"/>
            <a:r>
              <a:rPr lang="en-US" altLang="zh-CN" dirty="0"/>
              <a:t>E.g., 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marL="914400" lvl="2" indent="0">
              <a:buNone/>
            </a:pPr>
            <a:endParaRPr lang="en-US" altLang="zh-CN" dirty="0"/>
          </a:p>
          <a:p>
            <a:pPr lvl="2"/>
            <a:r>
              <a:rPr lang="en-US" altLang="zh-CN" dirty="0"/>
              <a:t>But of course the content needs to be discussed… </a:t>
            </a:r>
          </a:p>
          <a:p>
            <a:endParaRPr lang="en-US" altLang="zh-CN" b="1" dirty="0"/>
          </a:p>
          <a:p>
            <a:r>
              <a:rPr lang="en-US" altLang="zh-CN" b="1" dirty="0"/>
              <a:t>KI#1: Mobility </a:t>
            </a:r>
          </a:p>
          <a:p>
            <a:r>
              <a:rPr lang="en-US" altLang="zh-CN" b="1" dirty="0"/>
              <a:t>KI#2: Procedure update </a:t>
            </a:r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96114"/>
              </p:ext>
            </p:extLst>
          </p:nvPr>
        </p:nvGraphicFramePr>
        <p:xfrm>
          <a:off x="2051872" y="3429000"/>
          <a:ext cx="8907567" cy="787527"/>
        </p:xfrm>
        <a:graphic>
          <a:graphicData uri="http://schemas.openxmlformats.org/drawingml/2006/table">
            <a:tbl>
              <a:tblPr/>
              <a:tblGrid>
                <a:gridCol w="84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215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S2-2302323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CR0159R2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Ericsson, [Nokia, Nokia Shanghai-Bell,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Basis?</a:t>
                      </a:r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554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S2-2302939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CR0159R3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Qualcomm, [Ericsson, Nokia, Nokia Shanghai-Bell,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54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S2-2303003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CR0159R5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Nokia, Nokia Shanghai-Bell, [Ericsson,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40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Rel-18 KI#1: Exact name/IEs for assistance information (TS 23.247)</a:t>
            </a:r>
            <a:endParaRPr lang="zh-CN" altLang="en-US" sz="36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31800"/>
              </p:ext>
            </p:extLst>
          </p:nvPr>
        </p:nvGraphicFramePr>
        <p:xfrm>
          <a:off x="966380" y="1661160"/>
          <a:ext cx="9810753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3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5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Document</a:t>
                      </a:r>
                      <a:endParaRPr lang="zh-CN" altLang="en-US" sz="1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SMF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RAN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UDM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SMF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AF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UDM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zh-CN" alt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 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S2-2302323</a:t>
                      </a:r>
                      <a:r>
                        <a:rPr lang="zh-CN" altLang="en-US" sz="1200" baseline="0" dirty="0"/>
                        <a:t> </a:t>
                      </a:r>
                      <a:r>
                        <a:rPr lang="en-US" altLang="zh-CN" sz="1200" baseline="0" dirty="0"/>
                        <a:t>(Ericsson)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Indication,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encoding is </a:t>
                      </a: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to RAN WG decided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S2-2302776 (Huawei)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 </a:t>
                      </a:r>
                      <a:r>
                        <a:rPr lang="en-US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given MBS session</a:t>
                      </a:r>
                      <a:endParaRPr lang="zh-CN" altLang="en-US" sz="105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Indication,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encoding is </a:t>
                      </a: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to RAN WG decided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list </a:t>
                      </a:r>
                      <a:r>
                        <a:rPr lang="fr-FR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9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S2-2302939 (Qualcomm)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 details require RAN WG feedback, e.g., whether indication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enough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list </a:t>
                      </a:r>
                      <a:r>
                        <a:rPr lang="fr-FR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S2-2303003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(Nokia)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 details require RAN WG feedback, e.g., whether indication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enough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r>
                        <a:rPr lang="en-US" altLang="zh-CN" sz="105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zh-CN" altLang="en-US" sz="105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 </a:t>
                      </a:r>
                      <a:r>
                        <a:rPr lang="en-US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MBS session (that UE joined) (consider to refine?)</a:t>
                      </a:r>
                      <a:endParaRPr lang="zh-CN" altLang="en-US" sz="105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751338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6380" y="5846544"/>
            <a:ext cx="965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1" dirty="0"/>
              <a:t>Alt#1</a:t>
            </a:r>
            <a:r>
              <a:rPr lang="en-US" altLang="zh-CN" sz="1200" dirty="0"/>
              <a:t>:“indicates that the UE is preferred to be </a:t>
            </a:r>
            <a:r>
              <a:rPr lang="en-US" altLang="zh-CN" sz="1200" b="1" u="sng" dirty="0"/>
              <a:t>kept connected</a:t>
            </a:r>
            <a:r>
              <a:rPr lang="en-US" altLang="zh-CN" sz="1200" dirty="0"/>
              <a:t> when receiving the data”;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1" dirty="0"/>
              <a:t>Alt#2</a:t>
            </a:r>
            <a:r>
              <a:rPr lang="en-US" altLang="zh-CN" sz="1200" dirty="0"/>
              <a:t>: “expresses that the UE is preferred to be </a:t>
            </a:r>
            <a:r>
              <a:rPr lang="en-US" altLang="zh-CN" sz="1200" b="1" u="sng" dirty="0"/>
              <a:t>kept in </a:t>
            </a:r>
            <a:r>
              <a:rPr lang="en-US" altLang="zh-CN" sz="1200" b="1" u="sng" dirty="0">
                <a:highlight>
                  <a:srgbClr val="FFFF00"/>
                </a:highlight>
              </a:rPr>
              <a:t>RRC_</a:t>
            </a:r>
            <a:r>
              <a:rPr lang="en-US" altLang="zh-CN" sz="1200" b="1" u="sng" dirty="0"/>
              <a:t>CONNECTED</a:t>
            </a:r>
            <a:r>
              <a:rPr lang="en-US" altLang="zh-CN" sz="1200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1" dirty="0"/>
              <a:t>WF</a:t>
            </a:r>
            <a:r>
              <a:rPr lang="en-US" altLang="zh-CN" sz="1200" dirty="0"/>
              <a:t>: Add a clarification after Alt#1 the description on how the parameters to be used by the RAN node. NG-RAN prefers the UE …</a:t>
            </a:r>
          </a:p>
        </p:txBody>
      </p:sp>
    </p:spTree>
    <p:extLst>
      <p:ext uri="{BB962C8B-B14F-4D97-AF65-F5344CB8AC3E}">
        <p14:creationId xmlns:p14="http://schemas.microsoft.com/office/powerpoint/2010/main" val="12002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Rel-18 KI#1: Exact name/IEs for assistance information (TS 23.502)</a:t>
            </a:r>
            <a:endParaRPr lang="zh-CN" altLang="en-US" sz="3600" b="1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480247"/>
              </p:ext>
            </p:extLst>
          </p:nvPr>
        </p:nvGraphicFramePr>
        <p:xfrm>
          <a:off x="673492" y="2072148"/>
          <a:ext cx="5220970" cy="2880360"/>
        </p:xfrm>
        <a:graphic>
          <a:graphicData uri="http://schemas.openxmlformats.org/drawingml/2006/table">
            <a:tbl>
              <a:tblPr firstRow="1" firstCol="1" bandRow="1"/>
              <a:tblGrid>
                <a:gridCol w="198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 Provision Data Types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Sub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Expected UE Behaviour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Network Configuration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data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membership management parameters 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Location Privacy Indication parameters.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Enhanced Coverage Restriction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ECS Address Configuration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 or any UE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Multicast MBS group membership management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Authorization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Assistance Information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3492" y="1741834"/>
            <a:ext cx="52209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Table 5.2.3.6.1-2: Parameter Provision data types keys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132830" y="1741834"/>
            <a:ext cx="52209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Table 5.2.3.6.1-2: Parameter Provision data types keys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30442" y="5055219"/>
            <a:ext cx="29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S2-2302324 (Ericsson)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727268" y="5055219"/>
            <a:ext cx="29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S2-2302776 (Huawei)</a:t>
            </a:r>
            <a:endParaRPr lang="zh-CN" altLang="en-US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679141"/>
              </p:ext>
            </p:extLst>
          </p:nvPr>
        </p:nvGraphicFramePr>
        <p:xfrm>
          <a:off x="6132830" y="2072148"/>
          <a:ext cx="5220970" cy="2880360"/>
        </p:xfrm>
        <a:graphic>
          <a:graphicData uri="http://schemas.openxmlformats.org/drawingml/2006/table">
            <a:tbl>
              <a:tblPr firstRow="1" firstCol="1" bandRow="1"/>
              <a:tblGrid>
                <a:gridCol w="198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 Provision Data Types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Sub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Expected UE Behaviour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Network Configuration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data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membership management parameters 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Location Privacy Indication parameters.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Enhanced Coverage Restriction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ECS Address Configuration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 or any UE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Multicast MBS group membership management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Authorization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UE list</a:t>
                      </a:r>
                      <a:r>
                        <a:rPr lang="en-GB" sz="900" baseline="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MBS Session Assistance Information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ID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2563738" y="4641604"/>
            <a:ext cx="1239141" cy="38456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8041084" y="4642931"/>
            <a:ext cx="1239141" cy="38456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100E92D-1635-4D5F-91C4-07A210737A77}"/>
              </a:ext>
            </a:extLst>
          </p:cNvPr>
          <p:cNvSpPr/>
          <p:nvPr/>
        </p:nvSpPr>
        <p:spPr>
          <a:xfrm>
            <a:off x="2167932" y="5731757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3732784-14E7-4E03-8B7F-315F2B08D3CE}"/>
              </a:ext>
            </a:extLst>
          </p:cNvPr>
          <p:cNvSpPr/>
          <p:nvPr/>
        </p:nvSpPr>
        <p:spPr>
          <a:xfrm>
            <a:off x="5330232" y="5731757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48DD2DA7-9A44-45C4-9AE7-7AC50DAD9799}"/>
              </a:ext>
            </a:extLst>
          </p:cNvPr>
          <p:cNvCxnSpPr>
            <a:stCxn id="3" idx="3"/>
            <a:endCxn id="12" idx="1"/>
          </p:cNvCxnSpPr>
          <p:nvPr/>
        </p:nvCxnSpPr>
        <p:spPr>
          <a:xfrm>
            <a:off x="3120432" y="5916423"/>
            <a:ext cx="2209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2246ECFD-E83B-4D91-AC53-CCB8F64FC15C}"/>
              </a:ext>
            </a:extLst>
          </p:cNvPr>
          <p:cNvSpPr txBox="1"/>
          <p:nvPr/>
        </p:nvSpPr>
        <p:spPr>
          <a:xfrm>
            <a:off x="3257592" y="5639425"/>
            <a:ext cx="193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MBS session ID + GPSI(s)</a:t>
            </a:r>
            <a:endParaRPr lang="zh-CN" altLang="en-US" sz="10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A4E48EF-2133-4003-890D-74C510428E0C}"/>
              </a:ext>
            </a:extLst>
          </p:cNvPr>
          <p:cNvSpPr/>
          <p:nvPr/>
        </p:nvSpPr>
        <p:spPr>
          <a:xfrm>
            <a:off x="8016282" y="5731757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UDM</a:t>
            </a:r>
            <a:endParaRPr lang="zh-CN" altLang="en-US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D54E1620-21B9-43FE-8C9F-A036C3BDEB5F}"/>
              </a:ext>
            </a:extLst>
          </p:cNvPr>
          <p:cNvCxnSpPr>
            <a:cxnSpLocks/>
            <a:stCxn id="12" idx="3"/>
            <a:endCxn id="18" idx="1"/>
          </p:cNvCxnSpPr>
          <p:nvPr/>
        </p:nvCxnSpPr>
        <p:spPr>
          <a:xfrm>
            <a:off x="6282732" y="5916423"/>
            <a:ext cx="1733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17750B5C-E58F-4C9E-8C2C-0A74529DAFC5}"/>
              </a:ext>
            </a:extLst>
          </p:cNvPr>
          <p:cNvSpPr txBox="1"/>
          <p:nvPr/>
        </p:nvSpPr>
        <p:spPr>
          <a:xfrm>
            <a:off x="6343694" y="5639425"/>
            <a:ext cx="193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GPSI + MBS session ID</a:t>
            </a:r>
            <a:endParaRPr lang="zh-CN" altLang="en-US" sz="1000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C6E0FD7-D5BB-47C4-A3E8-C222FD833FD2}"/>
              </a:ext>
            </a:extLst>
          </p:cNvPr>
          <p:cNvSpPr/>
          <p:nvPr/>
        </p:nvSpPr>
        <p:spPr>
          <a:xfrm>
            <a:off x="2167932" y="6263816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D1DC4F8-D0F0-4C1A-B3B0-E3A0D26CEF16}"/>
              </a:ext>
            </a:extLst>
          </p:cNvPr>
          <p:cNvSpPr/>
          <p:nvPr/>
        </p:nvSpPr>
        <p:spPr>
          <a:xfrm>
            <a:off x="5330232" y="6263816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7B41BBEA-93B7-4EF0-997E-763C1115CC6E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>
            <a:off x="3120432" y="6448482"/>
            <a:ext cx="2209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FBFFC42E-138C-4B87-BC64-B68D42C44092}"/>
              </a:ext>
            </a:extLst>
          </p:cNvPr>
          <p:cNvSpPr txBox="1"/>
          <p:nvPr/>
        </p:nvSpPr>
        <p:spPr>
          <a:xfrm>
            <a:off x="3257592" y="6171484"/>
            <a:ext cx="193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MBS session ID + GPSI(s)</a:t>
            </a:r>
            <a:endParaRPr lang="zh-CN" altLang="en-US" sz="1000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EB935F4-4D08-4B83-ACCA-F38D9D3F2B46}"/>
              </a:ext>
            </a:extLst>
          </p:cNvPr>
          <p:cNvSpPr/>
          <p:nvPr/>
        </p:nvSpPr>
        <p:spPr>
          <a:xfrm>
            <a:off x="8016282" y="6263816"/>
            <a:ext cx="9525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UDM</a:t>
            </a:r>
            <a:endParaRPr lang="zh-CN" altLang="en-US" dirty="0"/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F12CDAC-FB81-4C8B-BE46-36BBFC90545F}"/>
              </a:ext>
            </a:extLst>
          </p:cNvPr>
          <p:cNvCxnSpPr>
            <a:cxnSpLocks/>
            <a:stCxn id="23" idx="3"/>
            <a:endCxn id="26" idx="1"/>
          </p:cNvCxnSpPr>
          <p:nvPr/>
        </p:nvCxnSpPr>
        <p:spPr>
          <a:xfrm>
            <a:off x="6282732" y="6448482"/>
            <a:ext cx="1733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4B572920-8BFE-4A35-B08F-FF68909F7B4F}"/>
              </a:ext>
            </a:extLst>
          </p:cNvPr>
          <p:cNvSpPr txBox="1"/>
          <p:nvPr/>
        </p:nvSpPr>
        <p:spPr>
          <a:xfrm>
            <a:off x="6346234" y="6174534"/>
            <a:ext cx="193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MBS session ID + GPSI(s)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1356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/>
              <a:t>Rel-18 KI#2: Way of documenting the procedure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1818620" cy="4351338"/>
          </a:xfrm>
        </p:spPr>
        <p:txBody>
          <a:bodyPr/>
          <a:lstStyle/>
          <a:p>
            <a:r>
              <a:rPr lang="en-US" altLang="zh-CN" b="1" dirty="0"/>
              <a:t>Alternatives</a:t>
            </a:r>
          </a:p>
          <a:p>
            <a:pPr lvl="1"/>
            <a:r>
              <a:rPr lang="en-US" altLang="zh-CN" dirty="0"/>
              <a:t>#1: Using dedicated clause for Rel-18 (S2-2302328) for broadcast session start/stop?</a:t>
            </a:r>
          </a:p>
          <a:p>
            <a:pPr lvl="1"/>
            <a:r>
              <a:rPr lang="en-US" altLang="zh-CN" dirty="0"/>
              <a:t>#2: Modifying current procedures (S2-2303107) for broadcast session start/stop?</a:t>
            </a:r>
          </a:p>
          <a:p>
            <a:pPr marL="457200" lvl="1" indent="0">
              <a:buNone/>
            </a:pPr>
            <a:endParaRPr lang="en-US" altLang="zh-CN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044949"/>
              </p:ext>
            </p:extLst>
          </p:nvPr>
        </p:nvGraphicFramePr>
        <p:xfrm>
          <a:off x="1533270" y="3334505"/>
          <a:ext cx="7782747" cy="2155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5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Possible Reasons for</a:t>
                      </a:r>
                      <a:r>
                        <a:rPr lang="en-US" altLang="zh-CN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Alt#1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Possible Reasons for</a:t>
                      </a:r>
                      <a:r>
                        <a:rPr lang="en-US" altLang="zh-CN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Alt#2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136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Clear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separation between Rel-17 procedure and Rel-18 enhancement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Avoid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potential clashing with the CRs updating the same part (e.g., with </a:t>
                      </a:r>
                      <a:r>
                        <a:rPr lang="en-US" altLang="zh-CN" sz="1400" b="1" u="sng" kern="120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S2-2302095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Same as what we did for location dependent/local MBS service in rel-17;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 to get the whole picture of the call-flow;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585954"/>
              </p:ext>
            </p:extLst>
          </p:nvPr>
        </p:nvGraphicFramePr>
        <p:xfrm>
          <a:off x="1533270" y="5672095"/>
          <a:ext cx="9074921" cy="245412"/>
        </p:xfrm>
        <a:graphic>
          <a:graphicData uri="http://schemas.openxmlformats.org/drawingml/2006/table">
            <a:tbl>
              <a:tblPr/>
              <a:tblGrid>
                <a:gridCol w="588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8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706">
                <a:tc>
                  <a:txBody>
                    <a:bodyPr/>
                    <a:lstStyle/>
                    <a:p>
                      <a:r>
                        <a:rPr lang="en-US" sz="7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S2-2303107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23.247 CR0197 (Rel-18, 'B'): Procedures for resource sharing across multiple broadcast MBS Sessions during network sharing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Nokia, Nokia Shanghai-Bell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06">
                <a:tc>
                  <a:txBody>
                    <a:bodyPr/>
                    <a:lstStyle/>
                    <a:p>
                      <a:r>
                        <a:rPr lang="en-US" sz="7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S2-2302328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23.247 CR0165R1 (Rel-18, 'B'): On resource efficiency for MBS reception in RAN sharing scenario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Huawei, </a:t>
                      </a:r>
                      <a:r>
                        <a:rPr lang="en-US" sz="700" dirty="0" err="1">
                          <a:effectLst/>
                          <a:latin typeface="Arial" panose="020B0604020202020204" pitchFamily="34" charset="0"/>
                        </a:rPr>
                        <a:t>HiSilicon</a:t>
                      </a:r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, Ericsson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65557210-A1E6-4A78-ADAA-E21574A4D7AE}"/>
              </a:ext>
            </a:extLst>
          </p:cNvPr>
          <p:cNvSpPr/>
          <p:nvPr/>
        </p:nvSpPr>
        <p:spPr>
          <a:xfrm>
            <a:off x="1730212" y="61403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KI#1: Mobility </a:t>
            </a:r>
          </a:p>
          <a:p>
            <a:r>
              <a:rPr lang="en-US" altLang="zh-CN" b="1" dirty="0"/>
              <a:t>KI#2: Procedure update </a:t>
            </a:r>
          </a:p>
        </p:txBody>
      </p:sp>
    </p:spTree>
    <p:extLst>
      <p:ext uri="{BB962C8B-B14F-4D97-AF65-F5344CB8AC3E}">
        <p14:creationId xmlns:p14="http://schemas.microsoft.com/office/powerpoint/2010/main" val="151400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Rel-17 MBS security (1/2)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8379" y="1690688"/>
            <a:ext cx="10515600" cy="4351338"/>
          </a:xfrm>
        </p:spPr>
        <p:txBody>
          <a:bodyPr/>
          <a:lstStyle/>
          <a:p>
            <a:r>
              <a:rPr lang="en-US" altLang="zh-CN" sz="2400" b="1" dirty="0"/>
              <a:t>LS from SA3 (postponed S2-2302189)</a:t>
            </a:r>
          </a:p>
          <a:p>
            <a:pPr lvl="1"/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sz="2400" b="1" dirty="0"/>
              <a:t>Summarized aspects from LSs: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1171130" y="2134085"/>
          <a:ext cx="7195204" cy="1347712"/>
        </p:xfrm>
        <a:graphic>
          <a:graphicData uri="http://schemas.openxmlformats.org/drawingml/2006/table">
            <a:tbl>
              <a:tblPr/>
              <a:tblGrid>
                <a:gridCol w="785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S2-2302238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S2-2302319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Rely on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Ericsson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S2-2302674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S2-2302930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S2-2302926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CR0147R1 (Rel-17, 'F'): Alignment with security functionality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S2-2302928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CR0148R1 (Rel-18, 'A'): Alignment with security functionality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S2-2302675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CR0186 (Rel-17, 'F'): Update on the security in accordance with SA WG3 LS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S2-2302676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CR0187 (Rel-18, 'A'): Update on the security in accordance with SA WG3 LS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98922"/>
              </p:ext>
            </p:extLst>
          </p:nvPr>
        </p:nvGraphicFramePr>
        <p:xfrm>
          <a:off x="1171130" y="3977300"/>
          <a:ext cx="1082574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25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View(s)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Side information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Relation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ship between MBSSF and MBSF/MBSTF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can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 located other than MBSF/MBSTF;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View 2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: MBSSF can only be located at MBSF/MBSTF;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S3-223920: The UE authenticates </a:t>
                      </a:r>
                      <a:r>
                        <a:rPr lang="en-US" altLang="zh-CN" sz="1100" b="1" u="sng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to the MBSSF (i.e. MBSF or MBSTF)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based on the GBA …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S3-223920: MBSSF can be collocated with either MBSF or MBSTF and the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according interfaces are up to the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implementatio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n of the deployment options.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SA4 is now discussing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operation and services for supporting MBSSF. 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Visibility of MBSSF in TS 23.247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will be referred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TS 23.247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2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is invisible in TS 23.247;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Plane Path between MBSSF and UE (for distributing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updated key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MBSSF needs to be inserted into the user plane path for MBS data distribution.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Issue: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these procedures will not be standardized in rel.17.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CN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30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UE-MBSSF interaction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discovery/authentication)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UE needs to discover an authentication interface at the MBSSF.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SA2 will not work on related discovery procedures in Rel-17 but leave them to SA3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implementation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2: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SA2 expects that SA3 will work with SA4 to document the related information in specifications under SA4 control. SA2 will not work on related discovery procedures in Rel-17 but leave them to SA3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SA4 to document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40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Rel-17 MBS security (2/2) for info</a:t>
            </a:r>
            <a:endParaRPr lang="zh-CN" altLang="en-US" b="1" dirty="0"/>
          </a:p>
        </p:txBody>
      </p:sp>
      <p:graphicFrame>
        <p:nvGraphicFramePr>
          <p:cNvPr id="7" name="对象 6"/>
          <p:cNvGraphicFramePr>
            <a:graphicFrameLocks/>
          </p:cNvGraphicFramePr>
          <p:nvPr>
            <p:extLst/>
          </p:nvPr>
        </p:nvGraphicFramePr>
        <p:xfrm>
          <a:off x="838200" y="2019575"/>
          <a:ext cx="5493543" cy="2531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r:id="rId3" imgW="8166143" imgH="3746546" progId="Visio.Drawing.15">
                  <p:embed/>
                </p:oleObj>
              </mc:Choice>
              <mc:Fallback>
                <p:oleObj r:id="rId3" imgW="8166143" imgH="3746546" progId="Visio.Drawing.1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19575"/>
                        <a:ext cx="5493543" cy="2531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流程图: 过程 7"/>
          <p:cNvSpPr/>
          <p:nvPr/>
        </p:nvSpPr>
        <p:spPr>
          <a:xfrm>
            <a:off x="838200" y="4046078"/>
            <a:ext cx="514350" cy="20955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过程 9"/>
          <p:cNvSpPr/>
          <p:nvPr/>
        </p:nvSpPr>
        <p:spPr>
          <a:xfrm>
            <a:off x="4400550" y="4046078"/>
            <a:ext cx="433388" cy="209550"/>
          </a:xfrm>
          <a:prstGeom prst="flowChart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过程 11"/>
          <p:cNvSpPr/>
          <p:nvPr/>
        </p:nvSpPr>
        <p:spPr>
          <a:xfrm>
            <a:off x="4400550" y="3285328"/>
            <a:ext cx="433388" cy="209550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肘形连接符 12"/>
          <p:cNvCxnSpPr>
            <a:stCxn id="8" idx="2"/>
            <a:endCxn id="10" idx="2"/>
          </p:cNvCxnSpPr>
          <p:nvPr/>
        </p:nvCxnSpPr>
        <p:spPr>
          <a:xfrm rot="16200000" flipH="1">
            <a:off x="2856309" y="2494693"/>
            <a:ext cx="12700" cy="3521869"/>
          </a:xfrm>
          <a:prstGeom prst="bentConnector3">
            <a:avLst>
              <a:gd name="adj1" fmla="val 3975016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12" idx="2"/>
            <a:endCxn id="10" idx="0"/>
          </p:cNvCxnSpPr>
          <p:nvPr/>
        </p:nvCxnSpPr>
        <p:spPr>
          <a:xfrm>
            <a:off x="4617244" y="3494878"/>
            <a:ext cx="0" cy="551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175069" y="2019575"/>
            <a:ext cx="4539853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MBSSF functionality:</a:t>
            </a:r>
          </a:p>
          <a:p>
            <a:pPr marL="742950" lvl="1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Per UE: authentication, key distribution;</a:t>
            </a:r>
          </a:p>
          <a:p>
            <a:pPr marL="742950" lvl="1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Per session: key update;</a:t>
            </a:r>
          </a:p>
          <a:p>
            <a:pPr lvl="1">
              <a:lnSpc>
                <a:spcPts val="2160"/>
              </a:lnSpc>
            </a:pP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5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AoB?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6579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1372</Words>
  <Application>Microsoft Office PowerPoint</Application>
  <PresentationFormat>宽屏</PresentationFormat>
  <Paragraphs>244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Malgun Gothic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Visio.Drawing.15</vt:lpstr>
      <vt:lpstr>SA2#155 pre-meeting CC</vt:lpstr>
      <vt:lpstr>Agenda</vt:lpstr>
      <vt:lpstr>General</vt:lpstr>
      <vt:lpstr>Rel-18 KI#1: Exact name/IEs for assistance information (TS 23.247)</vt:lpstr>
      <vt:lpstr>Rel-18 KI#1: Exact name/IEs for assistance information (TS 23.502)</vt:lpstr>
      <vt:lpstr>Rel-18 KI#2: Way of documenting the procedure</vt:lpstr>
      <vt:lpstr>Rel-17 MBS security (1/2)</vt:lpstr>
      <vt:lpstr>Rel-17 MBS security (2/2) for info</vt:lpstr>
      <vt:lpstr>AoB?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SA2#155 pre-meeting CC</dc:title>
  <dc:creator>Huawei user</dc:creator>
  <cp:lastModifiedBy>Huawei user revision</cp:lastModifiedBy>
  <cp:revision>120</cp:revision>
  <dcterms:created xsi:type="dcterms:W3CDTF">2023-02-13T06:30:24Z</dcterms:created>
  <dcterms:modified xsi:type="dcterms:W3CDTF">2023-02-15T16:26:23Z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(3)nl4SJ6lksQuGDbQWNJIAqwUROlU7x8VF0GMtQJKX+ni3JNljFvxG5YNmKFt8FHX9ogYkgDHW
CgIA3qwDP0lexP4E6ZdKCGgtXlVi42mCEPDOJt9mh2gHYZDVSg/dCeCnPDpTfBFzRvhIWXoh
aXtZ8Drhkah3wHjGmryDNYtMKdpVqRXZZskG9jtU+ARcnXcMgx8aTuLOCnbpelXBDVgADgH9
MlPKmI2T6r/U7SLZaX</vt:lpwstr>
  </property>
  <property fmtid="{D5CDD505-2E9C-101B-9397-08002B2CF9AE}" pid="3" name="_2015_ms_pID_7253431">
    <vt:lpwstr>ExEJd6qWGIZdH61Ks0P9G2UpVT0qEZyUo2Y6tpsaJC2JzUxrihw6Ay
o322L5QzDDMvOiWX3K92d+fqLr2hED/+spkuWVViO3I/UwIy7pyE8+zBT/xQwphO/tI2Ef/G
n+egCK9DJ49Rf+US9euPrLjEGfaM/rYRTB4s317zkmq0Kx2YRHiBZkruIf5rpP6tCkha6iSy
4JLJh4tQSS54zF/OHoXSF6ELmQTwnxbTUh45</vt:lpwstr>
  </property>
  <property fmtid="{D5CDD505-2E9C-101B-9397-08002B2CF9AE}" pid="4" name="_2015_ms_pID_7253432">
    <vt:lpwstr>Kw==</vt:lpwstr>
  </property>
</Properties>
</file>