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0"/>
  </p:notesMasterIdLst>
  <p:handoutMasterIdLst>
    <p:handoutMasterId r:id="rId11"/>
  </p:handoutMasterIdLst>
  <p:sldIdLst>
    <p:sldId id="303" r:id="rId5"/>
    <p:sldId id="823" r:id="rId6"/>
    <p:sldId id="824" r:id="rId7"/>
    <p:sldId id="828" r:id="rId8"/>
    <p:sldId id="827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FF3300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70" d="100"/>
          <a:sy n="70" d="100"/>
        </p:scale>
        <p:origin x="137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401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11/22/2021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11/22/2021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274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2118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5727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009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30713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566042" y="334106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 smtClean="0">
                <a:effectLst/>
              </a:rPr>
              <a:t>S2-2108610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Text Box 14">
            <a:extLst>
              <a:ext uri="{FF2B5EF4-FFF2-40B4-BE49-F238E27FC236}">
                <a16:creationId xmlns:a16="http://schemas.microsoft.com/office/drawing/2014/main" xmlns="" id="{98B9AA50-9B80-405B-9D7D-F1D278277DC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altLang="ko-KR" sz="14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3GPP TSG SA WG2 Meeting #</a:t>
            </a:r>
            <a:r>
              <a:rPr lang="de-DE" altLang="ko-KR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148E </a:t>
            </a:r>
            <a:r>
              <a:rPr lang="de-DE" altLang="ko-KR" sz="14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(e-meeting)</a:t>
            </a:r>
          </a:p>
          <a:p>
            <a:r>
              <a:rPr lang="en-US" altLang="zh-CN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Nov. 15-19</a:t>
            </a:r>
            <a:r>
              <a:rPr lang="nb-NO" altLang="ko-KR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, 2021, </a:t>
            </a:r>
            <a:r>
              <a:rPr lang="nb-NO" altLang="ko-KR" sz="14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Elbonia</a:t>
            </a:r>
            <a:endParaRPr lang="sv-SE" altLang="en-US" sz="1400" b="1" kern="120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</a:t>
            </a:r>
            <a:r>
              <a:rPr lang="en-GB" altLang="en-US" sz="800" dirty="0" smtClean="0"/>
              <a:t>2021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9D4AC37-55C2-4FAA-AF7E-807D70DFFA58}"/>
              </a:ext>
            </a:extLst>
          </p:cNvPr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300" dirty="0">
                <a:solidFill>
                  <a:schemeClr val="bg1"/>
                </a:solidFill>
                <a:latin typeface="+mn-lt"/>
              </a:rPr>
              <a:t>TSG SA </a:t>
            </a:r>
            <a:r>
              <a:rPr lang="en-GB" altLang="de-DE" sz="1300" dirty="0" smtClean="0">
                <a:solidFill>
                  <a:schemeClr val="bg1"/>
                </a:solidFill>
                <a:latin typeface="+mn-lt"/>
              </a:rPr>
              <a:t>WG2#148E</a:t>
            </a:r>
            <a:r>
              <a:rPr lang="en-GB" altLang="de-DE" sz="1300" baseline="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GB" altLang="de-DE" sz="1300" baseline="0" dirty="0">
                <a:solidFill>
                  <a:schemeClr val="bg1"/>
                </a:solidFill>
                <a:latin typeface="+mn-lt"/>
              </a:rPr>
              <a:t>Electronic meeting, </a:t>
            </a:r>
            <a:r>
              <a:rPr lang="en-GB" altLang="de-DE" sz="1300" baseline="0" dirty="0" smtClean="0">
                <a:solidFill>
                  <a:schemeClr val="bg1"/>
                </a:solidFill>
                <a:latin typeface="+mn-lt"/>
              </a:rPr>
              <a:t>Nov 15-19, 2021</a:t>
            </a:r>
            <a:endParaRPr lang="en-GB" altLang="de-DE" sz="1300" dirty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endParaRPr lang="en-GB" altLang="ko-KR" sz="1200" spc="3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3600" dirty="0"/>
              <a:t> </a:t>
            </a:r>
            <a:r>
              <a:rPr lang="en-GB" sz="3600" b="1" dirty="0" smtClean="0"/>
              <a:t>eNS_Ph2 </a:t>
            </a:r>
            <a:r>
              <a:rPr lang="en-US" altLang="de-DE" sz="3600" b="1" dirty="0"/>
              <a:t>Status </a:t>
            </a:r>
            <a:r>
              <a:rPr lang="en-GB" altLang="zh-CN" sz="3600" b="1" dirty="0" smtClean="0"/>
              <a:t>Report</a:t>
            </a:r>
            <a:br>
              <a:rPr lang="en-GB" altLang="zh-CN" sz="3600" b="1" dirty="0" smtClean="0"/>
            </a:br>
            <a:r>
              <a:rPr lang="en-GB" altLang="zh-CN" sz="3600" b="1" dirty="0" smtClean="0"/>
              <a:t>after SA2#148E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en-US" sz="2000" b="1" dirty="0"/>
              <a:t>Jinguo Zhu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ZTE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EDE8B5FF-D3A9-4FAD-83EF-3A88BF5F75C6}"/>
              </a:ext>
            </a:extLst>
          </p:cNvPr>
          <p:cNvGrpSpPr/>
          <p:nvPr/>
        </p:nvGrpSpPr>
        <p:grpSpPr>
          <a:xfrm>
            <a:off x="4129810" y="1539024"/>
            <a:ext cx="884380" cy="539125"/>
            <a:chOff x="8566317" y="881484"/>
            <a:chExt cx="1386954" cy="845498"/>
          </a:xfrm>
        </p:grpSpPr>
        <p:pic>
          <p:nvPicPr>
            <p:cNvPr id="5" name="Picture 4" descr="A picture containing flying, plane, jet, air&#10;&#10;Description automatically generated">
              <a:extLst>
                <a:ext uri="{FF2B5EF4-FFF2-40B4-BE49-F238E27FC236}">
                  <a16:creationId xmlns:a16="http://schemas.microsoft.com/office/drawing/2014/main" xmlns="" id="{6DE2775D-334F-4205-BEB9-0F2EF88928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66317" y="1087369"/>
              <a:ext cx="676345" cy="288473"/>
            </a:xfrm>
            <a:prstGeom prst="rect">
              <a:avLst/>
            </a:prstGeom>
          </p:spPr>
        </p:pic>
        <p:pic>
          <p:nvPicPr>
            <p:cNvPr id="6" name="Picture 5" descr="A picture containing small, plane, white, airplane&#10;&#10;Description automatically generated">
              <a:extLst>
                <a:ext uri="{FF2B5EF4-FFF2-40B4-BE49-F238E27FC236}">
                  <a16:creationId xmlns:a16="http://schemas.microsoft.com/office/drawing/2014/main" xmlns="" id="{F5B9865A-8137-440E-8F3E-72F9BFB6099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4226" y="881484"/>
              <a:ext cx="562159" cy="276450"/>
            </a:xfrm>
            <a:prstGeom prst="rect">
              <a:avLst/>
            </a:prstGeom>
          </p:spPr>
        </p:pic>
        <p:pic>
          <p:nvPicPr>
            <p:cNvPr id="7" name="Picture 6" descr="A traffic light&#10;&#10;Description automatically generated">
              <a:extLst>
                <a:ext uri="{FF2B5EF4-FFF2-40B4-BE49-F238E27FC236}">
                  <a16:creationId xmlns:a16="http://schemas.microsoft.com/office/drawing/2014/main" xmlns="" id="{A8B24ABB-5AF4-4EA0-87E2-45831099093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298" y="1063690"/>
              <a:ext cx="427973" cy="302733"/>
            </a:xfrm>
            <a:prstGeom prst="rect">
              <a:avLst/>
            </a:prstGeom>
          </p:spPr>
        </p:pic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xmlns="" id="{1D249048-91BD-4A90-A50B-823ACDECF80E}"/>
                </a:ext>
              </a:extLst>
            </p:cNvPr>
            <p:cNvGrpSpPr/>
            <p:nvPr/>
          </p:nvGrpSpPr>
          <p:grpSpPr>
            <a:xfrm>
              <a:off x="8905929" y="1314092"/>
              <a:ext cx="270056" cy="279771"/>
              <a:chOff x="3880686" y="1718659"/>
              <a:chExt cx="646849" cy="670120"/>
            </a:xfrm>
            <a:solidFill>
              <a:schemeClr val="tx2"/>
            </a:solidFill>
          </p:grpSpPr>
          <p:sp>
            <p:nvSpPr>
              <p:cNvPr id="33" name="Freeform 5">
                <a:extLst>
                  <a:ext uri="{FF2B5EF4-FFF2-40B4-BE49-F238E27FC236}">
                    <a16:creationId xmlns:a16="http://schemas.microsoft.com/office/drawing/2014/main" xmlns="" id="{99C70379-2DE5-4646-9B6E-7C2B1C2A7D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3928" y="1718659"/>
                <a:ext cx="351034" cy="225214"/>
              </a:xfrm>
              <a:custGeom>
                <a:avLst/>
                <a:gdLst>
                  <a:gd name="T0" fmla="*/ 655 w 656"/>
                  <a:gd name="T1" fmla="*/ 326 h 422"/>
                  <a:gd name="T2" fmla="*/ 582 w 656"/>
                  <a:gd name="T3" fmla="*/ 419 h 422"/>
                  <a:gd name="T4" fmla="*/ 514 w 656"/>
                  <a:gd name="T5" fmla="*/ 327 h 422"/>
                  <a:gd name="T6" fmla="*/ 356 w 656"/>
                  <a:gd name="T7" fmla="*/ 119 h 422"/>
                  <a:gd name="T8" fmla="*/ 0 w 656"/>
                  <a:gd name="T9" fmla="*/ 233 h 422"/>
                  <a:gd name="T10" fmla="*/ 392 w 656"/>
                  <a:gd name="T11" fmla="*/ 32 h 422"/>
                  <a:gd name="T12" fmla="*/ 655 w 656"/>
                  <a:gd name="T13" fmla="*/ 326 h 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6" h="422">
                    <a:moveTo>
                      <a:pt x="655" y="326"/>
                    </a:moveTo>
                    <a:cubicBezTo>
                      <a:pt x="654" y="344"/>
                      <a:pt x="656" y="416"/>
                      <a:pt x="582" y="419"/>
                    </a:cubicBezTo>
                    <a:cubicBezTo>
                      <a:pt x="503" y="422"/>
                      <a:pt x="513" y="343"/>
                      <a:pt x="514" y="327"/>
                    </a:cubicBezTo>
                    <a:cubicBezTo>
                      <a:pt x="513" y="297"/>
                      <a:pt x="511" y="165"/>
                      <a:pt x="356" y="119"/>
                    </a:cubicBezTo>
                    <a:cubicBezTo>
                      <a:pt x="212" y="80"/>
                      <a:pt x="97" y="122"/>
                      <a:pt x="0" y="233"/>
                    </a:cubicBezTo>
                    <a:cubicBezTo>
                      <a:pt x="0" y="233"/>
                      <a:pt x="101" y="0"/>
                      <a:pt x="392" y="32"/>
                    </a:cubicBezTo>
                    <a:cubicBezTo>
                      <a:pt x="641" y="60"/>
                      <a:pt x="655" y="308"/>
                      <a:pt x="655" y="326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6">
                <a:extLst>
                  <a:ext uri="{FF2B5EF4-FFF2-40B4-BE49-F238E27FC236}">
                    <a16:creationId xmlns:a16="http://schemas.microsoft.com/office/drawing/2014/main" xmlns="" id="{E96C1459-72A5-4F3F-A893-9F189DC92B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8940" y="1805826"/>
                <a:ext cx="260712" cy="171573"/>
              </a:xfrm>
              <a:custGeom>
                <a:avLst/>
                <a:gdLst>
                  <a:gd name="T0" fmla="*/ 487 w 487"/>
                  <a:gd name="T1" fmla="*/ 253 h 322"/>
                  <a:gd name="T2" fmla="*/ 431 w 487"/>
                  <a:gd name="T3" fmla="*/ 320 h 322"/>
                  <a:gd name="T4" fmla="*/ 382 w 487"/>
                  <a:gd name="T5" fmla="*/ 251 h 322"/>
                  <a:gd name="T6" fmla="*/ 268 w 487"/>
                  <a:gd name="T7" fmla="*/ 93 h 322"/>
                  <a:gd name="T8" fmla="*/ 0 w 487"/>
                  <a:gd name="T9" fmla="*/ 173 h 322"/>
                  <a:gd name="T10" fmla="*/ 296 w 487"/>
                  <a:gd name="T11" fmla="*/ 29 h 322"/>
                  <a:gd name="T12" fmla="*/ 487 w 487"/>
                  <a:gd name="T13" fmla="*/ 253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7" h="322">
                    <a:moveTo>
                      <a:pt x="487" y="253"/>
                    </a:moveTo>
                    <a:cubicBezTo>
                      <a:pt x="486" y="266"/>
                      <a:pt x="486" y="319"/>
                      <a:pt x="431" y="320"/>
                    </a:cubicBezTo>
                    <a:cubicBezTo>
                      <a:pt x="372" y="322"/>
                      <a:pt x="381" y="263"/>
                      <a:pt x="382" y="251"/>
                    </a:cubicBezTo>
                    <a:cubicBezTo>
                      <a:pt x="381" y="229"/>
                      <a:pt x="382" y="130"/>
                      <a:pt x="268" y="93"/>
                    </a:cubicBezTo>
                    <a:cubicBezTo>
                      <a:pt x="161" y="62"/>
                      <a:pt x="74" y="92"/>
                      <a:pt x="0" y="173"/>
                    </a:cubicBezTo>
                    <a:cubicBezTo>
                      <a:pt x="0" y="173"/>
                      <a:pt x="79" y="0"/>
                      <a:pt x="296" y="29"/>
                    </a:cubicBezTo>
                    <a:cubicBezTo>
                      <a:pt x="481" y="54"/>
                      <a:pt x="487" y="239"/>
                      <a:pt x="487" y="253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7">
                <a:extLst>
                  <a:ext uri="{FF2B5EF4-FFF2-40B4-BE49-F238E27FC236}">
                    <a16:creationId xmlns:a16="http://schemas.microsoft.com/office/drawing/2014/main" xmlns="" id="{98FEC343-22B7-45DB-B191-1B49F2F542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3557" y="1887471"/>
                <a:ext cx="196421" cy="122270"/>
              </a:xfrm>
              <a:custGeom>
                <a:avLst/>
                <a:gdLst>
                  <a:gd name="T0" fmla="*/ 326 w 367"/>
                  <a:gd name="T1" fmla="*/ 226 h 229"/>
                  <a:gd name="T2" fmla="*/ 287 w 367"/>
                  <a:gd name="T3" fmla="*/ 176 h 229"/>
                  <a:gd name="T4" fmla="*/ 196 w 367"/>
                  <a:gd name="T5" fmla="*/ 63 h 229"/>
                  <a:gd name="T6" fmla="*/ 0 w 367"/>
                  <a:gd name="T7" fmla="*/ 131 h 229"/>
                  <a:gd name="T8" fmla="*/ 215 w 367"/>
                  <a:gd name="T9" fmla="*/ 14 h 229"/>
                  <a:gd name="T10" fmla="*/ 365 w 367"/>
                  <a:gd name="T11" fmla="*/ 174 h 229"/>
                  <a:gd name="T12" fmla="*/ 326 w 367"/>
                  <a:gd name="T13" fmla="*/ 226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7" h="229">
                    <a:moveTo>
                      <a:pt x="326" y="226"/>
                    </a:moveTo>
                    <a:cubicBezTo>
                      <a:pt x="282" y="229"/>
                      <a:pt x="287" y="185"/>
                      <a:pt x="287" y="176"/>
                    </a:cubicBezTo>
                    <a:cubicBezTo>
                      <a:pt x="286" y="160"/>
                      <a:pt x="283" y="86"/>
                      <a:pt x="196" y="63"/>
                    </a:cubicBezTo>
                    <a:cubicBezTo>
                      <a:pt x="116" y="43"/>
                      <a:pt x="52" y="68"/>
                      <a:pt x="0" y="131"/>
                    </a:cubicBezTo>
                    <a:cubicBezTo>
                      <a:pt x="0" y="131"/>
                      <a:pt x="53" y="0"/>
                      <a:pt x="215" y="14"/>
                    </a:cubicBezTo>
                    <a:cubicBezTo>
                      <a:pt x="354" y="26"/>
                      <a:pt x="365" y="164"/>
                      <a:pt x="365" y="174"/>
                    </a:cubicBezTo>
                    <a:cubicBezTo>
                      <a:pt x="365" y="183"/>
                      <a:pt x="367" y="223"/>
                      <a:pt x="326" y="226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8">
                <a:extLst>
                  <a:ext uri="{FF2B5EF4-FFF2-40B4-BE49-F238E27FC236}">
                    <a16:creationId xmlns:a16="http://schemas.microsoft.com/office/drawing/2014/main" xmlns="" id="{A2ED59E2-2C49-407C-8C2A-F3D8914E25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4904" y="1964777"/>
                <a:ext cx="235469" cy="424002"/>
              </a:xfrm>
              <a:custGeom>
                <a:avLst/>
                <a:gdLst>
                  <a:gd name="T0" fmla="*/ 376 w 440"/>
                  <a:gd name="T1" fmla="*/ 778 h 795"/>
                  <a:gd name="T2" fmla="*/ 328 w 440"/>
                  <a:gd name="T3" fmla="*/ 788 h 795"/>
                  <a:gd name="T4" fmla="*/ 238 w 440"/>
                  <a:gd name="T5" fmla="*/ 795 h 795"/>
                  <a:gd name="T6" fmla="*/ 128 w 440"/>
                  <a:gd name="T7" fmla="*/ 775 h 795"/>
                  <a:gd name="T8" fmla="*/ 76 w 440"/>
                  <a:gd name="T9" fmla="*/ 711 h 795"/>
                  <a:gd name="T10" fmla="*/ 59 w 440"/>
                  <a:gd name="T11" fmla="*/ 574 h 795"/>
                  <a:gd name="T12" fmla="*/ 59 w 440"/>
                  <a:gd name="T13" fmla="*/ 375 h 795"/>
                  <a:gd name="T14" fmla="*/ 0 w 440"/>
                  <a:gd name="T15" fmla="*/ 375 h 795"/>
                  <a:gd name="T16" fmla="*/ 0 w 440"/>
                  <a:gd name="T17" fmla="*/ 216 h 795"/>
                  <a:gd name="T18" fmla="*/ 59 w 440"/>
                  <a:gd name="T19" fmla="*/ 216 h 795"/>
                  <a:gd name="T20" fmla="*/ 59 w 440"/>
                  <a:gd name="T21" fmla="*/ 112 h 795"/>
                  <a:gd name="T22" fmla="*/ 259 w 440"/>
                  <a:gd name="T23" fmla="*/ 0 h 795"/>
                  <a:gd name="T24" fmla="*/ 259 w 440"/>
                  <a:gd name="T25" fmla="*/ 216 h 795"/>
                  <a:gd name="T26" fmla="*/ 369 w 440"/>
                  <a:gd name="T27" fmla="*/ 216 h 795"/>
                  <a:gd name="T28" fmla="*/ 369 w 440"/>
                  <a:gd name="T29" fmla="*/ 375 h 795"/>
                  <a:gd name="T30" fmla="*/ 259 w 440"/>
                  <a:gd name="T31" fmla="*/ 375 h 795"/>
                  <a:gd name="T32" fmla="*/ 259 w 440"/>
                  <a:gd name="T33" fmla="*/ 576 h 795"/>
                  <a:gd name="T34" fmla="*/ 265 w 440"/>
                  <a:gd name="T35" fmla="*/ 624 h 795"/>
                  <a:gd name="T36" fmla="*/ 300 w 440"/>
                  <a:gd name="T37" fmla="*/ 642 h 795"/>
                  <a:gd name="T38" fmla="*/ 361 w 440"/>
                  <a:gd name="T39" fmla="*/ 628 h 795"/>
                  <a:gd name="T40" fmla="*/ 371 w 440"/>
                  <a:gd name="T41" fmla="*/ 625 h 795"/>
                  <a:gd name="T42" fmla="*/ 398 w 440"/>
                  <a:gd name="T43" fmla="*/ 700 h 795"/>
                  <a:gd name="T44" fmla="*/ 440 w 440"/>
                  <a:gd name="T45" fmla="*/ 756 h 795"/>
                  <a:gd name="T46" fmla="*/ 376 w 440"/>
                  <a:gd name="T47" fmla="*/ 778 h 7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40" h="795">
                    <a:moveTo>
                      <a:pt x="376" y="778"/>
                    </a:moveTo>
                    <a:cubicBezTo>
                      <a:pt x="360" y="782"/>
                      <a:pt x="344" y="785"/>
                      <a:pt x="328" y="788"/>
                    </a:cubicBezTo>
                    <a:cubicBezTo>
                      <a:pt x="297" y="793"/>
                      <a:pt x="267" y="795"/>
                      <a:pt x="238" y="795"/>
                    </a:cubicBezTo>
                    <a:cubicBezTo>
                      <a:pt x="188" y="795"/>
                      <a:pt x="152" y="789"/>
                      <a:pt x="128" y="775"/>
                    </a:cubicBezTo>
                    <a:cubicBezTo>
                      <a:pt x="105" y="761"/>
                      <a:pt x="87" y="740"/>
                      <a:pt x="76" y="711"/>
                    </a:cubicBezTo>
                    <a:cubicBezTo>
                      <a:pt x="65" y="683"/>
                      <a:pt x="59" y="637"/>
                      <a:pt x="59" y="574"/>
                    </a:cubicBezTo>
                    <a:cubicBezTo>
                      <a:pt x="59" y="375"/>
                      <a:pt x="59" y="375"/>
                      <a:pt x="59" y="375"/>
                    </a:cubicBezTo>
                    <a:cubicBezTo>
                      <a:pt x="0" y="375"/>
                      <a:pt x="0" y="375"/>
                      <a:pt x="0" y="375"/>
                    </a:cubicBezTo>
                    <a:cubicBezTo>
                      <a:pt x="0" y="216"/>
                      <a:pt x="0" y="216"/>
                      <a:pt x="0" y="216"/>
                    </a:cubicBezTo>
                    <a:cubicBezTo>
                      <a:pt x="59" y="216"/>
                      <a:pt x="59" y="216"/>
                      <a:pt x="59" y="216"/>
                    </a:cubicBezTo>
                    <a:cubicBezTo>
                      <a:pt x="59" y="112"/>
                      <a:pt x="59" y="112"/>
                      <a:pt x="59" y="112"/>
                    </a:cubicBezTo>
                    <a:cubicBezTo>
                      <a:pt x="259" y="0"/>
                      <a:pt x="259" y="0"/>
                      <a:pt x="259" y="0"/>
                    </a:cubicBezTo>
                    <a:cubicBezTo>
                      <a:pt x="259" y="216"/>
                      <a:pt x="259" y="216"/>
                      <a:pt x="259" y="216"/>
                    </a:cubicBezTo>
                    <a:cubicBezTo>
                      <a:pt x="369" y="216"/>
                      <a:pt x="369" y="216"/>
                      <a:pt x="369" y="216"/>
                    </a:cubicBezTo>
                    <a:cubicBezTo>
                      <a:pt x="369" y="375"/>
                      <a:pt x="369" y="375"/>
                      <a:pt x="369" y="375"/>
                    </a:cubicBezTo>
                    <a:cubicBezTo>
                      <a:pt x="259" y="375"/>
                      <a:pt x="259" y="375"/>
                      <a:pt x="259" y="375"/>
                    </a:cubicBezTo>
                    <a:cubicBezTo>
                      <a:pt x="259" y="576"/>
                      <a:pt x="259" y="576"/>
                      <a:pt x="259" y="576"/>
                    </a:cubicBezTo>
                    <a:cubicBezTo>
                      <a:pt x="259" y="600"/>
                      <a:pt x="261" y="616"/>
                      <a:pt x="265" y="624"/>
                    </a:cubicBezTo>
                    <a:cubicBezTo>
                      <a:pt x="272" y="636"/>
                      <a:pt x="283" y="642"/>
                      <a:pt x="300" y="642"/>
                    </a:cubicBezTo>
                    <a:cubicBezTo>
                      <a:pt x="314" y="642"/>
                      <a:pt x="335" y="637"/>
                      <a:pt x="361" y="628"/>
                    </a:cubicBezTo>
                    <a:cubicBezTo>
                      <a:pt x="361" y="628"/>
                      <a:pt x="367" y="626"/>
                      <a:pt x="371" y="625"/>
                    </a:cubicBezTo>
                    <a:cubicBezTo>
                      <a:pt x="378" y="637"/>
                      <a:pt x="366" y="636"/>
                      <a:pt x="398" y="700"/>
                    </a:cubicBezTo>
                    <a:cubicBezTo>
                      <a:pt x="402" y="709"/>
                      <a:pt x="428" y="743"/>
                      <a:pt x="440" y="756"/>
                    </a:cubicBezTo>
                    <a:cubicBezTo>
                      <a:pt x="409" y="770"/>
                      <a:pt x="376" y="778"/>
                      <a:pt x="376" y="77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9">
                <a:extLst>
                  <a:ext uri="{FF2B5EF4-FFF2-40B4-BE49-F238E27FC236}">
                    <a16:creationId xmlns:a16="http://schemas.microsoft.com/office/drawing/2014/main" xmlns="" id="{D4B0CB72-ACAF-4EDB-99C2-E04A57BF8DE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241975" y="2109529"/>
                <a:ext cx="285560" cy="279250"/>
              </a:xfrm>
              <a:custGeom>
                <a:avLst/>
                <a:gdLst>
                  <a:gd name="T0" fmla="*/ 327 w 534"/>
                  <a:gd name="T1" fmla="*/ 138 h 524"/>
                  <a:gd name="T2" fmla="*/ 268 w 534"/>
                  <a:gd name="T3" fmla="*/ 114 h 524"/>
                  <a:gd name="T4" fmla="*/ 201 w 534"/>
                  <a:gd name="T5" fmla="*/ 150 h 524"/>
                  <a:gd name="T6" fmla="*/ 182 w 534"/>
                  <a:gd name="T7" fmla="*/ 205 h 524"/>
                  <a:gd name="T8" fmla="*/ 353 w 534"/>
                  <a:gd name="T9" fmla="*/ 205 h 524"/>
                  <a:gd name="T10" fmla="*/ 327 w 534"/>
                  <a:gd name="T11" fmla="*/ 138 h 524"/>
                  <a:gd name="T12" fmla="*/ 534 w 534"/>
                  <a:gd name="T13" fmla="*/ 297 h 524"/>
                  <a:gd name="T14" fmla="*/ 534 w 534"/>
                  <a:gd name="T15" fmla="*/ 310 h 524"/>
                  <a:gd name="T16" fmla="*/ 534 w 534"/>
                  <a:gd name="T17" fmla="*/ 310 h 524"/>
                  <a:gd name="T18" fmla="*/ 534 w 534"/>
                  <a:gd name="T19" fmla="*/ 315 h 524"/>
                  <a:gd name="T20" fmla="*/ 180 w 534"/>
                  <a:gd name="T21" fmla="*/ 315 h 524"/>
                  <a:gd name="T22" fmla="*/ 203 w 534"/>
                  <a:gd name="T23" fmla="*/ 379 h 524"/>
                  <a:gd name="T24" fmla="*/ 270 w 534"/>
                  <a:gd name="T25" fmla="*/ 411 h 524"/>
                  <a:gd name="T26" fmla="*/ 319 w 534"/>
                  <a:gd name="T27" fmla="*/ 397 h 524"/>
                  <a:gd name="T28" fmla="*/ 350 w 534"/>
                  <a:gd name="T29" fmla="*/ 366 h 524"/>
                  <a:gd name="T30" fmla="*/ 356 w 534"/>
                  <a:gd name="T31" fmla="*/ 354 h 524"/>
                  <a:gd name="T32" fmla="*/ 530 w 534"/>
                  <a:gd name="T33" fmla="*/ 354 h 524"/>
                  <a:gd name="T34" fmla="*/ 528 w 534"/>
                  <a:gd name="T35" fmla="*/ 365 h 524"/>
                  <a:gd name="T36" fmla="*/ 427 w 534"/>
                  <a:gd name="T37" fmla="*/ 492 h 524"/>
                  <a:gd name="T38" fmla="*/ 266 w 534"/>
                  <a:gd name="T39" fmla="*/ 524 h 524"/>
                  <a:gd name="T40" fmla="*/ 122 w 534"/>
                  <a:gd name="T41" fmla="*/ 496 h 524"/>
                  <a:gd name="T42" fmla="*/ 35 w 534"/>
                  <a:gd name="T43" fmla="*/ 407 h 524"/>
                  <a:gd name="T44" fmla="*/ 0 w 534"/>
                  <a:gd name="T45" fmla="*/ 263 h 524"/>
                  <a:gd name="T46" fmla="*/ 69 w 534"/>
                  <a:gd name="T47" fmla="*/ 72 h 524"/>
                  <a:gd name="T48" fmla="*/ 260 w 534"/>
                  <a:gd name="T49" fmla="*/ 0 h 524"/>
                  <a:gd name="T50" fmla="*/ 417 w 534"/>
                  <a:gd name="T51" fmla="*/ 32 h 524"/>
                  <a:gd name="T52" fmla="*/ 504 w 534"/>
                  <a:gd name="T53" fmla="*/ 127 h 524"/>
                  <a:gd name="T54" fmla="*/ 534 w 534"/>
                  <a:gd name="T55" fmla="*/ 288 h 524"/>
                  <a:gd name="T56" fmla="*/ 534 w 534"/>
                  <a:gd name="T57" fmla="*/ 294 h 524"/>
                  <a:gd name="T58" fmla="*/ 534 w 534"/>
                  <a:gd name="T59" fmla="*/ 294 h 524"/>
                  <a:gd name="T60" fmla="*/ 534 w 534"/>
                  <a:gd name="T61" fmla="*/ 297 h 5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534" h="524">
                    <a:moveTo>
                      <a:pt x="327" y="138"/>
                    </a:moveTo>
                    <a:cubicBezTo>
                      <a:pt x="312" y="122"/>
                      <a:pt x="292" y="114"/>
                      <a:pt x="268" y="114"/>
                    </a:cubicBezTo>
                    <a:cubicBezTo>
                      <a:pt x="240" y="114"/>
                      <a:pt x="217" y="126"/>
                      <a:pt x="201" y="150"/>
                    </a:cubicBezTo>
                    <a:cubicBezTo>
                      <a:pt x="191" y="163"/>
                      <a:pt x="185" y="181"/>
                      <a:pt x="182" y="205"/>
                    </a:cubicBezTo>
                    <a:cubicBezTo>
                      <a:pt x="353" y="205"/>
                      <a:pt x="353" y="205"/>
                      <a:pt x="353" y="205"/>
                    </a:cubicBezTo>
                    <a:cubicBezTo>
                      <a:pt x="348" y="175"/>
                      <a:pt x="340" y="152"/>
                      <a:pt x="327" y="138"/>
                    </a:cubicBezTo>
                    <a:close/>
                    <a:moveTo>
                      <a:pt x="534" y="297"/>
                    </a:moveTo>
                    <a:cubicBezTo>
                      <a:pt x="534" y="310"/>
                      <a:pt x="534" y="310"/>
                      <a:pt x="534" y="310"/>
                    </a:cubicBezTo>
                    <a:cubicBezTo>
                      <a:pt x="534" y="310"/>
                      <a:pt x="534" y="310"/>
                      <a:pt x="534" y="310"/>
                    </a:cubicBezTo>
                    <a:cubicBezTo>
                      <a:pt x="534" y="315"/>
                      <a:pt x="534" y="315"/>
                      <a:pt x="534" y="315"/>
                    </a:cubicBezTo>
                    <a:cubicBezTo>
                      <a:pt x="180" y="315"/>
                      <a:pt x="180" y="315"/>
                      <a:pt x="180" y="315"/>
                    </a:cubicBezTo>
                    <a:cubicBezTo>
                      <a:pt x="184" y="343"/>
                      <a:pt x="191" y="364"/>
                      <a:pt x="203" y="379"/>
                    </a:cubicBezTo>
                    <a:cubicBezTo>
                      <a:pt x="220" y="401"/>
                      <a:pt x="242" y="411"/>
                      <a:pt x="270" y="411"/>
                    </a:cubicBezTo>
                    <a:cubicBezTo>
                      <a:pt x="287" y="411"/>
                      <a:pt x="303" y="407"/>
                      <a:pt x="319" y="397"/>
                    </a:cubicBezTo>
                    <a:cubicBezTo>
                      <a:pt x="328" y="391"/>
                      <a:pt x="339" y="381"/>
                      <a:pt x="350" y="366"/>
                    </a:cubicBezTo>
                    <a:cubicBezTo>
                      <a:pt x="356" y="354"/>
                      <a:pt x="356" y="354"/>
                      <a:pt x="356" y="354"/>
                    </a:cubicBezTo>
                    <a:cubicBezTo>
                      <a:pt x="530" y="354"/>
                      <a:pt x="530" y="354"/>
                      <a:pt x="530" y="354"/>
                    </a:cubicBezTo>
                    <a:cubicBezTo>
                      <a:pt x="528" y="365"/>
                      <a:pt x="528" y="365"/>
                      <a:pt x="528" y="365"/>
                    </a:cubicBezTo>
                    <a:cubicBezTo>
                      <a:pt x="528" y="365"/>
                      <a:pt x="506" y="446"/>
                      <a:pt x="427" y="492"/>
                    </a:cubicBezTo>
                    <a:cubicBezTo>
                      <a:pt x="390" y="514"/>
                      <a:pt x="336" y="524"/>
                      <a:pt x="266" y="524"/>
                    </a:cubicBezTo>
                    <a:cubicBezTo>
                      <a:pt x="205" y="524"/>
                      <a:pt x="157" y="515"/>
                      <a:pt x="122" y="496"/>
                    </a:cubicBezTo>
                    <a:cubicBezTo>
                      <a:pt x="87" y="478"/>
                      <a:pt x="58" y="448"/>
                      <a:pt x="35" y="407"/>
                    </a:cubicBezTo>
                    <a:cubicBezTo>
                      <a:pt x="12" y="366"/>
                      <a:pt x="0" y="318"/>
                      <a:pt x="0" y="263"/>
                    </a:cubicBezTo>
                    <a:cubicBezTo>
                      <a:pt x="0" y="184"/>
                      <a:pt x="23" y="121"/>
                      <a:pt x="69" y="72"/>
                    </a:cubicBezTo>
                    <a:cubicBezTo>
                      <a:pt x="115" y="24"/>
                      <a:pt x="179" y="0"/>
                      <a:pt x="260" y="0"/>
                    </a:cubicBezTo>
                    <a:cubicBezTo>
                      <a:pt x="326" y="0"/>
                      <a:pt x="378" y="10"/>
                      <a:pt x="417" y="32"/>
                    </a:cubicBezTo>
                    <a:cubicBezTo>
                      <a:pt x="455" y="54"/>
                      <a:pt x="484" y="85"/>
                      <a:pt x="504" y="127"/>
                    </a:cubicBezTo>
                    <a:cubicBezTo>
                      <a:pt x="524" y="168"/>
                      <a:pt x="534" y="222"/>
                      <a:pt x="534" y="288"/>
                    </a:cubicBezTo>
                    <a:cubicBezTo>
                      <a:pt x="534" y="294"/>
                      <a:pt x="534" y="294"/>
                      <a:pt x="534" y="294"/>
                    </a:cubicBezTo>
                    <a:cubicBezTo>
                      <a:pt x="534" y="294"/>
                      <a:pt x="534" y="294"/>
                      <a:pt x="534" y="294"/>
                    </a:cubicBezTo>
                    <a:lnTo>
                      <a:pt x="534" y="29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10">
                <a:extLst>
                  <a:ext uri="{FF2B5EF4-FFF2-40B4-BE49-F238E27FC236}">
                    <a16:creationId xmlns:a16="http://schemas.microsoft.com/office/drawing/2014/main" xmlns="" id="{71D3323A-CD4E-42F3-93E5-50358ABE40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0686" y="2037745"/>
                <a:ext cx="199182" cy="344723"/>
              </a:xfrm>
              <a:custGeom>
                <a:avLst/>
                <a:gdLst>
                  <a:gd name="T0" fmla="*/ 0 w 372"/>
                  <a:gd name="T1" fmla="*/ 646 h 646"/>
                  <a:gd name="T2" fmla="*/ 0 w 372"/>
                  <a:gd name="T3" fmla="*/ 0 h 646"/>
                  <a:gd name="T4" fmla="*/ 208 w 372"/>
                  <a:gd name="T5" fmla="*/ 0 h 646"/>
                  <a:gd name="T6" fmla="*/ 200 w 372"/>
                  <a:gd name="T7" fmla="*/ 500 h 646"/>
                  <a:gd name="T8" fmla="*/ 318 w 372"/>
                  <a:gd name="T9" fmla="*/ 500 h 646"/>
                  <a:gd name="T10" fmla="*/ 330 w 372"/>
                  <a:gd name="T11" fmla="*/ 579 h 646"/>
                  <a:gd name="T12" fmla="*/ 372 w 372"/>
                  <a:gd name="T13" fmla="*/ 646 h 646"/>
                  <a:gd name="T14" fmla="*/ 0 w 372"/>
                  <a:gd name="T15" fmla="*/ 646 h 6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2" h="646">
                    <a:moveTo>
                      <a:pt x="0" y="646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208" y="0"/>
                      <a:pt x="208" y="0"/>
                      <a:pt x="208" y="0"/>
                    </a:cubicBezTo>
                    <a:cubicBezTo>
                      <a:pt x="200" y="500"/>
                      <a:pt x="200" y="500"/>
                      <a:pt x="200" y="500"/>
                    </a:cubicBezTo>
                    <a:cubicBezTo>
                      <a:pt x="318" y="500"/>
                      <a:pt x="318" y="500"/>
                      <a:pt x="318" y="500"/>
                    </a:cubicBezTo>
                    <a:cubicBezTo>
                      <a:pt x="318" y="500"/>
                      <a:pt x="320" y="545"/>
                      <a:pt x="330" y="579"/>
                    </a:cubicBezTo>
                    <a:cubicBezTo>
                      <a:pt x="341" y="618"/>
                      <a:pt x="372" y="646"/>
                      <a:pt x="372" y="646"/>
                    </a:cubicBezTo>
                    <a:lnTo>
                      <a:pt x="0" y="64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EB284E14-B5F4-481C-A9FE-0452944D3F58}"/>
                </a:ext>
              </a:extLst>
            </p:cNvPr>
            <p:cNvGrpSpPr/>
            <p:nvPr/>
          </p:nvGrpSpPr>
          <p:grpSpPr>
            <a:xfrm>
              <a:off x="9470550" y="1309919"/>
              <a:ext cx="358368" cy="358368"/>
              <a:chOff x="4338206" y="4126217"/>
              <a:chExt cx="973016" cy="973016"/>
            </a:xfrm>
          </p:grpSpPr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xmlns="" id="{72938922-CF55-4290-B7F0-AFD77F59ACCD}"/>
                  </a:ext>
                </a:extLst>
              </p:cNvPr>
              <p:cNvSpPr/>
              <p:nvPr/>
            </p:nvSpPr>
            <p:spPr>
              <a:xfrm flipH="1">
                <a:off x="4338206" y="4126217"/>
                <a:ext cx="973016" cy="973016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kern="0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xmlns="" id="{51EDD255-BF8C-4C98-BE1A-699A3F92D7F2}"/>
                  </a:ext>
                </a:extLst>
              </p:cNvPr>
              <p:cNvSpPr/>
              <p:nvPr/>
            </p:nvSpPr>
            <p:spPr>
              <a:xfrm flipH="1">
                <a:off x="4400301" y="4188312"/>
                <a:ext cx="848826" cy="848826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kern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xmlns="" id="{3CA8381A-5B01-40F1-858A-A49785530681}"/>
                  </a:ext>
                </a:extLst>
              </p:cNvPr>
              <p:cNvGrpSpPr/>
              <p:nvPr/>
            </p:nvGrpSpPr>
            <p:grpSpPr>
              <a:xfrm>
                <a:off x="4572267" y="4463368"/>
                <a:ext cx="495011" cy="298714"/>
                <a:chOff x="7075488" y="4494213"/>
                <a:chExt cx="2025651" cy="1222375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sp>
              <p:nvSpPr>
                <p:cNvPr id="31" name="Freeform 13">
                  <a:extLst>
                    <a:ext uri="{FF2B5EF4-FFF2-40B4-BE49-F238E27FC236}">
                      <a16:creationId xmlns:a16="http://schemas.microsoft.com/office/drawing/2014/main" xmlns="" id="{EACFAC54-9BB4-43BA-AC4B-07AA78E076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75488" y="4514850"/>
                  <a:ext cx="782638" cy="1201738"/>
                </a:xfrm>
                <a:custGeom>
                  <a:avLst/>
                  <a:gdLst>
                    <a:gd name="T0" fmla="*/ 164 w 654"/>
                    <a:gd name="T1" fmla="*/ 392 h 1005"/>
                    <a:gd name="T2" fmla="*/ 348 w 654"/>
                    <a:gd name="T3" fmla="*/ 333 h 1005"/>
                    <a:gd name="T4" fmla="*/ 563 w 654"/>
                    <a:gd name="T5" fmla="*/ 420 h 1005"/>
                    <a:gd name="T6" fmla="*/ 654 w 654"/>
                    <a:gd name="T7" fmla="*/ 653 h 1005"/>
                    <a:gd name="T8" fmla="*/ 562 w 654"/>
                    <a:gd name="T9" fmla="*/ 905 h 1005"/>
                    <a:gd name="T10" fmla="*/ 317 w 654"/>
                    <a:gd name="T11" fmla="*/ 1005 h 1005"/>
                    <a:gd name="T12" fmla="*/ 103 w 654"/>
                    <a:gd name="T13" fmla="*/ 936 h 1005"/>
                    <a:gd name="T14" fmla="*/ 0 w 654"/>
                    <a:gd name="T15" fmla="*/ 729 h 1005"/>
                    <a:gd name="T16" fmla="*/ 131 w 654"/>
                    <a:gd name="T17" fmla="*/ 729 h 1005"/>
                    <a:gd name="T18" fmla="*/ 194 w 654"/>
                    <a:gd name="T19" fmla="*/ 862 h 1005"/>
                    <a:gd name="T20" fmla="*/ 317 w 654"/>
                    <a:gd name="T21" fmla="*/ 905 h 1005"/>
                    <a:gd name="T22" fmla="*/ 466 w 654"/>
                    <a:gd name="T23" fmla="*/ 836 h 1005"/>
                    <a:gd name="T24" fmla="*/ 523 w 654"/>
                    <a:gd name="T25" fmla="*/ 664 h 1005"/>
                    <a:gd name="T26" fmla="*/ 465 w 654"/>
                    <a:gd name="T27" fmla="*/ 500 h 1005"/>
                    <a:gd name="T28" fmla="*/ 315 w 654"/>
                    <a:gd name="T29" fmla="*/ 440 h 1005"/>
                    <a:gd name="T30" fmla="*/ 135 w 654"/>
                    <a:gd name="T31" fmla="*/ 522 h 1005"/>
                    <a:gd name="T32" fmla="*/ 36 w 654"/>
                    <a:gd name="T33" fmla="*/ 522 h 1005"/>
                    <a:gd name="T34" fmla="*/ 77 w 654"/>
                    <a:gd name="T35" fmla="*/ 0 h 1005"/>
                    <a:gd name="T36" fmla="*/ 607 w 654"/>
                    <a:gd name="T37" fmla="*/ 0 h 1005"/>
                    <a:gd name="T38" fmla="*/ 607 w 654"/>
                    <a:gd name="T39" fmla="*/ 118 h 1005"/>
                    <a:gd name="T40" fmla="*/ 186 w 654"/>
                    <a:gd name="T41" fmla="*/ 118 h 1005"/>
                    <a:gd name="T42" fmla="*/ 164 w 654"/>
                    <a:gd name="T43" fmla="*/ 392 h 10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654" h="1005">
                      <a:moveTo>
                        <a:pt x="164" y="392"/>
                      </a:moveTo>
                      <a:cubicBezTo>
                        <a:pt x="213" y="352"/>
                        <a:pt x="274" y="333"/>
                        <a:pt x="348" y="333"/>
                      </a:cubicBezTo>
                      <a:cubicBezTo>
                        <a:pt x="430" y="333"/>
                        <a:pt x="502" y="362"/>
                        <a:pt x="563" y="420"/>
                      </a:cubicBezTo>
                      <a:cubicBezTo>
                        <a:pt x="624" y="478"/>
                        <a:pt x="654" y="556"/>
                        <a:pt x="654" y="653"/>
                      </a:cubicBezTo>
                      <a:cubicBezTo>
                        <a:pt x="654" y="754"/>
                        <a:pt x="624" y="838"/>
                        <a:pt x="562" y="905"/>
                      </a:cubicBezTo>
                      <a:cubicBezTo>
                        <a:pt x="501" y="972"/>
                        <a:pt x="419" y="1005"/>
                        <a:pt x="317" y="1005"/>
                      </a:cubicBezTo>
                      <a:cubicBezTo>
                        <a:pt x="234" y="1005"/>
                        <a:pt x="162" y="982"/>
                        <a:pt x="103" y="936"/>
                      </a:cubicBezTo>
                      <a:cubicBezTo>
                        <a:pt x="44" y="889"/>
                        <a:pt x="9" y="820"/>
                        <a:pt x="0" y="729"/>
                      </a:cubicBezTo>
                      <a:cubicBezTo>
                        <a:pt x="131" y="729"/>
                        <a:pt x="131" y="729"/>
                        <a:pt x="131" y="729"/>
                      </a:cubicBezTo>
                      <a:cubicBezTo>
                        <a:pt x="139" y="789"/>
                        <a:pt x="159" y="833"/>
                        <a:pt x="194" y="862"/>
                      </a:cubicBezTo>
                      <a:cubicBezTo>
                        <a:pt x="228" y="891"/>
                        <a:pt x="269" y="905"/>
                        <a:pt x="317" y="905"/>
                      </a:cubicBezTo>
                      <a:cubicBezTo>
                        <a:pt x="379" y="905"/>
                        <a:pt x="428" y="882"/>
                        <a:pt x="466" y="836"/>
                      </a:cubicBezTo>
                      <a:cubicBezTo>
                        <a:pt x="504" y="790"/>
                        <a:pt x="523" y="732"/>
                        <a:pt x="523" y="664"/>
                      </a:cubicBezTo>
                      <a:cubicBezTo>
                        <a:pt x="523" y="595"/>
                        <a:pt x="504" y="540"/>
                        <a:pt x="465" y="500"/>
                      </a:cubicBezTo>
                      <a:cubicBezTo>
                        <a:pt x="426" y="460"/>
                        <a:pt x="376" y="440"/>
                        <a:pt x="315" y="440"/>
                      </a:cubicBezTo>
                      <a:cubicBezTo>
                        <a:pt x="244" y="440"/>
                        <a:pt x="184" y="468"/>
                        <a:pt x="135" y="522"/>
                      </a:cubicBezTo>
                      <a:cubicBezTo>
                        <a:pt x="36" y="522"/>
                        <a:pt x="36" y="522"/>
                        <a:pt x="36" y="522"/>
                      </a:cubicBezTo>
                      <a:cubicBezTo>
                        <a:pt x="77" y="0"/>
                        <a:pt x="77" y="0"/>
                        <a:pt x="77" y="0"/>
                      </a:cubicBezTo>
                      <a:cubicBezTo>
                        <a:pt x="607" y="0"/>
                        <a:pt x="607" y="0"/>
                        <a:pt x="607" y="0"/>
                      </a:cubicBezTo>
                      <a:cubicBezTo>
                        <a:pt x="607" y="118"/>
                        <a:pt x="607" y="118"/>
                        <a:pt x="607" y="118"/>
                      </a:cubicBezTo>
                      <a:cubicBezTo>
                        <a:pt x="186" y="118"/>
                        <a:pt x="186" y="118"/>
                        <a:pt x="186" y="118"/>
                      </a:cubicBezTo>
                      <a:lnTo>
                        <a:pt x="164" y="39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" name="Freeform 14">
                  <a:extLst>
                    <a:ext uri="{FF2B5EF4-FFF2-40B4-BE49-F238E27FC236}">
                      <a16:creationId xmlns:a16="http://schemas.microsoft.com/office/drawing/2014/main" xmlns="" id="{1598C908-05D1-412B-B3DC-BB71D3D1D3A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001001" y="4494213"/>
                  <a:ext cx="1100138" cy="1222375"/>
                </a:xfrm>
                <a:custGeom>
                  <a:avLst/>
                  <a:gdLst>
                    <a:gd name="T0" fmla="*/ 478 w 921"/>
                    <a:gd name="T1" fmla="*/ 1022 h 1022"/>
                    <a:gd name="T2" fmla="*/ 133 w 921"/>
                    <a:gd name="T3" fmla="*/ 883 h 1022"/>
                    <a:gd name="T4" fmla="*/ 0 w 921"/>
                    <a:gd name="T5" fmla="*/ 511 h 1022"/>
                    <a:gd name="T6" fmla="*/ 131 w 921"/>
                    <a:gd name="T7" fmla="*/ 140 h 1022"/>
                    <a:gd name="T8" fmla="*/ 474 w 921"/>
                    <a:gd name="T9" fmla="*/ 0 h 1022"/>
                    <a:gd name="T10" fmla="*/ 771 w 921"/>
                    <a:gd name="T11" fmla="*/ 86 h 1022"/>
                    <a:gd name="T12" fmla="*/ 903 w 921"/>
                    <a:gd name="T13" fmla="*/ 316 h 1022"/>
                    <a:gd name="T14" fmla="*/ 768 w 921"/>
                    <a:gd name="T15" fmla="*/ 316 h 1022"/>
                    <a:gd name="T16" fmla="*/ 682 w 921"/>
                    <a:gd name="T17" fmla="*/ 167 h 1022"/>
                    <a:gd name="T18" fmla="*/ 476 w 921"/>
                    <a:gd name="T19" fmla="*/ 112 h 1022"/>
                    <a:gd name="T20" fmla="*/ 229 w 921"/>
                    <a:gd name="T21" fmla="*/ 217 h 1022"/>
                    <a:gd name="T22" fmla="*/ 136 w 921"/>
                    <a:gd name="T23" fmla="*/ 511 h 1022"/>
                    <a:gd name="T24" fmla="*/ 230 w 921"/>
                    <a:gd name="T25" fmla="*/ 805 h 1022"/>
                    <a:gd name="T26" fmla="*/ 477 w 921"/>
                    <a:gd name="T27" fmla="*/ 910 h 1022"/>
                    <a:gd name="T28" fmla="*/ 794 w 921"/>
                    <a:gd name="T29" fmla="*/ 769 h 1022"/>
                    <a:gd name="T30" fmla="*/ 794 w 921"/>
                    <a:gd name="T31" fmla="*/ 619 h 1022"/>
                    <a:gd name="T32" fmla="*/ 533 w 921"/>
                    <a:gd name="T33" fmla="*/ 619 h 1022"/>
                    <a:gd name="T34" fmla="*/ 533 w 921"/>
                    <a:gd name="T35" fmla="*/ 501 h 1022"/>
                    <a:gd name="T36" fmla="*/ 921 w 921"/>
                    <a:gd name="T37" fmla="*/ 501 h 1022"/>
                    <a:gd name="T38" fmla="*/ 921 w 921"/>
                    <a:gd name="T39" fmla="*/ 1005 h 1022"/>
                    <a:gd name="T40" fmla="*/ 829 w 921"/>
                    <a:gd name="T41" fmla="*/ 1005 h 1022"/>
                    <a:gd name="T42" fmla="*/ 794 w 921"/>
                    <a:gd name="T43" fmla="*/ 902 h 1022"/>
                    <a:gd name="T44" fmla="*/ 478 w 921"/>
                    <a:gd name="T45" fmla="*/ 1022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921" h="1022">
                      <a:moveTo>
                        <a:pt x="478" y="1022"/>
                      </a:moveTo>
                      <a:cubicBezTo>
                        <a:pt x="336" y="1022"/>
                        <a:pt x="221" y="976"/>
                        <a:pt x="133" y="883"/>
                      </a:cubicBezTo>
                      <a:cubicBezTo>
                        <a:pt x="45" y="790"/>
                        <a:pt x="0" y="666"/>
                        <a:pt x="0" y="511"/>
                      </a:cubicBezTo>
                      <a:cubicBezTo>
                        <a:pt x="0" y="356"/>
                        <a:pt x="44" y="232"/>
                        <a:pt x="131" y="140"/>
                      </a:cubicBezTo>
                      <a:cubicBezTo>
                        <a:pt x="218" y="47"/>
                        <a:pt x="333" y="0"/>
                        <a:pt x="474" y="0"/>
                      </a:cubicBezTo>
                      <a:cubicBezTo>
                        <a:pt x="593" y="0"/>
                        <a:pt x="692" y="29"/>
                        <a:pt x="771" y="86"/>
                      </a:cubicBezTo>
                      <a:cubicBezTo>
                        <a:pt x="850" y="144"/>
                        <a:pt x="894" y="220"/>
                        <a:pt x="903" y="316"/>
                      </a:cubicBezTo>
                      <a:cubicBezTo>
                        <a:pt x="768" y="316"/>
                        <a:pt x="768" y="316"/>
                        <a:pt x="768" y="316"/>
                      </a:cubicBezTo>
                      <a:cubicBezTo>
                        <a:pt x="763" y="253"/>
                        <a:pt x="734" y="203"/>
                        <a:pt x="682" y="167"/>
                      </a:cubicBezTo>
                      <a:cubicBezTo>
                        <a:pt x="630" y="130"/>
                        <a:pt x="561" y="112"/>
                        <a:pt x="476" y="112"/>
                      </a:cubicBezTo>
                      <a:cubicBezTo>
                        <a:pt x="373" y="112"/>
                        <a:pt x="291" y="147"/>
                        <a:pt x="229" y="217"/>
                      </a:cubicBezTo>
                      <a:cubicBezTo>
                        <a:pt x="167" y="286"/>
                        <a:pt x="136" y="385"/>
                        <a:pt x="136" y="511"/>
                      </a:cubicBezTo>
                      <a:cubicBezTo>
                        <a:pt x="136" y="638"/>
                        <a:pt x="167" y="736"/>
                        <a:pt x="230" y="805"/>
                      </a:cubicBezTo>
                      <a:cubicBezTo>
                        <a:pt x="293" y="875"/>
                        <a:pt x="375" y="910"/>
                        <a:pt x="477" y="910"/>
                      </a:cubicBezTo>
                      <a:cubicBezTo>
                        <a:pt x="619" y="910"/>
                        <a:pt x="725" y="863"/>
                        <a:pt x="794" y="769"/>
                      </a:cubicBezTo>
                      <a:cubicBezTo>
                        <a:pt x="794" y="619"/>
                        <a:pt x="794" y="619"/>
                        <a:pt x="794" y="619"/>
                      </a:cubicBezTo>
                      <a:cubicBezTo>
                        <a:pt x="533" y="619"/>
                        <a:pt x="533" y="619"/>
                        <a:pt x="533" y="619"/>
                      </a:cubicBezTo>
                      <a:cubicBezTo>
                        <a:pt x="533" y="501"/>
                        <a:pt x="533" y="501"/>
                        <a:pt x="533" y="501"/>
                      </a:cubicBezTo>
                      <a:cubicBezTo>
                        <a:pt x="921" y="501"/>
                        <a:pt x="921" y="501"/>
                        <a:pt x="921" y="501"/>
                      </a:cubicBezTo>
                      <a:cubicBezTo>
                        <a:pt x="921" y="1005"/>
                        <a:pt x="921" y="1005"/>
                        <a:pt x="921" y="1005"/>
                      </a:cubicBezTo>
                      <a:cubicBezTo>
                        <a:pt x="829" y="1005"/>
                        <a:pt x="829" y="1005"/>
                        <a:pt x="829" y="1005"/>
                      </a:cubicBezTo>
                      <a:cubicBezTo>
                        <a:pt x="794" y="902"/>
                        <a:pt x="794" y="902"/>
                        <a:pt x="794" y="902"/>
                      </a:cubicBezTo>
                      <a:cubicBezTo>
                        <a:pt x="727" y="982"/>
                        <a:pt x="622" y="1022"/>
                        <a:pt x="478" y="102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" name="Group 4">
              <a:extLst>
                <a:ext uri="{FF2B5EF4-FFF2-40B4-BE49-F238E27FC236}">
                  <a16:creationId xmlns:a16="http://schemas.microsoft.com/office/drawing/2014/main" xmlns="" id="{EA8FB272-44E1-48D3-BE61-75A31D3EF51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110204" y="1167834"/>
              <a:ext cx="494725" cy="559148"/>
              <a:chOff x="2404" y="537"/>
              <a:chExt cx="2872" cy="3246"/>
            </a:xfrm>
            <a:solidFill>
              <a:schemeClr val="accent5">
                <a:lumMod val="60000"/>
                <a:lumOff val="40000"/>
                <a:alpha val="30000"/>
              </a:schemeClr>
            </a:solidFill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xmlns="" id="{724ABCA3-D7E9-4068-A2CF-E0421697C1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3" y="537"/>
                <a:ext cx="1994" cy="199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xmlns="" id="{4B7814D0-075F-4ED4-920A-48C10116D7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4" y="911"/>
                <a:ext cx="1252" cy="12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Freeform 71">
                <a:extLst>
                  <a:ext uri="{FF2B5EF4-FFF2-40B4-BE49-F238E27FC236}">
                    <a16:creationId xmlns:a16="http://schemas.microsoft.com/office/drawing/2014/main" xmlns="" id="{1B8D815B-84AD-42AA-A19B-DA68C62CC0F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04" y="1660"/>
                <a:ext cx="2872" cy="2123"/>
              </a:xfrm>
              <a:custGeom>
                <a:avLst/>
                <a:gdLst>
                  <a:gd name="T0" fmla="*/ 1074 w 1074"/>
                  <a:gd name="T1" fmla="*/ 794 h 794"/>
                  <a:gd name="T2" fmla="*/ 609 w 1074"/>
                  <a:gd name="T3" fmla="*/ 0 h 794"/>
                  <a:gd name="T4" fmla="*/ 573 w 1074"/>
                  <a:gd name="T5" fmla="*/ 0 h 794"/>
                  <a:gd name="T6" fmla="*/ 501 w 1074"/>
                  <a:gd name="T7" fmla="*/ 0 h 794"/>
                  <a:gd name="T8" fmla="*/ 465 w 1074"/>
                  <a:gd name="T9" fmla="*/ 0 h 794"/>
                  <a:gd name="T10" fmla="*/ 0 w 1074"/>
                  <a:gd name="T11" fmla="*/ 794 h 794"/>
                  <a:gd name="T12" fmla="*/ 107 w 1074"/>
                  <a:gd name="T13" fmla="*/ 794 h 794"/>
                  <a:gd name="T14" fmla="*/ 220 w 1074"/>
                  <a:gd name="T15" fmla="*/ 602 h 794"/>
                  <a:gd name="T16" fmla="*/ 537 w 1074"/>
                  <a:gd name="T17" fmla="*/ 675 h 794"/>
                  <a:gd name="T18" fmla="*/ 854 w 1074"/>
                  <a:gd name="T19" fmla="*/ 602 h 794"/>
                  <a:gd name="T20" fmla="*/ 967 w 1074"/>
                  <a:gd name="T21" fmla="*/ 794 h 794"/>
                  <a:gd name="T22" fmla="*/ 1074 w 1074"/>
                  <a:gd name="T23" fmla="*/ 794 h 794"/>
                  <a:gd name="T24" fmla="*/ 537 w 1074"/>
                  <a:gd name="T25" fmla="*/ 61 h 794"/>
                  <a:gd name="T26" fmla="*/ 719 w 1074"/>
                  <a:gd name="T27" fmla="*/ 372 h 794"/>
                  <a:gd name="T28" fmla="*/ 537 w 1074"/>
                  <a:gd name="T29" fmla="*/ 410 h 794"/>
                  <a:gd name="T30" fmla="*/ 355 w 1074"/>
                  <a:gd name="T31" fmla="*/ 372 h 794"/>
                  <a:gd name="T32" fmla="*/ 537 w 1074"/>
                  <a:gd name="T33" fmla="*/ 61 h 794"/>
                  <a:gd name="T34" fmla="*/ 537 w 1074"/>
                  <a:gd name="T35" fmla="*/ 589 h 794"/>
                  <a:gd name="T36" fmla="*/ 263 w 1074"/>
                  <a:gd name="T37" fmla="*/ 527 h 794"/>
                  <a:gd name="T38" fmla="*/ 311 w 1074"/>
                  <a:gd name="T39" fmla="*/ 447 h 794"/>
                  <a:gd name="T40" fmla="*/ 537 w 1074"/>
                  <a:gd name="T41" fmla="*/ 496 h 794"/>
                  <a:gd name="T42" fmla="*/ 763 w 1074"/>
                  <a:gd name="T43" fmla="*/ 447 h 794"/>
                  <a:gd name="T44" fmla="*/ 811 w 1074"/>
                  <a:gd name="T45" fmla="*/ 527 h 794"/>
                  <a:gd name="T46" fmla="*/ 537 w 1074"/>
                  <a:gd name="T47" fmla="*/ 589 h 7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074" h="794">
                    <a:moveTo>
                      <a:pt x="1074" y="794"/>
                    </a:moveTo>
                    <a:cubicBezTo>
                      <a:pt x="609" y="0"/>
                      <a:pt x="609" y="0"/>
                      <a:pt x="609" y="0"/>
                    </a:cubicBezTo>
                    <a:cubicBezTo>
                      <a:pt x="573" y="0"/>
                      <a:pt x="573" y="0"/>
                      <a:pt x="573" y="0"/>
                    </a:cubicBezTo>
                    <a:cubicBezTo>
                      <a:pt x="501" y="0"/>
                      <a:pt x="501" y="0"/>
                      <a:pt x="501" y="0"/>
                    </a:cubicBezTo>
                    <a:cubicBezTo>
                      <a:pt x="465" y="0"/>
                      <a:pt x="465" y="0"/>
                      <a:pt x="465" y="0"/>
                    </a:cubicBezTo>
                    <a:cubicBezTo>
                      <a:pt x="0" y="794"/>
                      <a:pt x="0" y="794"/>
                      <a:pt x="0" y="794"/>
                    </a:cubicBezTo>
                    <a:cubicBezTo>
                      <a:pt x="107" y="794"/>
                      <a:pt x="107" y="794"/>
                      <a:pt x="107" y="794"/>
                    </a:cubicBezTo>
                    <a:cubicBezTo>
                      <a:pt x="220" y="602"/>
                      <a:pt x="220" y="602"/>
                      <a:pt x="220" y="602"/>
                    </a:cubicBezTo>
                    <a:cubicBezTo>
                      <a:pt x="318" y="650"/>
                      <a:pt x="427" y="675"/>
                      <a:pt x="537" y="675"/>
                    </a:cubicBezTo>
                    <a:cubicBezTo>
                      <a:pt x="647" y="675"/>
                      <a:pt x="756" y="650"/>
                      <a:pt x="854" y="602"/>
                    </a:cubicBezTo>
                    <a:cubicBezTo>
                      <a:pt x="967" y="794"/>
                      <a:pt x="967" y="794"/>
                      <a:pt x="967" y="794"/>
                    </a:cubicBezTo>
                    <a:lnTo>
                      <a:pt x="1074" y="794"/>
                    </a:lnTo>
                    <a:close/>
                    <a:moveTo>
                      <a:pt x="537" y="61"/>
                    </a:moveTo>
                    <a:cubicBezTo>
                      <a:pt x="719" y="372"/>
                      <a:pt x="719" y="372"/>
                      <a:pt x="719" y="372"/>
                    </a:cubicBezTo>
                    <a:cubicBezTo>
                      <a:pt x="662" y="397"/>
                      <a:pt x="600" y="410"/>
                      <a:pt x="537" y="410"/>
                    </a:cubicBezTo>
                    <a:cubicBezTo>
                      <a:pt x="474" y="410"/>
                      <a:pt x="412" y="397"/>
                      <a:pt x="355" y="372"/>
                    </a:cubicBezTo>
                    <a:lnTo>
                      <a:pt x="537" y="61"/>
                    </a:lnTo>
                    <a:close/>
                    <a:moveTo>
                      <a:pt x="537" y="589"/>
                    </a:moveTo>
                    <a:cubicBezTo>
                      <a:pt x="442" y="589"/>
                      <a:pt x="348" y="568"/>
                      <a:pt x="263" y="527"/>
                    </a:cubicBezTo>
                    <a:cubicBezTo>
                      <a:pt x="311" y="447"/>
                      <a:pt x="311" y="447"/>
                      <a:pt x="311" y="447"/>
                    </a:cubicBezTo>
                    <a:cubicBezTo>
                      <a:pt x="381" y="479"/>
                      <a:pt x="459" y="496"/>
                      <a:pt x="537" y="496"/>
                    </a:cubicBezTo>
                    <a:cubicBezTo>
                      <a:pt x="615" y="496"/>
                      <a:pt x="693" y="479"/>
                      <a:pt x="763" y="447"/>
                    </a:cubicBezTo>
                    <a:cubicBezTo>
                      <a:pt x="811" y="527"/>
                      <a:pt x="811" y="527"/>
                      <a:pt x="811" y="527"/>
                    </a:cubicBezTo>
                    <a:cubicBezTo>
                      <a:pt x="726" y="568"/>
                      <a:pt x="632" y="589"/>
                      <a:pt x="537" y="589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xmlns="" id="{F16BE647-C329-444D-BF70-C0F09BB542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4" y="1248"/>
                <a:ext cx="575" cy="575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" name="Group 4">
              <a:extLst>
                <a:ext uri="{FF2B5EF4-FFF2-40B4-BE49-F238E27FC236}">
                  <a16:creationId xmlns:a16="http://schemas.microsoft.com/office/drawing/2014/main" xmlns="" id="{66A4BB7C-228D-4942-A0BC-CF7779E248E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171683" y="1192649"/>
              <a:ext cx="112057" cy="144076"/>
              <a:chOff x="2577" y="540"/>
              <a:chExt cx="2520" cy="3240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2" name="Freeform 309">
                <a:extLst>
                  <a:ext uri="{FF2B5EF4-FFF2-40B4-BE49-F238E27FC236}">
                    <a16:creationId xmlns:a16="http://schemas.microsoft.com/office/drawing/2014/main" xmlns="" id="{0FD29188-4019-4CFD-AC2C-6C6754382C6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813" y="540"/>
                <a:ext cx="2049" cy="2892"/>
              </a:xfrm>
              <a:custGeom>
                <a:avLst/>
                <a:gdLst>
                  <a:gd name="T0" fmla="*/ 386 w 766"/>
                  <a:gd name="T1" fmla="*/ 0 h 1082"/>
                  <a:gd name="T2" fmla="*/ 0 w 766"/>
                  <a:gd name="T3" fmla="*/ 385 h 1082"/>
                  <a:gd name="T4" fmla="*/ 65 w 766"/>
                  <a:gd name="T5" fmla="*/ 599 h 1082"/>
                  <a:gd name="T6" fmla="*/ 65 w 766"/>
                  <a:gd name="T7" fmla="*/ 599 h 1082"/>
                  <a:gd name="T8" fmla="*/ 386 w 766"/>
                  <a:gd name="T9" fmla="*/ 1082 h 1082"/>
                  <a:gd name="T10" fmla="*/ 701 w 766"/>
                  <a:gd name="T11" fmla="*/ 599 h 1082"/>
                  <a:gd name="T12" fmla="*/ 766 w 766"/>
                  <a:gd name="T13" fmla="*/ 381 h 1082"/>
                  <a:gd name="T14" fmla="*/ 386 w 766"/>
                  <a:gd name="T15" fmla="*/ 0 h 1082"/>
                  <a:gd name="T16" fmla="*/ 386 w 766"/>
                  <a:gd name="T17" fmla="*/ 636 h 1082"/>
                  <a:gd name="T18" fmla="*/ 135 w 766"/>
                  <a:gd name="T19" fmla="*/ 381 h 1082"/>
                  <a:gd name="T20" fmla="*/ 386 w 766"/>
                  <a:gd name="T21" fmla="*/ 130 h 1082"/>
                  <a:gd name="T22" fmla="*/ 636 w 766"/>
                  <a:gd name="T23" fmla="*/ 381 h 1082"/>
                  <a:gd name="T24" fmla="*/ 386 w 766"/>
                  <a:gd name="T25" fmla="*/ 636 h 1082"/>
                  <a:gd name="T26" fmla="*/ 492 w 766"/>
                  <a:gd name="T27" fmla="*/ 381 h 1082"/>
                  <a:gd name="T28" fmla="*/ 386 w 766"/>
                  <a:gd name="T29" fmla="*/ 492 h 1082"/>
                  <a:gd name="T30" fmla="*/ 283 w 766"/>
                  <a:gd name="T31" fmla="*/ 381 h 1082"/>
                  <a:gd name="T32" fmla="*/ 386 w 766"/>
                  <a:gd name="T33" fmla="*/ 279 h 1082"/>
                  <a:gd name="T34" fmla="*/ 492 w 766"/>
                  <a:gd name="T35" fmla="*/ 381 h 10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66" h="1082">
                    <a:moveTo>
                      <a:pt x="386" y="0"/>
                    </a:moveTo>
                    <a:cubicBezTo>
                      <a:pt x="172" y="0"/>
                      <a:pt x="0" y="176"/>
                      <a:pt x="0" y="385"/>
                    </a:cubicBezTo>
                    <a:cubicBezTo>
                      <a:pt x="5" y="464"/>
                      <a:pt x="28" y="538"/>
                      <a:pt x="65" y="599"/>
                    </a:cubicBezTo>
                    <a:cubicBezTo>
                      <a:pt x="65" y="599"/>
                      <a:pt x="65" y="599"/>
                      <a:pt x="65" y="599"/>
                    </a:cubicBezTo>
                    <a:cubicBezTo>
                      <a:pt x="386" y="1082"/>
                      <a:pt x="386" y="1082"/>
                      <a:pt x="386" y="1082"/>
                    </a:cubicBezTo>
                    <a:cubicBezTo>
                      <a:pt x="701" y="599"/>
                      <a:pt x="701" y="599"/>
                      <a:pt x="701" y="599"/>
                    </a:cubicBezTo>
                    <a:cubicBezTo>
                      <a:pt x="743" y="534"/>
                      <a:pt x="766" y="460"/>
                      <a:pt x="766" y="381"/>
                    </a:cubicBezTo>
                    <a:cubicBezTo>
                      <a:pt x="766" y="172"/>
                      <a:pt x="594" y="0"/>
                      <a:pt x="386" y="0"/>
                    </a:cubicBezTo>
                    <a:close/>
                    <a:moveTo>
                      <a:pt x="386" y="636"/>
                    </a:moveTo>
                    <a:cubicBezTo>
                      <a:pt x="246" y="636"/>
                      <a:pt x="135" y="520"/>
                      <a:pt x="135" y="381"/>
                    </a:cubicBezTo>
                    <a:cubicBezTo>
                      <a:pt x="135" y="246"/>
                      <a:pt x="246" y="130"/>
                      <a:pt x="386" y="130"/>
                    </a:cubicBezTo>
                    <a:cubicBezTo>
                      <a:pt x="520" y="130"/>
                      <a:pt x="636" y="246"/>
                      <a:pt x="636" y="381"/>
                    </a:cubicBezTo>
                    <a:cubicBezTo>
                      <a:pt x="636" y="520"/>
                      <a:pt x="520" y="636"/>
                      <a:pt x="386" y="636"/>
                    </a:cubicBezTo>
                    <a:close/>
                    <a:moveTo>
                      <a:pt x="492" y="381"/>
                    </a:moveTo>
                    <a:cubicBezTo>
                      <a:pt x="492" y="446"/>
                      <a:pt x="446" y="492"/>
                      <a:pt x="386" y="492"/>
                    </a:cubicBezTo>
                    <a:cubicBezTo>
                      <a:pt x="330" y="492"/>
                      <a:pt x="283" y="446"/>
                      <a:pt x="283" y="381"/>
                    </a:cubicBezTo>
                    <a:cubicBezTo>
                      <a:pt x="283" y="325"/>
                      <a:pt x="330" y="279"/>
                      <a:pt x="386" y="279"/>
                    </a:cubicBezTo>
                    <a:cubicBezTo>
                      <a:pt x="446" y="279"/>
                      <a:pt x="492" y="325"/>
                      <a:pt x="492" y="381"/>
                    </a:cubicBezTo>
                    <a:close/>
                  </a:path>
                </a:pathLst>
              </a:custGeom>
              <a:grpFill/>
              <a:ln w="1079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Freeform 310">
                <a:extLst>
                  <a:ext uri="{FF2B5EF4-FFF2-40B4-BE49-F238E27FC236}">
                    <a16:creationId xmlns:a16="http://schemas.microsoft.com/office/drawing/2014/main" xmlns="" id="{8FA29D45-8C34-4125-8582-364D8A05FF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569"/>
                <a:ext cx="2520" cy="211"/>
              </a:xfrm>
              <a:custGeom>
                <a:avLst/>
                <a:gdLst>
                  <a:gd name="T0" fmla="*/ 47 w 942"/>
                  <a:gd name="T1" fmla="*/ 0 h 79"/>
                  <a:gd name="T2" fmla="*/ 900 w 942"/>
                  <a:gd name="T3" fmla="*/ 0 h 79"/>
                  <a:gd name="T4" fmla="*/ 942 w 942"/>
                  <a:gd name="T5" fmla="*/ 37 h 79"/>
                  <a:gd name="T6" fmla="*/ 942 w 942"/>
                  <a:gd name="T7" fmla="*/ 37 h 79"/>
                  <a:gd name="T8" fmla="*/ 900 w 942"/>
                  <a:gd name="T9" fmla="*/ 79 h 79"/>
                  <a:gd name="T10" fmla="*/ 47 w 942"/>
                  <a:gd name="T11" fmla="*/ 79 h 79"/>
                  <a:gd name="T12" fmla="*/ 0 w 942"/>
                  <a:gd name="T13" fmla="*/ 37 h 79"/>
                  <a:gd name="T14" fmla="*/ 0 w 942"/>
                  <a:gd name="T15" fmla="*/ 37 h 79"/>
                  <a:gd name="T16" fmla="*/ 47 w 942"/>
                  <a:gd name="T17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42" h="79">
                    <a:moveTo>
                      <a:pt x="47" y="0"/>
                    </a:moveTo>
                    <a:cubicBezTo>
                      <a:pt x="900" y="0"/>
                      <a:pt x="900" y="0"/>
                      <a:pt x="900" y="0"/>
                    </a:cubicBezTo>
                    <a:cubicBezTo>
                      <a:pt x="924" y="0"/>
                      <a:pt x="942" y="14"/>
                      <a:pt x="942" y="37"/>
                    </a:cubicBezTo>
                    <a:cubicBezTo>
                      <a:pt x="942" y="37"/>
                      <a:pt x="942" y="37"/>
                      <a:pt x="942" y="37"/>
                    </a:cubicBezTo>
                    <a:cubicBezTo>
                      <a:pt x="942" y="60"/>
                      <a:pt x="924" y="79"/>
                      <a:pt x="900" y="79"/>
                    </a:cubicBezTo>
                    <a:cubicBezTo>
                      <a:pt x="47" y="79"/>
                      <a:pt x="47" y="79"/>
                      <a:pt x="47" y="79"/>
                    </a:cubicBezTo>
                    <a:cubicBezTo>
                      <a:pt x="19" y="79"/>
                      <a:pt x="0" y="60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14"/>
                      <a:pt x="19" y="0"/>
                      <a:pt x="47" y="0"/>
                    </a:cubicBezTo>
                    <a:close/>
                  </a:path>
                </a:pathLst>
              </a:custGeom>
              <a:grpFill/>
              <a:ln w="1079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xmlns="" id="{5DE7497F-AC03-441D-AF63-1E8F372DBA26}"/>
                </a:ext>
              </a:extLst>
            </p:cNvPr>
            <p:cNvGrpSpPr/>
            <p:nvPr/>
          </p:nvGrpSpPr>
          <p:grpSpPr>
            <a:xfrm>
              <a:off x="9291619" y="1098350"/>
              <a:ext cx="121193" cy="121194"/>
              <a:chOff x="3521456" y="2207345"/>
              <a:chExt cx="334264" cy="334264"/>
            </a:xfrm>
          </p:grpSpPr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xmlns="" id="{94171D5D-AB99-406E-A1B8-034DDF080D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1456" y="2207345"/>
                <a:ext cx="334264" cy="334264"/>
              </a:xfrm>
              <a:prstGeom prst="ellipse">
                <a:avLst/>
              </a:prstGeom>
              <a:solidFill>
                <a:srgbClr val="0033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Freeform 271">
                <a:extLst>
                  <a:ext uri="{FF2B5EF4-FFF2-40B4-BE49-F238E27FC236}">
                    <a16:creationId xmlns:a16="http://schemas.microsoft.com/office/drawing/2014/main" xmlns="" id="{D4404F2E-ECC6-43AA-9CD8-CAE84C798B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1400" y="2266950"/>
                <a:ext cx="214376" cy="214715"/>
              </a:xfrm>
              <a:custGeom>
                <a:avLst/>
                <a:gdLst>
                  <a:gd name="T0" fmla="*/ 235 w 237"/>
                  <a:gd name="T1" fmla="*/ 115 h 237"/>
                  <a:gd name="T2" fmla="*/ 193 w 237"/>
                  <a:gd name="T3" fmla="*/ 73 h 237"/>
                  <a:gd name="T4" fmla="*/ 183 w 237"/>
                  <a:gd name="T5" fmla="*/ 77 h 237"/>
                  <a:gd name="T6" fmla="*/ 183 w 237"/>
                  <a:gd name="T7" fmla="*/ 100 h 237"/>
                  <a:gd name="T8" fmla="*/ 137 w 237"/>
                  <a:gd name="T9" fmla="*/ 100 h 237"/>
                  <a:gd name="T10" fmla="*/ 137 w 237"/>
                  <a:gd name="T11" fmla="*/ 54 h 237"/>
                  <a:gd name="T12" fmla="*/ 160 w 237"/>
                  <a:gd name="T13" fmla="*/ 54 h 237"/>
                  <a:gd name="T14" fmla="*/ 164 w 237"/>
                  <a:gd name="T15" fmla="*/ 44 h 237"/>
                  <a:gd name="T16" fmla="*/ 124 w 237"/>
                  <a:gd name="T17" fmla="*/ 2 h 237"/>
                  <a:gd name="T18" fmla="*/ 115 w 237"/>
                  <a:gd name="T19" fmla="*/ 2 h 237"/>
                  <a:gd name="T20" fmla="*/ 73 w 237"/>
                  <a:gd name="T21" fmla="*/ 44 h 237"/>
                  <a:gd name="T22" fmla="*/ 77 w 237"/>
                  <a:gd name="T23" fmla="*/ 54 h 237"/>
                  <a:gd name="T24" fmla="*/ 100 w 237"/>
                  <a:gd name="T25" fmla="*/ 54 h 237"/>
                  <a:gd name="T26" fmla="*/ 100 w 237"/>
                  <a:gd name="T27" fmla="*/ 100 h 237"/>
                  <a:gd name="T28" fmla="*/ 54 w 237"/>
                  <a:gd name="T29" fmla="*/ 100 h 237"/>
                  <a:gd name="T30" fmla="*/ 54 w 237"/>
                  <a:gd name="T31" fmla="*/ 77 h 237"/>
                  <a:gd name="T32" fmla="*/ 44 w 237"/>
                  <a:gd name="T33" fmla="*/ 73 h 237"/>
                  <a:gd name="T34" fmla="*/ 2 w 237"/>
                  <a:gd name="T35" fmla="*/ 113 h 237"/>
                  <a:gd name="T36" fmla="*/ 2 w 237"/>
                  <a:gd name="T37" fmla="*/ 122 h 237"/>
                  <a:gd name="T38" fmla="*/ 44 w 237"/>
                  <a:gd name="T39" fmla="*/ 164 h 237"/>
                  <a:gd name="T40" fmla="*/ 54 w 237"/>
                  <a:gd name="T41" fmla="*/ 160 h 237"/>
                  <a:gd name="T42" fmla="*/ 54 w 237"/>
                  <a:gd name="T43" fmla="*/ 137 h 237"/>
                  <a:gd name="T44" fmla="*/ 100 w 237"/>
                  <a:gd name="T45" fmla="*/ 137 h 237"/>
                  <a:gd name="T46" fmla="*/ 100 w 237"/>
                  <a:gd name="T47" fmla="*/ 183 h 237"/>
                  <a:gd name="T48" fmla="*/ 77 w 237"/>
                  <a:gd name="T49" fmla="*/ 183 h 237"/>
                  <a:gd name="T50" fmla="*/ 73 w 237"/>
                  <a:gd name="T51" fmla="*/ 193 h 237"/>
                  <a:gd name="T52" fmla="*/ 113 w 237"/>
                  <a:gd name="T53" fmla="*/ 235 h 237"/>
                  <a:gd name="T54" fmla="*/ 122 w 237"/>
                  <a:gd name="T55" fmla="*/ 235 h 237"/>
                  <a:gd name="T56" fmla="*/ 164 w 237"/>
                  <a:gd name="T57" fmla="*/ 193 h 237"/>
                  <a:gd name="T58" fmla="*/ 160 w 237"/>
                  <a:gd name="T59" fmla="*/ 183 h 237"/>
                  <a:gd name="T60" fmla="*/ 137 w 237"/>
                  <a:gd name="T61" fmla="*/ 183 h 237"/>
                  <a:gd name="T62" fmla="*/ 137 w 237"/>
                  <a:gd name="T63" fmla="*/ 137 h 237"/>
                  <a:gd name="T64" fmla="*/ 183 w 237"/>
                  <a:gd name="T65" fmla="*/ 137 h 237"/>
                  <a:gd name="T66" fmla="*/ 183 w 237"/>
                  <a:gd name="T67" fmla="*/ 160 h 237"/>
                  <a:gd name="T68" fmla="*/ 193 w 237"/>
                  <a:gd name="T69" fmla="*/ 164 h 237"/>
                  <a:gd name="T70" fmla="*/ 235 w 237"/>
                  <a:gd name="T71" fmla="*/ 124 h 237"/>
                  <a:gd name="T72" fmla="*/ 235 w 237"/>
                  <a:gd name="T73" fmla="*/ 115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37" h="237">
                    <a:moveTo>
                      <a:pt x="235" y="115"/>
                    </a:moveTo>
                    <a:cubicBezTo>
                      <a:pt x="193" y="73"/>
                      <a:pt x="193" y="73"/>
                      <a:pt x="193" y="73"/>
                    </a:cubicBezTo>
                    <a:cubicBezTo>
                      <a:pt x="189" y="70"/>
                      <a:pt x="183" y="72"/>
                      <a:pt x="183" y="77"/>
                    </a:cubicBezTo>
                    <a:cubicBezTo>
                      <a:pt x="183" y="100"/>
                      <a:pt x="183" y="100"/>
                      <a:pt x="183" y="100"/>
                    </a:cubicBezTo>
                    <a:cubicBezTo>
                      <a:pt x="137" y="100"/>
                      <a:pt x="137" y="100"/>
                      <a:pt x="137" y="100"/>
                    </a:cubicBezTo>
                    <a:cubicBezTo>
                      <a:pt x="137" y="54"/>
                      <a:pt x="137" y="54"/>
                      <a:pt x="137" y="54"/>
                    </a:cubicBezTo>
                    <a:cubicBezTo>
                      <a:pt x="160" y="54"/>
                      <a:pt x="160" y="54"/>
                      <a:pt x="160" y="54"/>
                    </a:cubicBezTo>
                    <a:cubicBezTo>
                      <a:pt x="165" y="54"/>
                      <a:pt x="167" y="48"/>
                      <a:pt x="164" y="44"/>
                    </a:cubicBezTo>
                    <a:cubicBezTo>
                      <a:pt x="124" y="2"/>
                      <a:pt x="124" y="2"/>
                      <a:pt x="124" y="2"/>
                    </a:cubicBezTo>
                    <a:cubicBezTo>
                      <a:pt x="121" y="0"/>
                      <a:pt x="118" y="0"/>
                      <a:pt x="115" y="2"/>
                    </a:cubicBezTo>
                    <a:cubicBezTo>
                      <a:pt x="73" y="44"/>
                      <a:pt x="73" y="44"/>
                      <a:pt x="73" y="44"/>
                    </a:cubicBezTo>
                    <a:cubicBezTo>
                      <a:pt x="70" y="48"/>
                      <a:pt x="72" y="54"/>
                      <a:pt x="77" y="54"/>
                    </a:cubicBezTo>
                    <a:cubicBezTo>
                      <a:pt x="100" y="54"/>
                      <a:pt x="100" y="54"/>
                      <a:pt x="100" y="54"/>
                    </a:cubicBezTo>
                    <a:cubicBezTo>
                      <a:pt x="100" y="100"/>
                      <a:pt x="100" y="100"/>
                      <a:pt x="100" y="100"/>
                    </a:cubicBezTo>
                    <a:cubicBezTo>
                      <a:pt x="54" y="100"/>
                      <a:pt x="54" y="100"/>
                      <a:pt x="54" y="100"/>
                    </a:cubicBezTo>
                    <a:cubicBezTo>
                      <a:pt x="54" y="77"/>
                      <a:pt x="54" y="77"/>
                      <a:pt x="54" y="77"/>
                    </a:cubicBezTo>
                    <a:cubicBezTo>
                      <a:pt x="54" y="72"/>
                      <a:pt x="48" y="70"/>
                      <a:pt x="44" y="73"/>
                    </a:cubicBezTo>
                    <a:cubicBezTo>
                      <a:pt x="2" y="113"/>
                      <a:pt x="2" y="113"/>
                      <a:pt x="2" y="113"/>
                    </a:cubicBezTo>
                    <a:cubicBezTo>
                      <a:pt x="0" y="116"/>
                      <a:pt x="0" y="119"/>
                      <a:pt x="2" y="122"/>
                    </a:cubicBezTo>
                    <a:cubicBezTo>
                      <a:pt x="44" y="164"/>
                      <a:pt x="44" y="164"/>
                      <a:pt x="44" y="164"/>
                    </a:cubicBezTo>
                    <a:cubicBezTo>
                      <a:pt x="48" y="167"/>
                      <a:pt x="54" y="165"/>
                      <a:pt x="54" y="160"/>
                    </a:cubicBezTo>
                    <a:cubicBezTo>
                      <a:pt x="54" y="137"/>
                      <a:pt x="54" y="137"/>
                      <a:pt x="54" y="137"/>
                    </a:cubicBezTo>
                    <a:cubicBezTo>
                      <a:pt x="100" y="137"/>
                      <a:pt x="100" y="137"/>
                      <a:pt x="100" y="137"/>
                    </a:cubicBezTo>
                    <a:cubicBezTo>
                      <a:pt x="100" y="183"/>
                      <a:pt x="100" y="183"/>
                      <a:pt x="100" y="183"/>
                    </a:cubicBezTo>
                    <a:cubicBezTo>
                      <a:pt x="77" y="183"/>
                      <a:pt x="77" y="183"/>
                      <a:pt x="77" y="183"/>
                    </a:cubicBezTo>
                    <a:cubicBezTo>
                      <a:pt x="72" y="183"/>
                      <a:pt x="70" y="189"/>
                      <a:pt x="73" y="193"/>
                    </a:cubicBezTo>
                    <a:cubicBezTo>
                      <a:pt x="113" y="235"/>
                      <a:pt x="113" y="235"/>
                      <a:pt x="113" y="235"/>
                    </a:cubicBezTo>
                    <a:cubicBezTo>
                      <a:pt x="116" y="237"/>
                      <a:pt x="119" y="237"/>
                      <a:pt x="122" y="235"/>
                    </a:cubicBezTo>
                    <a:cubicBezTo>
                      <a:pt x="164" y="193"/>
                      <a:pt x="164" y="193"/>
                      <a:pt x="164" y="193"/>
                    </a:cubicBezTo>
                    <a:cubicBezTo>
                      <a:pt x="167" y="189"/>
                      <a:pt x="165" y="183"/>
                      <a:pt x="160" y="183"/>
                    </a:cubicBezTo>
                    <a:cubicBezTo>
                      <a:pt x="137" y="183"/>
                      <a:pt x="137" y="183"/>
                      <a:pt x="137" y="183"/>
                    </a:cubicBezTo>
                    <a:cubicBezTo>
                      <a:pt x="137" y="137"/>
                      <a:pt x="137" y="137"/>
                      <a:pt x="137" y="137"/>
                    </a:cubicBezTo>
                    <a:cubicBezTo>
                      <a:pt x="183" y="137"/>
                      <a:pt x="183" y="137"/>
                      <a:pt x="183" y="137"/>
                    </a:cubicBezTo>
                    <a:cubicBezTo>
                      <a:pt x="183" y="160"/>
                      <a:pt x="183" y="160"/>
                      <a:pt x="183" y="160"/>
                    </a:cubicBezTo>
                    <a:cubicBezTo>
                      <a:pt x="183" y="165"/>
                      <a:pt x="189" y="167"/>
                      <a:pt x="193" y="164"/>
                    </a:cubicBezTo>
                    <a:cubicBezTo>
                      <a:pt x="235" y="124"/>
                      <a:pt x="235" y="124"/>
                      <a:pt x="235" y="124"/>
                    </a:cubicBezTo>
                    <a:cubicBezTo>
                      <a:pt x="237" y="121"/>
                      <a:pt x="237" y="118"/>
                      <a:pt x="235" y="115"/>
                    </a:cubicBezTo>
                    <a:close/>
                  </a:path>
                </a:pathLst>
              </a:custGeom>
              <a:solidFill>
                <a:srgbClr val="3EB5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702558DE-1373-460E-944B-5B34F8651B8F}"/>
                </a:ext>
              </a:extLst>
            </p:cNvPr>
            <p:cNvGrpSpPr/>
            <p:nvPr/>
          </p:nvGrpSpPr>
          <p:grpSpPr>
            <a:xfrm>
              <a:off x="9394378" y="1206075"/>
              <a:ext cx="193497" cy="107398"/>
              <a:chOff x="3514786" y="3006582"/>
              <a:chExt cx="1097280" cy="543922"/>
            </a:xfrm>
          </p:grpSpPr>
          <p:sp>
            <p:nvSpPr>
              <p:cNvPr id="14" name="Freeform 25">
                <a:extLst>
                  <a:ext uri="{FF2B5EF4-FFF2-40B4-BE49-F238E27FC236}">
                    <a16:creationId xmlns:a16="http://schemas.microsoft.com/office/drawing/2014/main" xmlns="" id="{0CFD92D8-6F24-4F31-A3C4-A84657EE54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4786" y="3006582"/>
                <a:ext cx="1097280" cy="543922"/>
              </a:xfrm>
              <a:custGeom>
                <a:avLst/>
                <a:gdLst>
                  <a:gd name="T0" fmla="*/ 615 w 1218"/>
                  <a:gd name="T1" fmla="*/ 602 h 602"/>
                  <a:gd name="T2" fmla="*/ 460 w 1218"/>
                  <a:gd name="T3" fmla="*/ 562 h 602"/>
                  <a:gd name="T4" fmla="*/ 0 w 1218"/>
                  <a:gd name="T5" fmla="*/ 304 h 602"/>
                  <a:gd name="T6" fmla="*/ 460 w 1218"/>
                  <a:gd name="T7" fmla="*/ 46 h 602"/>
                  <a:gd name="T8" fmla="*/ 609 w 1218"/>
                  <a:gd name="T9" fmla="*/ 0 h 602"/>
                  <a:gd name="T10" fmla="*/ 764 w 1218"/>
                  <a:gd name="T11" fmla="*/ 46 h 602"/>
                  <a:gd name="T12" fmla="*/ 1218 w 1218"/>
                  <a:gd name="T13" fmla="*/ 304 h 602"/>
                  <a:gd name="T14" fmla="*/ 764 w 1218"/>
                  <a:gd name="T15" fmla="*/ 562 h 602"/>
                  <a:gd name="T16" fmla="*/ 615 w 1218"/>
                  <a:gd name="T17" fmla="*/ 602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18" h="602">
                    <a:moveTo>
                      <a:pt x="615" y="602"/>
                    </a:moveTo>
                    <a:cubicBezTo>
                      <a:pt x="598" y="602"/>
                      <a:pt x="523" y="602"/>
                      <a:pt x="460" y="562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460" y="46"/>
                      <a:pt x="460" y="46"/>
                      <a:pt x="460" y="46"/>
                    </a:cubicBezTo>
                    <a:cubicBezTo>
                      <a:pt x="523" y="5"/>
                      <a:pt x="598" y="0"/>
                      <a:pt x="609" y="0"/>
                    </a:cubicBezTo>
                    <a:cubicBezTo>
                      <a:pt x="626" y="0"/>
                      <a:pt x="701" y="5"/>
                      <a:pt x="764" y="46"/>
                    </a:cubicBezTo>
                    <a:cubicBezTo>
                      <a:pt x="1218" y="304"/>
                      <a:pt x="1218" y="304"/>
                      <a:pt x="1218" y="304"/>
                    </a:cubicBezTo>
                    <a:cubicBezTo>
                      <a:pt x="764" y="562"/>
                      <a:pt x="764" y="562"/>
                      <a:pt x="764" y="562"/>
                    </a:cubicBezTo>
                    <a:cubicBezTo>
                      <a:pt x="701" y="602"/>
                      <a:pt x="626" y="602"/>
                      <a:pt x="615" y="602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Freeform 26">
                <a:extLst>
                  <a:ext uri="{FF2B5EF4-FFF2-40B4-BE49-F238E27FC236}">
                    <a16:creationId xmlns:a16="http://schemas.microsoft.com/office/drawing/2014/main" xmlns="" id="{85079344-D355-41CD-9022-5A925E88EB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9650" y="3084430"/>
                <a:ext cx="387553" cy="388227"/>
              </a:xfrm>
              <a:custGeom>
                <a:avLst/>
                <a:gdLst>
                  <a:gd name="T0" fmla="*/ 218 w 430"/>
                  <a:gd name="T1" fmla="*/ 0 h 430"/>
                  <a:gd name="T2" fmla="*/ 0 w 430"/>
                  <a:gd name="T3" fmla="*/ 218 h 430"/>
                  <a:gd name="T4" fmla="*/ 218 w 430"/>
                  <a:gd name="T5" fmla="*/ 430 h 430"/>
                  <a:gd name="T6" fmla="*/ 430 w 430"/>
                  <a:gd name="T7" fmla="*/ 218 h 430"/>
                  <a:gd name="T8" fmla="*/ 218 w 430"/>
                  <a:gd name="T9" fmla="*/ 0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0" h="430">
                    <a:moveTo>
                      <a:pt x="218" y="0"/>
                    </a:moveTo>
                    <a:cubicBezTo>
                      <a:pt x="97" y="0"/>
                      <a:pt x="0" y="97"/>
                      <a:pt x="0" y="218"/>
                    </a:cubicBezTo>
                    <a:cubicBezTo>
                      <a:pt x="0" y="333"/>
                      <a:pt x="97" y="430"/>
                      <a:pt x="218" y="430"/>
                    </a:cubicBezTo>
                    <a:cubicBezTo>
                      <a:pt x="333" y="430"/>
                      <a:pt x="430" y="333"/>
                      <a:pt x="430" y="218"/>
                    </a:cubicBezTo>
                    <a:cubicBezTo>
                      <a:pt x="430" y="97"/>
                      <a:pt x="338" y="0"/>
                      <a:pt x="218" y="0"/>
                    </a:cubicBezTo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Freeform 27">
                <a:extLst>
                  <a:ext uri="{FF2B5EF4-FFF2-40B4-BE49-F238E27FC236}">
                    <a16:creationId xmlns:a16="http://schemas.microsoft.com/office/drawing/2014/main" xmlns="" id="{E0F36AE0-1DC2-413E-AA6F-7760C43A06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9162" y="3146775"/>
                <a:ext cx="155695" cy="263536"/>
              </a:xfrm>
              <a:custGeom>
                <a:avLst/>
                <a:gdLst>
                  <a:gd name="T0" fmla="*/ 155 w 173"/>
                  <a:gd name="T1" fmla="*/ 239 h 292"/>
                  <a:gd name="T2" fmla="*/ 155 w 173"/>
                  <a:gd name="T3" fmla="*/ 36 h 292"/>
                  <a:gd name="T4" fmla="*/ 137 w 173"/>
                  <a:gd name="T5" fmla="*/ 18 h 292"/>
                  <a:gd name="T6" fmla="*/ 53 w 173"/>
                  <a:gd name="T7" fmla="*/ 18 h 292"/>
                  <a:gd name="T8" fmla="*/ 27 w 173"/>
                  <a:gd name="T9" fmla="*/ 0 h 292"/>
                  <a:gd name="T10" fmla="*/ 0 w 173"/>
                  <a:gd name="T11" fmla="*/ 27 h 292"/>
                  <a:gd name="T12" fmla="*/ 27 w 173"/>
                  <a:gd name="T13" fmla="*/ 55 h 292"/>
                  <a:gd name="T14" fmla="*/ 53 w 173"/>
                  <a:gd name="T15" fmla="*/ 36 h 292"/>
                  <a:gd name="T16" fmla="*/ 132 w 173"/>
                  <a:gd name="T17" fmla="*/ 36 h 292"/>
                  <a:gd name="T18" fmla="*/ 137 w 173"/>
                  <a:gd name="T19" fmla="*/ 41 h 292"/>
                  <a:gd name="T20" fmla="*/ 137 w 173"/>
                  <a:gd name="T21" fmla="*/ 239 h 292"/>
                  <a:gd name="T22" fmla="*/ 118 w 173"/>
                  <a:gd name="T23" fmla="*/ 265 h 292"/>
                  <a:gd name="T24" fmla="*/ 146 w 173"/>
                  <a:gd name="T25" fmla="*/ 292 h 292"/>
                  <a:gd name="T26" fmla="*/ 173 w 173"/>
                  <a:gd name="T27" fmla="*/ 265 h 292"/>
                  <a:gd name="T28" fmla="*/ 155 w 173"/>
                  <a:gd name="T29" fmla="*/ 23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73" h="292">
                    <a:moveTo>
                      <a:pt x="155" y="239"/>
                    </a:moveTo>
                    <a:cubicBezTo>
                      <a:pt x="155" y="36"/>
                      <a:pt x="155" y="36"/>
                      <a:pt x="155" y="36"/>
                    </a:cubicBezTo>
                    <a:cubicBezTo>
                      <a:pt x="155" y="26"/>
                      <a:pt x="147" y="18"/>
                      <a:pt x="137" y="18"/>
                    </a:cubicBezTo>
                    <a:cubicBezTo>
                      <a:pt x="53" y="18"/>
                      <a:pt x="53" y="18"/>
                      <a:pt x="53" y="18"/>
                    </a:cubicBezTo>
                    <a:cubicBezTo>
                      <a:pt x="49" y="7"/>
                      <a:pt x="39" y="0"/>
                      <a:pt x="27" y="0"/>
                    </a:cubicBezTo>
                    <a:cubicBezTo>
                      <a:pt x="12" y="0"/>
                      <a:pt x="0" y="12"/>
                      <a:pt x="0" y="27"/>
                    </a:cubicBezTo>
                    <a:cubicBezTo>
                      <a:pt x="0" y="42"/>
                      <a:pt x="12" y="55"/>
                      <a:pt x="27" y="55"/>
                    </a:cubicBezTo>
                    <a:cubicBezTo>
                      <a:pt x="39" y="55"/>
                      <a:pt x="49" y="47"/>
                      <a:pt x="53" y="36"/>
                    </a:cubicBezTo>
                    <a:cubicBezTo>
                      <a:pt x="132" y="36"/>
                      <a:pt x="132" y="36"/>
                      <a:pt x="132" y="36"/>
                    </a:cubicBezTo>
                    <a:cubicBezTo>
                      <a:pt x="135" y="36"/>
                      <a:pt x="137" y="38"/>
                      <a:pt x="137" y="41"/>
                    </a:cubicBezTo>
                    <a:cubicBezTo>
                      <a:pt x="137" y="239"/>
                      <a:pt x="137" y="239"/>
                      <a:pt x="137" y="239"/>
                    </a:cubicBezTo>
                    <a:cubicBezTo>
                      <a:pt x="126" y="243"/>
                      <a:pt x="118" y="253"/>
                      <a:pt x="118" y="265"/>
                    </a:cubicBezTo>
                    <a:cubicBezTo>
                      <a:pt x="118" y="280"/>
                      <a:pt x="131" y="292"/>
                      <a:pt x="146" y="292"/>
                    </a:cubicBezTo>
                    <a:cubicBezTo>
                      <a:pt x="161" y="292"/>
                      <a:pt x="173" y="280"/>
                      <a:pt x="173" y="265"/>
                    </a:cubicBezTo>
                    <a:cubicBezTo>
                      <a:pt x="173" y="253"/>
                      <a:pt x="166" y="243"/>
                      <a:pt x="155" y="239"/>
                    </a:cubicBez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Oval 28">
                <a:extLst>
                  <a:ext uri="{FF2B5EF4-FFF2-40B4-BE49-F238E27FC236}">
                    <a16:creationId xmlns:a16="http://schemas.microsoft.com/office/drawing/2014/main" xmlns="" id="{19F07219-C194-4A95-AB7B-4B110421F0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9162" y="3360772"/>
                <a:ext cx="48528" cy="49539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Oval 29">
                <a:extLst>
                  <a:ext uri="{FF2B5EF4-FFF2-40B4-BE49-F238E27FC236}">
                    <a16:creationId xmlns:a16="http://schemas.microsoft.com/office/drawing/2014/main" xmlns="" id="{510BF7F1-1845-494D-A3BC-A638AA5EA3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1995" y="3360772"/>
                <a:ext cx="49539" cy="49539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Freeform 30">
                <a:extLst>
                  <a:ext uri="{FF2B5EF4-FFF2-40B4-BE49-F238E27FC236}">
                    <a16:creationId xmlns:a16="http://schemas.microsoft.com/office/drawing/2014/main" xmlns="" id="{7B4A8210-5635-4C4D-90E4-BCCF164103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1995" y="3146775"/>
                <a:ext cx="189058" cy="189732"/>
              </a:xfrm>
              <a:custGeom>
                <a:avLst/>
                <a:gdLst>
                  <a:gd name="T0" fmla="*/ 192 w 210"/>
                  <a:gd name="T1" fmla="*/ 82 h 210"/>
                  <a:gd name="T2" fmla="*/ 100 w 210"/>
                  <a:gd name="T3" fmla="*/ 82 h 210"/>
                  <a:gd name="T4" fmla="*/ 82 w 210"/>
                  <a:gd name="T5" fmla="*/ 100 h 210"/>
                  <a:gd name="T6" fmla="*/ 82 w 210"/>
                  <a:gd name="T7" fmla="*/ 137 h 210"/>
                  <a:gd name="T8" fmla="*/ 41 w 210"/>
                  <a:gd name="T9" fmla="*/ 137 h 210"/>
                  <a:gd name="T10" fmla="*/ 36 w 210"/>
                  <a:gd name="T11" fmla="*/ 132 h 210"/>
                  <a:gd name="T12" fmla="*/ 36 w 210"/>
                  <a:gd name="T13" fmla="*/ 53 h 210"/>
                  <a:gd name="T14" fmla="*/ 55 w 210"/>
                  <a:gd name="T15" fmla="*/ 27 h 210"/>
                  <a:gd name="T16" fmla="*/ 27 w 210"/>
                  <a:gd name="T17" fmla="*/ 0 h 210"/>
                  <a:gd name="T18" fmla="*/ 0 w 210"/>
                  <a:gd name="T19" fmla="*/ 27 h 210"/>
                  <a:gd name="T20" fmla="*/ 18 w 210"/>
                  <a:gd name="T21" fmla="*/ 53 h 210"/>
                  <a:gd name="T22" fmla="*/ 18 w 210"/>
                  <a:gd name="T23" fmla="*/ 137 h 210"/>
                  <a:gd name="T24" fmla="*/ 36 w 210"/>
                  <a:gd name="T25" fmla="*/ 155 h 210"/>
                  <a:gd name="T26" fmla="*/ 82 w 210"/>
                  <a:gd name="T27" fmla="*/ 155 h 210"/>
                  <a:gd name="T28" fmla="*/ 82 w 210"/>
                  <a:gd name="T29" fmla="*/ 192 h 210"/>
                  <a:gd name="T30" fmla="*/ 100 w 210"/>
                  <a:gd name="T31" fmla="*/ 210 h 210"/>
                  <a:gd name="T32" fmla="*/ 192 w 210"/>
                  <a:gd name="T33" fmla="*/ 210 h 210"/>
                  <a:gd name="T34" fmla="*/ 210 w 210"/>
                  <a:gd name="T35" fmla="*/ 192 h 210"/>
                  <a:gd name="T36" fmla="*/ 210 w 210"/>
                  <a:gd name="T37" fmla="*/ 100 h 210"/>
                  <a:gd name="T38" fmla="*/ 192 w 210"/>
                  <a:gd name="T39" fmla="*/ 82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10" h="210">
                    <a:moveTo>
                      <a:pt x="192" y="82"/>
                    </a:moveTo>
                    <a:cubicBezTo>
                      <a:pt x="100" y="82"/>
                      <a:pt x="100" y="82"/>
                      <a:pt x="100" y="82"/>
                    </a:cubicBezTo>
                    <a:cubicBezTo>
                      <a:pt x="89" y="82"/>
                      <a:pt x="82" y="89"/>
                      <a:pt x="82" y="100"/>
                    </a:cubicBezTo>
                    <a:cubicBezTo>
                      <a:pt x="82" y="137"/>
                      <a:pt x="82" y="137"/>
                      <a:pt x="82" y="137"/>
                    </a:cubicBezTo>
                    <a:cubicBezTo>
                      <a:pt x="41" y="137"/>
                      <a:pt x="41" y="137"/>
                      <a:pt x="41" y="137"/>
                    </a:cubicBezTo>
                    <a:cubicBezTo>
                      <a:pt x="38" y="137"/>
                      <a:pt x="36" y="135"/>
                      <a:pt x="36" y="132"/>
                    </a:cubicBezTo>
                    <a:cubicBezTo>
                      <a:pt x="36" y="53"/>
                      <a:pt x="36" y="53"/>
                      <a:pt x="36" y="53"/>
                    </a:cubicBezTo>
                    <a:cubicBezTo>
                      <a:pt x="47" y="49"/>
                      <a:pt x="55" y="39"/>
                      <a:pt x="55" y="27"/>
                    </a:cubicBezTo>
                    <a:cubicBezTo>
                      <a:pt x="55" y="12"/>
                      <a:pt x="42" y="0"/>
                      <a:pt x="27" y="0"/>
                    </a:cubicBezTo>
                    <a:cubicBezTo>
                      <a:pt x="12" y="0"/>
                      <a:pt x="0" y="12"/>
                      <a:pt x="0" y="27"/>
                    </a:cubicBezTo>
                    <a:cubicBezTo>
                      <a:pt x="0" y="39"/>
                      <a:pt x="7" y="49"/>
                      <a:pt x="18" y="53"/>
                    </a:cubicBezTo>
                    <a:cubicBezTo>
                      <a:pt x="18" y="137"/>
                      <a:pt x="18" y="137"/>
                      <a:pt x="18" y="137"/>
                    </a:cubicBezTo>
                    <a:cubicBezTo>
                      <a:pt x="18" y="147"/>
                      <a:pt x="26" y="155"/>
                      <a:pt x="36" y="155"/>
                    </a:cubicBezTo>
                    <a:cubicBezTo>
                      <a:pt x="82" y="155"/>
                      <a:pt x="82" y="155"/>
                      <a:pt x="82" y="155"/>
                    </a:cubicBezTo>
                    <a:cubicBezTo>
                      <a:pt x="82" y="192"/>
                      <a:pt x="82" y="192"/>
                      <a:pt x="82" y="192"/>
                    </a:cubicBezTo>
                    <a:cubicBezTo>
                      <a:pt x="82" y="203"/>
                      <a:pt x="89" y="210"/>
                      <a:pt x="100" y="210"/>
                    </a:cubicBezTo>
                    <a:cubicBezTo>
                      <a:pt x="192" y="210"/>
                      <a:pt x="192" y="210"/>
                      <a:pt x="192" y="210"/>
                    </a:cubicBezTo>
                    <a:cubicBezTo>
                      <a:pt x="203" y="210"/>
                      <a:pt x="210" y="203"/>
                      <a:pt x="210" y="192"/>
                    </a:cubicBezTo>
                    <a:cubicBezTo>
                      <a:pt x="210" y="100"/>
                      <a:pt x="210" y="100"/>
                      <a:pt x="210" y="100"/>
                    </a:cubicBezTo>
                    <a:cubicBezTo>
                      <a:pt x="210" y="89"/>
                      <a:pt x="203" y="82"/>
                      <a:pt x="192" y="82"/>
                    </a:cubicBez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GB" altLang="en-US" b="1" dirty="0" smtClean="0"/>
              <a:t>2.4</a:t>
            </a:r>
            <a:r>
              <a:rPr lang="en-GB" altLang="en-US" b="1" dirty="0"/>
              <a:t>) Rel-17 Study/Work (7/16</a:t>
            </a:r>
            <a:r>
              <a:rPr lang="en-GB" altLang="en-US" b="1" dirty="0" smtClean="0"/>
              <a:t>)</a:t>
            </a:r>
            <a:endParaRPr lang="de-DE" altLang="de-DE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04146634"/>
              </p:ext>
            </p:extLst>
          </p:nvPr>
        </p:nvGraphicFramePr>
        <p:xfrm>
          <a:off x="179388" y="1367219"/>
          <a:ext cx="8810067" cy="1000294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79116">
                <a:tc>
                  <a:txBody>
                    <a:bodyPr/>
                    <a:lstStyle/>
                    <a:p>
                      <a:r>
                        <a:rPr lang="en-US" sz="12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4112"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FS_eNS_Ph2</a:t>
                      </a: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Study on Enhancement of Network Slicing Phase 2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100% -&gt; 100%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Mar, 21</a:t>
                      </a:r>
                      <a:endParaRPr kumimoji="0" lang="en-US" sz="12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SP-190931</a:t>
                      </a:r>
                      <a:endParaRPr lang="en-US" sz="12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4112"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eNS_Ph2</a:t>
                      </a: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Enhancement of Network Slicing Phase 2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85% </a:t>
                      </a:r>
                      <a:r>
                        <a:rPr lang="en-US" sz="12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en-US" sz="12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99%</a:t>
                      </a:r>
                      <a:endParaRPr lang="en-US" sz="12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Sep</a:t>
                      </a:r>
                      <a:r>
                        <a:rPr kumimoji="0" lang="en-US" altLang="zh-CN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2021</a:t>
                      </a:r>
                      <a:endParaRPr lang="en-US" altLang="zh-CN" sz="12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SP-200976</a:t>
                      </a:r>
                      <a:endParaRPr lang="en-US" sz="12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0775904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657781"/>
            <a:ext cx="8554480" cy="363614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2000" dirty="0"/>
              <a:t>Progress since </a:t>
            </a:r>
            <a:r>
              <a:rPr lang="de-DE" altLang="de-DE" sz="2000" dirty="0" smtClean="0"/>
              <a:t>SA#93-e</a:t>
            </a:r>
            <a:r>
              <a:rPr lang="de-DE" altLang="de-DE" sz="2000" dirty="0"/>
              <a:t>:</a:t>
            </a:r>
          </a:p>
          <a:p>
            <a:pPr lvl="1">
              <a:lnSpc>
                <a:spcPts val="1600"/>
              </a:lnSpc>
              <a:spcBef>
                <a:spcPts val="0"/>
              </a:spcBef>
            </a:pPr>
            <a:r>
              <a:rPr lang="en-US" altLang="zh-CN" sz="1400" dirty="0" smtClean="0"/>
              <a:t>Further clarifications/corrections are approved, including alignments with stage 3. 27 CRs were </a:t>
            </a:r>
            <a:r>
              <a:rPr lang="en-US" altLang="zh-CN" sz="1400" dirty="0"/>
              <a:t>approved.</a:t>
            </a:r>
          </a:p>
          <a:p>
            <a:pPr lvl="1">
              <a:lnSpc>
                <a:spcPts val="1600"/>
              </a:lnSpc>
              <a:spcBef>
                <a:spcPts val="0"/>
              </a:spcBef>
            </a:pPr>
            <a:r>
              <a:rPr lang="en-US" altLang="zh-CN" sz="1400" dirty="0"/>
              <a:t>Extensive discussion on how to guarantee the service continuity during EPC interwork or inter AMF mobility when a different NSACF is selected during mobility and network slice is congested in the service area of the selected NSACF. </a:t>
            </a:r>
            <a:r>
              <a:rPr lang="en-US" altLang="zh-CN" sz="1400" dirty="0" smtClean="0"/>
              <a:t>Also the inter NSACF communication for roaming case </a:t>
            </a:r>
            <a:r>
              <a:rPr lang="en-US" altLang="zh-CN" sz="1400" dirty="0" err="1" smtClean="0"/>
              <a:t>wa</a:t>
            </a:r>
            <a:r>
              <a:rPr lang="en-US" altLang="zh-CN" sz="1400" dirty="0" smtClean="0"/>
              <a:t> also discussed. </a:t>
            </a:r>
            <a:r>
              <a:rPr lang="en-US" altLang="zh-CN" sz="1400" dirty="0" smtClean="0"/>
              <a:t>It was agreed that no </a:t>
            </a:r>
            <a:r>
              <a:rPr lang="en-US" altLang="zh-CN" sz="1400" dirty="0"/>
              <a:t>conclusion </a:t>
            </a:r>
            <a:r>
              <a:rPr lang="en-US" altLang="zh-CN" sz="1400" dirty="0" smtClean="0"/>
              <a:t>on th</a:t>
            </a:r>
            <a:r>
              <a:rPr lang="en-US" altLang="zh-CN" sz="1400" dirty="0" smtClean="0"/>
              <a:t>e two aspects </a:t>
            </a:r>
            <a:r>
              <a:rPr lang="en-US" altLang="zh-CN" sz="1400" dirty="0" smtClean="0"/>
              <a:t>can </a:t>
            </a:r>
            <a:r>
              <a:rPr lang="en-US" altLang="zh-CN" sz="1400" dirty="0"/>
              <a:t>be reached in </a:t>
            </a:r>
            <a:r>
              <a:rPr lang="en-US" altLang="zh-CN" sz="1400" dirty="0" smtClean="0"/>
              <a:t>R17. </a:t>
            </a:r>
            <a:endParaRPr lang="en-US" altLang="zh-CN" sz="1400" dirty="0"/>
          </a:p>
          <a:p>
            <a:pPr lvl="1">
              <a:lnSpc>
                <a:spcPts val="1600"/>
              </a:lnSpc>
              <a:spcBef>
                <a:spcPts val="0"/>
              </a:spcBef>
            </a:pPr>
            <a:r>
              <a:rPr lang="en-US" altLang="zh-CN" sz="1400" dirty="0"/>
              <a:t>On KI#7, It was agreed not to send configured NSSAI to NG-RAN</a:t>
            </a:r>
            <a:r>
              <a:rPr lang="en-US" altLang="zh-CN" sz="1400" dirty="0" smtClean="0"/>
              <a:t>.</a:t>
            </a:r>
            <a:endParaRPr lang="en-US" altLang="zh-CN" sz="1400" dirty="0"/>
          </a:p>
          <a:p>
            <a:pPr lvl="1">
              <a:lnSpc>
                <a:spcPts val="1600"/>
              </a:lnSpc>
              <a:spcBef>
                <a:spcPts val="0"/>
              </a:spcBef>
            </a:pPr>
            <a:r>
              <a:rPr lang="en-US" altLang="zh-CN" sz="1400" b="1" dirty="0" smtClean="0"/>
              <a:t>Contentious Issue: None</a:t>
            </a:r>
            <a:endParaRPr lang="en-US" altLang="zh-CN" sz="1400" dirty="0" smtClean="0"/>
          </a:p>
          <a:p>
            <a:pPr marL="457200" lvl="1" indent="0">
              <a:lnSpc>
                <a:spcPts val="1600"/>
              </a:lnSpc>
              <a:spcBef>
                <a:spcPts val="0"/>
              </a:spcBef>
              <a:buNone/>
            </a:pPr>
            <a:endParaRPr lang="en-US" altLang="zh-CN" sz="1400" dirty="0"/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2000" dirty="0">
                <a:ea typeface="+mn-ea"/>
                <a:cs typeface="+mn-cs"/>
              </a:rPr>
              <a:t>RAN impacts and dependencies:</a:t>
            </a:r>
            <a:endParaRPr lang="de-DE" sz="20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None</a:t>
            </a:r>
            <a:endParaRPr lang="en-US" altLang="zh-CN" sz="14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de-DE" sz="1400" dirty="0" smtClean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e-DE" sz="2000" dirty="0" smtClean="0"/>
              <a:t>Next </a:t>
            </a:r>
            <a:r>
              <a:rPr lang="de-DE" sz="2000" dirty="0"/>
              <a:t>steps: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Maintenance and alignment </a:t>
            </a:r>
            <a:r>
              <a:rPr lang="en-US" altLang="zh-CN" sz="1400" dirty="0"/>
              <a:t>via coordination with </a:t>
            </a:r>
            <a:r>
              <a:rPr lang="en-US" altLang="zh-CN" sz="1400" dirty="0" smtClean="0"/>
              <a:t>other working groups</a:t>
            </a:r>
            <a:endParaRPr lang="en-US" altLang="zh-CN" sz="1400" dirty="0"/>
          </a:p>
        </p:txBody>
      </p:sp>
    </p:spTree>
    <p:extLst>
      <p:ext uri="{BB962C8B-B14F-4D97-AF65-F5344CB8AC3E}">
        <p14:creationId xmlns:p14="http://schemas.microsoft.com/office/powerpoint/2010/main" val="154272140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b="1" dirty="0"/>
              <a:t> </a:t>
            </a:r>
            <a:r>
              <a:rPr lang="en-US" altLang="zh-CN" b="1" dirty="0"/>
              <a:t>eNS_Ph2</a:t>
            </a:r>
            <a:r>
              <a:rPr lang="en-US" altLang="de-DE" b="1" dirty="0"/>
              <a:t> status after </a:t>
            </a:r>
            <a:r>
              <a:rPr lang="en-US" altLang="de-DE" b="1" dirty="0" smtClean="0"/>
              <a:t>SA2#146</a:t>
            </a:r>
            <a:r>
              <a:rPr lang="en-US" altLang="zh-CN" b="1" dirty="0" smtClean="0"/>
              <a:t>e</a:t>
            </a:r>
            <a:r>
              <a:rPr lang="en-US" altLang="de-DE" b="1" dirty="0" smtClean="0"/>
              <a:t> (1/3)</a:t>
            </a:r>
            <a:endParaRPr lang="de-DE" altLang="de-DE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09255507"/>
              </p:ext>
            </p:extLst>
          </p:nvPr>
        </p:nvGraphicFramePr>
        <p:xfrm>
          <a:off x="179388" y="1376363"/>
          <a:ext cx="8810067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eNS_Ph2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Enhancement of Network Slicing Phase 2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85%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99%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Sep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21</a:t>
                      </a:r>
                      <a:endParaRPr lang="en-US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SP-200976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318812" y="2301843"/>
            <a:ext cx="8705300" cy="430689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Further clarifications/corrections are approved, including alignments with stage 3 </a:t>
            </a:r>
            <a:endParaRPr lang="en-US" altLang="zh-CN" sz="16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27 </a:t>
            </a:r>
            <a:r>
              <a:rPr lang="en-US" altLang="zh-CN" sz="1600" dirty="0"/>
              <a:t>CRs are approved</a:t>
            </a:r>
            <a:r>
              <a:rPr lang="en-US" altLang="zh-CN" sz="1600" dirty="0" smtClean="0"/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KI#7 is concluded that no Configured NSSAI in NG-RAN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No conclusion on </a:t>
            </a:r>
            <a:r>
              <a:rPr lang="en-US" altLang="zh-CN" sz="1600" dirty="0"/>
              <a:t>how to ensure service continuity service continuity during EPC interwork or inter AMF mobility when a different NSACF is selected during mobility and network slice is congested in the service area of the selected </a:t>
            </a:r>
            <a:r>
              <a:rPr lang="en-US" altLang="zh-CN" sz="1600" dirty="0" smtClean="0"/>
              <a:t>NSACF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No conclusion on inter </a:t>
            </a:r>
            <a:r>
              <a:rPr lang="en-US" altLang="zh-CN" sz="1600" dirty="0"/>
              <a:t>NSACF communication for roaming </a:t>
            </a:r>
            <a:r>
              <a:rPr lang="en-US" altLang="zh-CN" sz="1600" dirty="0" smtClean="0"/>
              <a:t>case</a:t>
            </a:r>
            <a:endParaRPr lang="en-GB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800" b="1" dirty="0"/>
              <a:t>KI#1 and </a:t>
            </a:r>
            <a:r>
              <a:rPr lang="en-US" altLang="zh-CN" sz="1800" b="1" dirty="0" smtClean="0"/>
              <a:t>KI#2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Clarifications on the following aspects: Access </a:t>
            </a:r>
            <a:r>
              <a:rPr lang="en-US" altLang="zh-CN" sz="1600" dirty="0"/>
              <a:t>type </a:t>
            </a:r>
            <a:r>
              <a:rPr lang="en-US" altLang="zh-CN" sz="1600" dirty="0" smtClean="0"/>
              <a:t>in NSACF, AMF planned removal, sequence of NSSAA and NSAC, EAC mode, multiple NSACFs and other general aspects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No conclusion on how to ensure service continuity service continuity during EPC interwork or inter AMF mobility when a different NSACF is selected during mobility and network slice is congested in the service area of the selected </a:t>
            </a:r>
            <a:r>
              <a:rPr lang="en-US" altLang="zh-CN" sz="1600" dirty="0" smtClean="0"/>
              <a:t>NSACF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No conclusion on inter NSACF communication for roaming </a:t>
            </a:r>
            <a:r>
              <a:rPr lang="en-US" altLang="zh-CN" sz="1600" dirty="0" smtClean="0"/>
              <a:t>case</a:t>
            </a:r>
            <a:endParaRPr lang="en-GB" altLang="zh-CN" sz="1600" dirty="0"/>
          </a:p>
        </p:txBody>
      </p:sp>
    </p:spTree>
    <p:extLst>
      <p:ext uri="{BB962C8B-B14F-4D97-AF65-F5344CB8AC3E}">
        <p14:creationId xmlns:p14="http://schemas.microsoft.com/office/powerpoint/2010/main" val="27479990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b="1" dirty="0"/>
              <a:t> </a:t>
            </a:r>
            <a:r>
              <a:rPr lang="en-US" altLang="zh-CN" b="1" dirty="0"/>
              <a:t>eNS_Ph2</a:t>
            </a:r>
            <a:r>
              <a:rPr lang="en-US" altLang="de-DE" b="1" dirty="0"/>
              <a:t> status after </a:t>
            </a:r>
            <a:r>
              <a:rPr lang="en-US" altLang="de-DE" b="1" dirty="0" smtClean="0"/>
              <a:t>SA2#148</a:t>
            </a:r>
            <a:r>
              <a:rPr lang="en-US" altLang="zh-CN" b="1" dirty="0" smtClean="0"/>
              <a:t>e</a:t>
            </a:r>
            <a:r>
              <a:rPr lang="en-US" altLang="de-DE" b="1" dirty="0" smtClean="0"/>
              <a:t> (</a:t>
            </a:r>
            <a:r>
              <a:rPr lang="en-US" altLang="de-DE" b="1" dirty="0"/>
              <a:t>2</a:t>
            </a:r>
            <a:r>
              <a:rPr lang="en-US" altLang="de-DE" b="1" dirty="0" smtClean="0"/>
              <a:t>/3)</a:t>
            </a:r>
            <a:endParaRPr lang="de-DE" altLang="de-DE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9388" y="1376363"/>
          <a:ext cx="8810067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eNS_Ph2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Enhancement of Network Slicing Phase 2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85%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99%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Sep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21</a:t>
                      </a:r>
                      <a:endParaRPr lang="en-US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SP-200976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318812" y="2301843"/>
            <a:ext cx="8705300" cy="430689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 dirty="0"/>
              <a:t>KI#4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/>
              <a:t>Correct the procedures of network slice status exposure </a:t>
            </a:r>
            <a:endParaRPr lang="en-US" altLang="zh-CN" sz="18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 dirty="0" smtClean="0"/>
              <a:t>KI#5</a:t>
            </a:r>
            <a:endParaRPr lang="en-US" altLang="zh-CN" sz="20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 smtClean="0"/>
              <a:t>Clarification on PCF selection</a:t>
            </a:r>
            <a:endParaRPr lang="en-US" altLang="zh-CN" sz="18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8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 dirty="0" smtClean="0"/>
              <a:t>KI#6: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 smtClean="0"/>
              <a:t>NSSRG parameters in UE context in AMF</a:t>
            </a:r>
            <a:endParaRPr lang="en-US" altLang="zh-CN" sz="14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8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 dirty="0" smtClean="0"/>
              <a:t>KI#7:</a:t>
            </a:r>
            <a:endParaRPr lang="en-US" altLang="zh-CN" sz="20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 smtClean="0"/>
              <a:t>It is agreed not to send Configured NSSAI to NG-RAN</a:t>
            </a:r>
            <a:endParaRPr lang="en-US" altLang="zh-CN" sz="18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zh-CN" altLang="zh-CN" sz="1800" dirty="0"/>
          </a:p>
        </p:txBody>
      </p:sp>
    </p:spTree>
    <p:extLst>
      <p:ext uri="{BB962C8B-B14F-4D97-AF65-F5344CB8AC3E}">
        <p14:creationId xmlns:p14="http://schemas.microsoft.com/office/powerpoint/2010/main" val="19769159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/>
              <a:t> </a:t>
            </a:r>
            <a:r>
              <a:rPr lang="en-US" altLang="zh-CN" sz="2800" b="1" dirty="0" smtClean="0"/>
              <a:t>eNS_Ph2</a:t>
            </a:r>
            <a:r>
              <a:rPr lang="en-US" altLang="de-DE" sz="2800" b="1" dirty="0" smtClean="0"/>
              <a:t> </a:t>
            </a:r>
            <a:r>
              <a:rPr lang="en-US" altLang="de-DE" sz="2800" b="1" dirty="0"/>
              <a:t>status after </a:t>
            </a:r>
            <a:r>
              <a:rPr lang="en-US" altLang="de-DE" sz="2800" b="1" dirty="0" smtClean="0"/>
              <a:t>SA2#148</a:t>
            </a:r>
            <a:r>
              <a:rPr lang="en-US" altLang="zh-CN" sz="2800" b="1" dirty="0" smtClean="0"/>
              <a:t>e</a:t>
            </a:r>
            <a:r>
              <a:rPr lang="en-US" altLang="de-DE" sz="2800" b="1" dirty="0" smtClean="0"/>
              <a:t> (</a:t>
            </a:r>
            <a:r>
              <a:rPr lang="en-US" altLang="de-DE" sz="2800" b="1" dirty="0"/>
              <a:t>3</a:t>
            </a:r>
            <a:r>
              <a:rPr lang="en-US" altLang="de-DE" sz="2800" b="1" dirty="0" smtClean="0"/>
              <a:t>/3)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2404532"/>
            <a:ext cx="8554481" cy="3566499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2000" b="1" dirty="0" smtClean="0">
                <a:ea typeface="+mn-ea"/>
                <a:cs typeface="+mn-cs"/>
              </a:rPr>
              <a:t>RAN </a:t>
            </a:r>
            <a:r>
              <a:rPr lang="en-US" sz="2000" b="1" dirty="0">
                <a:ea typeface="+mn-ea"/>
                <a:cs typeface="+mn-cs"/>
              </a:rPr>
              <a:t>impacts and dependencies:</a:t>
            </a:r>
            <a:endParaRPr lang="de-DE" sz="2000" b="1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 smtClean="0"/>
              <a:t>None</a:t>
            </a:r>
            <a:endParaRPr lang="en-US" altLang="zh-CN" sz="16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2000" b="1" dirty="0" smtClean="0"/>
              <a:t>Remaining contentious Issue: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/>
              <a:t>None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2000" b="1" dirty="0" smtClean="0"/>
              <a:t>Focus </a:t>
            </a:r>
            <a:r>
              <a:rPr lang="de-DE" sz="2000" b="1" dirty="0"/>
              <a:t>for the Next Meeting (</a:t>
            </a:r>
            <a:r>
              <a:rPr lang="de-DE" sz="2000" b="1" dirty="0" smtClean="0"/>
              <a:t>SA2#149</a:t>
            </a:r>
            <a:r>
              <a:rPr lang="en-US" altLang="zh-CN" sz="2000" b="1" dirty="0" smtClean="0"/>
              <a:t>e</a:t>
            </a:r>
            <a:r>
              <a:rPr lang="de-DE" sz="2000" b="1" dirty="0"/>
              <a:t>):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/>
              <a:t>Maintenance and alignment via coordination </a:t>
            </a:r>
            <a:r>
              <a:rPr lang="en-US" altLang="zh-CN" sz="1600" dirty="0" smtClean="0"/>
              <a:t>with other working groups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2000" b="1" dirty="0" smtClean="0"/>
              <a:t>Risk:</a:t>
            </a:r>
            <a:endParaRPr lang="en-US" altLang="zh-CN" sz="2000" b="1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 smtClean="0"/>
              <a:t>None.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600" b="1" dirty="0"/>
          </a:p>
        </p:txBody>
      </p:sp>
      <p:graphicFrame>
        <p:nvGraphicFramePr>
          <p:cNvPr id="5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90876465"/>
              </p:ext>
            </p:extLst>
          </p:nvPr>
        </p:nvGraphicFramePr>
        <p:xfrm>
          <a:off x="179388" y="1376363"/>
          <a:ext cx="8810067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eNS_Ph2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Enhancement of Network Slicing Phase 2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en-US" altLang="zh-CN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99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Jun, 21</a:t>
                      </a:r>
                      <a:endParaRPr lang="en-US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SP-200976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5500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3969bad89c1e8af66bac11d861b3a98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0ce26dd04fe7e679a7956444e442c2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DEF8B8-53C8-4D7D-95BB-CC442AFD32D4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ba37140e-f4c5-4a6c-a9b4-20a691ce6c8a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cc9c437c-ae0c-4066-8d90-a0f7de786127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2CC0702-60D4-43B0-BCDB-713C9E9C0E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4F624C1-4DDE-4760-8225-960B226866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29270</TotalTime>
  <Words>313</Words>
  <Application>Microsoft Office PowerPoint</Application>
  <PresentationFormat>全屏显示(4:3)</PresentationFormat>
  <Paragraphs>97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Arial </vt:lpstr>
      <vt:lpstr>맑은 고딕</vt:lpstr>
      <vt:lpstr>宋体</vt:lpstr>
      <vt:lpstr>Arial</vt:lpstr>
      <vt:lpstr>Calibri</vt:lpstr>
      <vt:lpstr>Times New Roman</vt:lpstr>
      <vt:lpstr>Office Theme</vt:lpstr>
      <vt:lpstr>   eNS_Ph2 Status Report after SA2#148E</vt:lpstr>
      <vt:lpstr>2.4) Rel-17 Study/Work (7/16)</vt:lpstr>
      <vt:lpstr> eNS_Ph2 status after SA2#146e (1/3)</vt:lpstr>
      <vt:lpstr> eNS_Ph2 status after SA2#148e (2/3)</vt:lpstr>
      <vt:lpstr> eNS_Ph2 status after SA2#148e (3/3)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ZTE09</cp:lastModifiedBy>
  <cp:revision>1344</cp:revision>
  <dcterms:created xsi:type="dcterms:W3CDTF">2008-08-30T09:32:10Z</dcterms:created>
  <dcterms:modified xsi:type="dcterms:W3CDTF">2021-11-22T03:18:25Z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0x010100EB28163D68FE8E4D9361964FDD814FC4</vt:lpwstr>
  </property>
</Properties>
</file>