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820" r:id="rId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6" d="100"/>
          <a:sy n="106" d="100"/>
        </p:scale>
        <p:origin x="140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5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10/25/2021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10/25/2021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WG2#147E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October 18 – 22, 2021</a:t>
            </a: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1124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 err="1" smtClean="0"/>
              <a:t>IoT_SAT_ARCH_EPS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>Guillaume </a:t>
            </a:r>
            <a:r>
              <a:rPr lang="en-US" altLang="en-US" sz="2000" b="1" dirty="0" err="1" smtClean="0"/>
              <a:t>Sébire</a:t>
            </a:r>
            <a:endParaRPr lang="en-US" altLang="en-US" sz="1800" b="1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b="1" dirty="0" smtClean="0">
                <a:latin typeface="Arial" charset="0"/>
              </a:rPr>
              <a:t>MediaTek Inc.</a:t>
            </a: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54907" y="346574"/>
            <a:ext cx="69332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tabLst>
                <a:tab pos="6748463" algn="r"/>
              </a:tabLst>
            </a:pPr>
            <a:r>
              <a:rPr lang="en-GB" altLang="zh-CN" sz="1200" b="1" dirty="0" smtClean="0"/>
              <a:t>SA </a:t>
            </a:r>
            <a:r>
              <a:rPr lang="en-GB" altLang="zh-CN" sz="1200" b="1" dirty="0"/>
              <a:t>WG2 Meeting #</a:t>
            </a:r>
            <a:r>
              <a:rPr lang="en-GB" altLang="zh-CN" sz="1200" b="1" dirty="0" smtClean="0"/>
              <a:t>147E </a:t>
            </a:r>
            <a:r>
              <a:rPr lang="en-GB" altLang="zh-CN" sz="1200" b="1" dirty="0"/>
              <a:t>(</a:t>
            </a:r>
            <a:r>
              <a:rPr lang="en-GB" altLang="zh-CN" sz="1200" b="1" dirty="0" smtClean="0"/>
              <a:t>e-meeting)	</a:t>
            </a:r>
            <a:r>
              <a:rPr lang="en-GB" altLang="zh-CN" sz="1200" b="1" dirty="0" smtClean="0"/>
              <a:t>S2-2108242</a:t>
            </a:r>
            <a:endParaRPr lang="en-GB" altLang="zh-CN" sz="1200" b="1" dirty="0" smtClean="0"/>
          </a:p>
          <a:p>
            <a:r>
              <a:rPr lang="de-DE" sz="1200" b="1" dirty="0" smtClean="0"/>
              <a:t>October 18 – 22, 2021</a:t>
            </a:r>
            <a:endParaRPr lang="sv-SE" altLang="en-US" sz="12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sz="2800" b="1" dirty="0" err="1"/>
              <a:t>IoT_SAT_ARCH_EPS</a:t>
            </a:r>
            <a:r>
              <a:rPr lang="en-GB" altLang="en-US" sz="2800" b="1" dirty="0" smtClean="0"/>
              <a:t> </a:t>
            </a:r>
            <a:r>
              <a:rPr lang="en-GB" altLang="en-US" sz="2800" b="1" dirty="0"/>
              <a:t>Status </a:t>
            </a:r>
            <a:r>
              <a:rPr lang="en-GB" altLang="en-US" sz="2800" b="1" dirty="0" smtClean="0"/>
              <a:t>after SA2#147E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/>
              <a:t>Progress </a:t>
            </a:r>
            <a:r>
              <a:rPr lang="de-DE" altLang="de-DE" sz="1600" dirty="0" smtClean="0"/>
              <a:t>at SA2#147E: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LSs from RAN and RAN2 received </a:t>
            </a:r>
            <a:r>
              <a:rPr lang="en-GB" sz="1200" dirty="0" smtClean="0"/>
              <a:t>S2-2107017, S2-2107047 – Discontinuous coverage, WUS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sz="1200" dirty="0" smtClean="0"/>
              <a:t>Reply LS OUT from SA2 in S2-2108176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Discontinuous coverage: Attempting to resolve the issue. No  conclusion yet. (S2-2107723 postponed)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WID Update: not agreed yet</a:t>
            </a:r>
            <a:endParaRPr lang="en-GB" altLang="ko-KR" sz="8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WUS: Pending further work from RAN2. </a:t>
            </a:r>
            <a:r>
              <a:rPr lang="en-GB" sz="1200" dirty="0"/>
              <a:t>No explicit disabling of WUS functionality will be specified by SA2</a:t>
            </a:r>
            <a:endParaRPr lang="en-GB" altLang="ko-KR" sz="1100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5 CRs </a:t>
            </a:r>
            <a:r>
              <a:rPr lang="en-US" altLang="ko-KR" sz="1200" dirty="0" smtClean="0">
                <a:solidFill>
                  <a:srgbClr val="00B050"/>
                </a:solidFill>
              </a:rPr>
              <a:t>approved </a:t>
            </a:r>
            <a:r>
              <a:rPr lang="en-US" altLang="ko-KR" sz="1200" dirty="0" smtClean="0"/>
              <a:t>in 23.401, 23.271, 23.203, 23.682: S2-2108025/8027, S2-2108026</a:t>
            </a:r>
            <a:r>
              <a:rPr lang="en-US" altLang="ko-KR" sz="1200" dirty="0"/>
              <a:t>, </a:t>
            </a:r>
            <a:r>
              <a:rPr lang="en-US" altLang="ko-KR" sz="1200" dirty="0" smtClean="0"/>
              <a:t>S2-2108028, S2-2107624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Estimated completion: </a:t>
            </a:r>
            <a:r>
              <a:rPr lang="en-US" altLang="ko-KR" sz="1200" dirty="0" smtClean="0"/>
              <a:t>70%</a:t>
            </a:r>
            <a:endParaRPr lang="en-US" altLang="ko-KR" sz="12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 smtClean="0"/>
              <a:t>RAN </a:t>
            </a:r>
            <a:r>
              <a:rPr lang="de-DE" altLang="de-DE" sz="16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Dependencies: Discontinuous coverage, WUS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600" dirty="0"/>
              <a:t>Contentious </a:t>
            </a:r>
            <a:r>
              <a:rPr lang="de-DE" altLang="ko-KR" sz="1600" dirty="0" smtClean="0"/>
              <a:t>Issues:</a:t>
            </a:r>
            <a:endParaRPr lang="de-DE" altLang="ko-KR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dirty="0" smtClean="0"/>
              <a:t>Solution for discontinuous coverage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New EPS functionality for LTE-M identification (RRC Conn. Est. + Initial UE message) (S2-2107534) – </a:t>
            </a:r>
            <a:r>
              <a:rPr lang="de-DE" altLang="de-DE" sz="1200" i="1" dirty="0" smtClean="0"/>
              <a:t>no agreement</a:t>
            </a:r>
            <a:endParaRPr lang="de-DE" altLang="de-DE" sz="1600" i="1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dirty="0" smtClean="0"/>
              <a:t>Focus </a:t>
            </a:r>
            <a:r>
              <a:rPr lang="de-DE" altLang="ko-KR" sz="1600" dirty="0"/>
              <a:t>for the Next </a:t>
            </a:r>
            <a:r>
              <a:rPr lang="de-DE" altLang="ko-KR" sz="1600" dirty="0" smtClean="0"/>
              <a:t>Meeting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Clean-up. Alignment with 5GSAT_ARCH progress at SA2#147E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Attempt to conclude on discontinuous coverage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RAN alignment as necessary</a:t>
            </a:r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0533189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</a:t>
                      </a:r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altLang="zh-CN" sz="14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</a:t>
                      </a: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zh-CN" sz="14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70%</a:t>
                      </a:r>
                      <a:endParaRPr lang="en-US" altLang="zh-CN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930019</a:t>
                      </a:r>
                    </a:p>
                    <a:p>
                      <a:pPr algn="ctr"/>
                      <a:r>
                        <a:rPr kumimoji="0" lang="en-GB" altLang="zh-C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SP-211124</a:t>
                      </a:r>
                      <a:endParaRPr lang="en-US" altLang="zh-CN" sz="1400" b="0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19227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9909</TotalTime>
  <Words>205</Words>
  <Application>Microsoft Office PowerPoint</Application>
  <PresentationFormat>On-screen Show (4:3)</PresentationFormat>
  <Paragraphs>36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Wingdings</vt:lpstr>
      <vt:lpstr>Office Theme</vt:lpstr>
      <vt:lpstr>IoT_SAT_ARCH_EPS Status Report</vt:lpstr>
      <vt:lpstr>IoT_SAT_ARCH_EPS Status after SA2#147E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MediaTek Inc.</cp:lastModifiedBy>
  <cp:revision>1599</cp:revision>
  <dcterms:created xsi:type="dcterms:W3CDTF">2008-08-30T09:32:10Z</dcterms:created>
  <dcterms:modified xsi:type="dcterms:W3CDTF">2021-10-26T04:59:30Z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