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3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1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989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717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353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239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38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231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0104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581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339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691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882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9D667-9FDC-4461-8769-8DDAE3C27F73}" type="datetimeFigureOut">
              <a:rPr lang="zh-CN" altLang="en-US" smtClean="0"/>
              <a:t>2021/8/18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9115-9C9B-4380-99FD-7DA4CA6D8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49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567844"/>
              </p:ext>
            </p:extLst>
          </p:nvPr>
        </p:nvGraphicFramePr>
        <p:xfrm>
          <a:off x="263107" y="966139"/>
          <a:ext cx="11520578" cy="40017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94975">
                  <a:extLst>
                    <a:ext uri="{9D8B030D-6E8A-4147-A177-3AD203B41FA5}">
                      <a16:colId xmlns:a16="http://schemas.microsoft.com/office/drawing/2014/main" val="1208196682"/>
                    </a:ext>
                  </a:extLst>
                </a:gridCol>
                <a:gridCol w="479734">
                  <a:extLst>
                    <a:ext uri="{9D8B030D-6E8A-4147-A177-3AD203B41FA5}">
                      <a16:colId xmlns:a16="http://schemas.microsoft.com/office/drawing/2014/main" val="1141202057"/>
                    </a:ext>
                  </a:extLst>
                </a:gridCol>
                <a:gridCol w="479734">
                  <a:extLst>
                    <a:ext uri="{9D8B030D-6E8A-4147-A177-3AD203B41FA5}">
                      <a16:colId xmlns:a16="http://schemas.microsoft.com/office/drawing/2014/main" val="3828825229"/>
                    </a:ext>
                  </a:extLst>
                </a:gridCol>
                <a:gridCol w="479734">
                  <a:extLst>
                    <a:ext uri="{9D8B030D-6E8A-4147-A177-3AD203B41FA5}">
                      <a16:colId xmlns:a16="http://schemas.microsoft.com/office/drawing/2014/main" val="1930297267"/>
                    </a:ext>
                  </a:extLst>
                </a:gridCol>
                <a:gridCol w="479734">
                  <a:extLst>
                    <a:ext uri="{9D8B030D-6E8A-4147-A177-3AD203B41FA5}">
                      <a16:colId xmlns:a16="http://schemas.microsoft.com/office/drawing/2014/main" val="383787995"/>
                    </a:ext>
                  </a:extLst>
                </a:gridCol>
                <a:gridCol w="479734">
                  <a:extLst>
                    <a:ext uri="{9D8B030D-6E8A-4147-A177-3AD203B41FA5}">
                      <a16:colId xmlns:a16="http://schemas.microsoft.com/office/drawing/2014/main" val="579670790"/>
                    </a:ext>
                  </a:extLst>
                </a:gridCol>
                <a:gridCol w="777271">
                  <a:extLst>
                    <a:ext uri="{9D8B030D-6E8A-4147-A177-3AD203B41FA5}">
                      <a16:colId xmlns:a16="http://schemas.microsoft.com/office/drawing/2014/main" val="951359136"/>
                    </a:ext>
                  </a:extLst>
                </a:gridCol>
                <a:gridCol w="810883">
                  <a:extLst>
                    <a:ext uri="{9D8B030D-6E8A-4147-A177-3AD203B41FA5}">
                      <a16:colId xmlns:a16="http://schemas.microsoft.com/office/drawing/2014/main" val="1820271100"/>
                    </a:ext>
                  </a:extLst>
                </a:gridCol>
                <a:gridCol w="816634">
                  <a:extLst>
                    <a:ext uri="{9D8B030D-6E8A-4147-A177-3AD203B41FA5}">
                      <a16:colId xmlns:a16="http://schemas.microsoft.com/office/drawing/2014/main" val="320510758"/>
                    </a:ext>
                  </a:extLst>
                </a:gridCol>
                <a:gridCol w="644105">
                  <a:extLst>
                    <a:ext uri="{9D8B030D-6E8A-4147-A177-3AD203B41FA5}">
                      <a16:colId xmlns:a16="http://schemas.microsoft.com/office/drawing/2014/main" val="2679896920"/>
                    </a:ext>
                  </a:extLst>
                </a:gridCol>
                <a:gridCol w="2075228">
                  <a:extLst>
                    <a:ext uri="{9D8B030D-6E8A-4147-A177-3AD203B41FA5}">
                      <a16:colId xmlns:a16="http://schemas.microsoft.com/office/drawing/2014/main" val="2108088650"/>
                    </a:ext>
                  </a:extLst>
                </a:gridCol>
                <a:gridCol w="479734">
                  <a:extLst>
                    <a:ext uri="{9D8B030D-6E8A-4147-A177-3AD203B41FA5}">
                      <a16:colId xmlns:a16="http://schemas.microsoft.com/office/drawing/2014/main" val="2467840145"/>
                    </a:ext>
                  </a:extLst>
                </a:gridCol>
                <a:gridCol w="723078">
                  <a:extLst>
                    <a:ext uri="{9D8B030D-6E8A-4147-A177-3AD203B41FA5}">
                      <a16:colId xmlns:a16="http://schemas.microsoft.com/office/drawing/2014/main" val="4043671006"/>
                    </a:ext>
                  </a:extLst>
                </a:gridCol>
              </a:tblGrid>
              <a:tr h="163184">
                <a:tc rowSpan="2"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5GS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EPS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5GS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>
                          <a:effectLst/>
                        </a:rPr>
                        <a:t>EPS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b="1" u="none" strike="noStrike">
                          <a:effectLst/>
                        </a:rPr>
                        <a:t>　</a:t>
                      </a:r>
                      <a:endParaRPr lang="zh-CN" altLang="en-US" sz="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2811351384"/>
                  </a:ext>
                </a:extLst>
              </a:tr>
              <a:tr h="16318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NR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NB-</a:t>
                      </a:r>
                      <a:r>
                        <a:rPr lang="en-US" sz="800" b="1" u="none" strike="noStrike" dirty="0" err="1">
                          <a:effectLst/>
                        </a:rPr>
                        <a:t>IoT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LTE-M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>
                          <a:effectLst/>
                        </a:rPr>
                        <a:t>NB-IoT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>
                          <a:effectLst/>
                        </a:rPr>
                        <a:t>LTE-M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b="1" u="none" strike="noStrike">
                          <a:effectLst/>
                        </a:rPr>
                        <a:t>23.501</a:t>
                      </a:r>
                      <a:endParaRPr lang="en-US" altLang="zh-CN" sz="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b="1" u="none" strike="noStrike">
                          <a:effectLst/>
                        </a:rPr>
                        <a:t>23.502</a:t>
                      </a:r>
                      <a:endParaRPr lang="en-US" altLang="zh-CN" sz="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b="1" u="none" strike="noStrike" dirty="0">
                          <a:effectLst/>
                        </a:rPr>
                        <a:t>23.503</a:t>
                      </a:r>
                      <a:endParaRPr lang="en-US" altLang="zh-CN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b="1" u="none" strike="noStrike" dirty="0">
                          <a:effectLst/>
                        </a:rPr>
                        <a:t>23.273</a:t>
                      </a:r>
                      <a:endParaRPr lang="en-US" altLang="zh-CN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b="1" u="none" strike="noStrike" dirty="0">
                          <a:effectLst/>
                        </a:rPr>
                        <a:t>23.401</a:t>
                      </a:r>
                      <a:endParaRPr lang="en-US" altLang="zh-CN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b="1" u="none" strike="noStrike" dirty="0">
                          <a:effectLst/>
                        </a:rPr>
                        <a:t>23.203</a:t>
                      </a:r>
                      <a:endParaRPr lang="en-US" altLang="zh-CN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b="1" u="none" strike="noStrike" dirty="0">
                          <a:effectLst/>
                        </a:rPr>
                        <a:t>23.271</a:t>
                      </a:r>
                      <a:endParaRPr lang="en-US" altLang="zh-CN" sz="8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910361948"/>
                  </a:ext>
                </a:extLst>
              </a:tr>
              <a:tr h="16318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Network selection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5.2.2a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u="none" strike="noStrike">
                          <a:effectLst/>
                        </a:rPr>
                        <a:t>4.2.2.2.2, 4.2.2.3.3, 4.2.3.2</a:t>
                      </a:r>
                      <a:endParaRPr lang="en-US" altLang="zh-CN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u="none" strike="noStrike" dirty="0" smtClean="0">
                          <a:effectLst/>
                        </a:rPr>
                        <a:t>6.10.1</a:t>
                      </a:r>
                      <a:r>
                        <a:rPr lang="zh-CN" altLang="en-US" sz="800" u="none" strike="noStrike" dirty="0">
                          <a:effectLst/>
                        </a:rPr>
                        <a:t>　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105473377"/>
                  </a:ext>
                </a:extLst>
              </a:tr>
              <a:tr h="32636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u="none" strike="noStrike">
                          <a:effectLst/>
                        </a:rPr>
                        <a:t>Registration Area management/Mobility Restrictions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TBD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u="none" strike="noStrike">
                          <a:effectLst/>
                        </a:rPr>
                        <a:t>5.3.2.3, 5.3.4.1.1</a:t>
                      </a:r>
                      <a:endParaRPr lang="en-US" altLang="zh-CN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1263573013"/>
                  </a:ext>
                </a:extLst>
              </a:tr>
              <a:tr h="32636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identification and restriction of using satellite access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TBD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u="none" strike="noStrike">
                          <a:effectLst/>
                        </a:rPr>
                        <a:t>5.4.10</a:t>
                      </a:r>
                      <a:endParaRPr lang="en-US" altLang="zh-CN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1630024392"/>
                  </a:ext>
                </a:extLst>
              </a:tr>
              <a:tr h="16318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Standardized 5QI/QCI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u="none" strike="noStrike">
                          <a:effectLst/>
                        </a:rPr>
                        <a:t>5.7.4</a:t>
                      </a:r>
                      <a:endParaRPr lang="en-US" altLang="zh-CN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3486158027"/>
                  </a:ext>
                </a:extLst>
              </a:tr>
              <a:tr h="32636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Reporting of satellite backhaul to SMF/PGW-C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u="none" strike="noStrike">
                          <a:effectLst/>
                        </a:rPr>
                        <a:t>5.8.2.15</a:t>
                      </a:r>
                      <a:endParaRPr lang="en-US" altLang="zh-CN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1994353804"/>
                  </a:ext>
                </a:extLst>
              </a:tr>
              <a:tr h="16318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Handover procedures in 3GPP access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u="none" strike="noStrike">
                          <a:effectLst/>
                        </a:rPr>
                        <a:t>4.9.1.1</a:t>
                      </a:r>
                      <a:endParaRPr lang="en-US" altLang="zh-CN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3205645792"/>
                  </a:ext>
                </a:extLst>
              </a:tr>
              <a:tr h="32636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Policy determination based on Satellite Access or Satellite Backhaul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u="none" strike="noStrike">
                          <a:effectLst/>
                        </a:rPr>
                        <a:t>6.1.3.5, 6.1.3.6, 6.2.1.2</a:t>
                      </a:r>
                      <a:endParaRPr lang="en-US" altLang="zh-CN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1042641882"/>
                  </a:ext>
                </a:extLst>
              </a:tr>
              <a:tr h="32636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Report to AF on change of satellite backhaul category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800" u="none" strike="noStrike">
                          <a:effectLst/>
                        </a:rPr>
                        <a:t>6.1.3.18</a:t>
                      </a:r>
                      <a:endParaRPr lang="en-US" altLang="zh-CN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TBD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1511119094"/>
                  </a:ext>
                </a:extLst>
              </a:tr>
              <a:tr h="16318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 smtClean="0">
                          <a:effectLst/>
                        </a:rPr>
                        <a:t>Broadcasting multiple TAC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111571676"/>
                  </a:ext>
                </a:extLst>
              </a:tr>
              <a:tr h="16318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discontinuous radio coverage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595193234"/>
                  </a:ext>
                </a:extLst>
              </a:tr>
              <a:tr h="48955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Additional power saving functions other than those supported for EPS and 5G system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1798798465"/>
                  </a:ext>
                </a:extLst>
              </a:tr>
              <a:tr h="48955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Modifications in the EPC-5GC interworking “baseline” specific to satellite CIoT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4002873872"/>
                  </a:ext>
                </a:extLst>
              </a:tr>
              <a:tr h="16318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Network selection enhancement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>
                          <a:effectLst/>
                        </a:rPr>
                        <a:t>　</a:t>
                      </a:r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800" u="none" strike="noStrike" dirty="0">
                          <a:effectLst/>
                        </a:rPr>
                        <a:t>　</a:t>
                      </a:r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1962053072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7717769" y="5325374"/>
            <a:ext cx="540589" cy="2875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534403" y="5273615"/>
            <a:ext cx="2720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Already specified in R17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7717769" y="5787626"/>
            <a:ext cx="540589" cy="2875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8534403" y="5735867"/>
            <a:ext cx="347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Discussion on going in R17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7717769" y="6249878"/>
            <a:ext cx="540589" cy="2875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8534403" y="6198119"/>
            <a:ext cx="2720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Not specified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94581" y="293298"/>
            <a:ext cx="110590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 smtClean="0"/>
              <a:t>IoT</a:t>
            </a:r>
            <a:r>
              <a:rPr lang="en-US" altLang="zh-CN" sz="3200" dirty="0" smtClean="0"/>
              <a:t> NTN related features</a:t>
            </a:r>
            <a:endParaRPr lang="zh-CN" altLang="en-US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263107" y="5260961"/>
            <a:ext cx="6021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Note: this is not an exhaust list, features not having been discussed in R17 can be further added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0008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558164"/>
              </p:ext>
            </p:extLst>
          </p:nvPr>
        </p:nvGraphicFramePr>
        <p:xfrm>
          <a:off x="414068" y="1164411"/>
          <a:ext cx="11231591" cy="4973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99992">
                  <a:extLst>
                    <a:ext uri="{9D8B030D-6E8A-4147-A177-3AD203B41FA5}">
                      <a16:colId xmlns:a16="http://schemas.microsoft.com/office/drawing/2014/main" val="1208196682"/>
                    </a:ext>
                  </a:extLst>
                </a:gridCol>
                <a:gridCol w="1834995">
                  <a:extLst>
                    <a:ext uri="{9D8B030D-6E8A-4147-A177-3AD203B41FA5}">
                      <a16:colId xmlns:a16="http://schemas.microsoft.com/office/drawing/2014/main" val="1141202057"/>
                    </a:ext>
                  </a:extLst>
                </a:gridCol>
                <a:gridCol w="1024151">
                  <a:extLst>
                    <a:ext uri="{9D8B030D-6E8A-4147-A177-3AD203B41FA5}">
                      <a16:colId xmlns:a16="http://schemas.microsoft.com/office/drawing/2014/main" val="3828825229"/>
                    </a:ext>
                  </a:extLst>
                </a:gridCol>
                <a:gridCol w="1024151">
                  <a:extLst>
                    <a:ext uri="{9D8B030D-6E8A-4147-A177-3AD203B41FA5}">
                      <a16:colId xmlns:a16="http://schemas.microsoft.com/office/drawing/2014/main" val="1930297267"/>
                    </a:ext>
                  </a:extLst>
                </a:gridCol>
                <a:gridCol w="1024151">
                  <a:extLst>
                    <a:ext uri="{9D8B030D-6E8A-4147-A177-3AD203B41FA5}">
                      <a16:colId xmlns:a16="http://schemas.microsoft.com/office/drawing/2014/main" val="383787995"/>
                    </a:ext>
                  </a:extLst>
                </a:gridCol>
                <a:gridCol w="1024151">
                  <a:extLst>
                    <a:ext uri="{9D8B030D-6E8A-4147-A177-3AD203B41FA5}">
                      <a16:colId xmlns:a16="http://schemas.microsoft.com/office/drawing/2014/main" val="579670790"/>
                    </a:ext>
                  </a:extLst>
                </a:gridCol>
              </a:tblGrid>
              <a:tr h="207491">
                <a:tc rowSpan="2">
                  <a:txBody>
                    <a:bodyPr/>
                    <a:lstStyle/>
                    <a:p>
                      <a:pPr algn="l" fontAlgn="b"/>
                      <a:r>
                        <a:rPr lang="zh-CN" altLang="en-US" sz="1600" u="none" strike="noStrike" dirty="0">
                          <a:effectLst/>
                        </a:rPr>
                        <a:t>　</a:t>
                      </a:r>
                      <a:endParaRPr lang="zh-CN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5GS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EPS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351384"/>
                  </a:ext>
                </a:extLst>
              </a:tr>
              <a:tr h="20749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NR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NB-</a:t>
                      </a:r>
                      <a:r>
                        <a:rPr lang="en-US" sz="1600" b="1" u="none" strike="noStrike" dirty="0" err="1">
                          <a:effectLst/>
                        </a:rPr>
                        <a:t>IoT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LTE-M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</a:rPr>
                        <a:t>NB-IoT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</a:rPr>
                        <a:t>LTE-M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/>
                </a:tc>
                <a:extLst>
                  <a:ext uri="{0D108BD9-81ED-4DB2-BD59-A6C34878D82A}">
                    <a16:rowId xmlns:a16="http://schemas.microsoft.com/office/drawing/2014/main" val="910361948"/>
                  </a:ext>
                </a:extLst>
              </a:tr>
              <a:tr h="20749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Network selection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R18</a:t>
                      </a:r>
                      <a:r>
                        <a:rPr lang="en-US" sz="1600" b="1" u="none" strike="noStrike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SID</a:t>
                      </a:r>
                    </a:p>
                    <a:p>
                      <a:pPr algn="ctr" fontAlgn="b"/>
                      <a:r>
                        <a:rPr lang="en-US" sz="11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Note: If during the discussion </a:t>
                      </a:r>
                      <a:r>
                        <a:rPr lang="en-US" sz="1100" b="1" u="none" strike="noStrike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agree </a:t>
                      </a:r>
                      <a:r>
                        <a:rPr lang="en-US" sz="1100" b="1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solution is very clear without further study, we can propose TEI18 CRs directly</a:t>
                      </a:r>
                      <a:endParaRPr lang="en-US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03" marR="4703" marT="4703" marB="0" anchor="ctr">
                    <a:solidFill>
                      <a:srgbClr val="FFFF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rowSpan="9" gridSpan="2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R17 WID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9" h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73377"/>
                  </a:ext>
                </a:extLst>
              </a:tr>
              <a:tr h="356077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Registration Area management/Mobility Restrictions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573013"/>
                  </a:ext>
                </a:extLst>
              </a:tr>
              <a:tr h="3560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</a:t>
                      </a:r>
                      <a:r>
                        <a:rPr lang="en-US" sz="1600" u="none" strike="noStrike" dirty="0" smtClean="0">
                          <a:effectLst/>
                        </a:rPr>
                        <a:t>dentification </a:t>
                      </a:r>
                      <a:r>
                        <a:rPr lang="en-US" sz="1600" u="none" strike="noStrike" dirty="0">
                          <a:effectLst/>
                        </a:rPr>
                        <a:t>and restriction of using satellite access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024392"/>
                  </a:ext>
                </a:extLst>
              </a:tr>
              <a:tr h="20749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Standardized 5QI/QCI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158027"/>
                  </a:ext>
                </a:extLst>
              </a:tr>
              <a:tr h="3560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Reporting of satellite backhaul to SMF/PGW-C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353804"/>
                  </a:ext>
                </a:extLst>
              </a:tr>
              <a:tr h="20749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Handover procedures in 3GPP access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645792"/>
                  </a:ext>
                </a:extLst>
              </a:tr>
              <a:tr h="4110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Policy determination based on Satellite Access or Satellite Backhaul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641882"/>
                  </a:ext>
                </a:extLst>
              </a:tr>
              <a:tr h="3560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Report to AF on change of satellite backhaul category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119094"/>
                  </a:ext>
                </a:extLst>
              </a:tr>
              <a:tr h="20749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Broadcasting multiple TAC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>
                    <a:solidFill>
                      <a:srgbClr val="FFC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71676"/>
                  </a:ext>
                </a:extLst>
              </a:tr>
              <a:tr h="20749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discontinuous radio coverage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 rowSpan="4" grid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R18 SID</a:t>
                      </a:r>
                      <a:endParaRPr lang="en-US" altLang="zh-CN" sz="1600" b="1" i="0" u="none" strike="noStrike" dirty="0" smtClean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等线" panose="02010600030101010101" pitchFamily="2" charset="-122"/>
                        <a:ea typeface="+mn-ea"/>
                      </a:endParaRPr>
                    </a:p>
                  </a:txBody>
                  <a:tcPr marL="4703" marR="4703" marT="4703" marB="0" anchor="ctr">
                    <a:solidFill>
                      <a:srgbClr val="FFFF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193234"/>
                  </a:ext>
                </a:extLst>
              </a:tr>
              <a:tr h="5341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Additional power saving functions other than those supported for EPS and 5G system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 gridSpan="5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798465"/>
                  </a:ext>
                </a:extLst>
              </a:tr>
              <a:tr h="5341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Modifications in the EPC-5GC interworking “baseline” specific to satellite </a:t>
                      </a:r>
                      <a:r>
                        <a:rPr lang="en-US" sz="1600" u="none" strike="noStrike" dirty="0" err="1">
                          <a:effectLst/>
                        </a:rPr>
                        <a:t>CIoT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 gridSpan="5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873872"/>
                  </a:ext>
                </a:extLst>
              </a:tr>
              <a:tr h="20749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Network selection enhancement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ctr"/>
                </a:tc>
                <a:tc gridSpan="5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703" marR="4703" marT="4703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053072"/>
                  </a:ext>
                </a:extLst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94581" y="293298"/>
            <a:ext cx="110590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Proposed way forward</a:t>
            </a:r>
            <a:endParaRPr lang="zh-CN" altLang="en-US" sz="3200" dirty="0"/>
          </a:p>
        </p:txBody>
      </p:sp>
      <p:sp>
        <p:nvSpPr>
          <p:cNvPr id="4" name="文本框 3"/>
          <p:cNvSpPr txBox="1"/>
          <p:nvPr/>
        </p:nvSpPr>
        <p:spPr>
          <a:xfrm>
            <a:off x="263107" y="6211669"/>
            <a:ext cx="11382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Note: </a:t>
            </a:r>
            <a:r>
              <a:rPr lang="en-US" altLang="zh-CN" dirty="0">
                <a:solidFill>
                  <a:srgbClr val="FF0000"/>
                </a:solidFill>
              </a:rPr>
              <a:t>F</a:t>
            </a:r>
            <a:r>
              <a:rPr lang="en-US" altLang="zh-CN" dirty="0" smtClean="0">
                <a:solidFill>
                  <a:srgbClr val="FF0000"/>
                </a:solidFill>
              </a:rPr>
              <a:t>eatures not having been discussed in R17 can be further added and include in the scope of R18 SID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8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456</Words>
  <Application>Microsoft Office PowerPoint</Application>
  <PresentationFormat>宽屏</PresentationFormat>
  <Paragraphs>238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mi1</dc:creator>
  <cp:lastModifiedBy>mi1</cp:lastModifiedBy>
  <cp:revision>13</cp:revision>
  <dcterms:created xsi:type="dcterms:W3CDTF">2021-08-18T06:24:08Z</dcterms:created>
  <dcterms:modified xsi:type="dcterms:W3CDTF">2021-08-18T10:04:44Z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dd35e0323e43481aa5d4ba7654b35388">
    <vt:lpwstr>CWMSsAh/EXsaAbMjDci4nyfE7OLCZ6B2BDQ82u3kq6YRxQ/h4HJ/MD/XtNm99vmfWw551fJQ5Zmls/ofQAxote2Ng==</vt:lpwstr>
  </property>
</Properties>
</file>