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7"/>
  </p:notesMasterIdLst>
  <p:sldIdLst>
    <p:sldId id="256" r:id="rId2"/>
    <p:sldId id="257" r:id="rId3"/>
    <p:sldId id="280" r:id="rId4"/>
    <p:sldId id="281" r:id="rId5"/>
    <p:sldId id="266"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8" d="100"/>
          <a:sy n="108" d="100"/>
        </p:scale>
        <p:origin x="86" y="203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4D752-6E12-4575-ADA4-AE6CFD81E7CF}" type="datetimeFigureOut">
              <a:rPr lang="zh-CN" altLang="en-US" smtClean="0"/>
              <a:t>2021/4/15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CAF65-5130-4458-B2DA-A6B9D650F9AF}" type="slidenum">
              <a:rPr lang="zh-CN" altLang="en-US" smtClean="0"/>
              <a:t>‹#›</a:t>
            </a:fld>
            <a:endParaRPr lang="zh-CN" altLang="en-US"/>
          </a:p>
        </p:txBody>
      </p:sp>
    </p:spTree>
    <p:extLst>
      <p:ext uri="{BB962C8B-B14F-4D97-AF65-F5344CB8AC3E}">
        <p14:creationId xmlns:p14="http://schemas.microsoft.com/office/powerpoint/2010/main" val="53665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6445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12343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46858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24173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91510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775968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88051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4487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30948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22923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576752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16984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2_Arch/TSGS2_144e_Electronic/Docs/S2-2102234.zip" TargetMode="External"/><Relationship Id="rId2" Type="http://schemas.openxmlformats.org/officeDocument/2006/relationships/hyperlink" Target="https://www.3gpp.org/ftp/tsg_sa/WG2_Arch/TSGS2_144E_Electronic/INBOX/Revisions/S2-2102165r01.zi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609969" y="2400178"/>
            <a:ext cx="9144000" cy="2387600"/>
          </a:xfrm>
        </p:spPr>
        <p:txBody>
          <a:bodyPr>
            <a:normAutofit fontScale="90000"/>
          </a:bodyPr>
          <a:lstStyle/>
          <a:p>
            <a:r>
              <a:rPr lang="en-US" altLang="zh-CN" b="1" dirty="0"/>
              <a:t>SA2#144E CC2</a:t>
            </a:r>
            <a:br>
              <a:rPr lang="en-US" altLang="zh-CN" b="1" dirty="0"/>
            </a:br>
            <a:r>
              <a:rPr lang="en-US" altLang="zh-CN" b="1" dirty="0"/>
              <a:t>Disabling and </a:t>
            </a:r>
            <a:br>
              <a:rPr lang="en-US" altLang="zh-CN" b="1" dirty="0"/>
            </a:br>
            <a:r>
              <a:rPr lang="en-US" altLang="zh-CN" b="1" dirty="0"/>
              <a:t>Re-Enabling N1 mode</a:t>
            </a:r>
            <a:br>
              <a:rPr lang="en-US" altLang="zh-CN" b="1" dirty="0"/>
            </a:br>
            <a:r>
              <a:rPr lang="en-US" altLang="zh-CN" b="1" dirty="0"/>
              <a:t>AI 4.1</a:t>
            </a:r>
            <a:endParaRPr lang="zh-CN" altLang="en-US" b="1" dirty="0"/>
          </a:p>
        </p:txBody>
      </p:sp>
    </p:spTree>
    <p:extLst>
      <p:ext uri="{BB962C8B-B14F-4D97-AF65-F5344CB8AC3E}">
        <p14:creationId xmlns:p14="http://schemas.microsoft.com/office/powerpoint/2010/main" val="399079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Introduction / background</a:t>
            </a:r>
            <a:endParaRPr lang="zh-CN" altLang="en-US" b="1"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a:t>R16 maintenance topic/ </a:t>
            </a:r>
            <a:r>
              <a:rPr lang="en-GB" b="1" dirty="0"/>
              <a:t>LS on interworking to 5GS with N26 due to UE’s N1 mode capability disabling/enabling: C1-207531/S2-2100037</a:t>
            </a:r>
          </a:p>
          <a:p>
            <a:pPr lvl="0"/>
            <a:r>
              <a:rPr lang="en-GB" i="1" dirty="0"/>
              <a:t>The UE operating in single-registration mode has disabled its N1 mode capability when registered in 5G and then moves to 4G of the current PLMN with N26 interface supported.</a:t>
            </a:r>
            <a:endParaRPr lang="fr-FR" dirty="0"/>
          </a:p>
          <a:p>
            <a:pPr lvl="0"/>
            <a:r>
              <a:rPr lang="en-GB" i="1" dirty="0"/>
              <a:t>The UE initiates an EPS attach or TAU procedure in 4G during which the UE will indicate N1 mode is not supported.</a:t>
            </a:r>
            <a:endParaRPr lang="fr-FR" dirty="0"/>
          </a:p>
          <a:p>
            <a:pPr lvl="0"/>
            <a:r>
              <a:rPr lang="en-GB" i="1" dirty="0"/>
              <a:t>Hereafter, the UE requests to establish a new PDN connection in 4G during which the UE will not generate the PDU session ID included in the (e)PCO IE to the network and the network will not include the mapped PDU session parameters (e.g. QoS flow descriptions,</a:t>
            </a:r>
            <a:r>
              <a:rPr lang="en-GB" dirty="0"/>
              <a:t> </a:t>
            </a:r>
            <a:r>
              <a:rPr lang="en-GB" i="1" dirty="0"/>
              <a:t>Session-AMBR, QoS rules) included in the (e)PCO IE to the UE.</a:t>
            </a:r>
            <a:endParaRPr lang="fr-FR" dirty="0"/>
          </a:p>
          <a:p>
            <a:pPr lvl="0"/>
            <a:r>
              <a:rPr lang="en-GB" i="1" dirty="0"/>
              <a:t>The UE re-enables its N1 mode capability in 4G and then moves back to 5G.</a:t>
            </a:r>
            <a:endParaRPr lang="fr-FR" dirty="0"/>
          </a:p>
          <a:p>
            <a:pPr marL="0" indent="0" hangingPunct="0">
              <a:buNone/>
            </a:pPr>
            <a:r>
              <a:rPr lang="en-GB" dirty="0"/>
              <a:t>As in step (3), there is no mapped PDU session parameters included in the PDN connection, this PDN connection cannot be transferred to 5G in step (4). </a:t>
            </a:r>
          </a:p>
          <a:p>
            <a:pPr hangingPunct="0"/>
            <a:r>
              <a:rPr lang="en-GB" dirty="0"/>
              <a:t>If in above step (3), a combo PGW-C+SMF was selected for the PDN connection, whether and how to maintain the session continuity for this PDN connection when moving back to 5G?</a:t>
            </a:r>
            <a:endParaRPr lang="fr-FR" dirty="0"/>
          </a:p>
          <a:p>
            <a:pPr lvl="0" fontAlgn="auto" hangingPunct="0"/>
            <a:r>
              <a:rPr lang="en-GB" dirty="0"/>
              <a:t>If in above step (3), a standalone PGW was selected for the PDN connection, whether and how to maintain the session continuity for this PDN connection when moving back to 5G?</a:t>
            </a:r>
            <a:endParaRPr lang="fr-FR" dirty="0"/>
          </a:p>
          <a:p>
            <a:pPr marL="0" indent="0">
              <a:buNone/>
            </a:pPr>
            <a:endParaRPr lang="en-US" altLang="zh-CN" dirty="0"/>
          </a:p>
        </p:txBody>
      </p:sp>
    </p:spTree>
    <p:extLst>
      <p:ext uri="{BB962C8B-B14F-4D97-AF65-F5344CB8AC3E}">
        <p14:creationId xmlns:p14="http://schemas.microsoft.com/office/powerpoint/2010/main" val="20195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1748" y="34506"/>
            <a:ext cx="10515600" cy="989897"/>
          </a:xfrm>
        </p:spPr>
        <p:txBody>
          <a:bodyPr/>
          <a:lstStyle/>
          <a:p>
            <a:r>
              <a:rPr lang="en-US" altLang="zh-CN" b="1" dirty="0"/>
              <a:t>Proposals (Rel-17)</a:t>
            </a:r>
            <a:endParaRPr lang="zh-CN" altLang="en-US" b="1" dirty="0"/>
          </a:p>
        </p:txBody>
      </p:sp>
      <p:sp>
        <p:nvSpPr>
          <p:cNvPr id="3" name="内容占位符 2"/>
          <p:cNvSpPr>
            <a:spLocks noGrp="1"/>
          </p:cNvSpPr>
          <p:nvPr>
            <p:ph idx="1"/>
          </p:nvPr>
        </p:nvSpPr>
        <p:spPr>
          <a:xfrm>
            <a:off x="561753" y="1215789"/>
            <a:ext cx="11204945" cy="5181093"/>
          </a:xfrm>
        </p:spPr>
        <p:txBody>
          <a:bodyPr>
            <a:noAutofit/>
          </a:bodyPr>
          <a:lstStyle/>
          <a:p>
            <a:pPr marL="0" indent="0">
              <a:buNone/>
            </a:pPr>
            <a:r>
              <a:rPr lang="fr-FR" sz="2400" u="sng" dirty="0" smtClean="0">
                <a:hlinkClick r:id="rId2"/>
              </a:rPr>
              <a:t>S2-2102165r01.zip</a:t>
            </a:r>
            <a:r>
              <a:rPr lang="en-US" sz="2400" dirty="0" smtClean="0"/>
              <a:t>: </a:t>
            </a:r>
          </a:p>
          <a:p>
            <a:r>
              <a:rPr lang="en-US" sz="2400" dirty="0" smtClean="0"/>
              <a:t>UE </a:t>
            </a:r>
            <a:r>
              <a:rPr lang="en-US" sz="2400" dirty="0"/>
              <a:t>to allocate PDU Session ID during PDN connection establishment </a:t>
            </a:r>
            <a:r>
              <a:rPr lang="en-US" sz="2400" dirty="0" smtClean="0"/>
              <a:t>regardless N1 </a:t>
            </a:r>
            <a:r>
              <a:rPr lang="en-US" sz="2400" dirty="0"/>
              <a:t>mode is disabled </a:t>
            </a:r>
            <a:r>
              <a:rPr lang="en-US" sz="2400" dirty="0" smtClean="0"/>
              <a:t> or not.</a:t>
            </a:r>
          </a:p>
          <a:p>
            <a:r>
              <a:rPr lang="en-US" sz="2400" dirty="0" smtClean="0"/>
              <a:t>MME updates N1 status to the SMF+PGW-C once the N1 mode is enabled.</a:t>
            </a:r>
          </a:p>
          <a:p>
            <a:pPr marL="0" indent="0">
              <a:buNone/>
            </a:pPr>
            <a:r>
              <a:rPr lang="en-US" altLang="zh-CN" sz="2400" dirty="0" smtClean="0"/>
              <a:t>Supported </a:t>
            </a:r>
            <a:r>
              <a:rPr lang="en-US" altLang="zh-CN" sz="2400" dirty="0"/>
              <a:t>by: Qualcomm, Nokia, Ericsson, ZTE, Samsung, </a:t>
            </a:r>
          </a:p>
          <a:p>
            <a:pPr marL="457200" lvl="1" indent="0">
              <a:buNone/>
            </a:pPr>
            <a:endParaRPr lang="en-US" sz="2000" dirty="0"/>
          </a:p>
          <a:p>
            <a:pPr marL="0" indent="0">
              <a:buNone/>
            </a:pPr>
            <a:r>
              <a:rPr lang="en-US" sz="2400" u="sng" dirty="0">
                <a:hlinkClick r:id="rId3"/>
              </a:rPr>
              <a:t>S2-2102234 </a:t>
            </a:r>
            <a:r>
              <a:rPr lang="en-US" sz="2400" dirty="0"/>
              <a:t>: </a:t>
            </a:r>
            <a:endParaRPr lang="en-US" sz="2400" dirty="0" smtClean="0"/>
          </a:p>
          <a:p>
            <a:r>
              <a:rPr lang="en-US" sz="2400" dirty="0" smtClean="0"/>
              <a:t>When </a:t>
            </a:r>
            <a:r>
              <a:rPr lang="en-US" sz="2400" dirty="0"/>
              <a:t>N1 mode is re-enabled UE to initiate bearer resource modification to </a:t>
            </a:r>
            <a:r>
              <a:rPr lang="en-US" sz="2400" dirty="0" smtClean="0"/>
              <a:t>allocate and provide PDU Session ID to the network.</a:t>
            </a:r>
          </a:p>
          <a:p>
            <a:r>
              <a:rPr lang="en-US" altLang="zh-CN" sz="2400" dirty="0" smtClean="0">
                <a:highlight>
                  <a:srgbClr val="FFFFFF"/>
                </a:highlight>
              </a:rPr>
              <a:t>SMF provides the latest </a:t>
            </a:r>
            <a:r>
              <a:rPr lang="en-US" altLang="zh-CN" sz="2400" dirty="0">
                <a:highlight>
                  <a:srgbClr val="FFFFFF"/>
                </a:highlight>
              </a:rPr>
              <a:t>PDU Session ID to the </a:t>
            </a:r>
            <a:r>
              <a:rPr lang="en-US" altLang="zh-CN" sz="2400" dirty="0" smtClean="0">
                <a:highlight>
                  <a:srgbClr val="FFFFFF"/>
                </a:highlight>
              </a:rPr>
              <a:t>PCF.</a:t>
            </a:r>
          </a:p>
          <a:p>
            <a:pPr marL="0" indent="0">
              <a:buNone/>
            </a:pPr>
            <a:r>
              <a:rPr lang="en-US" altLang="zh-CN" sz="2400" dirty="0"/>
              <a:t>Supported by</a:t>
            </a:r>
            <a:r>
              <a:rPr lang="en-US" altLang="zh-CN" sz="2400" dirty="0" smtClean="0"/>
              <a:t>: Huawei, </a:t>
            </a:r>
            <a:r>
              <a:rPr lang="en-US" altLang="zh-CN" sz="2400" dirty="0" err="1" smtClean="0"/>
              <a:t>MediaTek</a:t>
            </a:r>
            <a:endParaRPr lang="en-US" sz="2400" dirty="0" smtClean="0"/>
          </a:p>
          <a:p>
            <a:endParaRPr lang="en-US" sz="2400" dirty="0"/>
          </a:p>
          <a:p>
            <a:endParaRPr lang="en-US" sz="2400" dirty="0" smtClean="0"/>
          </a:p>
          <a:p>
            <a:pPr marL="0" indent="0">
              <a:buNone/>
            </a:pPr>
            <a:r>
              <a:rPr lang="en-US" sz="2400" dirty="0"/>
              <a:t> </a:t>
            </a:r>
            <a:endParaRPr lang="en-US" sz="2400" dirty="0" smtClean="0"/>
          </a:p>
          <a:p>
            <a:endParaRPr lang="en-US" altLang="zh-CN" sz="1800" dirty="0"/>
          </a:p>
        </p:txBody>
      </p:sp>
    </p:spTree>
    <p:extLst>
      <p:ext uri="{BB962C8B-B14F-4D97-AF65-F5344CB8AC3E}">
        <p14:creationId xmlns:p14="http://schemas.microsoft.com/office/powerpoint/2010/main" val="1749843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Proposal :</a:t>
            </a:r>
            <a:br>
              <a:rPr lang="en-US" altLang="zh-CN" dirty="0"/>
            </a:br>
            <a:endParaRPr lang="zh-CN" altLang="en-US" dirty="0"/>
          </a:p>
        </p:txBody>
      </p:sp>
      <p:sp>
        <p:nvSpPr>
          <p:cNvPr id="3" name="内容占位符 2"/>
          <p:cNvSpPr>
            <a:spLocks noGrp="1"/>
          </p:cNvSpPr>
          <p:nvPr>
            <p:ph idx="1"/>
          </p:nvPr>
        </p:nvSpPr>
        <p:spPr>
          <a:xfrm>
            <a:off x="838200" y="1690688"/>
            <a:ext cx="10515600" cy="4351338"/>
          </a:xfrm>
        </p:spPr>
        <p:txBody>
          <a:bodyPr/>
          <a:lstStyle/>
          <a:p>
            <a:pPr marL="514350" indent="-514350">
              <a:buAutoNum type="alphaUcParenR"/>
            </a:pPr>
            <a:r>
              <a:rPr lang="en-US" altLang="zh-CN" dirty="0" smtClean="0"/>
              <a:t>Both </a:t>
            </a:r>
            <a:r>
              <a:rPr lang="en-US" altLang="zh-CN" dirty="0"/>
              <a:t>options are </a:t>
            </a:r>
            <a:r>
              <a:rPr lang="en-US" altLang="zh-CN" dirty="0" smtClean="0"/>
              <a:t>supported in R17.</a:t>
            </a:r>
          </a:p>
          <a:p>
            <a:pPr marL="514350" indent="-514350">
              <a:buAutoNum type="alphaUcParenR"/>
            </a:pPr>
            <a:endParaRPr lang="en-US" altLang="zh-CN" dirty="0"/>
          </a:p>
          <a:p>
            <a:pPr marL="514350" indent="-514350">
              <a:buAutoNum type="alphaUcParenR"/>
            </a:pPr>
            <a:r>
              <a:rPr lang="en-US" altLang="zh-CN" dirty="0" smtClean="0"/>
              <a:t>No solution </a:t>
            </a:r>
            <a:r>
              <a:rPr lang="en-US" altLang="zh-CN" smtClean="0"/>
              <a:t>is defined in R17.</a:t>
            </a:r>
            <a:endParaRPr lang="en-US" altLang="zh-CN" dirty="0" smtClean="0"/>
          </a:p>
          <a:p>
            <a:pPr marL="0" indent="0">
              <a:buNone/>
            </a:pPr>
            <a:endParaRPr lang="en-US" altLang="zh-CN" dirty="0"/>
          </a:p>
          <a:p>
            <a:pPr marL="0" indent="0">
              <a:buNone/>
            </a:pPr>
            <a:r>
              <a:rPr lang="en-US" altLang="zh-CN" dirty="0" smtClean="0"/>
              <a:t> </a:t>
            </a:r>
            <a:endParaRPr lang="en-US" altLang="zh-CN" dirty="0"/>
          </a:p>
          <a:p>
            <a:endParaRPr lang="zh-CN" altLang="en-US" dirty="0"/>
          </a:p>
        </p:txBody>
      </p:sp>
    </p:spTree>
    <p:extLst>
      <p:ext uri="{BB962C8B-B14F-4D97-AF65-F5344CB8AC3E}">
        <p14:creationId xmlns:p14="http://schemas.microsoft.com/office/powerpoint/2010/main" val="2666101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p:nvPr>
        </p:nvSpPr>
        <p:spPr/>
        <p:txBody>
          <a:bodyPr/>
          <a:lstStyle/>
          <a:p>
            <a:pPr eaLnBrk="1" hangingPunct="1"/>
            <a:r>
              <a:rPr lang="en-US" altLang="zh-CN" b="1" dirty="0">
                <a:ea typeface="宋体" panose="02010600030101010101" pitchFamily="2" charset="-122"/>
              </a:rPr>
              <a:t>THANK YOU </a:t>
            </a:r>
            <a:endParaRPr lang="zh-CN" altLang="en-US" b="1" dirty="0">
              <a:ea typeface="宋体" panose="02010600030101010101" pitchFamily="2" charset="-122"/>
            </a:endParaRPr>
          </a:p>
        </p:txBody>
      </p:sp>
      <p:sp>
        <p:nvSpPr>
          <p:cNvPr id="9219" name="文本占位符 2"/>
          <p:cNvSpPr>
            <a:spLocks noGrp="1"/>
          </p:cNvSpPr>
          <p:nvPr>
            <p:ph type="body" idx="1"/>
          </p:nvPr>
        </p:nvSpPr>
        <p:spPr/>
        <p:txBody>
          <a:bodyPr rtlCol="0">
            <a:normAutofit/>
          </a:bodyPr>
          <a:lstStyle/>
          <a:p>
            <a:pPr eaLnBrk="1" fontAlgn="auto" hangingPunct="1">
              <a:spcAft>
                <a:spcPts val="0"/>
              </a:spcAft>
              <a:defRPr/>
            </a:pPr>
            <a:endParaRPr lang="zh-CN" altLang="en-US">
              <a:ea typeface="宋体" panose="02010600030101010101" pitchFamily="2" charset="-122"/>
            </a:endParaRPr>
          </a:p>
        </p:txBody>
      </p:sp>
    </p:spTree>
    <p:extLst>
      <p:ext uri="{BB962C8B-B14F-4D97-AF65-F5344CB8AC3E}">
        <p14:creationId xmlns:p14="http://schemas.microsoft.com/office/powerpoint/2010/main" val="35875264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962</TotalTime>
  <Words>374</Words>
  <Application>Microsoft Office PowerPoint</Application>
  <PresentationFormat>宽屏</PresentationFormat>
  <Paragraphs>30</Paragraphs>
  <Slides>5</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5</vt:i4>
      </vt:variant>
    </vt:vector>
  </HeadingPairs>
  <TitlesOfParts>
    <vt:vector size="10" baseType="lpstr">
      <vt:lpstr>宋体</vt:lpstr>
      <vt:lpstr>Arial</vt:lpstr>
      <vt:lpstr>Calibri</vt:lpstr>
      <vt:lpstr>Calibri Light</vt:lpstr>
      <vt:lpstr>Office 主题</vt:lpstr>
      <vt:lpstr>SA2#144E CC2 Disabling and  Re-Enabling N1 mode AI 4.1</vt:lpstr>
      <vt:lpstr>Introduction / background</vt:lpstr>
      <vt:lpstr>Proposals (Rel-17)</vt:lpstr>
      <vt:lpstr>Proposal : </vt:lpstr>
      <vt:lpstr>THANK YOU </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5MBS Cooperation Call</dc:title>
  <dc:creator>Huawei User</dc:creator>
  <cp:lastModifiedBy>r4</cp:lastModifiedBy>
  <cp:revision>226</cp:revision>
  <dcterms:created xsi:type="dcterms:W3CDTF">2020-08-20T00:45:21Z</dcterms:created>
  <dcterms:modified xsi:type="dcterms:W3CDTF">2021-04-15T12:04:45Z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1597650566</vt:lpwstr>
  </property>
  <property fmtid="{D5CDD505-2E9C-101B-9397-08002B2CF9AE}" pid="6" name="_2015_ms_pID_725343">
    <vt:lpwstr>(3)DUWWu9yOh67kNt/lpV02sZnTwBk0GdYal9aBnAIAfuaoeQplx7xTAg2DUSWdupNGjfW0QZaF
/0BLw/ed3IiXtfMcEKc3edWP/gGXDKwzRDOY+XX4ilBFzt8yeNB07SMcpldIKz7ep4bhCKi/
dvC/o+IBFB+sdXlLqapFuNCTHNJMMWXacKrsPGrcW9UWYZTUqqDf2QiaOt6Imm6XFWpvuM8c
bi4g3SHTvxF3pJZbNK</vt:lpwstr>
  </property>
  <property fmtid="{D5CDD505-2E9C-101B-9397-08002B2CF9AE}" pid="7" name="_2015_ms_pID_7253431">
    <vt:lpwstr>NKvWHGQ6D7bVuY1U3tohPvjpwLgKAE4cjjS1z4CP2oEuxL8u+8Q870
oq5RVFz4GnmmT3PRnIWkBJctW3NEA0Sg2B1SJH0VMBjR9O1O/tn23JXJo2DJrexKrxi9uzxr
2E/BO/Q1idccgVT/gJkeEotWsFUP64AsKpwi8OwddEzMRuHYr1G4ZT8jzuXsfmPQag+xfcKE
CAICqBkJMXlBhPFIrrRf8FGJ4sf9ss8iI5P4</vt:lpwstr>
  </property>
  <property fmtid="{D5CDD505-2E9C-101B-9397-08002B2CF9AE}" pid="8" name="_2015_ms_pID_7253432">
    <vt:lpwstr>hg==</vt:lpwstr>
  </property>
</Properties>
</file>