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808" r:id="rId2"/>
    <p:sldMasterId id="2147483796" r:id="rId3"/>
    <p:sldMasterId id="2147483784" r:id="rId4"/>
    <p:sldMasterId id="2147483772" r:id="rId5"/>
  </p:sldMasterIdLst>
  <p:notesMasterIdLst>
    <p:notesMasterId r:id="rId9"/>
  </p:notesMasterIdLst>
  <p:handoutMasterIdLst>
    <p:handoutMasterId r:id="rId10"/>
  </p:handoutMasterIdLst>
  <p:sldIdLst>
    <p:sldId id="303" r:id="rId6"/>
    <p:sldId id="15056" r:id="rId7"/>
    <p:sldId id="749" r:id="rId8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968E7"/>
    <a:srgbClr val="FF3300"/>
    <a:srgbClr val="FFE181"/>
    <a:srgbClr val="62A14D"/>
    <a:srgbClr val="000000"/>
    <a:srgbClr val="C6D254"/>
    <a:srgbClr val="B1D254"/>
    <a:srgbClr val="72AF2F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69" autoAdjust="0"/>
    <p:restoredTop sz="92673" autoAdjust="0"/>
  </p:normalViewPr>
  <p:slideViewPr>
    <p:cSldViewPr snapToGrid="0">
      <p:cViewPr varScale="1">
        <p:scale>
          <a:sx n="66" d="100"/>
          <a:sy n="66" d="100"/>
        </p:scale>
        <p:origin x="64" y="1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1640" y="4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4/12/2021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4/12/2021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16653" y="297019"/>
            <a:ext cx="7747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TSG-SA WG2 Meeting #144E (e-meeting)</a:t>
            </a:r>
          </a:p>
          <a:p>
            <a:r>
              <a:rPr lang="en-US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April 12 – 16, 2021, Elbonia</a:t>
            </a:r>
            <a:endParaRPr lang="sv-SE" altLang="en-US" sz="16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62EC9-BD25-4680-ACE1-1D3D6472C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3C249-1FC6-4200-B3E3-A71947366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CF5CEE-2DE8-4AE7-A00E-F5FD917D1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22E322-5D54-46B3-A330-71139029A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32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FA6533-1FFF-4E2A-B039-608CB894B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B8B3E9-8798-4748-8FBC-27A3E6F0C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FD5BBF-BFA8-42F8-8B3C-5F457844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60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4B68-CC36-4F24-94DE-64B5B56A7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50843-11BB-4F42-9C2D-51C6A6924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B3599-DF4D-4BCE-9850-E8D6A0DD5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3BC667-DDE7-41E2-B28D-FA225C969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3E78C-4BAC-4AF9-B693-87FC86031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21F88-36AE-4337-87CE-31035951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017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023DD-F41B-4D7F-BC85-B696972A6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F0D179-47CA-49DA-8BF3-1F09120E3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057715-E18D-4BBD-B76E-AA8050C43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0195D-9E3E-4782-A40F-381724182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CBE2A9-EE60-4218-A2F8-4823078FD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27DB9-3BF7-45FE-9017-3934CBB1C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20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05E1F-14D9-49D4-99E6-768C00172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5B8564-C983-4BA6-8B14-0C5B8E4CE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87337-1AA6-47E1-BFCA-9F50014AF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237A2-D069-42A9-84FB-5A340B041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DEA2B-4DA8-4171-8BA8-02401A8C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376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7E2AA8-7E3C-4FA4-9708-CF86A1292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C10FDE-A969-4F8A-8FCB-A62FCE558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C2D98-F7BA-4E3D-BC56-58E3183FE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C7A31-C8FC-491F-A8EB-8808871C1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56056-9F81-49A7-B18F-B3DC4E993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89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8522-9BB2-4BF3-BB31-D234E1667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E34B1B-AB0B-4F71-A1FA-C41B87A82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3A2C0-5FED-4937-9991-57ADE36CA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A0353-F507-40AF-B055-774025753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E979F-3E35-4A45-BADD-C980E8F20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859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B4F29-EAE3-4465-ACCB-E59EB759C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1381-22D7-46F4-A565-51147EB39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6B265-BBA9-4ABA-AB25-B3E2057C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535CD-9B90-4E1E-A67D-730692E11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5FD98-1907-4DBF-83C6-840FA297C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092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C1DA2-1B24-4EAC-A861-C42279237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7A125-43D9-4631-ABCB-EDED932E5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43CE8-061C-4618-9C95-FF8C4FEBF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A529F-D8AC-4C98-A91A-EDC5BCCEC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BA490-9A34-4D76-8120-9210BDBD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692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0814B-D7B8-45C9-8F87-92ABF6EB9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739B1-DAB5-4968-A3BB-5D0B2714D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910FAF-9143-400E-8E34-0D04EB3E3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CC788-389A-4CD3-A216-F6126E3A0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8C29A2-EAC0-4C5B-B83B-BE5059E33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5D7F4-87A7-497E-B673-6032E685D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54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B8A4BBA-93F3-4325-A9CB-E7F0369AE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F9700-C205-473F-8168-CBEEA6313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F9C92-FE5D-4D91-A13E-E2DBC6138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73CF2-9056-4312-8EE8-A6A6A40FE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077B7D-ABF0-4468-A44F-33D3CDE5B3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A15CDF-6C3C-4582-B580-0E315310C5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8BE5B2-480B-4504-BFB6-65CFFA80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C6B746-E861-4B36-9304-5981A5AB4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AE349A-1879-48CB-B114-2D64DFFEB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924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F4C3F-1672-4650-BD97-B1AEB6459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8B4F8E-F302-43A8-9060-BDA172522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E08C9C-8D7B-47D6-9164-956B8EF6C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1D60E6-576B-4F96-B5C9-3FA57E766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68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479B5F-AE09-4BC3-8C15-F1A47FF35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D028E8-B995-4034-A4B9-4C3A9C0DA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A4CE6-EB1A-41D3-A4CA-C6A78EB00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113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68CD0-B19C-41EE-B65B-49F57511A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852AE-A38F-400F-8513-77FE71943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94603A-D1FE-40F7-98F4-B124D8573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84D97-1B31-4FC1-A545-89082771B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3ED90D-1BCE-437D-87DA-504ECA3AB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72007-850E-4253-8B02-C68D34B30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641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6FFE-8F4D-4996-851D-354B27FB1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C00B58-849F-4B6F-B2B9-BA369860C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89A530-E8D2-47AD-9D14-4C270B918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71DF2-F5BB-4EE1-BA36-A89CD47BD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004A7-DCD8-4E8F-B61F-2F9B214E0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B4D6F-C362-4430-9E0F-097FDD2B5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149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1A147-2353-4453-B935-2052ECFFA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F18C60-4508-40AC-84A2-16C4CAB6D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8D814-3052-4EA7-A55B-579DB3D1D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222A7-D025-41BE-8D16-AA133BF09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DC380-7805-4E69-A41A-42403C7C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608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736C13-50A6-4234-950B-CA3FEB827D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31BBB0-49E8-4F2A-A028-5C32C78E8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DBC10-0953-441A-BB3D-6693DDD6A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32E05-8038-4FFE-9D32-3A6E0B155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76DE9-4CAE-481E-9125-1D13C2D87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045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30CEF-1C4C-40FF-AA4C-9695CCDDD9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2BC455-16BA-4EE7-9CA5-83DA76941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B92FC-BCF3-4BD7-9E0F-C404BEE9F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EBF75-91B7-4208-B7B7-63B99CEB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EFC75-76A3-4397-9409-7FBCC2F47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690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16195-4236-442D-B97E-ED7BF7717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909F6-CCD4-4189-B234-3E0A71F30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3AFFB-93CF-4C38-9C1E-D42794979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00542-022B-4B9E-900B-8F36CE93B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C1468-573E-49C3-A4C4-2C17D0D1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046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E83E5-4D64-4952-ABD5-6A24A1F07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AEF3BF-73B8-40B7-B825-45B6165CC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C2375-D7F1-4AAC-963E-CB7B3422B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BAE93-6F59-491B-A5C2-7E6C2D562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AE0D4-39E7-4564-8A6E-CBDD7CBF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1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AF457-DD7A-401F-B6E1-053C7B091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E27C8-58AA-49B5-889D-668C3770C7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740CFF-FA28-4CBD-A06D-98C798FC4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45B09B-F2F2-4A41-B931-62C7D966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257C0-6FCE-4C2A-9E9A-8FC44EB7D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7371FF-F599-4AC4-97B3-D2CC0B24D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06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4F5BD-132A-40A5-ABD9-4EDBA50D2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4DDB14-59F9-4408-8605-AF8050EDF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B87D0-8539-4327-A419-AD1155B1E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FAA31D-8C39-4141-B0AC-CAF51F67E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F4177A-EA57-4EC4-BA13-8BDEBB6C3F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748EEC-8212-467D-BC04-0D67A195D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CD1D4B-6D73-407B-BD1F-F07272E4B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2BE83E-BA3C-4694-A536-0AD0A88F2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643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15B24-95AA-4692-8653-2F0C8A483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FEFD55-565D-4FB3-A716-36B4062C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71F947-EF0C-4F7A-8D09-3A38BCAA0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119551-76BE-40F3-A81F-3766B9533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257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E62D69-1FD5-4E65-AE88-B5037B8EC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FB9CA1-C5C5-4426-93AB-23C09981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0C5F19-F525-4719-9324-6495A91FD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390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B8E4B-7A14-42A7-B3F6-405491E6C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F7DF6-39A8-4C75-BB93-38BFFD383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0ECC41-FCA0-47D7-B87E-8BF25444D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D96CC-CDE9-454C-BBB1-02EE8B13A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356348-98FD-4844-9004-432C97B36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D93AC-5315-4C2E-AE7F-551F5F0D6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3589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50CA7-92E9-4CF3-B5A0-3A98C59A2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67DCB9-E72F-45DA-93F6-6EDCCADFBB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C0ED52-5D07-4A4F-9778-BA6EE20DB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D8679F-2CE6-4515-95D9-342EE934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EA2B8-7563-418F-9F2E-0B0410281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F5449-4210-40E9-8483-348B29F28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300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96659-B61F-4212-8664-CB96C5086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1B2362-1798-4130-912E-6B4FF75CF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C1CF0-E0A2-4D62-952A-1E582056F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020C9-8FED-4373-8C59-4D045D88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BC312-4885-42A0-B5EC-151688BB7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760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279C01-1B5B-4E18-85B1-9791503171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261228-5694-4696-8B6B-35B4769D4D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E9D06-3E4D-47F3-A543-21ADB72B9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DD088-FA1D-4EB9-9CA9-4C06C3B77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56C38-FA1D-4825-AF8F-83AA0A281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220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3282D-2A5F-48CE-A68B-7247AFF48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9F559-25E4-402C-81E4-A5937B16E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31A28-47EB-48ED-B1A7-197D2FD01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DC357-1F9D-4380-9293-4A19CD694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FC44B-9446-4EC5-9ED6-2D2C5DB07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915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7244B-7C72-412B-A692-699D90C01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E3E68-EAE3-4D7D-AB36-B6B328980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E8348-C455-4658-B5E5-D85915398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38964-7760-4DA4-BD63-9797797BE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9268A-6A77-4EDE-B533-61DB99C80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2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0406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14172-D09D-4A40-8B4E-6447E3F9F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2DCCC-E5F4-4859-A203-3EB4FB640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F30E9-CD68-4A2F-982B-ABBB93A2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9BEA6-9609-462A-B3C1-D8C745C95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6539B-6212-4B79-82A9-69F3AFBB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9659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6DBEE-0B3B-4249-BFED-0D0924B3E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C2927-42C5-491C-886C-96B57DED6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F24EA-CAC7-4EDF-A08D-6B0FFF761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B3671D-2CE8-44B4-BDE1-1C7B2EB68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A793F-991C-4779-B4DE-568449A69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1E1726-6121-4C45-948F-55D46A286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47531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0B359-1653-48D2-B1E2-31A09AA0C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C38F80-BC10-499E-96DA-1AFA36937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DFBC9-576A-41F2-A5D3-5AF7EC86B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B5DA7F-AB98-4B76-9D70-253BC2E213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A5053A-DD1A-400A-93E5-B094D4BBAC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870437-FB07-4903-ADE9-F56CA31BA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89CEB9-0797-46AC-B5C5-3CFD38381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7154E3-B5F0-4A3C-9593-38D55B009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902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7DC07-B3D6-4856-B59F-833C2E1B8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4D2227-7949-4334-AC01-C6D4EEBA8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5F3158-8B56-4979-BECB-44E17B71A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2B60D6-659A-4709-BBEF-AC9B963C1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2592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4D1DAE-077A-4799-BCE8-EEB5152F1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52FC72-07F6-4016-A0AC-CB85B2007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C5B14-988D-4D04-9DCC-38DBA5B28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3557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1B9A4-284F-4D92-B9AA-D011AD789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4FB95-38DE-4AB6-AFD0-CE16BB2BF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7F5900-8AD4-4D27-8482-1571E658B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596719-CA6D-4F04-B136-A8986C67D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DB1C11-D3C3-4062-A639-ADBC7D19F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9A6CE9-6380-4E9C-9A76-EA4ECEFB7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837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0E567-AEEE-4437-A39C-E9B617038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A97910-D132-4A89-96CC-67BB7F4BEB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582495-91B9-4239-8D35-1FB4903E6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CD963F-3AEA-4669-9EB1-C10D62EFB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95103E-056D-4C34-8CF8-7E5B1872E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242A9-BA6B-4E20-A842-24A8832FA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4786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D6377-B3BD-4735-8990-049594A3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1A72B5-6326-48F6-AA88-496477205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354E4-3A4A-43D3-83D1-0D35BE082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FF39F-E697-4049-9D41-9B08EF23A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DB606-9E9A-4EF2-9666-7FD53D90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7770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CF0E4C-B3B7-4A76-9D2D-A1411BF5BE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9F90CE-DD6A-4B1C-A139-3A9932FBA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21FBC-BB70-4C3F-8CAB-98F8E05D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427FC-B4CC-475F-A308-21063C6E4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D5FD8-805E-4F87-86F7-F92C4792E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6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76F11-0B99-4E85-9CC0-419D8A6E8E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C7B241-8AFA-4620-BDAF-1CC0783583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79F6D-2709-455B-83DC-C06E5953C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CF677-5F9D-4AD1-81F1-E26E348E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995A8-6237-455C-A6DB-7B69F45FA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46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50D0F-C7CC-4BF9-A054-223975180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4F9BA-1EB5-46B1-9BE5-09E82FC8B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3B1E6-4C96-4CB7-826D-8FCB63D8F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B7220-B5A7-4C21-BC64-FB79529F1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4070C-EAA9-4214-9EA6-9DF42DFE0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05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D5E59-8A81-40E6-980F-36BC0B9AD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1EFFF8-02B9-4252-9A70-010390431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2103E-3779-4835-9FC7-AE5229360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ABDF6-4AE9-4D22-8F0C-12C44083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7A0DA-85F4-470A-868E-BCAC50B86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29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0E9D5-9DD1-4E42-8AF3-4064CDAD9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FE509-5964-4B37-A2E3-8B21F2D3D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0A551-FAAE-4903-A7A0-F1CBBBA28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8E082-6B4D-4B29-AF4E-C69C2A2C0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69544-68A6-4CCC-AD54-CFC160618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A44E05-5BDD-4130-8D88-12682FBC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03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D5049-C529-411D-82E9-E208C682F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A5B74-02C9-4CBA-8319-D461269CD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00F18-E031-4BBC-BB24-01B3A02D8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4205FA-24A8-4E2D-B109-30628E921E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FA208E-E789-40AC-9214-79BD48100A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DB3469-33D3-4F19-9865-04452F1210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10311"/>
            <a:ext cx="2743200" cy="365125"/>
          </a:xfrm>
        </p:spPr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80A31-67CA-43A2-B7CF-D2A00CA9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7DB4AE-7526-40EE-8BE1-78FC67036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20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76463" y="6533833"/>
            <a:ext cx="8225367" cy="215444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1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25476" y="6454459"/>
            <a:ext cx="7297560" cy="403541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SA2#144E</a:t>
            </a:r>
            <a:r>
              <a:rPr lang="en-US" altLang="de-DE" sz="1200" dirty="0">
                <a:solidFill>
                  <a:schemeClr val="bg1"/>
                </a:solidFill>
              </a:rPr>
              <a:t> (e-meeting), April 12 – 16,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4" y="6454458"/>
            <a:ext cx="681567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 dirty="0"/>
          </a:p>
          <a:p>
            <a:pPr>
              <a:defRPr/>
            </a:pPr>
            <a:endParaRPr lang="en-GB" altLang="en-US" sz="1000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1" y="6533833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1227" y="26986"/>
            <a:ext cx="1342813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71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811FE6-D3DF-4315-ACAA-3E3CC20E6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C48E5-00D9-4325-B199-EA4DCC01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84601-1F95-438A-9FB4-A9AC750E4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48C86-030F-4F43-A478-D12E6AEFF8D3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1AEA2-8304-4EB9-B459-2EBBFD9ADF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63B77-7D1D-49CC-B8D2-002838112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1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99BDA-7A1E-4662-89E4-86AF727D8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D9EB5-2FAE-433E-8916-00D5391EA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04BF5-F7AF-4CF3-BAF8-B1F77EDFDA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86779-4A68-48A3-A98D-0D85A44C0B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EFB7B-396F-4D53-A5CF-8B7721FD4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0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EE7E6B-2100-4CB2-8DAF-68EB9E6F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F0D49-74B4-4263-94E4-A9C5CD9DB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D2AEA-D9C5-420B-B209-498F6FD68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5F8A4-9A89-4F54-8623-E083D8876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86C79-342A-4AFE-8262-70BA082D6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33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D5B7E3-255C-4BA2-A29E-10E97B3A6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498D9-3964-45ED-9D43-CBE74F5A8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09E91-89F8-4D94-91E9-BB533E0484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866E6-AB09-49E4-AE6C-7BE740EA52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3E76B-1E9D-40F8-A618-12F41CE3BD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8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6">
            <a:extLst>
              <a:ext uri="{FF2B5EF4-FFF2-40B4-BE49-F238E27FC236}">
                <a16:creationId xmlns:a16="http://schemas.microsoft.com/office/drawing/2014/main" id="{C9D1FF6B-0B30-414F-9D9B-D788B3837047}"/>
              </a:ext>
            </a:extLst>
          </p:cNvPr>
          <p:cNvSpPr txBox="1">
            <a:spLocks/>
          </p:cNvSpPr>
          <p:nvPr/>
        </p:nvSpPr>
        <p:spPr bwMode="auto">
          <a:xfrm>
            <a:off x="1328763" y="2178878"/>
            <a:ext cx="8450504" cy="2364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 dirty="0"/>
              <a:t>Proposal to send LS to SA6/SA4 to get feedback on new </a:t>
            </a:r>
            <a:r>
              <a:rPr lang="en-US" sz="3200" b="1" dirty="0">
                <a:solidFill>
                  <a:srgbClr val="0968E7"/>
                </a:solidFill>
              </a:rPr>
              <a:t>multicast</a:t>
            </a:r>
            <a:r>
              <a:rPr lang="en-US" sz="3200" b="1" dirty="0"/>
              <a:t> MBS </a:t>
            </a:r>
            <a:r>
              <a:rPr lang="en-US" sz="3200" b="1"/>
              <a:t>Session state “inactive</a:t>
            </a:r>
            <a:r>
              <a:rPr lang="en-US" sz="3200" b="1" dirty="0"/>
              <a:t>”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 dirty="0"/>
              <a:t>Source: Ericsson 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FontTx/>
              <a:buNone/>
            </a:pPr>
            <a:endParaRPr lang="fr-FR" altLang="de-DE" sz="1400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5877"/>
            <a:ext cx="11184467" cy="1315743"/>
          </a:xfrm>
        </p:spPr>
        <p:txBody>
          <a:bodyPr/>
          <a:lstStyle/>
          <a:p>
            <a:r>
              <a:rPr lang="en-US" sz="2400" b="1" dirty="0"/>
              <a:t>Implications to AF/AS to support inactive state (new) for </a:t>
            </a:r>
            <a:r>
              <a:rPr lang="en-US" sz="2400" b="1" dirty="0">
                <a:solidFill>
                  <a:srgbClr val="0968E7"/>
                </a:solidFill>
              </a:rPr>
              <a:t>multicast</a:t>
            </a:r>
            <a:r>
              <a:rPr lang="en-US" sz="2400" b="1" dirty="0"/>
              <a:t> MBS Session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278234F-554D-4F1E-8D5B-71A95AB17FB9}"/>
              </a:ext>
            </a:extLst>
          </p:cNvPr>
          <p:cNvSpPr txBox="1">
            <a:spLocks/>
          </p:cNvSpPr>
          <p:nvPr/>
        </p:nvSpPr>
        <p:spPr>
          <a:xfrm>
            <a:off x="298918" y="493246"/>
            <a:ext cx="7122160" cy="6263689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88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2pPr>
            <a:lvl3pPr marL="10795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3pPr>
            <a:lvl4pPr marL="14351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4pPr>
            <a:lvl5pPr marL="1770063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b="1" u="sng" dirty="0"/>
              <a:t>Input from TR 23.757 v1.3.0 and S2-2102945:</a:t>
            </a:r>
          </a:p>
          <a:p>
            <a:pPr lvl="1"/>
            <a:r>
              <a:rPr lang="en-US" altLang="zh-CN" sz="1800" dirty="0"/>
              <a:t>Introduce Inactive state (new) for MBS session (in addition to Active state);</a:t>
            </a:r>
          </a:p>
          <a:p>
            <a:pPr lvl="1"/>
            <a:r>
              <a:rPr lang="en-US" altLang="zh-CN" sz="1800" dirty="0"/>
              <a:t>Propose “Established</a:t>
            </a:r>
            <a:r>
              <a:rPr lang="zh-CN" altLang="en-US" sz="1800" dirty="0"/>
              <a:t> </a:t>
            </a:r>
            <a:r>
              <a:rPr lang="en-US" altLang="zh-CN" sz="1800" dirty="0"/>
              <a:t>multicast</a:t>
            </a:r>
            <a:r>
              <a:rPr lang="zh-CN" altLang="en-US" sz="1800" dirty="0"/>
              <a:t> </a:t>
            </a:r>
            <a:r>
              <a:rPr lang="en-US" altLang="zh-CN" sz="1800" dirty="0"/>
              <a:t>session</a:t>
            </a:r>
            <a:r>
              <a:rPr lang="zh-CN" altLang="en-US" sz="1800" dirty="0"/>
              <a:t> </a:t>
            </a:r>
            <a:r>
              <a:rPr lang="en-US" altLang="zh-CN" sz="1800" dirty="0"/>
              <a:t>in</a:t>
            </a:r>
            <a:r>
              <a:rPr lang="zh-CN" altLang="en-US" sz="1800" dirty="0"/>
              <a:t> </a:t>
            </a:r>
            <a:r>
              <a:rPr lang="en-US" altLang="zh-CN" sz="1800" b="1" dirty="0"/>
              <a:t>inactive</a:t>
            </a:r>
            <a:r>
              <a:rPr lang="zh-CN" altLang="en-US" sz="1800" b="1" dirty="0"/>
              <a:t> </a:t>
            </a:r>
            <a:r>
              <a:rPr lang="en-US" altLang="zh-CN" sz="1800" b="1" dirty="0"/>
              <a:t>state</a:t>
            </a:r>
            <a:r>
              <a:rPr lang="en-US" altLang="zh-CN" sz="1800" dirty="0"/>
              <a:t>” (by AF)  </a:t>
            </a:r>
            <a:r>
              <a:rPr lang="en-US" altLang="zh-CN" sz="1400" dirty="0"/>
              <a:t>(in addition to MBS Session in active state)</a:t>
            </a:r>
            <a:r>
              <a:rPr lang="en-US" altLang="zh-CN" sz="1800" dirty="0"/>
              <a:t>;</a:t>
            </a:r>
          </a:p>
          <a:p>
            <a:pPr lvl="1"/>
            <a:r>
              <a:rPr lang="en-US" altLang="zh-CN" sz="1800" dirty="0"/>
              <a:t>UE join rejected if TMGI is allocated but MBS Session is not started/established by AF.</a:t>
            </a:r>
          </a:p>
          <a:p>
            <a:r>
              <a:rPr lang="en-US" altLang="zh-CN" sz="1800" b="1" dirty="0"/>
              <a:t>Implications to AF/AS</a:t>
            </a:r>
          </a:p>
          <a:p>
            <a:pPr lvl="1"/>
            <a:r>
              <a:rPr lang="en-US" altLang="zh-CN" sz="1800" dirty="0"/>
              <a:t>AF needs to support </a:t>
            </a:r>
            <a:r>
              <a:rPr lang="en-US" altLang="zh-CN" sz="1800" b="1" dirty="0"/>
              <a:t>new procedures </a:t>
            </a:r>
            <a:r>
              <a:rPr lang="en-US" altLang="zh-CN" sz="1800" dirty="0"/>
              <a:t>for</a:t>
            </a:r>
            <a:r>
              <a:rPr lang="en-US" altLang="zh-CN" sz="1800" b="1" dirty="0"/>
              <a:t> </a:t>
            </a:r>
            <a:r>
              <a:rPr lang="en-US" altLang="zh-CN" sz="1800" dirty="0"/>
              <a:t>“inactive state”, including </a:t>
            </a:r>
          </a:p>
          <a:p>
            <a:pPr lvl="2"/>
            <a:r>
              <a:rPr lang="en-US" altLang="zh-CN" sz="1800" dirty="0"/>
              <a:t>AF starts MBS Session </a:t>
            </a:r>
            <a:r>
              <a:rPr lang="en-US" altLang="zh-CN" sz="1200" dirty="0"/>
              <a:t>(with service requirement e.g., QoS) </a:t>
            </a:r>
            <a:r>
              <a:rPr lang="en-US" altLang="zh-CN" sz="1800" dirty="0"/>
              <a:t>in inactive state, and then activate the MBS Session;</a:t>
            </a:r>
          </a:p>
          <a:p>
            <a:pPr lvl="2"/>
            <a:r>
              <a:rPr lang="en-US" altLang="zh-CN" sz="1800" dirty="0"/>
              <a:t>AF needs to be able to deactivate an MBS Session </a:t>
            </a:r>
            <a:r>
              <a:rPr lang="en-US" altLang="zh-CN" sz="1200" dirty="0"/>
              <a:t>(i.e. to change the state from “active” to “inactive”,  service requirement still available in 5GC),  </a:t>
            </a:r>
            <a:r>
              <a:rPr lang="en-US" altLang="zh-CN" sz="1800" dirty="0"/>
              <a:t>and then re-activate the MBS Session;</a:t>
            </a:r>
          </a:p>
          <a:p>
            <a:pPr lvl="1"/>
            <a:r>
              <a:rPr lang="en-US" sz="1800" dirty="0"/>
              <a:t>To avoid UE join rejected by 5GC when TMGI is allocated but MBS Session is not started/established, the existing behavior of AF performing Service Announcement as soon as TMGI is available may need to be changed.</a:t>
            </a:r>
            <a:endParaRPr lang="en-US" altLang="zh-CN" sz="1800" dirty="0"/>
          </a:p>
          <a:p>
            <a:pPr marL="0" indent="0">
              <a:buNone/>
            </a:pPr>
            <a:endParaRPr lang="en-US" altLang="zh-CN" sz="1800" b="1" dirty="0"/>
          </a:p>
          <a:p>
            <a:pPr marL="0" indent="0">
              <a:buNone/>
            </a:pPr>
            <a:r>
              <a:rPr lang="en-US" altLang="zh-CN" sz="1800" b="1" dirty="0"/>
              <a:t>[Proposal-1] Send LS to SA4 and SA6 to get feedback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7FA44AB-CAF7-4BC4-8A89-7E6A6C5D6E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9805257"/>
              </p:ext>
            </p:extLst>
          </p:nvPr>
        </p:nvGraphicFramePr>
        <p:xfrm>
          <a:off x="7526957" y="914399"/>
          <a:ext cx="4549540" cy="40522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Visio" r:id="rId3" imgW="7191343" imgH="4657623" progId="Visio.Drawing.15">
                  <p:embed/>
                </p:oleObj>
              </mc:Choice>
              <mc:Fallback>
                <p:oleObj name="Visio" r:id="rId3" imgW="7191343" imgH="4657623" progId="Visio.Drawing.15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7FA44AB-CAF7-4BC4-8A89-7E6A6C5D6E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6957" y="914399"/>
                        <a:ext cx="4549540" cy="4052236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4D440B7E-00D8-44CC-BD1C-D62472566FBB}"/>
              </a:ext>
            </a:extLst>
          </p:cNvPr>
          <p:cNvSpPr/>
          <p:nvPr/>
        </p:nvSpPr>
        <p:spPr bwMode="auto">
          <a:xfrm>
            <a:off x="9567512" y="3994484"/>
            <a:ext cx="1260909" cy="789272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221756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 txBox="1">
            <a:spLocks/>
          </p:cNvSpPr>
          <p:nvPr/>
        </p:nvSpPr>
        <p:spPr bwMode="auto">
          <a:xfrm>
            <a:off x="1977477" y="2718262"/>
            <a:ext cx="7772400" cy="797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de-DE" sz="4400" dirty="0"/>
              <a:t>Thank You!</a:t>
            </a:r>
            <a:endParaRPr lang="en-US" altLang="de-DE" sz="4400" dirty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endParaRPr lang="en-US" altLang="de-DE" sz="4400" dirty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14418</TotalTime>
  <Words>243</Words>
  <Application>Microsoft Office PowerPoint</Application>
  <PresentationFormat>Widescreen</PresentationFormat>
  <Paragraphs>17</Paragraphs>
  <Slides>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5" baseType="lpstr">
      <vt:lpstr>Arial </vt:lpstr>
      <vt:lpstr>Arial</vt:lpstr>
      <vt:lpstr>Calibri</vt:lpstr>
      <vt:lpstr>Calibri Light</vt:lpstr>
      <vt:lpstr>Ericsson Hilda Light</vt:lpstr>
      <vt:lpstr>Times New Roman</vt:lpstr>
      <vt:lpstr>Office Theme</vt:lpstr>
      <vt:lpstr>3_Custom Design</vt:lpstr>
      <vt:lpstr>2_Custom Design</vt:lpstr>
      <vt:lpstr>1_Custom Design</vt:lpstr>
      <vt:lpstr>Custom Design</vt:lpstr>
      <vt:lpstr>Visio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Ericsson r02</cp:lastModifiedBy>
  <cp:revision>2188</cp:revision>
  <dcterms:created xsi:type="dcterms:W3CDTF">2008-08-30T09:32:10Z</dcterms:created>
  <dcterms:modified xsi:type="dcterms:W3CDTF">2021-04-12T11:52:39Z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</Properties>
</file>