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64" r:id="rId3"/>
    <p:sldId id="269" r:id="rId4"/>
    <p:sldId id="265" r:id="rId5"/>
    <p:sldId id="267" r:id="rId6"/>
    <p:sldId id="270" r:id="rId7"/>
    <p:sldId id="266" r:id="rId8"/>
    <p:sldId id="268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ungjune@LGE r2" initials="a" lastIdx="2" clrIdx="0">
    <p:extLst/>
  </p:cmAuthor>
  <p:cmAuthor id="2" name="rev6" initials="a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9999"/>
    <a:srgbClr val="CC00CC"/>
    <a:srgbClr val="3333FF"/>
    <a:srgbClr val="FF00FF"/>
    <a:srgbClr val="4472C4"/>
    <a:srgbClr val="FF6600"/>
    <a:srgbClr val="808080"/>
    <a:srgbClr val="008000"/>
    <a:srgbClr val="FF8F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96548" autoAdjust="0"/>
  </p:normalViewPr>
  <p:slideViewPr>
    <p:cSldViewPr snapToGrid="0">
      <p:cViewPr varScale="1">
        <p:scale>
          <a:sx n="105" d="100"/>
          <a:sy n="105" d="100"/>
        </p:scale>
        <p:origin x="48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599E7-B328-4B94-8367-0FBF977DE0F6}" type="datetimeFigureOut">
              <a:rPr lang="ko-KR" altLang="en-US" smtClean="0"/>
              <a:t>2018-05-22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42C7C-EB90-4278-A733-A211A22415DE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2462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48796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9628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5355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8706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03467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06681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4650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중간 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0000"/>
            <a:ext cx="7772400" cy="1468800"/>
          </a:xfrm>
        </p:spPr>
        <p:txBody>
          <a:bodyPr anchor="ctr">
            <a:normAutofit/>
          </a:bodyPr>
          <a:lstStyle>
            <a:lvl1pPr algn="ctr">
              <a:defRPr sz="3200" baseline="0"/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782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 dirty="0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9797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 dirty="0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3217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" y="115200"/>
            <a:ext cx="9000000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" y="784800"/>
            <a:ext cx="9000000" cy="560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5"/>
            <a:r>
              <a:rPr lang="ko-KR" altLang="en-US" dirty="0" smtClean="0"/>
              <a:t>여섯째 수준</a:t>
            </a:r>
            <a:endParaRPr lang="en-US" altLang="ko-KR" dirty="0" smtClean="0"/>
          </a:p>
          <a:p>
            <a:pPr lvl="6"/>
            <a:r>
              <a:rPr lang="ko-KR" altLang="en-US" dirty="0" smtClean="0"/>
              <a:t>일곱째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624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9D003C"/>
          </a:solidFill>
          <a:latin typeface="Calibri" panose="020F0502020204030204" pitchFamily="34" charset="0"/>
          <a:ea typeface="맑은 고딕" panose="020B0503020000020004" pitchFamily="50" charset="-127"/>
          <a:cs typeface="+mj-cs"/>
        </a:defRPr>
      </a:lvl1pPr>
    </p:titleStyle>
    <p:bodyStyle>
      <a:lvl1pPr marL="262800" indent="-2628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"/>
        <a:defRPr sz="2000" b="1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1pPr>
      <a:lvl2pPr marL="475200" indent="-2124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2pPr>
      <a:lvl3pPr marL="702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Calibri" panose="020F0502020204030204" pitchFamily="34" charset="0"/>
        <a:buChar char="—"/>
        <a:defRPr sz="13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3pPr>
      <a:lvl4pPr marL="9252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90000"/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4pPr>
      <a:lvl5pPr marL="1085400" indent="-2286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ü"/>
        <a:defRPr sz="11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5pPr>
      <a:lvl6pPr marL="122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v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§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047112"/>
            <a:ext cx="7772400" cy="1468800"/>
          </a:xfrm>
        </p:spPr>
        <p:txBody>
          <a:bodyPr/>
          <a:lstStyle/>
          <a:p>
            <a:r>
              <a:rPr lang="en-US" altLang="ko-KR" dirty="0" smtClean="0"/>
              <a:t>Motivation for flexible LADN </a:t>
            </a:r>
            <a:r>
              <a:rPr lang="en-US" altLang="ko-KR" dirty="0" smtClean="0"/>
              <a:t>study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>(from operator’s perspective)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7446" y="83889"/>
            <a:ext cx="4245073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GB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3GPP TSG-SA WG2 Meeting #127BIS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GB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Newport Beach, California, USA, 28 May - 01 June, 2018</a:t>
            </a:r>
          </a:p>
          <a:p>
            <a:pPr lvl="0">
              <a:spcBef>
                <a:spcPct val="0"/>
              </a:spcBef>
              <a:spcAft>
                <a:spcPts val="300"/>
              </a:spcAft>
            </a:pP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Agenda Item: 7.1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0044" y="83889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S2-184957</a:t>
            </a:r>
            <a:endParaRPr lang="en-US" altLang="ko-KR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512748" y="4318622"/>
            <a:ext cx="8019343" cy="146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9D003C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en-US" altLang="ko-KR" sz="2000" dirty="0" smtClean="0">
                <a:solidFill>
                  <a:schemeClr val="tx1"/>
                </a:solidFill>
              </a:rPr>
              <a:t>LG Electronics, </a:t>
            </a:r>
            <a:r>
              <a:rPr lang="en-US" altLang="ko-KR" sz="2000" dirty="0" smtClean="0">
                <a:solidFill>
                  <a:schemeClr val="tx1"/>
                </a:solidFill>
              </a:rPr>
              <a:t>AT&amp;T</a:t>
            </a:r>
            <a:r>
              <a:rPr lang="en-US" altLang="ko-KR" sz="2000" dirty="0">
                <a:solidFill>
                  <a:schemeClr val="tx1"/>
                </a:solidFill>
              </a:rPr>
              <a:t>, KDDI, KT </a:t>
            </a:r>
            <a:r>
              <a:rPr lang="en-US" altLang="ko-KR" sz="2000" dirty="0">
                <a:solidFill>
                  <a:schemeClr val="tx1"/>
                </a:solidFill>
              </a:rPr>
              <a:t>Corp., </a:t>
            </a:r>
            <a:r>
              <a:rPr lang="en-US" altLang="ko-KR" sz="2000" dirty="0">
                <a:solidFill>
                  <a:schemeClr val="tx1"/>
                </a:solidFill>
              </a:rPr>
              <a:t>LG </a:t>
            </a:r>
            <a:r>
              <a:rPr lang="en-US" altLang="ko-KR" sz="2000" dirty="0">
                <a:solidFill>
                  <a:schemeClr val="tx1"/>
                </a:solidFill>
              </a:rPr>
              <a:t>Uplus</a:t>
            </a:r>
            <a:r>
              <a:rPr lang="en-US" altLang="ko-KR" sz="2000" dirty="0">
                <a:solidFill>
                  <a:schemeClr val="tx1"/>
                </a:solidFill>
              </a:rPr>
              <a:t>, NTT DoCoMo, SK </a:t>
            </a:r>
            <a:r>
              <a:rPr lang="en-US" altLang="ko-KR" sz="2000" dirty="0">
                <a:solidFill>
                  <a:schemeClr val="tx1"/>
                </a:solidFill>
              </a:rPr>
              <a:t>Telecom, Telecom </a:t>
            </a:r>
            <a:r>
              <a:rPr lang="en-US" altLang="ko-KR" sz="2000" dirty="0">
                <a:solidFill>
                  <a:schemeClr val="tx1"/>
                </a:solidFill>
              </a:rPr>
              <a:t>Italia, </a:t>
            </a:r>
            <a:r>
              <a:rPr lang="en-GB" altLang="ko-KR" sz="2000" dirty="0">
                <a:solidFill>
                  <a:schemeClr val="tx1"/>
                </a:solidFill>
              </a:rPr>
              <a:t>Verizon UK </a:t>
            </a:r>
            <a:r>
              <a:rPr lang="en-GB" altLang="ko-KR" sz="2000" dirty="0" smtClean="0">
                <a:solidFill>
                  <a:schemeClr val="tx1"/>
                </a:solidFill>
              </a:rPr>
              <a:t>LTD</a:t>
            </a:r>
            <a:endParaRPr lang="ko-KR" altLang="en-US" sz="20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17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Rel.15 LADN assumptions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ko-KR" sz="28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800" dirty="0"/>
              <a:t> </a:t>
            </a:r>
            <a:r>
              <a:rPr lang="en-US" altLang="ko-KR" sz="2400" dirty="0" smtClean="0"/>
              <a:t>Some </a:t>
            </a:r>
            <a:r>
              <a:rPr lang="en-US" altLang="ko-KR" sz="2400" dirty="0"/>
              <a:t>restrictive assumptions in Release 15 as follows;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/>
              <a:t>The </a:t>
            </a:r>
            <a:r>
              <a:rPr lang="en-US" altLang="ko-KR" sz="2000" dirty="0"/>
              <a:t>LADN Information (i.e. LADN service area information and LADN DNN) is configured in the AMF on a per DN basis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/>
              <a:t>A </a:t>
            </a:r>
            <a:r>
              <a:rPr lang="en-US" altLang="ko-KR" sz="2000" dirty="0"/>
              <a:t>LADN service area is a set of Tracking Areas.</a:t>
            </a:r>
          </a:p>
          <a:p>
            <a:pPr lvl="1"/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263666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Motivation for Flexible and dynamic configuration (1/3)</a:t>
            </a:r>
            <a:endParaRPr lang="en-US" altLang="ko-KR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72000" y="784800"/>
            <a:ext cx="9000000" cy="5601600"/>
          </a:xfrm>
        </p:spPr>
        <p:txBody>
          <a:bodyPr/>
          <a:lstStyle/>
          <a:p>
            <a:pPr marL="6057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US" altLang="ko-KR" dirty="0" smtClean="0"/>
          </a:p>
          <a:p>
            <a:pPr marL="6057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ko-KR" sz="2400" b="1" dirty="0"/>
              <a:t>Frequent service zone change such Café and restaurant, providing the specific LADN service.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 smtClean="0"/>
              <a:t> e.g</a:t>
            </a:r>
            <a:r>
              <a:rPr lang="en-US" altLang="ko-KR" sz="1800" dirty="0"/>
              <a:t>. Increasing/decreasing the number of shops (open/shut down), geographically movement of the shops, etc.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US" altLang="ko-KR" sz="18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dirty="0"/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C00CC"/>
              </a:buClr>
              <a:buFont typeface="Wingdings" panose="05000000000000000000" pitchFamily="2" charset="2"/>
              <a:buChar char="v"/>
            </a:pPr>
            <a:r>
              <a:rPr lang="en-US" altLang="ko-KR" sz="2000" dirty="0" smtClean="0">
                <a:solidFill>
                  <a:srgbClr val="CC00CC"/>
                </a:solidFill>
              </a:rPr>
              <a:t> It </a:t>
            </a:r>
            <a:r>
              <a:rPr lang="en-US" altLang="ko-KR" sz="2000" dirty="0">
                <a:solidFill>
                  <a:srgbClr val="CC00CC"/>
                </a:solidFill>
              </a:rPr>
              <a:t>is limited to manage it with only static configuration in AMF, and from the operator’s </a:t>
            </a:r>
            <a:r>
              <a:rPr lang="en-US" altLang="ko-KR" sz="2000" dirty="0" smtClean="0">
                <a:solidFill>
                  <a:srgbClr val="CC00CC"/>
                </a:solidFill>
              </a:rPr>
              <a:t>perspective</a:t>
            </a:r>
            <a:r>
              <a:rPr lang="en-US" altLang="ko-KR" sz="2000" dirty="0">
                <a:solidFill>
                  <a:srgbClr val="CC00CC"/>
                </a:solidFill>
              </a:rPr>
              <a:t>, it is needed to study the solution for efficiently handling the flexible changes.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sz="2000" dirty="0"/>
          </a:p>
          <a:p>
            <a:pPr lvl="1"/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156027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Motivation for Flexible and dynamic configuration (2/3)</a:t>
            </a:r>
            <a:endParaRPr lang="en-US" altLang="ko-KR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72000" y="784800"/>
            <a:ext cx="9000000" cy="5601600"/>
          </a:xfrm>
        </p:spPr>
        <p:txBody>
          <a:bodyPr/>
          <a:lstStyle/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</a:pPr>
            <a:endParaRPr lang="en-US" altLang="ko-KR" sz="2400" b="1" dirty="0" smtClean="0"/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en-US" altLang="ko-KR" sz="2400" b="1" dirty="0" smtClean="0"/>
              <a:t>Service </a:t>
            </a:r>
            <a:r>
              <a:rPr lang="en-US" altLang="ko-KR" sz="2400" b="1" dirty="0"/>
              <a:t>area change according specific season/date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 smtClean="0"/>
              <a:t> e.g</a:t>
            </a:r>
            <a:r>
              <a:rPr lang="en-US" altLang="ko-KR" sz="1800" dirty="0"/>
              <a:t>. Local festival</a:t>
            </a:r>
            <a:r>
              <a:rPr lang="ko-KR" altLang="en-US" sz="1800"/>
              <a:t> </a:t>
            </a:r>
            <a:r>
              <a:rPr lang="en-US" altLang="ko-KR" sz="1800" dirty="0"/>
              <a:t>on specific date, A five day interval town market, etc.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sz="2000" dirty="0"/>
          </a:p>
          <a:p>
            <a:pPr lvl="1"/>
            <a:endParaRPr lang="en-US" altLang="ko-KR" sz="2400" dirty="0" smtClean="0"/>
          </a:p>
        </p:txBody>
      </p:sp>
      <p:grpSp>
        <p:nvGrpSpPr>
          <p:cNvPr id="4" name="그룹 3"/>
          <p:cNvGrpSpPr/>
          <p:nvPr/>
        </p:nvGrpSpPr>
        <p:grpSpPr>
          <a:xfrm>
            <a:off x="75061" y="2630891"/>
            <a:ext cx="5402386" cy="3656898"/>
            <a:chOff x="2049695" y="2514600"/>
            <a:chExt cx="5402386" cy="3656898"/>
          </a:xfrm>
        </p:grpSpPr>
        <p:grpSp>
          <p:nvGrpSpPr>
            <p:cNvPr id="13" name="그룹 12"/>
            <p:cNvGrpSpPr/>
            <p:nvPr/>
          </p:nvGrpSpPr>
          <p:grpSpPr>
            <a:xfrm>
              <a:off x="3429000" y="2514600"/>
              <a:ext cx="2644270" cy="3656898"/>
              <a:chOff x="4689071" y="1842808"/>
              <a:chExt cx="3624479" cy="4849898"/>
            </a:xfrm>
          </p:grpSpPr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89071" y="1842808"/>
                <a:ext cx="3624479" cy="4849898"/>
              </a:xfrm>
              <a:prstGeom prst="rect">
                <a:avLst/>
              </a:prstGeom>
            </p:spPr>
          </p:pic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41743" y="3500938"/>
                <a:ext cx="383299" cy="385477"/>
              </a:xfrm>
              <a:prstGeom prst="rect">
                <a:avLst/>
              </a:prstGeom>
            </p:spPr>
          </p:pic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22024" y="3747989"/>
                <a:ext cx="275287" cy="276851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35178" y="2792235"/>
                <a:ext cx="232460" cy="232460"/>
              </a:xfrm>
              <a:prstGeom prst="rect">
                <a:avLst/>
              </a:prstGeom>
            </p:spPr>
          </p:pic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52982" y="2688097"/>
                <a:ext cx="344054" cy="344054"/>
              </a:xfrm>
              <a:prstGeom prst="rect">
                <a:avLst/>
              </a:prstGeom>
            </p:spPr>
          </p:pic>
          <p:pic>
            <p:nvPicPr>
              <p:cNvPr id="11" name="그림 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56319" y="4547703"/>
                <a:ext cx="165664" cy="179469"/>
              </a:xfrm>
              <a:prstGeom prst="rect">
                <a:avLst/>
              </a:prstGeom>
            </p:spPr>
          </p:pic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21983" y="4637438"/>
                <a:ext cx="237209" cy="256977"/>
              </a:xfrm>
              <a:prstGeom prst="rect">
                <a:avLst/>
              </a:prstGeom>
            </p:spPr>
          </p:pic>
        </p:grpSp>
        <p:sp>
          <p:nvSpPr>
            <p:cNvPr id="14" name="TextBox 13"/>
            <p:cNvSpPr txBox="1"/>
            <p:nvPr/>
          </p:nvSpPr>
          <p:spPr>
            <a:xfrm>
              <a:off x="2257901" y="4534855"/>
              <a:ext cx="21811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i="1" dirty="0" smtClean="0">
                  <a:solidFill>
                    <a:srgbClr val="CC00CC"/>
                  </a:solidFill>
                </a:rPr>
                <a:t>Spring Flower festival</a:t>
              </a:r>
            </a:p>
            <a:p>
              <a:pPr algn="ctr"/>
              <a:r>
                <a:rPr lang="en-US" altLang="ko-KR" i="1" dirty="0" smtClean="0">
                  <a:solidFill>
                    <a:srgbClr val="CC00CC"/>
                  </a:solidFill>
                </a:rPr>
                <a:t>(1-5, May)</a:t>
              </a:r>
              <a:endParaRPr lang="ko-KR" altLang="en-US" i="1">
                <a:solidFill>
                  <a:srgbClr val="CC00CC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049695" y="3056767"/>
              <a:ext cx="21811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i="1" dirty="0" smtClean="0">
                  <a:solidFill>
                    <a:srgbClr val="CC00CC"/>
                  </a:solidFill>
                </a:rPr>
                <a:t>Spring Flower festival</a:t>
              </a:r>
            </a:p>
            <a:p>
              <a:pPr algn="ctr"/>
              <a:r>
                <a:rPr lang="en-US" altLang="ko-KR" i="1" dirty="0" smtClean="0">
                  <a:solidFill>
                    <a:srgbClr val="CC00CC"/>
                  </a:solidFill>
                </a:rPr>
                <a:t>(11-15, May)</a:t>
              </a:r>
              <a:endParaRPr lang="ko-KR" altLang="en-US" i="1">
                <a:solidFill>
                  <a:srgbClr val="CC00CC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270970" y="3175718"/>
              <a:ext cx="21811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i="1" dirty="0" smtClean="0">
                  <a:solidFill>
                    <a:srgbClr val="CC00CC"/>
                  </a:solidFill>
                </a:rPr>
                <a:t>Spring Flower festival</a:t>
              </a:r>
            </a:p>
            <a:p>
              <a:pPr algn="ctr"/>
              <a:r>
                <a:rPr lang="en-US" altLang="ko-KR" i="1" dirty="0" smtClean="0">
                  <a:solidFill>
                    <a:srgbClr val="CC00CC"/>
                  </a:solidFill>
                </a:rPr>
                <a:t>(6-10, May)</a:t>
              </a:r>
              <a:endParaRPr lang="ko-KR" altLang="en-US" i="1">
                <a:solidFill>
                  <a:srgbClr val="CC00CC"/>
                </a:solidFill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7447" y="3087169"/>
            <a:ext cx="3095625" cy="2543175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61115" y="3608721"/>
            <a:ext cx="523875" cy="585788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84885" y="4830969"/>
            <a:ext cx="523875" cy="58578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352451" y="3210468"/>
            <a:ext cx="2417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i="1" dirty="0" smtClean="0">
                <a:solidFill>
                  <a:srgbClr val="009900"/>
                </a:solidFill>
              </a:rPr>
              <a:t>Farmers market on Sat.</a:t>
            </a:r>
            <a:endParaRPr lang="ko-KR" altLang="en-US" i="1">
              <a:solidFill>
                <a:srgbClr val="0099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08894" y="5460139"/>
            <a:ext cx="2551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i="1" dirty="0" smtClean="0">
                <a:solidFill>
                  <a:srgbClr val="009900"/>
                </a:solidFill>
              </a:rPr>
              <a:t>Farmers market on Mon.</a:t>
            </a:r>
            <a:endParaRPr lang="ko-KR" altLang="en-US" i="1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77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Motivation for Flexible and dynamic configuration (3/3)</a:t>
            </a:r>
            <a:endParaRPr lang="en-US" altLang="ko-KR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72000" y="784800"/>
            <a:ext cx="9000000" cy="56016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ko-KR" sz="2800" dirty="0" smtClean="0"/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</a:pPr>
            <a:r>
              <a:rPr lang="en-US" altLang="ko-KR" sz="2400" b="1" dirty="0"/>
              <a:t> Service area change according specific </a:t>
            </a:r>
            <a:r>
              <a:rPr lang="en-US" altLang="ko-KR" sz="2400" b="1" dirty="0" smtClean="0"/>
              <a:t>time</a:t>
            </a:r>
            <a:endParaRPr lang="en-US" altLang="ko-KR" sz="2400" b="1" dirty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800" dirty="0" smtClean="0"/>
              <a:t> e.g</a:t>
            </a:r>
            <a:r>
              <a:rPr lang="en-US" altLang="ko-KR" sz="1800" dirty="0"/>
              <a:t>. Food truck changing the location of market (not restaurant located in the specific area</a:t>
            </a:r>
            <a:r>
              <a:rPr lang="en-US" altLang="ko-KR" sz="1800" dirty="0" smtClean="0"/>
              <a:t>). </a:t>
            </a:r>
            <a:r>
              <a:rPr lang="en-US" altLang="ko-KR" sz="1800" dirty="0"/>
              <a:t>etc.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US" altLang="ko-KR" sz="18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sz="2000" dirty="0"/>
          </a:p>
          <a:p>
            <a:pPr lvl="1"/>
            <a:endParaRPr lang="en-US" altLang="ko-KR" sz="2400" dirty="0" smtClean="0"/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169" y="2875204"/>
            <a:ext cx="3095625" cy="2543175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8508" y="3048138"/>
            <a:ext cx="1064890" cy="956597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1467" y="4538043"/>
            <a:ext cx="1064890" cy="95659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374174" y="3203270"/>
            <a:ext cx="2430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i="1" dirty="0" smtClean="0">
                <a:solidFill>
                  <a:srgbClr val="009999"/>
                </a:solidFill>
              </a:rPr>
              <a:t>Food Truck open</a:t>
            </a:r>
          </a:p>
          <a:p>
            <a:pPr algn="ctr"/>
            <a:r>
              <a:rPr lang="en-US" altLang="ko-KR" i="1" dirty="0" smtClean="0">
                <a:solidFill>
                  <a:srgbClr val="009999"/>
                </a:solidFill>
              </a:rPr>
              <a:t>(7:00 a.m. ~ 09:00 a.m.)</a:t>
            </a:r>
            <a:endParaRPr lang="ko-KR" altLang="en-US" i="1">
              <a:solidFill>
                <a:srgbClr val="009999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36729" y="5494640"/>
            <a:ext cx="2547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i="1" dirty="0" smtClean="0">
                <a:solidFill>
                  <a:srgbClr val="009999"/>
                </a:solidFill>
              </a:rPr>
              <a:t>Food Truck open</a:t>
            </a:r>
          </a:p>
          <a:p>
            <a:pPr algn="ctr"/>
            <a:r>
              <a:rPr lang="en-US" altLang="ko-KR" i="1" dirty="0" smtClean="0">
                <a:solidFill>
                  <a:srgbClr val="009999"/>
                </a:solidFill>
              </a:rPr>
              <a:t>(11:00 a.m. ~ 01:00 p.m.)</a:t>
            </a:r>
            <a:endParaRPr lang="ko-KR" altLang="en-US" i="1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81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Motivation for </a:t>
            </a:r>
            <a:r>
              <a:rPr lang="en-US" altLang="ko-KR" dirty="0"/>
              <a:t>granularity of LADN service </a:t>
            </a:r>
            <a:r>
              <a:rPr lang="en-US" altLang="ko-KR" dirty="0" smtClean="0"/>
              <a:t>area (1/2)</a:t>
            </a:r>
            <a:endParaRPr lang="en-US" altLang="ko-KR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72000" y="784800"/>
            <a:ext cx="3653966" cy="560160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800" dirty="0" smtClean="0"/>
              <a:t> </a:t>
            </a:r>
            <a:r>
              <a:rPr lang="en-GB" altLang="ko-KR" dirty="0"/>
              <a:t>LADN inside the </a:t>
            </a:r>
            <a:r>
              <a:rPr lang="en-GB" altLang="ko-KR" dirty="0" smtClean="0"/>
              <a:t>stadium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altLang="ko-KR" sz="1800" dirty="0"/>
              <a:t>Dedicated local service provided inside the stadium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ko-KR" dirty="0"/>
              <a:t>Enables bird’s-eye views of entire field.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ko-KR" dirty="0"/>
              <a:t>Display different viewpoint images, team / player information, watching information by text on the smart-glass/smartphones in real time.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altLang="ko-KR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en-GB" altLang="ko-KR" sz="1800" dirty="0"/>
              <a:t>This service only available in stadium premises.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ko-KR" sz="20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sz="2000" dirty="0" smtClean="0"/>
          </a:p>
          <a:p>
            <a:pPr marL="2628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ko-KR" sz="20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sz="2000" dirty="0"/>
          </a:p>
          <a:p>
            <a:pPr lvl="1"/>
            <a:endParaRPr lang="en-US" altLang="ko-KR" sz="2400" dirty="0" smtClean="0"/>
          </a:p>
        </p:txBody>
      </p:sp>
      <p:pic>
        <p:nvPicPr>
          <p:cNvPr id="4" name="Picture 7">
            <a:extLst>
              <a:ext uri="{FF2B5EF4-FFF2-40B4-BE49-F238E27FC236}">
                <a16:creationId xmlns="" xmlns:a16="http://schemas.microsoft.com/office/drawing/2014/main" id="{D127EDA2-614B-469A-9891-271E16BD9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0867" y="1735440"/>
            <a:ext cx="55340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11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Motivation for </a:t>
            </a:r>
            <a:r>
              <a:rPr lang="en-US" altLang="ko-KR" dirty="0"/>
              <a:t>granularity of LADN service </a:t>
            </a:r>
            <a:r>
              <a:rPr lang="en-US" altLang="ko-KR" dirty="0" smtClean="0"/>
              <a:t>area (2/2)</a:t>
            </a:r>
            <a:endParaRPr lang="en-US" altLang="ko-KR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72000" y="784800"/>
            <a:ext cx="9000000" cy="560160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ko-KR" sz="28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800" dirty="0"/>
              <a:t> </a:t>
            </a:r>
            <a:r>
              <a:rPr lang="en-US" altLang="ko-KR" sz="2400" dirty="0" smtClean="0"/>
              <a:t>Differentiation between </a:t>
            </a:r>
            <a:r>
              <a:rPr lang="en-US" altLang="ko-KR" sz="2400" dirty="0"/>
              <a:t>Mobility Management Area granularity and Service</a:t>
            </a:r>
            <a:r>
              <a:rPr lang="ko-KR" altLang="en-US" sz="2400" dirty="0"/>
              <a:t> </a:t>
            </a:r>
            <a:r>
              <a:rPr lang="en-US" altLang="ko-KR" sz="2400" dirty="0"/>
              <a:t>Area granularity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/>
              <a:t>TA is initially targeted granularity for mobility management.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/>
              <a:t>TA is</a:t>
            </a:r>
            <a:r>
              <a:rPr lang="ko-KR" altLang="en-US" sz="2000" dirty="0" smtClean="0"/>
              <a:t> </a:t>
            </a:r>
            <a:r>
              <a:rPr lang="en-US" altLang="ko-KR" sz="2000" dirty="0" smtClean="0"/>
              <a:t>too large for controlling various LADN service.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/>
              <a:t>Subway service needs a specific formation, and school zone service covers only one or two cells.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/>
              <a:t>If using LADN for 5G enterprise private network or smart factory, smaller service area granularity is needed.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sz="2000" dirty="0"/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C00CC"/>
              </a:buClr>
              <a:buFont typeface="Wingdings" panose="05000000000000000000" pitchFamily="2" charset="2"/>
              <a:buChar char="v"/>
            </a:pPr>
            <a:r>
              <a:rPr lang="en-US" altLang="ko-KR" sz="2000" dirty="0" smtClean="0">
                <a:solidFill>
                  <a:srgbClr val="CC00CC"/>
                </a:solidFill>
              </a:rPr>
              <a:t> It </a:t>
            </a:r>
            <a:r>
              <a:rPr lang="en-US" altLang="ko-KR" sz="2000" dirty="0">
                <a:solidFill>
                  <a:srgbClr val="CC00CC"/>
                </a:solidFill>
              </a:rPr>
              <a:t>is limited to manage it with only </a:t>
            </a:r>
            <a:r>
              <a:rPr lang="en-US" altLang="ko-KR" sz="2000" dirty="0" smtClean="0">
                <a:solidFill>
                  <a:srgbClr val="CC00CC"/>
                </a:solidFill>
              </a:rPr>
              <a:t>TA granularity, </a:t>
            </a:r>
            <a:r>
              <a:rPr lang="en-US" altLang="ko-KR" sz="2000" dirty="0">
                <a:solidFill>
                  <a:srgbClr val="CC00CC"/>
                </a:solidFill>
              </a:rPr>
              <a:t>and from the operator’s </a:t>
            </a:r>
            <a:r>
              <a:rPr lang="en-US" altLang="ko-KR" sz="2000" dirty="0" smtClean="0">
                <a:solidFill>
                  <a:srgbClr val="CC00CC"/>
                </a:solidFill>
              </a:rPr>
              <a:t>perspective</a:t>
            </a:r>
            <a:r>
              <a:rPr lang="en-US" altLang="ko-KR" sz="2000" dirty="0">
                <a:solidFill>
                  <a:srgbClr val="CC00CC"/>
                </a:solidFill>
              </a:rPr>
              <a:t>, it is needed to study the solution for </a:t>
            </a:r>
            <a:r>
              <a:rPr lang="en-US" altLang="ko-KR" sz="2000" dirty="0" smtClean="0">
                <a:solidFill>
                  <a:srgbClr val="CC00CC"/>
                </a:solidFill>
              </a:rPr>
              <a:t>providing LADN service with various granularity.</a:t>
            </a:r>
            <a:endParaRPr lang="en-US" altLang="ko-KR" sz="2000" dirty="0">
              <a:solidFill>
                <a:srgbClr val="CC00CC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sz="20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sz="2000" dirty="0" smtClean="0"/>
          </a:p>
          <a:p>
            <a:pPr marL="2628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ko-KR" sz="20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ko-KR" sz="2000" dirty="0"/>
          </a:p>
          <a:p>
            <a:pPr lvl="1"/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422345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Conclusion &amp; Proposal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ko-KR" sz="28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400" dirty="0" smtClean="0"/>
              <a:t>Enhanced </a:t>
            </a:r>
            <a:r>
              <a:rPr lang="en-US" altLang="ko-KR" sz="2400" dirty="0"/>
              <a:t>mechanisms for more flexible LADN support </a:t>
            </a:r>
            <a:r>
              <a:rPr lang="en-GB" altLang="ko-KR" sz="2400" dirty="0"/>
              <a:t>should be investigated</a:t>
            </a:r>
            <a:r>
              <a:rPr lang="en-US" altLang="ko-KR" sz="2400" dirty="0"/>
              <a:t>.</a:t>
            </a:r>
            <a:endParaRPr lang="ko-KR" altLang="ko-KR" sz="240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ko-KR" sz="2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400" dirty="0" smtClean="0"/>
              <a:t>We would like to propose this study in Rel.16</a:t>
            </a:r>
          </a:p>
          <a:p>
            <a:pPr lvl="1"/>
            <a:r>
              <a:rPr lang="en-GB" altLang="ko-KR" sz="2000" dirty="0" smtClean="0"/>
              <a:t>Flexible </a:t>
            </a:r>
            <a:r>
              <a:rPr lang="en-GB" altLang="ko-KR" sz="2000" dirty="0"/>
              <a:t>and dynamic configuration of area of availability of an LADN on a per-LADN basis</a:t>
            </a:r>
            <a:endParaRPr lang="ko-KR" altLang="ko-KR" sz="2000"/>
          </a:p>
          <a:p>
            <a:pPr lvl="1"/>
            <a:r>
              <a:rPr lang="en-GB" altLang="ko-KR" sz="2000" dirty="0" smtClean="0"/>
              <a:t>More </a:t>
            </a:r>
            <a:r>
              <a:rPr lang="en-GB" altLang="ko-KR" sz="2000" dirty="0"/>
              <a:t>granularity of LADN service area </a:t>
            </a:r>
            <a:endParaRPr lang="ko-KR" altLang="ko-KR" sz="200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90777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14836</TotalTime>
  <Words>526</Words>
  <Application>Microsoft Office PowerPoint</Application>
  <PresentationFormat>화면 슬라이드 쇼(4:3)</PresentationFormat>
  <Paragraphs>81</Paragraphs>
  <Slides>8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5" baseType="lpstr">
      <vt:lpstr>굴림</vt:lpstr>
      <vt:lpstr>맑은 고딕</vt:lpstr>
      <vt:lpstr>Arial</vt:lpstr>
      <vt:lpstr>Calibri</vt:lpstr>
      <vt:lpstr>Trebuchet MS</vt:lpstr>
      <vt:lpstr>Wingdings</vt:lpstr>
      <vt:lpstr>Office 테마</vt:lpstr>
      <vt:lpstr>Motivation for flexible LADN study (from operator’s perspective)</vt:lpstr>
      <vt:lpstr>Rel.15 LADN assumptions</vt:lpstr>
      <vt:lpstr>Motivation for Flexible and dynamic configuration (1/3)</vt:lpstr>
      <vt:lpstr>Motivation for Flexible and dynamic configuration (2/3)</vt:lpstr>
      <vt:lpstr>Motivation for Flexible and dynamic configuration (3/3)</vt:lpstr>
      <vt:lpstr>Motivation for granularity of LADN service area (1/2)</vt:lpstr>
      <vt:lpstr>Motivation for granularity of LADN service area (2/2)</vt:lpstr>
      <vt:lpstr>Conclusion &amp; 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Handover between 3GPP and N3GPP via different PLMN</dc:title>
  <dc:creator>Myungjune@LGE</dc:creator>
  <cp:lastModifiedBy>Hyunsook (LGE)</cp:lastModifiedBy>
  <cp:revision>2030</cp:revision>
  <dcterms:created xsi:type="dcterms:W3CDTF">2016-09-05T08:05:08Z</dcterms:created>
  <dcterms:modified xsi:type="dcterms:W3CDTF">2018-05-22T00:54:33Z</dcterms:modified>
</cp:coreProperties>
</file>