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94660"/>
  </p:normalViewPr>
  <p:slideViewPr>
    <p:cSldViewPr>
      <p:cViewPr varScale="1">
        <p:scale>
          <a:sx n="66" d="100"/>
          <a:sy n="66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2BE05-63F5-46B6-A36E-2C47C0C0F8B1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06F04-829D-4D00-848C-D94820C499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05828" y="234885"/>
            <a:ext cx="7671372" cy="854175"/>
          </a:xfrm>
        </p:spPr>
        <p:txBody>
          <a:bodyPr/>
          <a:lstStyle/>
          <a:p>
            <a:pPr lvl="0" algn="l"/>
            <a:r>
              <a:rPr lang="en-GB" sz="1600" dirty="0" smtClean="0"/>
              <a:t>3GPP SA2 #111	</a:t>
            </a:r>
            <a:r>
              <a:rPr lang="en-GB" sz="1600" dirty="0" smtClean="0"/>
              <a:t>S2-153603 rev of S2-153599 </a:t>
            </a:r>
            <a:r>
              <a:rPr lang="en-GB" sz="1600" dirty="0" smtClean="0"/>
              <a:t>rev of S2-153547</a:t>
            </a:r>
            <a:br>
              <a:rPr lang="en-GB" sz="1600" dirty="0" smtClean="0"/>
            </a:br>
            <a:r>
              <a:rPr lang="en-GB" sz="1600" dirty="0" smtClean="0"/>
              <a:t> </a:t>
            </a:r>
            <a:br>
              <a:rPr lang="en-GB" sz="1600" dirty="0" smtClean="0"/>
            </a:br>
            <a:r>
              <a:rPr lang="en-GB" sz="1600" dirty="0" smtClean="0"/>
              <a:t>19-23/10/2015	Chengdu, China </a:t>
            </a:r>
            <a:endParaRPr lang="en-GB" sz="1600" dirty="0"/>
          </a:p>
        </p:txBody>
      </p:sp>
      <p:sp>
        <p:nvSpPr>
          <p:cNvPr id="5" name="Title 2"/>
          <p:cNvSpPr>
            <a:spLocks noGrp="1"/>
          </p:cNvSpPr>
          <p:nvPr>
            <p:ph type="ctrTitle"/>
          </p:nvPr>
        </p:nvSpPr>
        <p:spPr>
          <a:xfrm>
            <a:off x="2590800" y="2590800"/>
            <a:ext cx="3810363" cy="139383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CIoT</a:t>
            </a:r>
            <a:r>
              <a:rPr lang="en-US" dirty="0" smtClean="0"/>
              <a:t> architecture design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 smtClean="0"/>
              <a:t>Contents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Potential Agreements </a:t>
            </a:r>
          </a:p>
          <a:p>
            <a:r>
              <a:rPr lang="en-GB" sz="2000" dirty="0" smtClean="0"/>
              <a:t>Show of hands on small data solution</a:t>
            </a:r>
          </a:p>
          <a:p>
            <a:pPr marL="266700" lvl="1" indent="0">
              <a:buNone/>
            </a:pPr>
            <a:r>
              <a:rPr lang="en-GB" sz="2000" dirty="0" smtClean="0"/>
              <a:t>				</a:t>
            </a:r>
            <a:r>
              <a:rPr lang="en-GB" sz="2000" i="1" dirty="0" smtClean="0">
                <a:solidFill>
                  <a:srgbClr val="007C92"/>
                </a:solidFill>
              </a:rPr>
              <a:t>blue text indicates undiscussed changes</a:t>
            </a:r>
            <a:endParaRPr lang="en-GB" sz="2000" i="1" dirty="0">
              <a:solidFill>
                <a:srgbClr val="007C92"/>
              </a:solidFill>
            </a:endParaRPr>
          </a:p>
          <a:p>
            <a:pPr marL="266700" lvl="1" indent="0">
              <a:buNone/>
            </a:pPr>
            <a:r>
              <a:rPr lang="en-GB" sz="2000" dirty="0" smtClean="0"/>
              <a:t>In this </a:t>
            </a:r>
            <a:r>
              <a:rPr lang="en-GB" sz="2000" dirty="0" err="1" smtClean="0"/>
              <a:t>tdoc</a:t>
            </a:r>
            <a:r>
              <a:rPr lang="en-GB" sz="2000" dirty="0" smtClean="0"/>
              <a:t>:</a:t>
            </a:r>
          </a:p>
          <a:p>
            <a:pPr lvl="1">
              <a:buFontTx/>
              <a:buChar char="-"/>
            </a:pPr>
            <a:r>
              <a:rPr lang="en-GB" sz="2000" dirty="0" err="1" smtClean="0"/>
              <a:t>FeMTC</a:t>
            </a:r>
            <a:r>
              <a:rPr lang="en-GB" sz="2000" dirty="0" smtClean="0"/>
              <a:t> UE means a UE built to the “Rel-13 </a:t>
            </a:r>
            <a:r>
              <a:rPr lang="en-GB" sz="2000" dirty="0"/>
              <a:t>WI on Further LTE Physical Layer Enhancements for </a:t>
            </a:r>
            <a:r>
              <a:rPr lang="en-GB" sz="2000" dirty="0" smtClean="0"/>
              <a:t>MTC”. </a:t>
            </a:r>
          </a:p>
          <a:p>
            <a:pPr lvl="1">
              <a:buFontTx/>
              <a:buChar char="-"/>
            </a:pPr>
            <a:r>
              <a:rPr lang="en-GB" sz="2000" dirty="0" smtClean="0"/>
              <a:t>LC-</a:t>
            </a:r>
            <a:r>
              <a:rPr lang="en-GB" sz="2000" dirty="0" err="1" smtClean="0"/>
              <a:t>FeMTC</a:t>
            </a:r>
            <a:r>
              <a:rPr lang="en-GB" sz="2000" dirty="0" smtClean="0"/>
              <a:t> means the Low Complexity part of </a:t>
            </a:r>
            <a:r>
              <a:rPr lang="en-GB" sz="2000" dirty="0" err="1" smtClean="0"/>
              <a:t>FeMTC</a:t>
            </a:r>
            <a:r>
              <a:rPr lang="en-GB" sz="2000" dirty="0" smtClean="0"/>
              <a:t>. </a:t>
            </a:r>
          </a:p>
          <a:p>
            <a:pPr lvl="1">
              <a:buFontTx/>
              <a:buChar char="-"/>
            </a:pPr>
            <a:r>
              <a:rPr lang="en-GB" sz="2000" dirty="0" smtClean="0"/>
              <a:t>EC-</a:t>
            </a:r>
            <a:r>
              <a:rPr lang="en-GB" sz="2000" dirty="0" err="1" smtClean="0"/>
              <a:t>FeMTC</a:t>
            </a:r>
            <a:r>
              <a:rPr lang="en-GB" sz="2000" dirty="0" smtClean="0"/>
              <a:t> means the Extended Coverage part of </a:t>
            </a:r>
            <a:r>
              <a:rPr lang="en-GB" sz="2000" dirty="0" err="1" smtClean="0"/>
              <a:t>FeMTC</a:t>
            </a:r>
            <a:r>
              <a:rPr lang="en-GB" sz="2000" dirty="0" smtClean="0"/>
              <a:t>.</a:t>
            </a:r>
          </a:p>
          <a:p>
            <a:pPr lvl="1">
              <a:buFontTx/>
              <a:buChar char="-"/>
            </a:pPr>
            <a:r>
              <a:rPr lang="en-GB" sz="2000" dirty="0" err="1" smtClean="0"/>
              <a:t>FeMTC</a:t>
            </a:r>
            <a:r>
              <a:rPr lang="en-GB" sz="2000" dirty="0" smtClean="0"/>
              <a:t> </a:t>
            </a:r>
            <a:r>
              <a:rPr lang="en-GB" sz="2000" i="1" dirty="0" smtClean="0">
                <a:solidFill>
                  <a:srgbClr val="007C92"/>
                </a:solidFill>
              </a:rPr>
              <a:t>uses</a:t>
            </a:r>
            <a:r>
              <a:rPr lang="en-GB" sz="2000" dirty="0" smtClean="0"/>
              <a:t> 1.4 </a:t>
            </a:r>
            <a:r>
              <a:rPr lang="en-GB" sz="2000" dirty="0" err="1" smtClean="0"/>
              <a:t>MHz.</a:t>
            </a:r>
            <a:r>
              <a:rPr lang="en-GB" sz="2000" dirty="0" smtClean="0"/>
              <a:t> </a:t>
            </a:r>
          </a:p>
          <a:p>
            <a:pPr lvl="1">
              <a:buFontTx/>
              <a:buChar char="-"/>
            </a:pPr>
            <a:r>
              <a:rPr lang="en-GB" sz="2000" dirty="0" smtClean="0"/>
              <a:t>NB-</a:t>
            </a:r>
            <a:r>
              <a:rPr lang="en-GB" sz="2000" dirty="0" err="1" smtClean="0"/>
              <a:t>IoT</a:t>
            </a:r>
            <a:r>
              <a:rPr lang="en-GB" sz="2000" dirty="0" smtClean="0"/>
              <a:t> </a:t>
            </a:r>
            <a:r>
              <a:rPr lang="en-GB" sz="2000" i="1" dirty="0" smtClean="0">
                <a:solidFill>
                  <a:srgbClr val="007C92"/>
                </a:solidFill>
              </a:rPr>
              <a:t>uses</a:t>
            </a:r>
            <a:r>
              <a:rPr lang="en-GB" sz="2000" dirty="0" smtClean="0"/>
              <a:t> 180kHz. </a:t>
            </a:r>
            <a:r>
              <a:rPr lang="en-GB" sz="2000" i="1" dirty="0" smtClean="0">
                <a:solidFill>
                  <a:srgbClr val="007C92"/>
                </a:solidFill>
              </a:rPr>
              <a:t>NB-</a:t>
            </a:r>
            <a:r>
              <a:rPr lang="en-GB" sz="2000" i="1" dirty="0" err="1" smtClean="0">
                <a:solidFill>
                  <a:srgbClr val="007C92"/>
                </a:solidFill>
              </a:rPr>
              <a:t>IoT</a:t>
            </a:r>
            <a:r>
              <a:rPr lang="en-GB" sz="2000" i="1" dirty="0" smtClean="0">
                <a:solidFill>
                  <a:srgbClr val="007C92"/>
                </a:solidFill>
              </a:rPr>
              <a:t> is not part of </a:t>
            </a:r>
            <a:r>
              <a:rPr lang="en-GB" sz="2000" i="1" dirty="0" err="1" smtClean="0">
                <a:solidFill>
                  <a:srgbClr val="007C92"/>
                </a:solidFill>
              </a:rPr>
              <a:t>FeMTC</a:t>
            </a:r>
            <a:r>
              <a:rPr lang="en-GB" sz="2000" i="1" dirty="0" smtClean="0">
                <a:solidFill>
                  <a:srgbClr val="007C92"/>
                </a:solidFill>
              </a:rPr>
              <a:t>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9274125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924800" cy="1042967"/>
          </a:xfrm>
        </p:spPr>
        <p:txBody>
          <a:bodyPr>
            <a:normAutofit/>
          </a:bodyPr>
          <a:lstStyle/>
          <a:p>
            <a:r>
              <a:rPr lang="en-GB" dirty="0" smtClean="0"/>
              <a:t>Agreements </a:t>
            </a:r>
            <a:r>
              <a:rPr lang="en-GB" dirty="0" smtClean="0">
                <a:solidFill>
                  <a:srgbClr val="FF0000"/>
                </a:solidFill>
              </a:rPr>
              <a:t>for NB-IOT</a:t>
            </a:r>
            <a:r>
              <a:rPr lang="en-GB" dirty="0" smtClean="0"/>
              <a:t>(1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199" y="1447800"/>
            <a:ext cx="7810718" cy="4764618"/>
          </a:xfrm>
        </p:spPr>
        <p:txBody>
          <a:bodyPr>
            <a:normAutofit fontScale="625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R13 should support a non-IP </a:t>
            </a:r>
            <a:r>
              <a:rPr lang="en-GB" dirty="0" smtClean="0">
                <a:solidFill>
                  <a:srgbClr val="FF0000"/>
                </a:solidFill>
              </a:rPr>
              <a:t>bearer/transport </a:t>
            </a:r>
            <a:r>
              <a:rPr lang="en-GB" dirty="0" smtClean="0"/>
              <a:t>service </a:t>
            </a:r>
            <a:r>
              <a:rPr lang="en-GB" strike="sngStrike" dirty="0">
                <a:solidFill>
                  <a:srgbClr val="FF0000"/>
                </a:solidFill>
              </a:rPr>
              <a:t>(c.f. “non-IP PDP context”) </a:t>
            </a:r>
            <a:r>
              <a:rPr lang="en-GB" strike="sngStrike" dirty="0" smtClean="0">
                <a:solidFill>
                  <a:srgbClr val="FF0000"/>
                </a:solidFill>
              </a:rPr>
              <a:t/>
            </a:r>
            <a:br>
              <a:rPr lang="en-GB" strike="sngStrike" dirty="0" smtClean="0">
                <a:solidFill>
                  <a:srgbClr val="FF0000"/>
                </a:solidFill>
              </a:rPr>
            </a:br>
            <a:r>
              <a:rPr lang="en-GB" i="1" strike="sngStrike" dirty="0" smtClean="0">
                <a:solidFill>
                  <a:srgbClr val="FF0000"/>
                </a:solidFill>
              </a:rPr>
              <a:t>for NB-</a:t>
            </a:r>
            <a:r>
              <a:rPr lang="en-GB" i="1" strike="sngStrike" dirty="0" err="1" smtClean="0">
                <a:solidFill>
                  <a:srgbClr val="FF0000"/>
                </a:solidFill>
              </a:rPr>
              <a:t>IoT</a:t>
            </a:r>
            <a:r>
              <a:rPr lang="en-GB" i="1" strike="sngStrike" dirty="0">
                <a:solidFill>
                  <a:srgbClr val="FF0000"/>
                </a:solidFill>
              </a:rPr>
              <a:t> </a:t>
            </a:r>
            <a:r>
              <a:rPr lang="en-GB" i="1" strike="sngStrike" dirty="0" smtClean="0">
                <a:solidFill>
                  <a:srgbClr val="FF0000"/>
                </a:solidFill>
              </a:rPr>
              <a:t> (and also for LC-</a:t>
            </a:r>
            <a:r>
              <a:rPr lang="en-GB" i="1" strike="sngStrike" dirty="0" err="1" smtClean="0">
                <a:solidFill>
                  <a:srgbClr val="FF0000"/>
                </a:solidFill>
              </a:rPr>
              <a:t>FeMTC</a:t>
            </a:r>
            <a:r>
              <a:rPr lang="en-GB" i="1" strike="sngStrike" dirty="0" smtClean="0">
                <a:solidFill>
                  <a:srgbClr val="FF0000"/>
                </a:solidFill>
              </a:rPr>
              <a:t> ) (and also for Normal Complexity LTE</a:t>
            </a:r>
            <a:r>
              <a:rPr lang="en-GB" i="1" strike="sngStrike" dirty="0" smtClean="0">
                <a:solidFill>
                  <a:srgbClr val="FF0000"/>
                </a:solidFill>
              </a:rPr>
              <a:t>?) </a:t>
            </a:r>
            <a:r>
              <a:rPr lang="en-GB" i="1" dirty="0">
                <a:solidFill>
                  <a:srgbClr val="FF0000"/>
                </a:solidFill>
              </a:rPr>
              <a:t/>
            </a:r>
            <a:br>
              <a:rPr lang="en-GB" i="1" dirty="0">
                <a:solidFill>
                  <a:srgbClr val="FF0000"/>
                </a:solidFill>
              </a:rPr>
            </a:br>
            <a:endParaRPr lang="en-GB" i="1" dirty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SMS needs to be supported in battery efficient manner on NB-</a:t>
            </a:r>
            <a:r>
              <a:rPr lang="en-GB" dirty="0" err="1" smtClean="0"/>
              <a:t>IoT</a:t>
            </a:r>
            <a:r>
              <a:rPr lang="en-GB" dirty="0"/>
              <a:t> </a:t>
            </a:r>
            <a:r>
              <a:rPr lang="en-GB" strike="sngStrike" dirty="0" smtClean="0">
                <a:solidFill>
                  <a:srgbClr val="FF0000"/>
                </a:solidFill>
              </a:rPr>
              <a:t>[Vodafone </a:t>
            </a:r>
            <a:r>
              <a:rPr lang="en-GB" strike="sngStrike" dirty="0" smtClean="0">
                <a:solidFill>
                  <a:srgbClr val="FF0000"/>
                </a:solidFill>
              </a:rPr>
              <a:t>S2-153394]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avoid establishment of DRBs when sending/receiving SMS</a:t>
            </a:r>
            <a:br>
              <a:rPr lang="en-GB" dirty="0" smtClean="0"/>
            </a:br>
            <a:r>
              <a:rPr lang="en-GB" dirty="0" smtClean="0"/>
              <a:t>- </a:t>
            </a:r>
            <a:r>
              <a:rPr lang="en-GB" dirty="0" smtClean="0">
                <a:solidFill>
                  <a:srgbClr val="FF0000"/>
                </a:solidFill>
              </a:rPr>
              <a:t>e.g</a:t>
            </a:r>
            <a:r>
              <a:rPr lang="en-GB" dirty="0" smtClean="0">
                <a:solidFill>
                  <a:srgbClr val="FF0000"/>
                </a:solidFill>
              </a:rPr>
              <a:t>.</a:t>
            </a:r>
            <a:r>
              <a:rPr lang="en-GB" dirty="0" smtClean="0"/>
              <a:t> </a:t>
            </a:r>
            <a:r>
              <a:rPr lang="en-GB" dirty="0" smtClean="0"/>
              <a:t>move </a:t>
            </a:r>
            <a:r>
              <a:rPr lang="en-GB" dirty="0" smtClean="0"/>
              <a:t>to 2 radio interface messages (rather than 4) per SMS.</a:t>
            </a:r>
            <a:br>
              <a:rPr lang="en-GB" dirty="0" smtClean="0"/>
            </a:br>
            <a:r>
              <a:rPr lang="en-GB" dirty="0" smtClean="0"/>
              <a:t>-&gt; </a:t>
            </a:r>
            <a:r>
              <a:rPr lang="en-GB" strike="sngStrike" dirty="0" smtClean="0">
                <a:solidFill>
                  <a:srgbClr val="FF0000"/>
                </a:solidFill>
              </a:rPr>
              <a:t>this is a form of “small data over NAS”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pPr marL="342900" indent="-342900">
              <a:buFont typeface="+mj-lt"/>
              <a:buAutoNum type="arabicPeriod"/>
            </a:pPr>
            <a:r>
              <a:rPr lang="en-GB" strike="sngStrike" dirty="0" smtClean="0">
                <a:solidFill>
                  <a:srgbClr val="FF0000"/>
                </a:solidFill>
              </a:rPr>
              <a:t>In “initial” NB-</a:t>
            </a:r>
            <a:r>
              <a:rPr lang="en-GB" strike="sngStrike" dirty="0" err="1" smtClean="0">
                <a:solidFill>
                  <a:srgbClr val="FF0000"/>
                </a:solidFill>
              </a:rPr>
              <a:t>IoT</a:t>
            </a:r>
            <a:r>
              <a:rPr lang="en-GB" strike="sngStrike" dirty="0" smtClean="0">
                <a:solidFill>
                  <a:srgbClr val="FF0000"/>
                </a:solidFill>
              </a:rPr>
              <a:t> signalling from UE to RAN, UE should indicate whether the type of </a:t>
            </a:r>
            <a:r>
              <a:rPr lang="en-GB" strike="sngStrike" dirty="0" smtClean="0">
                <a:solidFill>
                  <a:srgbClr val="FF0000"/>
                </a:solidFill>
              </a:rPr>
              <a:t>‘radio access</a:t>
            </a:r>
            <a:r>
              <a:rPr lang="en-GB" strike="sngStrike" dirty="0" smtClean="0">
                <a:solidFill>
                  <a:srgbClr val="FF0000"/>
                </a:solidFill>
              </a:rPr>
              <a:t>’ is e.g. for MM&amp;SM signalling or SMS or “Data” or Paging Response. [Samsung S2-153303]</a:t>
            </a:r>
            <a:br>
              <a:rPr lang="en-GB" strike="sngStrike" dirty="0" smtClean="0">
                <a:solidFill>
                  <a:srgbClr val="FF0000"/>
                </a:solidFill>
              </a:rPr>
            </a:br>
            <a:r>
              <a:rPr lang="en-GB" strike="sngStrike" dirty="0" smtClean="0">
                <a:solidFill>
                  <a:srgbClr val="FF0000"/>
                </a:solidFill>
              </a:rPr>
              <a:t>-&gt; this is similar to GSM-CS and UMTS (</a:t>
            </a:r>
            <a:r>
              <a:rPr lang="en-GB" strike="sngStrike" dirty="0" err="1" smtClean="0">
                <a:solidFill>
                  <a:srgbClr val="FF0000"/>
                </a:solidFill>
              </a:rPr>
              <a:t>Rel</a:t>
            </a:r>
            <a:r>
              <a:rPr lang="en-GB" strike="sngStrike" dirty="0" smtClean="0">
                <a:solidFill>
                  <a:srgbClr val="FF0000"/>
                </a:solidFill>
              </a:rPr>
              <a:t> 8 LTE does not differentiate SMS and signalling</a:t>
            </a:r>
            <a:r>
              <a:rPr lang="en-GB" strike="sngStrike" dirty="0" smtClean="0">
                <a:solidFill>
                  <a:srgbClr val="FF0000"/>
                </a:solidFill>
              </a:rPr>
              <a:t>) </a:t>
            </a:r>
            <a:endParaRPr lang="en-GB" strike="sngStrike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801303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8077200" cy="1042967"/>
          </a:xfrm>
        </p:spPr>
        <p:txBody>
          <a:bodyPr>
            <a:normAutofit/>
          </a:bodyPr>
          <a:lstStyle/>
          <a:p>
            <a:r>
              <a:rPr lang="en-GB" dirty="0" smtClean="0"/>
              <a:t>Agreements on NB-IOT(2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199" y="1295400"/>
            <a:ext cx="7810718" cy="4917018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n-GB" dirty="0" smtClean="0"/>
              <a:t>The </a:t>
            </a:r>
            <a:r>
              <a:rPr lang="en-GB" dirty="0"/>
              <a:t>specifications shall support that the NB-</a:t>
            </a:r>
            <a:r>
              <a:rPr lang="en-GB" dirty="0" err="1"/>
              <a:t>IoT</a:t>
            </a:r>
            <a:r>
              <a:rPr lang="en-GB" dirty="0"/>
              <a:t> control plane node CAN be physically </a:t>
            </a:r>
            <a:r>
              <a:rPr lang="en-GB" dirty="0" smtClean="0"/>
              <a:t>separate </a:t>
            </a:r>
            <a:r>
              <a:rPr lang="en-GB" dirty="0" smtClean="0">
                <a:solidFill>
                  <a:srgbClr val="FF0000"/>
                </a:solidFill>
              </a:rPr>
              <a:t>from </a:t>
            </a:r>
            <a:r>
              <a:rPr lang="en-GB" dirty="0"/>
              <a:t>the legacy MME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>- this does NOT preclude </a:t>
            </a:r>
            <a:r>
              <a:rPr lang="en-GB" dirty="0" smtClean="0">
                <a:solidFill>
                  <a:srgbClr val="FF0000"/>
                </a:solidFill>
              </a:rPr>
              <a:t>implementations where</a:t>
            </a:r>
            <a:r>
              <a:rPr lang="en-GB" dirty="0" smtClean="0"/>
              <a:t> they are co-located</a:t>
            </a:r>
            <a:r>
              <a:rPr lang="en-GB" dirty="0" smtClean="0">
                <a:solidFill>
                  <a:srgbClr val="FF0000"/>
                </a:solidFill>
              </a:rPr>
              <a:t> or in the same node</a:t>
            </a:r>
            <a:r>
              <a:rPr lang="en-GB" dirty="0" smtClean="0"/>
              <a:t>.</a:t>
            </a:r>
            <a:r>
              <a:rPr lang="en-GB" dirty="0"/>
              <a:t/>
            </a:r>
            <a:br>
              <a:rPr lang="en-GB" dirty="0"/>
            </a:br>
            <a:r>
              <a:rPr lang="en-GB" strike="sngStrike" dirty="0">
                <a:solidFill>
                  <a:srgbClr val="FF0000"/>
                </a:solidFill>
              </a:rPr>
              <a:t>- because the NB-</a:t>
            </a:r>
            <a:r>
              <a:rPr lang="en-GB" strike="sngStrike" dirty="0" err="1">
                <a:solidFill>
                  <a:srgbClr val="FF0000"/>
                </a:solidFill>
              </a:rPr>
              <a:t>IoT</a:t>
            </a:r>
            <a:r>
              <a:rPr lang="en-GB" strike="sngStrike" dirty="0">
                <a:solidFill>
                  <a:srgbClr val="FF0000"/>
                </a:solidFill>
              </a:rPr>
              <a:t> UEs access the RAN on different physical resources to other UEs, this does not require DECOR functionality</a:t>
            </a:r>
            <a:r>
              <a:rPr lang="en-GB" strike="sngStrike" dirty="0" smtClean="0">
                <a:solidFill>
                  <a:srgbClr val="FF0000"/>
                </a:solidFill>
              </a:rPr>
              <a:t>.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pPr marL="342900" indent="-342900">
              <a:buFont typeface="+mj-lt"/>
              <a:buAutoNum type="arabicPeriod" startAt="4"/>
            </a:pPr>
            <a:r>
              <a:rPr lang="en-GB" strike="sngStrike" dirty="0" smtClean="0">
                <a:solidFill>
                  <a:srgbClr val="FF0000"/>
                </a:solidFill>
              </a:rPr>
              <a:t>In Extended </a:t>
            </a:r>
            <a:r>
              <a:rPr lang="en-GB" strike="sngStrike" dirty="0">
                <a:solidFill>
                  <a:srgbClr val="FF0000"/>
                </a:solidFill>
              </a:rPr>
              <a:t>Coverage mode, “R13 </a:t>
            </a:r>
            <a:r>
              <a:rPr lang="en-GB" strike="sngStrike" dirty="0" err="1">
                <a:solidFill>
                  <a:srgbClr val="FF0000"/>
                </a:solidFill>
              </a:rPr>
              <a:t>FeMTC</a:t>
            </a:r>
            <a:r>
              <a:rPr lang="en-GB" strike="sngStrike" dirty="0">
                <a:solidFill>
                  <a:srgbClr val="FF0000"/>
                </a:solidFill>
              </a:rPr>
              <a:t>” UEs are believed to access the RAN on different physical  resources to </a:t>
            </a:r>
            <a:r>
              <a:rPr lang="en-GB" strike="sngStrike" dirty="0" err="1">
                <a:solidFill>
                  <a:srgbClr val="FF0000"/>
                </a:solidFill>
              </a:rPr>
              <a:t>Rel</a:t>
            </a:r>
            <a:r>
              <a:rPr lang="en-GB" strike="sngStrike" dirty="0">
                <a:solidFill>
                  <a:srgbClr val="FF0000"/>
                </a:solidFill>
              </a:rPr>
              <a:t> 8 UEs.  </a:t>
            </a:r>
            <a:r>
              <a:rPr lang="en-GB" strike="sngStrike" dirty="0" smtClean="0">
                <a:solidFill>
                  <a:srgbClr val="FF0000"/>
                </a:solidFill>
              </a:rPr>
              <a:t/>
            </a:r>
            <a:br>
              <a:rPr lang="en-GB" strike="sngStrike" dirty="0" smtClean="0">
                <a:solidFill>
                  <a:srgbClr val="FF0000"/>
                </a:solidFill>
              </a:rPr>
            </a:br>
            <a:r>
              <a:rPr lang="en-GB" strike="sngStrike" dirty="0" smtClean="0">
                <a:solidFill>
                  <a:srgbClr val="FF0000"/>
                </a:solidFill>
              </a:rPr>
              <a:t>- EC </a:t>
            </a:r>
            <a:r>
              <a:rPr lang="en-GB" strike="sngStrike" dirty="0">
                <a:solidFill>
                  <a:srgbClr val="FF0000"/>
                </a:solidFill>
              </a:rPr>
              <a:t>mode can be supported by both “R-13 Low Complexity” UEs and “Normal Complexity” UEs.</a:t>
            </a:r>
            <a:br>
              <a:rPr lang="en-GB" strike="sngStrike" dirty="0">
                <a:solidFill>
                  <a:srgbClr val="FF0000"/>
                </a:solidFill>
              </a:rPr>
            </a:br>
            <a:r>
              <a:rPr lang="en-GB" strike="sngStrike" dirty="0">
                <a:solidFill>
                  <a:srgbClr val="FF0000"/>
                </a:solidFill>
              </a:rPr>
              <a:t>-&gt; RAN functionality (e.g. DECOR or extra RRC establishment information) is needed to route to ‘device type specific’ MMEs</a:t>
            </a:r>
            <a:br>
              <a:rPr lang="en-GB" strike="sngStrike" dirty="0">
                <a:solidFill>
                  <a:srgbClr val="FF0000"/>
                </a:solidFill>
              </a:rPr>
            </a:br>
            <a:r>
              <a:rPr lang="en-GB" strike="sngStrike" dirty="0">
                <a:solidFill>
                  <a:srgbClr val="FF0000"/>
                </a:solidFill>
                <a:sym typeface="Wingdings" panose="05000000000000000000" pitchFamily="2" charset="2"/>
              </a:rPr>
              <a:t> having a common RRC protocol for R-13 LC and Normal Complexity mobiles is probably useful</a:t>
            </a:r>
          </a:p>
          <a:p>
            <a:pPr marL="342900" indent="-342900">
              <a:buFont typeface="+mj-lt"/>
              <a:buAutoNum type="arabicPeriod" startAt="4"/>
            </a:pPr>
            <a:endParaRPr lang="en-GB" dirty="0" smtClean="0"/>
          </a:p>
          <a:p>
            <a:pPr marL="342900" indent="-342900">
              <a:buFont typeface="+mj-lt"/>
              <a:buAutoNum type="arabicPeriod" startAt="4"/>
            </a:pPr>
            <a:endParaRPr lang="en-GB" dirty="0"/>
          </a:p>
          <a:p>
            <a:pPr marL="342900" indent="-342900">
              <a:buFont typeface="+mj-lt"/>
              <a:buAutoNum type="arabicPeriod" startAt="4"/>
            </a:pPr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15444813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8229600" cy="1042967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Potential Agreements on NB-IOT </a:t>
            </a:r>
            <a:r>
              <a:rPr lang="en-GB" dirty="0" smtClean="0"/>
              <a:t>(3)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 startAt="6"/>
            </a:pPr>
            <a:r>
              <a:rPr lang="en-GB" sz="2200" strike="sngStrike" dirty="0">
                <a:solidFill>
                  <a:srgbClr val="FF0000"/>
                </a:solidFill>
              </a:rPr>
              <a:t>For Smart Phones (i.e. Normal Complexity UEs), caching of the UE context in last used </a:t>
            </a:r>
            <a:r>
              <a:rPr lang="en-GB" sz="2200" strike="sngStrike" dirty="0" err="1">
                <a:solidFill>
                  <a:srgbClr val="FF0000"/>
                </a:solidFill>
              </a:rPr>
              <a:t>eNB</a:t>
            </a:r>
            <a:r>
              <a:rPr lang="en-GB" sz="2200" strike="sngStrike" dirty="0">
                <a:solidFill>
                  <a:srgbClr val="FF0000"/>
                </a:solidFill>
              </a:rPr>
              <a:t> (and UE)  seems helpful [Ericsson , S2-153177] </a:t>
            </a:r>
            <a:br>
              <a:rPr lang="en-GB" sz="2200" strike="sngStrike" dirty="0">
                <a:solidFill>
                  <a:srgbClr val="FF0000"/>
                </a:solidFill>
              </a:rPr>
            </a:br>
            <a:r>
              <a:rPr lang="en-GB" sz="2200" strike="sngStrike" dirty="0">
                <a:solidFill>
                  <a:srgbClr val="FF0000"/>
                </a:solidFill>
              </a:rPr>
              <a:t>- for Smart Phones, the need for the UE context to keep the ROHC context is FFS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en-GB" sz="2200" strike="sngStrike" dirty="0">
                <a:solidFill>
                  <a:srgbClr val="FF0000"/>
                </a:solidFill>
                <a:sym typeface="Wingdings" panose="05000000000000000000" pitchFamily="2" charset="2"/>
              </a:rPr>
              <a:t> TSG RAN can choose (or not) to specify UE context caching for R-13 NC UEs</a:t>
            </a:r>
          </a:p>
          <a:p>
            <a:pPr lvl="2">
              <a:buFontTx/>
              <a:buChar char="-"/>
            </a:pPr>
            <a:r>
              <a:rPr lang="en-GB" sz="1800" strike="sngStrike" dirty="0" smtClean="0">
                <a:solidFill>
                  <a:srgbClr val="FF0000"/>
                </a:solidFill>
                <a:sym typeface="Wingdings" panose="05000000000000000000" pitchFamily="2" charset="2"/>
              </a:rPr>
              <a:t>If UE context caching is used for NC devices, a common RRC for LC-</a:t>
            </a:r>
            <a:r>
              <a:rPr lang="en-GB" sz="1800" strike="sngStrike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FeMTC</a:t>
            </a:r>
            <a:r>
              <a:rPr lang="en-GB" sz="1800" strike="sngStrike" dirty="0" smtClean="0">
                <a:solidFill>
                  <a:srgbClr val="FF0000"/>
                </a:solidFill>
                <a:sym typeface="Wingdings" panose="05000000000000000000" pitchFamily="2" charset="2"/>
              </a:rPr>
              <a:t> and NC implies  UE context caching  for LC-</a:t>
            </a:r>
            <a:r>
              <a:rPr lang="en-GB" sz="1800" strike="sngStrike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FeMTC</a:t>
            </a:r>
            <a:r>
              <a:rPr lang="en-GB" sz="1800" strike="sngStrike" dirty="0" smtClean="0">
                <a:solidFill>
                  <a:srgbClr val="FF0000"/>
                </a:solidFill>
                <a:sym typeface="Wingdings" panose="05000000000000000000" pitchFamily="2" charset="2"/>
              </a:rPr>
              <a:t> UEs</a:t>
            </a:r>
          </a:p>
          <a:p>
            <a:pPr lvl="2">
              <a:buFontTx/>
              <a:buChar char="-"/>
            </a:pPr>
            <a:r>
              <a:rPr lang="en-GB" sz="1800" strike="sngStrike" dirty="0" smtClean="0">
                <a:solidFill>
                  <a:srgbClr val="FF0000"/>
                </a:solidFill>
                <a:sym typeface="Wingdings" panose="05000000000000000000" pitchFamily="2" charset="2"/>
              </a:rPr>
              <a:t>this does NOT imply any decision on NB-</a:t>
            </a:r>
            <a:r>
              <a:rPr lang="en-GB" sz="1800" strike="sngStrike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IoT</a:t>
            </a:r>
            <a:r>
              <a:rPr lang="en-GB" sz="1800" strike="sngStrike" dirty="0" smtClean="0">
                <a:solidFill>
                  <a:srgbClr val="FF0000"/>
                </a:solidFill>
                <a:sym typeface="Wingdings" panose="05000000000000000000" pitchFamily="2" charset="2"/>
              </a:rPr>
              <a:t> UEs.</a:t>
            </a:r>
            <a:endParaRPr lang="en-GB" sz="1800" strike="sngStrike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34083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>
            <a:normAutofit/>
          </a:bodyPr>
          <a:lstStyle/>
          <a:p>
            <a:r>
              <a:rPr lang="en-GB" dirty="0" smtClean="0"/>
              <a:t>Agreement on NB-IOT(4</a:t>
            </a:r>
            <a:r>
              <a:rPr lang="en-GB" dirty="0" smtClean="0"/>
              <a:t>) 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342900" indent="-342900">
              <a:buFont typeface="+mj-lt"/>
              <a:buAutoNum type="arabicPeriod" startAt="8"/>
            </a:pPr>
            <a:r>
              <a:rPr lang="en-GB" dirty="0" smtClean="0"/>
              <a:t>Attach without </a:t>
            </a:r>
            <a:r>
              <a:rPr lang="en-GB" dirty="0" smtClean="0">
                <a:solidFill>
                  <a:srgbClr val="FF0000"/>
                </a:solidFill>
              </a:rPr>
              <a:t>activating a</a:t>
            </a:r>
            <a:r>
              <a:rPr lang="en-GB" dirty="0" smtClean="0"/>
              <a:t> Bearer </a:t>
            </a:r>
            <a:r>
              <a:rPr lang="en-GB" dirty="0" smtClean="0"/>
              <a:t>Service is  permitted </a:t>
            </a:r>
            <a:br>
              <a:rPr lang="en-GB" dirty="0" smtClean="0"/>
            </a:br>
            <a:r>
              <a:rPr lang="en-GB" dirty="0" smtClean="0"/>
              <a:t>- e.g. EMM only attach without any ESM signalling (as possible in 2G and 3G).</a:t>
            </a:r>
            <a:br>
              <a:rPr lang="en-GB" dirty="0" smtClean="0"/>
            </a:br>
            <a:r>
              <a:rPr lang="en-GB" dirty="0" smtClean="0"/>
              <a:t>- i.e. Attach without allocating any PDN/Serving GW</a:t>
            </a:r>
            <a:br>
              <a:rPr lang="en-GB" dirty="0" smtClean="0"/>
            </a:br>
            <a:r>
              <a:rPr lang="en-GB" dirty="0" smtClean="0"/>
              <a:t>- i.e. different to </a:t>
            </a:r>
            <a:r>
              <a:rPr lang="en-GB" dirty="0" err="1"/>
              <a:t>R</a:t>
            </a:r>
            <a:r>
              <a:rPr lang="en-GB" dirty="0" err="1" smtClean="0"/>
              <a:t>el</a:t>
            </a:r>
            <a:r>
              <a:rPr lang="en-GB" dirty="0" smtClean="0"/>
              <a:t> 8 LTE (where PDN/bearer activation is mandatory</a:t>
            </a:r>
            <a:r>
              <a:rPr lang="en-GB" dirty="0" smtClean="0"/>
              <a:t>)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trike="sngStrike" dirty="0" smtClean="0">
                <a:solidFill>
                  <a:srgbClr val="FF0000"/>
                </a:solidFill>
              </a:rPr>
              <a:t>- this permits SMS-only devices (as possible in 2G). </a:t>
            </a:r>
            <a:endParaRPr lang="en-GB" strike="sngStrike" dirty="0" smtClean="0">
              <a:solidFill>
                <a:srgbClr val="FF0000"/>
              </a:solidFill>
            </a:endParaRPr>
          </a:p>
          <a:p>
            <a:pPr marL="342900" indent="-342900">
              <a:buNone/>
            </a:pPr>
            <a:r>
              <a:rPr lang="en-GB" dirty="0" smtClean="0">
                <a:solidFill>
                  <a:srgbClr val="FF0000"/>
                </a:solidFill>
              </a:rPr>
              <a:t>	</a:t>
            </a:r>
            <a:r>
              <a:rPr lang="en-GB" dirty="0" smtClean="0">
                <a:solidFill>
                  <a:srgbClr val="FF0000"/>
                </a:solidFill>
              </a:rPr>
              <a:t>- a Bearer Service may be activated any time after Attach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</a:t>
            </a:r>
            <a:r>
              <a:rPr lang="en-GB" strike="sngStrike" dirty="0" smtClean="0">
                <a:solidFill>
                  <a:srgbClr val="FF0000"/>
                </a:solidFill>
              </a:rPr>
              <a:t>at least for NB-</a:t>
            </a:r>
            <a:r>
              <a:rPr lang="en-GB" strike="sngStrike" dirty="0" err="1" smtClean="0">
                <a:solidFill>
                  <a:srgbClr val="FF0000"/>
                </a:solidFill>
              </a:rPr>
              <a:t>IoT</a:t>
            </a:r>
            <a:r>
              <a:rPr lang="en-GB" strike="sngStrike" dirty="0" smtClean="0">
                <a:solidFill>
                  <a:srgbClr val="FF0000"/>
                </a:solidFill>
              </a:rPr>
              <a:t/>
            </a:r>
            <a:br>
              <a:rPr lang="en-GB" strike="sngStrike" dirty="0" smtClean="0">
                <a:solidFill>
                  <a:srgbClr val="FF0000"/>
                </a:solidFill>
              </a:rPr>
            </a:br>
            <a:r>
              <a:rPr lang="en-GB" strike="sngStrike" dirty="0" smtClean="0">
                <a:solidFill>
                  <a:srgbClr val="FF0000"/>
                </a:solidFill>
              </a:rPr>
              <a:t>- also for LC-Fe MTC?</a:t>
            </a:r>
            <a:br>
              <a:rPr lang="en-GB" strike="sngStrike" dirty="0" smtClean="0">
                <a:solidFill>
                  <a:srgbClr val="FF0000"/>
                </a:solidFill>
              </a:rPr>
            </a:br>
            <a:r>
              <a:rPr lang="en-GB" strike="sngStrike" dirty="0" smtClean="0">
                <a:solidFill>
                  <a:srgbClr val="FF0000"/>
                </a:solidFill>
              </a:rPr>
              <a:t>- also for Normal Complexity devices? (</a:t>
            </a:r>
            <a:r>
              <a:rPr lang="en-GB" i="1" strike="sngStrike" dirty="0" smtClean="0">
                <a:solidFill>
                  <a:srgbClr val="FF0000"/>
                </a:solidFill>
              </a:rPr>
              <a:t>For NC devices this may add complexity to the network, e.g. with regard to existing inter-RAT mobility specifications</a:t>
            </a:r>
            <a:r>
              <a:rPr lang="en-GB" strike="sngStrike" dirty="0" smtClean="0">
                <a:solidFill>
                  <a:srgbClr val="FF0000"/>
                </a:solidFill>
              </a:rPr>
              <a:t>.)</a:t>
            </a:r>
          </a:p>
          <a:p>
            <a:pPr marL="0" indent="0">
              <a:buNone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pPr marL="342900" indent="-342900">
              <a:buFont typeface="+mj-lt"/>
              <a:buAutoNum type="arabicPeriod" startAt="8"/>
            </a:pPr>
            <a:endParaRPr lang="en-GB" dirty="0" smtClean="0"/>
          </a:p>
          <a:p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144514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solidFill>
                  <a:srgbClr val="007C92"/>
                </a:solidFill>
              </a:rPr>
              <a:t>Show of hands on infrequent small data solutions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  <p:sp>
        <p:nvSpPr>
          <p:cNvPr id="7" name="Content Placeholder 14"/>
          <p:cNvSpPr txBox="1">
            <a:spLocks/>
          </p:cNvSpPr>
          <p:nvPr/>
        </p:nvSpPr>
        <p:spPr>
          <a:xfrm>
            <a:off x="381000" y="1600200"/>
            <a:ext cx="8763000" cy="4998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80975" indent="-1809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447675" indent="-18097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support to move forward with solution 2 for NB-IOT [e.g. Developed from 3279].</a:t>
            </a:r>
          </a:p>
          <a:p>
            <a:pPr marL="342900" indent="-342900">
              <a:spcAft>
                <a:spcPts val="1800"/>
              </a:spcAft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object to moving forward with solution 2 for NB-IOT.</a:t>
            </a:r>
          </a:p>
          <a:p>
            <a:pPr marL="342900" indent="-342900"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would support to move forward with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a 5/6/13 solution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NB-IOT. [e.g. </a:t>
            </a:r>
            <a:r>
              <a:rPr lang="en-GB" i="1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Developed from 3178]</a:t>
            </a:r>
            <a:endParaRPr lang="en-GB" i="1" dirty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object to moving forward with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a 5/6/13 solution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NB-IOT.</a:t>
            </a:r>
          </a:p>
          <a:p>
            <a:pPr marL="342900" indent="-342900">
              <a:buFont typeface="+mj-lt"/>
              <a:buAutoNum type="arabicPeriod"/>
            </a:pPr>
            <a:endParaRPr lang="en-GB" i="1" dirty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GB" i="1" dirty="0">
              <a:solidFill>
                <a:srgbClr val="007C92"/>
              </a:solidFill>
            </a:endParaRPr>
          </a:p>
          <a:p>
            <a:pPr marL="342900" indent="-34290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="" xmlns:p14="http://schemas.microsoft.com/office/powerpoint/2010/main" val="5034746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200</Words>
  <Application>Microsoft Office PowerPoint</Application>
  <PresentationFormat>On-screen Show (4:3)</PresentationFormat>
  <Paragraphs>57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CIoT architecture design</vt:lpstr>
      <vt:lpstr>Contents</vt:lpstr>
      <vt:lpstr>Agreements for NB-IOT(1)</vt:lpstr>
      <vt:lpstr>Agreements on NB-IOT(2)</vt:lpstr>
      <vt:lpstr>Potential Agreements on NB-IOT (3)</vt:lpstr>
      <vt:lpstr>Agreement on NB-IOT(4) </vt:lpstr>
      <vt:lpstr>Show of hands on infrequent small data solutions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CIoT architecture design</dc:title>
  <dc:creator>Frank</dc:creator>
  <cp:lastModifiedBy>Frank</cp:lastModifiedBy>
  <cp:revision>15</cp:revision>
  <dcterms:created xsi:type="dcterms:W3CDTF">2015-10-21T05:28:17Z</dcterms:created>
  <dcterms:modified xsi:type="dcterms:W3CDTF">2015-10-21T09:39:11Z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1445414131</vt:lpwstr>
  </property>
</Properties>
</file>