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69" r:id="rId2"/>
    <p:sldId id="268" r:id="rId3"/>
    <p:sldId id="277" r:id="rId4"/>
    <p:sldId id="278" r:id="rId5"/>
    <p:sldId id="261" r:id="rId6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69"/>
            <p14:sldId id="268"/>
            <p14:sldId id="277"/>
            <p14:sldId id="278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69" d="100"/>
          <a:sy n="69" d="100"/>
        </p:scale>
        <p:origin x="-1128" y="-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2015-09-04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2015-09-04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6625" y="750888"/>
            <a:ext cx="5011738" cy="37576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2015-10-06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41A07B8-3F1B-4777-9878-49BEFBE45CC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5G Radio access SoD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GFTE-15:000819 Uen, Rev A 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6625" y="750888"/>
            <a:ext cx="5011738" cy="37576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2015-10-06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41A07B8-3F1B-4777-9878-49BEFBE45CCD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5G Radio access SoD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GFTE-15:000819 Uen, Rev A 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6625" y="750888"/>
            <a:ext cx="5011738" cy="37576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  <p:sp>
        <p:nvSpPr>
          <p:cNvPr id="41988" name="Date Placeholder 3"/>
          <p:cNvSpPr>
            <a:spLocks noGrp="1"/>
          </p:cNvSpPr>
          <p:nvPr>
            <p:ph type="dt" sz="quarter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39321" indent="-284354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37418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592385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47351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02319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57285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12253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67220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200">
                <a:solidFill>
                  <a:prstClr val="black"/>
                </a:solidFill>
              </a:rPr>
              <a:t>2015-09-21 </a:t>
            </a:r>
          </a:p>
        </p:txBody>
      </p:sp>
      <p:sp>
        <p:nvSpPr>
          <p:cNvPr id="41989" name="Slide Number Placeholder 4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39321" indent="-284354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37418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592385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47351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02319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57285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12253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67220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39DACD4B-E213-4C54-B962-A0C0EAD5035E}" type="slidenum">
              <a:rPr lang="en-US" sz="1200">
                <a:solidFill>
                  <a:prstClr val="black"/>
                </a:solidFill>
              </a:rPr>
              <a:pPr eaLnBrk="1" hangingPunct="1">
                <a:defRPr/>
              </a:pPr>
              <a:t>3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41990" name="Header Placeholder 5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39321" indent="-284354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37418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592385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47351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02319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57285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12253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67220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200">
                <a:solidFill>
                  <a:prstClr val="black"/>
                </a:solidFill>
              </a:rPr>
              <a:t>CN2020 (&amp;SNAP) Phase 3.5(1) Report </a:t>
            </a:r>
          </a:p>
        </p:txBody>
      </p:sp>
      <p:sp>
        <p:nvSpPr>
          <p:cNvPr id="41991" name="Footer Placeholder 6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39321" indent="-284354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37418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592385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47351" indent="-227483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02319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57285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12253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67220" indent="-227483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200">
                <a:solidFill>
                  <a:prstClr val="black"/>
                </a:solidFill>
              </a:rPr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2015-09-04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A453C-48CC-4545-B01F-CB4D1F74023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684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Commercial in confidence  |  2015-09-04  |  Page </a:t>
            </a:r>
            <a:fld id="{E3A74672-36C0-4788-97CB-DD4C0BDE699D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4"/>
          <p:cNvSpPr>
            <a:spLocks noChangeArrowheads="1"/>
          </p:cNvSpPr>
          <p:nvPr/>
        </p:nvSpPr>
        <p:spPr bwMode="auto">
          <a:xfrm>
            <a:off x="0" y="-18928"/>
            <a:ext cx="9146382" cy="6873876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399" rIns="0" bIns="38399" anchor="ctr"/>
          <a:lstStyle/>
          <a:p>
            <a:pPr algn="ctr">
              <a:spcBef>
                <a:spcPct val="50000"/>
              </a:spcBef>
            </a:pPr>
            <a:r>
              <a:rPr lang="sv-SE" dirty="0"/>
              <a:t>                            </a:t>
            </a:r>
            <a:endParaRPr lang="en-US" dirty="0"/>
          </a:p>
        </p:txBody>
      </p:sp>
      <p:sp>
        <p:nvSpPr>
          <p:cNvPr id="73" name="Rectangle 14"/>
          <p:cNvSpPr>
            <a:spLocks noChangeArrowheads="1"/>
          </p:cNvSpPr>
          <p:nvPr/>
        </p:nvSpPr>
        <p:spPr bwMode="auto">
          <a:xfrm>
            <a:off x="6190997" y="3265489"/>
            <a:ext cx="401713" cy="157782"/>
          </a:xfrm>
          <a:prstGeom prst="rect">
            <a:avLst/>
          </a:prstGeom>
          <a:blipFill dpi="0" rotWithShape="0">
            <a:blip r:embed="rId3"/>
            <a:srcRect/>
            <a:stretch>
              <a:fillRect l="-3415409" t="-2274200" r="-1445804" b="-198235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399" rIns="0" bIns="38399" anchor="ctr"/>
          <a:lstStyle/>
          <a:p>
            <a:pPr algn="ctr">
              <a:spcBef>
                <a:spcPct val="50000"/>
              </a:spcBef>
            </a:pPr>
            <a:r>
              <a:rPr lang="sv-SE" dirty="0"/>
              <a:t>                </a:t>
            </a:r>
            <a:r>
              <a:rPr lang="sv-SE" dirty="0" smtClean="0"/>
              <a:t>           </a:t>
            </a:r>
            <a:endParaRPr lang="en-US" dirty="0"/>
          </a:p>
        </p:txBody>
      </p:sp>
      <p:pic>
        <p:nvPicPr>
          <p:cNvPr id="3152" name="Econ20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83" y="568086"/>
            <a:ext cx="3333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0" name="TextBox 34"/>
          <p:cNvSpPr txBox="1">
            <a:spLocks noChangeArrowheads="1"/>
          </p:cNvSpPr>
          <p:nvPr/>
        </p:nvSpPr>
        <p:spPr bwMode="auto">
          <a:xfrm>
            <a:off x="1348027" y="2724300"/>
            <a:ext cx="2302500" cy="27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800" tIns="38400" rIns="76800" bIns="384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US" sz="1300" dirty="0">
              <a:solidFill>
                <a:schemeClr val="bg1"/>
              </a:solidFill>
            </a:endParaRPr>
          </a:p>
        </p:txBody>
      </p:sp>
      <p:sp>
        <p:nvSpPr>
          <p:cNvPr id="70" name="Rectangle 14"/>
          <p:cNvSpPr>
            <a:spLocks noChangeArrowheads="1"/>
          </p:cNvSpPr>
          <p:nvPr/>
        </p:nvSpPr>
        <p:spPr bwMode="auto">
          <a:xfrm>
            <a:off x="2382649" y="3093887"/>
            <a:ext cx="166782" cy="126750"/>
          </a:xfrm>
          <a:prstGeom prst="rect">
            <a:avLst/>
          </a:prstGeom>
          <a:blipFill dpi="0" rotWithShape="0">
            <a:blip r:embed="rId3"/>
            <a:srcRect/>
            <a:stretch>
              <a:fillRect l="-655109" t="-1428763" r="-1856954" b="-11828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399" rIns="0" bIns="38399" anchor="ctr"/>
          <a:lstStyle/>
          <a:p>
            <a:pPr algn="ctr">
              <a:spcBef>
                <a:spcPct val="50000"/>
              </a:spcBef>
            </a:pPr>
            <a:r>
              <a:rPr lang="sv-SE" dirty="0"/>
              <a:t>                            </a:t>
            </a:r>
            <a:endParaRPr lang="en-US" dirty="0"/>
          </a:p>
        </p:txBody>
      </p:sp>
      <p:sp>
        <p:nvSpPr>
          <p:cNvPr id="72" name="Rectangle 14"/>
          <p:cNvSpPr>
            <a:spLocks noChangeArrowheads="1"/>
          </p:cNvSpPr>
          <p:nvPr/>
        </p:nvSpPr>
        <p:spPr bwMode="auto">
          <a:xfrm>
            <a:off x="6310864" y="3057831"/>
            <a:ext cx="173335" cy="157782"/>
          </a:xfrm>
          <a:prstGeom prst="rect">
            <a:avLst/>
          </a:prstGeom>
          <a:blipFill dpi="0" rotWithShape="0">
            <a:blip r:embed="rId3"/>
            <a:srcRect/>
            <a:stretch>
              <a:fillRect l="-3415409" t="-2274200" r="-1445804" b="-198235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399" rIns="0" bIns="38399" anchor="ctr"/>
          <a:lstStyle/>
          <a:p>
            <a:pPr algn="ctr">
              <a:spcBef>
                <a:spcPct val="50000"/>
              </a:spcBef>
            </a:pPr>
            <a:r>
              <a:rPr lang="sv-SE" dirty="0"/>
              <a:t>                            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SA2 work on next generation architecture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SA WG2 Meeting #111	</a:t>
            </a:r>
            <a:r>
              <a:rPr lang="en-GB" b="1" dirty="0" smtClean="0">
                <a:solidFill>
                  <a:schemeClr val="bg1"/>
                </a:solidFill>
              </a:rPr>
              <a:t>					</a:t>
            </a:r>
            <a:r>
              <a:rPr lang="en-GB" b="1" dirty="0" smtClean="0">
                <a:solidFill>
                  <a:schemeClr val="bg1"/>
                </a:solidFill>
              </a:rPr>
              <a:t>S2-153181</a:t>
            </a:r>
            <a:endParaRPr lang="sv-SE" dirty="0">
              <a:solidFill>
                <a:schemeClr val="bg1"/>
              </a:solidFill>
            </a:endParaRPr>
          </a:p>
          <a:p>
            <a:r>
              <a:rPr lang="en-GB" b="1" dirty="0">
                <a:solidFill>
                  <a:schemeClr val="bg1"/>
                </a:solidFill>
              </a:rPr>
              <a:t>19 - 23 October 2015, Chengdu, P. R. </a:t>
            </a:r>
            <a:r>
              <a:rPr lang="en-GB" b="1" dirty="0" smtClean="0">
                <a:solidFill>
                  <a:schemeClr val="bg1"/>
                </a:solidFill>
              </a:rPr>
              <a:t>China</a:t>
            </a:r>
            <a:endParaRPr lang="sv-S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8118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4"/>
          <p:cNvSpPr>
            <a:spLocks noChangeArrowheads="1"/>
          </p:cNvSpPr>
          <p:nvPr/>
        </p:nvSpPr>
        <p:spPr bwMode="auto">
          <a:xfrm>
            <a:off x="0" y="-18928"/>
            <a:ext cx="9146382" cy="6873876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399" rIns="0" bIns="38399" anchor="ctr"/>
          <a:lstStyle/>
          <a:p>
            <a:pPr algn="ctr">
              <a:spcBef>
                <a:spcPct val="50000"/>
              </a:spcBef>
            </a:pPr>
            <a:r>
              <a:rPr lang="sv-SE" dirty="0"/>
              <a:t>                      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solidFill>
                  <a:schemeClr val="bg1"/>
                </a:solidFill>
              </a:rPr>
              <a:t>SA2 needs to initiate </a:t>
            </a:r>
            <a:r>
              <a:rPr lang="en-US" sz="2000" dirty="0" smtClean="0">
                <a:solidFill>
                  <a:schemeClr val="bg1"/>
                </a:solidFill>
              </a:rPr>
              <a:t>a study on the architecture for the next generations system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The SA2 SID should </a:t>
            </a:r>
            <a:r>
              <a:rPr lang="en-US" sz="2000" dirty="0">
                <a:solidFill>
                  <a:schemeClr val="bg1"/>
                </a:solidFill>
              </a:rPr>
              <a:t>focus on the </a:t>
            </a:r>
            <a:r>
              <a:rPr lang="en-US" sz="2000" dirty="0" smtClean="0">
                <a:solidFill>
                  <a:schemeClr val="bg1"/>
                </a:solidFill>
              </a:rPr>
              <a:t>required output while refraining from explicitly including or excluding specific technical aspects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The </a:t>
            </a:r>
            <a:r>
              <a:rPr lang="en-US" sz="2000" dirty="0">
                <a:solidFill>
                  <a:schemeClr val="bg1"/>
                </a:solidFill>
              </a:rPr>
              <a:t>S</a:t>
            </a:r>
            <a:r>
              <a:rPr lang="en-US" sz="2000" dirty="0" smtClean="0">
                <a:solidFill>
                  <a:schemeClr val="bg1"/>
                </a:solidFill>
              </a:rPr>
              <a:t>ervice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smtClean="0">
                <a:solidFill>
                  <a:schemeClr val="bg1"/>
                </a:solidFill>
              </a:rPr>
              <a:t>Operational </a:t>
            </a:r>
            <a:r>
              <a:rPr lang="en-US" sz="2000" dirty="0">
                <a:solidFill>
                  <a:schemeClr val="bg1"/>
                </a:solidFill>
              </a:rPr>
              <a:t>and </a:t>
            </a:r>
            <a:r>
              <a:rPr lang="en-US" sz="2000" dirty="0" smtClean="0">
                <a:solidFill>
                  <a:schemeClr val="bg1"/>
                </a:solidFill>
              </a:rPr>
              <a:t>Radio </a:t>
            </a:r>
            <a:r>
              <a:rPr lang="en-US" sz="2000" dirty="0">
                <a:solidFill>
                  <a:schemeClr val="bg1"/>
                </a:solidFill>
              </a:rPr>
              <a:t>related </a:t>
            </a:r>
            <a:r>
              <a:rPr lang="en-US" sz="2000" dirty="0" smtClean="0">
                <a:solidFill>
                  <a:schemeClr val="bg1"/>
                </a:solidFill>
              </a:rPr>
              <a:t>requirements shall be based on the output from SA1/SMARTER study and eventually SA1 normative requirements and RAN work</a:t>
            </a:r>
          </a:p>
          <a:p>
            <a:pPr lvl="1"/>
            <a:r>
              <a:rPr lang="en-US" sz="1600" dirty="0" smtClean="0">
                <a:solidFill>
                  <a:schemeClr val="bg1"/>
                </a:solidFill>
              </a:rPr>
              <a:t>Other aspects like emerging/maturing technologies will also need to be considered</a:t>
            </a:r>
            <a:endParaRPr lang="en-US" sz="1600" dirty="0">
              <a:solidFill>
                <a:schemeClr val="bg1"/>
              </a:solidFill>
            </a:endParaRPr>
          </a:p>
          <a:p>
            <a:r>
              <a:rPr lang="en-US" sz="2000" dirty="0" smtClean="0">
                <a:solidFill>
                  <a:schemeClr val="bg1"/>
                </a:solidFill>
              </a:rPr>
              <a:t>The study should allow proposals that are based on </a:t>
            </a:r>
            <a:r>
              <a:rPr lang="en-US" sz="2000" dirty="0">
                <a:solidFill>
                  <a:schemeClr val="bg1"/>
                </a:solidFill>
              </a:rPr>
              <a:t>an evolution of </a:t>
            </a:r>
            <a:r>
              <a:rPr lang="en-US" sz="2000" dirty="0" smtClean="0">
                <a:solidFill>
                  <a:schemeClr val="bg1"/>
                </a:solidFill>
              </a:rPr>
              <a:t> the current architecture as well as proposals that are based on a “clean slate” approach</a:t>
            </a:r>
            <a:endParaRPr lang="en-US" sz="1800" dirty="0" smtClean="0">
              <a:solidFill>
                <a:schemeClr val="bg1"/>
              </a:solidFill>
            </a:endParaRPr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Ericsson Capital TT" pitchFamily="2" charset="0"/>
              </a:rPr>
              <a:t>SA2 SID general</a:t>
            </a:r>
          </a:p>
        </p:txBody>
      </p:sp>
      <p:pic>
        <p:nvPicPr>
          <p:cNvPr id="3152" name="Econ20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004" y="360364"/>
            <a:ext cx="3333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0411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4" name="Title 2"/>
          <p:cNvSpPr>
            <a:spLocks noGrp="1"/>
          </p:cNvSpPr>
          <p:nvPr>
            <p:ph type="title"/>
          </p:nvPr>
        </p:nvSpPr>
        <p:spPr>
          <a:xfrm>
            <a:off x="394098" y="239713"/>
            <a:ext cx="7493794" cy="1085850"/>
          </a:xfrm>
        </p:spPr>
        <p:txBody>
          <a:bodyPr>
            <a:normAutofit/>
          </a:bodyPr>
          <a:lstStyle/>
          <a:p>
            <a:r>
              <a:rPr lang="en-US" altLang="en-US" sz="3600" dirty="0" smtClean="0">
                <a:latin typeface="Ericsson Capital TT" pitchFamily="2" charset="0"/>
              </a:rPr>
              <a:t>SA2 “5g” Architecture Study</a:t>
            </a:r>
            <a:endParaRPr lang="en-US" altLang="en-US" dirty="0" smtClean="0">
              <a:latin typeface="Ericsson Capital TT" pitchFamily="2" charset="0"/>
            </a:endParaRPr>
          </a:p>
        </p:txBody>
      </p:sp>
      <p:cxnSp>
        <p:nvCxnSpPr>
          <p:cNvPr id="236" name="Straight Connector 235"/>
          <p:cNvCxnSpPr/>
          <p:nvPr/>
        </p:nvCxnSpPr>
        <p:spPr bwMode="auto">
          <a:xfrm>
            <a:off x="2753547" y="1843088"/>
            <a:ext cx="0" cy="42100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8" name="Straight Connector 237"/>
          <p:cNvCxnSpPr/>
          <p:nvPr/>
        </p:nvCxnSpPr>
        <p:spPr bwMode="auto">
          <a:xfrm>
            <a:off x="3671994" y="1843088"/>
            <a:ext cx="0" cy="42100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0" name="Straight Connector 239"/>
          <p:cNvCxnSpPr/>
          <p:nvPr/>
        </p:nvCxnSpPr>
        <p:spPr bwMode="auto">
          <a:xfrm>
            <a:off x="4582548" y="1843088"/>
            <a:ext cx="0" cy="42100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706" name="Straight Connector 240"/>
          <p:cNvCxnSpPr>
            <a:cxnSpLocks noChangeShapeType="1"/>
          </p:cNvCxnSpPr>
          <p:nvPr/>
        </p:nvCxnSpPr>
        <p:spPr bwMode="auto">
          <a:xfrm>
            <a:off x="5490467" y="1646238"/>
            <a:ext cx="0" cy="440690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2" name="Straight Connector 241"/>
          <p:cNvCxnSpPr/>
          <p:nvPr/>
        </p:nvCxnSpPr>
        <p:spPr bwMode="auto">
          <a:xfrm>
            <a:off x="6374705" y="1843088"/>
            <a:ext cx="0" cy="42100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3" name="Straight Connector 242"/>
          <p:cNvCxnSpPr/>
          <p:nvPr/>
        </p:nvCxnSpPr>
        <p:spPr bwMode="auto">
          <a:xfrm>
            <a:off x="7282627" y="1843088"/>
            <a:ext cx="0" cy="42100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5" name="Straight Connector 244"/>
          <p:cNvCxnSpPr/>
          <p:nvPr/>
        </p:nvCxnSpPr>
        <p:spPr bwMode="auto">
          <a:xfrm>
            <a:off x="8195811" y="1843088"/>
            <a:ext cx="0" cy="42100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710" name="Straight Connector 246"/>
          <p:cNvCxnSpPr>
            <a:cxnSpLocks noChangeShapeType="1"/>
          </p:cNvCxnSpPr>
          <p:nvPr/>
        </p:nvCxnSpPr>
        <p:spPr bwMode="auto">
          <a:xfrm>
            <a:off x="9095838" y="1646238"/>
            <a:ext cx="7895" cy="440690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7" name="Straight Connector 6"/>
          <p:cNvCxnSpPr>
            <a:cxnSpLocks noChangeShapeType="1"/>
          </p:cNvCxnSpPr>
          <p:nvPr/>
        </p:nvCxnSpPr>
        <p:spPr bwMode="auto">
          <a:xfrm>
            <a:off x="-1765005" y="1646238"/>
            <a:ext cx="0" cy="440690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212"/>
          <p:cNvCxnSpPr/>
          <p:nvPr/>
        </p:nvCxnSpPr>
        <p:spPr bwMode="auto">
          <a:xfrm>
            <a:off x="-857083" y="1843088"/>
            <a:ext cx="0" cy="42100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2" name="Straight Connector 231"/>
          <p:cNvCxnSpPr/>
          <p:nvPr/>
        </p:nvCxnSpPr>
        <p:spPr bwMode="auto">
          <a:xfrm>
            <a:off x="53468" y="1843088"/>
            <a:ext cx="0" cy="42100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3" name="Straight Connector 232"/>
          <p:cNvCxnSpPr/>
          <p:nvPr/>
        </p:nvCxnSpPr>
        <p:spPr bwMode="auto">
          <a:xfrm>
            <a:off x="958760" y="1843088"/>
            <a:ext cx="0" cy="42100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721" name="Straight Connector 234"/>
          <p:cNvCxnSpPr>
            <a:cxnSpLocks noChangeShapeType="1"/>
          </p:cNvCxnSpPr>
          <p:nvPr/>
        </p:nvCxnSpPr>
        <p:spPr bwMode="auto">
          <a:xfrm flipH="1">
            <a:off x="1845628" y="1646238"/>
            <a:ext cx="2630" cy="440690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26" name="TextBox 17"/>
          <p:cNvSpPr txBox="1">
            <a:spLocks noChangeArrowheads="1"/>
          </p:cNvSpPr>
          <p:nvPr/>
        </p:nvSpPr>
        <p:spPr bwMode="auto">
          <a:xfrm>
            <a:off x="-1311464" y="1435100"/>
            <a:ext cx="361326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fi-FI" altLang="en-US" sz="2000" dirty="0">
                <a:solidFill>
                  <a:srgbClr val="58585A"/>
                </a:solidFill>
              </a:rPr>
              <a:t>2015</a:t>
            </a:r>
          </a:p>
        </p:txBody>
      </p:sp>
      <p:sp>
        <p:nvSpPr>
          <p:cNvPr id="29727" name="TextBox 307"/>
          <p:cNvSpPr txBox="1">
            <a:spLocks noChangeArrowheads="1"/>
          </p:cNvSpPr>
          <p:nvPr/>
        </p:nvSpPr>
        <p:spPr bwMode="auto">
          <a:xfrm>
            <a:off x="1877207" y="1443038"/>
            <a:ext cx="361326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fi-FI" altLang="en-US" sz="2000" dirty="0">
                <a:solidFill>
                  <a:srgbClr val="58585A"/>
                </a:solidFill>
              </a:rPr>
              <a:t>2016</a:t>
            </a:r>
          </a:p>
        </p:txBody>
      </p:sp>
      <p:sp>
        <p:nvSpPr>
          <p:cNvPr id="29728" name="TextBox 308"/>
          <p:cNvSpPr txBox="1">
            <a:spLocks noChangeArrowheads="1"/>
          </p:cNvSpPr>
          <p:nvPr/>
        </p:nvSpPr>
        <p:spPr bwMode="auto">
          <a:xfrm>
            <a:off x="5474679" y="1446213"/>
            <a:ext cx="361326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fi-FI" altLang="en-US" sz="2000" dirty="0">
                <a:solidFill>
                  <a:srgbClr val="58585A"/>
                </a:solidFill>
              </a:rPr>
              <a:t>2017</a:t>
            </a:r>
          </a:p>
        </p:txBody>
      </p:sp>
      <p:cxnSp>
        <p:nvCxnSpPr>
          <p:cNvPr id="29732" name="Straight Arrow Connector 21"/>
          <p:cNvCxnSpPr>
            <a:cxnSpLocks noChangeShapeType="1"/>
          </p:cNvCxnSpPr>
          <p:nvPr/>
        </p:nvCxnSpPr>
        <p:spPr bwMode="auto">
          <a:xfrm>
            <a:off x="103472" y="2020245"/>
            <a:ext cx="6259923" cy="643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triangl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33" name="TextBox 22"/>
          <p:cNvSpPr txBox="1">
            <a:spLocks noChangeArrowheads="1"/>
          </p:cNvSpPr>
          <p:nvPr/>
        </p:nvSpPr>
        <p:spPr bwMode="auto">
          <a:xfrm>
            <a:off x="4023852" y="1890714"/>
            <a:ext cx="739533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i-FI" altLang="en-US" sz="1200" dirty="0" smtClean="0">
                <a:solidFill>
                  <a:srgbClr val="58585A"/>
                </a:solidFill>
              </a:rPr>
              <a:t>Rel-14*</a:t>
            </a:r>
            <a:endParaRPr lang="fi-FI" altLang="en-US" sz="1200" dirty="0">
              <a:solidFill>
                <a:srgbClr val="58585A"/>
              </a:solidFill>
            </a:endParaRPr>
          </a:p>
        </p:txBody>
      </p:sp>
      <p:cxnSp>
        <p:nvCxnSpPr>
          <p:cNvPr id="29734" name="Straight Arrow Connector 318"/>
          <p:cNvCxnSpPr>
            <a:cxnSpLocks noChangeShapeType="1"/>
          </p:cNvCxnSpPr>
          <p:nvPr/>
        </p:nvCxnSpPr>
        <p:spPr bwMode="auto">
          <a:xfrm flipV="1">
            <a:off x="4594597" y="2166939"/>
            <a:ext cx="4505188" cy="774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 type="triangl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35" name="TextBox 319"/>
          <p:cNvSpPr txBox="1">
            <a:spLocks noChangeArrowheads="1"/>
          </p:cNvSpPr>
          <p:nvPr/>
        </p:nvSpPr>
        <p:spPr bwMode="auto">
          <a:xfrm>
            <a:off x="7890538" y="2008188"/>
            <a:ext cx="626142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fi-FI" altLang="en-US" sz="1200" dirty="0">
                <a:solidFill>
                  <a:srgbClr val="58585A"/>
                </a:solidFill>
              </a:rPr>
              <a:t>Rel-15</a:t>
            </a:r>
          </a:p>
        </p:txBody>
      </p:sp>
      <p:grpSp>
        <p:nvGrpSpPr>
          <p:cNvPr id="29738" name="Group 8"/>
          <p:cNvGrpSpPr>
            <a:grpSpLocks/>
          </p:cNvGrpSpPr>
          <p:nvPr/>
        </p:nvGrpSpPr>
        <p:grpSpPr bwMode="auto">
          <a:xfrm>
            <a:off x="6337084" y="1808163"/>
            <a:ext cx="1136601" cy="215444"/>
            <a:chOff x="5484696" y="1807578"/>
            <a:chExt cx="685386" cy="216582"/>
          </a:xfrm>
        </p:grpSpPr>
        <p:cxnSp>
          <p:nvCxnSpPr>
            <p:cNvPr id="29768" name="Straight Arrow Connector 7"/>
            <p:cNvCxnSpPr>
              <a:cxnSpLocks noChangeShapeType="1"/>
            </p:cNvCxnSpPr>
            <p:nvPr/>
          </p:nvCxnSpPr>
          <p:spPr bwMode="auto">
            <a:xfrm>
              <a:off x="5484696" y="2020780"/>
              <a:ext cx="566532" cy="0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769" name="TextBox 64"/>
            <p:cNvSpPr txBox="1">
              <a:spLocks noChangeArrowheads="1"/>
            </p:cNvSpPr>
            <p:nvPr/>
          </p:nvSpPr>
          <p:spPr bwMode="auto">
            <a:xfrm>
              <a:off x="5526550" y="1807578"/>
              <a:ext cx="643532" cy="2165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A9D4"/>
                </a:buClr>
                <a:buFont typeface="Arial" pitchFamily="34" charset="0"/>
                <a:buChar char="›"/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92CCE5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-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fi-FI" altLang="en-US" sz="800">
                  <a:solidFill>
                    <a:srgbClr val="58585A"/>
                  </a:solidFill>
                </a:rPr>
                <a:t>ASN.1</a:t>
              </a:r>
            </a:p>
          </p:txBody>
        </p:sp>
      </p:grpSp>
      <p:sp>
        <p:nvSpPr>
          <p:cNvPr id="3" name="Pentagon 2"/>
          <p:cNvSpPr/>
          <p:nvPr/>
        </p:nvSpPr>
        <p:spPr bwMode="auto">
          <a:xfrm>
            <a:off x="958760" y="3461366"/>
            <a:ext cx="918447" cy="973137"/>
          </a:xfrm>
          <a:prstGeom prst="homePlate">
            <a:avLst/>
          </a:prstGeom>
          <a:solidFill>
            <a:schemeClr val="tx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50" dirty="0" smtClean="0">
                <a:solidFill>
                  <a:schemeClr val="bg1"/>
                </a:solidFill>
              </a:rPr>
              <a:t>Create SA2</a:t>
            </a:r>
            <a:br>
              <a:rPr lang="en-US" sz="1050" dirty="0" smtClean="0">
                <a:solidFill>
                  <a:schemeClr val="bg1"/>
                </a:solidFill>
              </a:rPr>
            </a:br>
            <a:r>
              <a:rPr lang="en-US" sz="1050" dirty="0" smtClean="0">
                <a:solidFill>
                  <a:schemeClr val="bg1"/>
                </a:solidFill>
              </a:rPr>
              <a:t>“5G” Arch</a:t>
            </a:r>
            <a:br>
              <a:rPr lang="en-US" sz="1050" dirty="0" smtClean="0">
                <a:solidFill>
                  <a:schemeClr val="bg1"/>
                </a:solidFill>
              </a:rPr>
            </a:br>
            <a:r>
              <a:rPr lang="en-US" sz="1050" dirty="0" smtClean="0">
                <a:solidFill>
                  <a:schemeClr val="bg1"/>
                </a:solidFill>
              </a:rPr>
              <a:t>SID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0" name="Pentagon 79"/>
          <p:cNvSpPr/>
          <p:nvPr/>
        </p:nvSpPr>
        <p:spPr bwMode="auto">
          <a:xfrm>
            <a:off x="1765005" y="3473104"/>
            <a:ext cx="2711303" cy="973137"/>
          </a:xfrm>
          <a:prstGeom prst="homePlate">
            <a:avLst/>
          </a:prstGeom>
          <a:solidFill>
            <a:schemeClr val="tx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Execute SA2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Study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2" name="Pentagon 81"/>
          <p:cNvSpPr/>
          <p:nvPr/>
        </p:nvSpPr>
        <p:spPr bwMode="auto">
          <a:xfrm>
            <a:off x="5600546" y="3050665"/>
            <a:ext cx="3519297" cy="486568"/>
          </a:xfrm>
          <a:prstGeom prst="homePlate">
            <a:avLst/>
          </a:prstGeom>
          <a:solidFill>
            <a:schemeClr val="tx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chemeClr val="bg1"/>
                </a:solidFill>
              </a:rPr>
              <a:t>Follow on Studies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3" name="Pentagon 82"/>
          <p:cNvSpPr/>
          <p:nvPr/>
        </p:nvSpPr>
        <p:spPr bwMode="auto">
          <a:xfrm>
            <a:off x="4634858" y="5692525"/>
            <a:ext cx="4484985" cy="605315"/>
          </a:xfrm>
          <a:prstGeom prst="homePlate">
            <a:avLst/>
          </a:prstGeom>
          <a:solidFill>
            <a:schemeClr val="tx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Normative Rel-15 Work</a:t>
            </a:r>
          </a:p>
        </p:txBody>
      </p:sp>
      <p:sp>
        <p:nvSpPr>
          <p:cNvPr id="86" name="Pentagon 85"/>
          <p:cNvSpPr/>
          <p:nvPr/>
        </p:nvSpPr>
        <p:spPr bwMode="auto">
          <a:xfrm>
            <a:off x="5307749" y="2860674"/>
            <a:ext cx="3519297" cy="486568"/>
          </a:xfrm>
          <a:prstGeom prst="homePlate">
            <a:avLst/>
          </a:prstGeom>
          <a:solidFill>
            <a:schemeClr val="tx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chemeClr val="bg1"/>
                </a:solidFill>
              </a:rPr>
              <a:t>Follow on Studies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7" name="Pentagon 86"/>
          <p:cNvSpPr/>
          <p:nvPr/>
        </p:nvSpPr>
        <p:spPr bwMode="auto">
          <a:xfrm>
            <a:off x="5121415" y="2670555"/>
            <a:ext cx="3519297" cy="486568"/>
          </a:xfrm>
          <a:prstGeom prst="homePlate">
            <a:avLst/>
          </a:prstGeom>
          <a:solidFill>
            <a:schemeClr val="tx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chemeClr val="bg1"/>
                </a:solidFill>
              </a:rPr>
              <a:t>Follow on Studies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25" name="Flowchart: Decision 24"/>
          <p:cNvSpPr/>
          <p:nvPr/>
        </p:nvSpPr>
        <p:spPr bwMode="auto">
          <a:xfrm>
            <a:off x="3817004" y="3569149"/>
            <a:ext cx="1531088" cy="829339"/>
          </a:xfrm>
          <a:prstGeom prst="flowChartDecision">
            <a:avLst/>
          </a:prstGeom>
          <a:solidFill>
            <a:schemeClr val="tx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Conclude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50383" y="4848446"/>
            <a:ext cx="3304110" cy="132343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28575" cap="rnd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-High level Architecture </a:t>
            </a:r>
            <a:br>
              <a:rPr lang="en-US" dirty="0" smtClean="0"/>
            </a:br>
            <a:r>
              <a:rPr lang="en-US" dirty="0" smtClean="0"/>
              <a:t>-Architecture Principles</a:t>
            </a:r>
            <a:br>
              <a:rPr lang="en-US" dirty="0" smtClean="0"/>
            </a:br>
            <a:r>
              <a:rPr lang="en-US" dirty="0" smtClean="0"/>
              <a:t>-Architecture </a:t>
            </a:r>
            <a:r>
              <a:rPr lang="en-US" dirty="0"/>
              <a:t>R</a:t>
            </a:r>
            <a:r>
              <a:rPr lang="en-US" dirty="0" smtClean="0"/>
              <a:t>equirements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8" name="Right Arrow 27"/>
          <p:cNvSpPr/>
          <p:nvPr/>
        </p:nvSpPr>
        <p:spPr bwMode="auto">
          <a:xfrm rot="3616854">
            <a:off x="4763470" y="4259854"/>
            <a:ext cx="523233" cy="484632"/>
          </a:xfrm>
          <a:prstGeom prst="rightArrow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Right Arrow 88"/>
          <p:cNvSpPr/>
          <p:nvPr/>
        </p:nvSpPr>
        <p:spPr bwMode="auto">
          <a:xfrm rot="18229808">
            <a:off x="4848725" y="3294917"/>
            <a:ext cx="523233" cy="484632"/>
          </a:xfrm>
          <a:prstGeom prst="rightArrow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flipH="1">
            <a:off x="4023852" y="4502170"/>
            <a:ext cx="835227" cy="34627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Pentagon 38"/>
          <p:cNvSpPr/>
          <p:nvPr/>
        </p:nvSpPr>
        <p:spPr bwMode="auto">
          <a:xfrm>
            <a:off x="4634858" y="4842454"/>
            <a:ext cx="1702225" cy="664835"/>
          </a:xfrm>
          <a:prstGeom prst="homePlate">
            <a:avLst/>
          </a:prstGeom>
          <a:solidFill>
            <a:schemeClr val="tx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Detail solution</a:t>
            </a:r>
            <a:r>
              <a:rPr lang="en-US" sz="1200" dirty="0">
                <a:solidFill>
                  <a:schemeClr val="bg1"/>
                </a:solidFill>
              </a:rPr>
              <a:t>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39397" y="2670555"/>
            <a:ext cx="3645550" cy="40011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28575" cap="rnd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Standalone functions/features </a:t>
            </a:r>
          </a:p>
        </p:txBody>
      </p:sp>
      <p:cxnSp>
        <p:nvCxnSpPr>
          <p:cNvPr id="41" name="Straight Connector 40"/>
          <p:cNvCxnSpPr/>
          <p:nvPr/>
        </p:nvCxnSpPr>
        <p:spPr bwMode="auto">
          <a:xfrm flipH="1" flipV="1">
            <a:off x="4684949" y="3103959"/>
            <a:ext cx="234848" cy="43327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92543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-18928"/>
            <a:ext cx="9146382" cy="6873876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399" rIns="0" bIns="38399" anchor="ctr"/>
          <a:lstStyle/>
          <a:p>
            <a:pPr algn="ctr">
              <a:spcBef>
                <a:spcPct val="50000"/>
              </a:spcBef>
            </a:pPr>
            <a:r>
              <a:rPr lang="sv-SE" dirty="0"/>
              <a:t>                           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Adopt the principles highlighted in slide 2 as part of the SA2 study.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Adopt the timeline and work plan guidelines for SA2 activities as outlined in slide 3.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Proposal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167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9130</TotalTime>
  <Words>225</Words>
  <Application>Microsoft Office PowerPoint</Application>
  <PresentationFormat>On-screen Show (4:3)</PresentationFormat>
  <Paragraphs>51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Ericsson Capital TT</vt:lpstr>
      <vt:lpstr>PresentationTemplate2011</vt:lpstr>
      <vt:lpstr>SA2 work on next generation architecture</vt:lpstr>
      <vt:lpstr>SA2 SID general</vt:lpstr>
      <vt:lpstr>SA2 “5g” Architecture Study</vt:lpstr>
      <vt:lpstr>Proposal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Hedman</dc:creator>
  <dc:description>Rev PA1</dc:description>
  <cp:lastModifiedBy>Ericsson</cp:lastModifiedBy>
  <cp:revision>142</cp:revision>
  <dcterms:created xsi:type="dcterms:W3CDTF">2011-05-24T09:22:48Z</dcterms:created>
  <dcterms:modified xsi:type="dcterms:W3CDTF">2015-10-13T13:32:54Z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Commercial in confidence</vt:lpwstr>
  </property>
  <property fmtid="{D5CDD505-2E9C-101B-9397-08002B2CF9AE}" pid="30" name="RightFooterField">
    <vt:lpwstr/>
  </property>
  <property fmtid="{D5CDD505-2E9C-101B-9397-08002B2CF9AE}" pid="31" name="RightFooterField2">
    <vt:lpwstr>2015-09-04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Peter Hedman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2015-09-04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